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66" r:id="rId3"/>
    <p:sldId id="258" r:id="rId4"/>
    <p:sldId id="259" r:id="rId5"/>
    <p:sldId id="260" r:id="rId6"/>
    <p:sldId id="261" r:id="rId7"/>
    <p:sldId id="262" r:id="rId8"/>
    <p:sldId id="263" r:id="rId9"/>
    <p:sldId id="264" r:id="rId10"/>
    <p:sldId id="265" r:id="rId11"/>
    <p:sldId id="267" r:id="rId12"/>
    <p:sldId id="271" r:id="rId13"/>
    <p:sldId id="274" r:id="rId14"/>
    <p:sldId id="268" r:id="rId15"/>
    <p:sldId id="269" r:id="rId16"/>
    <p:sldId id="270" r:id="rId17"/>
    <p:sldId id="272" r:id="rId18"/>
    <p:sldId id="281" r:id="rId19"/>
    <p:sldId id="275" r:id="rId20"/>
    <p:sldId id="273" r:id="rId21"/>
    <p:sldId id="276" r:id="rId22"/>
    <p:sldId id="277" r:id="rId23"/>
    <p:sldId id="278" r:id="rId24"/>
    <p:sldId id="279" r:id="rId25"/>
    <p:sldId id="280"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3" r:id="rId45"/>
    <p:sldId id="312" r:id="rId46"/>
    <p:sldId id="302" r:id="rId47"/>
    <p:sldId id="300" r:id="rId48"/>
    <p:sldId id="304" r:id="rId49"/>
    <p:sldId id="305" r:id="rId50"/>
    <p:sldId id="307" r:id="rId51"/>
    <p:sldId id="308" r:id="rId52"/>
    <p:sldId id="309" r:id="rId53"/>
    <p:sldId id="310" r:id="rId54"/>
    <p:sldId id="311" r:id="rId55"/>
    <p:sldId id="313" r:id="rId56"/>
    <p:sldId id="314" r:id="rId57"/>
    <p:sldId id="315" r:id="rId58"/>
    <p:sldId id="316" r:id="rId59"/>
    <p:sldId id="317" r:id="rId60"/>
    <p:sldId id="318" r:id="rId61"/>
    <p:sldId id="319" r:id="rId6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09" autoAdjust="0"/>
    <p:restoredTop sz="94660"/>
  </p:normalViewPr>
  <p:slideViewPr>
    <p:cSldViewPr snapToGrid="0">
      <p:cViewPr varScale="1">
        <p:scale>
          <a:sx n="112" d="100"/>
          <a:sy n="112" d="100"/>
        </p:scale>
        <p:origin x="132" y="2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2/26/2023</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2/26/2023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2/26/2023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2/26/2023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2/26/2023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2/26/2023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2/26/2023</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F4DEA0-2188-460F-B272-240D47937579}"/>
              </a:ext>
            </a:extLst>
          </p:cNvPr>
          <p:cNvSpPr>
            <a:spLocks noGrp="1"/>
          </p:cNvSpPr>
          <p:nvPr>
            <p:ph type="ctrTitle"/>
          </p:nvPr>
        </p:nvSpPr>
        <p:spPr/>
        <p:txBody>
          <a:bodyPr/>
          <a:lstStyle/>
          <a:p>
            <a:r>
              <a:rPr lang="en-US" b="1" dirty="0"/>
              <a:t>Family Support Provider </a:t>
            </a:r>
          </a:p>
        </p:txBody>
      </p:sp>
      <p:sp>
        <p:nvSpPr>
          <p:cNvPr id="3" name="Subtitle 2">
            <a:extLst>
              <a:ext uri="{FF2B5EF4-FFF2-40B4-BE49-F238E27FC236}">
                <a16:creationId xmlns:a16="http://schemas.microsoft.com/office/drawing/2014/main" id="{FC36700F-4CE4-40AE-9552-451D7E565989}"/>
              </a:ext>
            </a:extLst>
          </p:cNvPr>
          <p:cNvSpPr>
            <a:spLocks noGrp="1"/>
          </p:cNvSpPr>
          <p:nvPr>
            <p:ph type="subTitle" idx="1"/>
          </p:nvPr>
        </p:nvSpPr>
        <p:spPr/>
        <p:txBody>
          <a:bodyPr>
            <a:normAutofit lnSpcReduction="10000"/>
          </a:bodyPr>
          <a:lstStyle/>
          <a:p>
            <a:r>
              <a:rPr lang="en-US" sz="3600" b="1" i="1" dirty="0"/>
              <a:t>Basic Training </a:t>
            </a:r>
          </a:p>
          <a:p>
            <a:r>
              <a:rPr lang="en-US" sz="3600" b="1" i="1"/>
              <a:t>Day 1</a:t>
            </a:r>
            <a:endParaRPr lang="en-US" sz="3600" b="1" i="1" dirty="0"/>
          </a:p>
        </p:txBody>
      </p:sp>
    </p:spTree>
    <p:extLst>
      <p:ext uri="{BB962C8B-B14F-4D97-AF65-F5344CB8AC3E}">
        <p14:creationId xmlns:p14="http://schemas.microsoft.com/office/powerpoint/2010/main" val="31591985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7087A-6FC8-4525-95EB-89425B34D2F8}"/>
              </a:ext>
            </a:extLst>
          </p:cNvPr>
          <p:cNvSpPr>
            <a:spLocks noGrp="1"/>
          </p:cNvSpPr>
          <p:nvPr>
            <p:ph type="title"/>
          </p:nvPr>
        </p:nvSpPr>
        <p:spPr/>
        <p:txBody>
          <a:bodyPr/>
          <a:lstStyle/>
          <a:p>
            <a:r>
              <a:rPr lang="en-US" b="1" dirty="0"/>
              <a:t>Review Questions:  Session 1</a:t>
            </a:r>
          </a:p>
        </p:txBody>
      </p:sp>
      <p:sp>
        <p:nvSpPr>
          <p:cNvPr id="3" name="Content Placeholder 2">
            <a:extLst>
              <a:ext uri="{FF2B5EF4-FFF2-40B4-BE49-F238E27FC236}">
                <a16:creationId xmlns:a16="http://schemas.microsoft.com/office/drawing/2014/main" id="{067F2799-876E-47A6-8575-FB8D8966161F}"/>
              </a:ext>
            </a:extLst>
          </p:cNvPr>
          <p:cNvSpPr>
            <a:spLocks noGrp="1"/>
          </p:cNvSpPr>
          <p:nvPr>
            <p:ph sz="half" idx="1"/>
          </p:nvPr>
        </p:nvSpPr>
        <p:spPr>
          <a:xfrm>
            <a:off x="1298448" y="2560320"/>
            <a:ext cx="9598150" cy="3310128"/>
          </a:xfrm>
        </p:spPr>
        <p:txBody>
          <a:bodyPr>
            <a:normAutofit fontScale="92500" lnSpcReduction="10000"/>
          </a:bodyPr>
          <a:lstStyle/>
          <a:p>
            <a:r>
              <a:rPr lang="en-US" dirty="0"/>
              <a:t>What is the role of the Family Support Provider and Community Specialist that supports building family resiliency?</a:t>
            </a:r>
          </a:p>
          <a:p>
            <a:r>
              <a:rPr lang="en-US" dirty="0"/>
              <a:t>What is a Family Support Provider</a:t>
            </a:r>
          </a:p>
          <a:p>
            <a:r>
              <a:rPr lang="en-US" dirty="0"/>
              <a:t>What is a Community Support Specialist</a:t>
            </a:r>
          </a:p>
          <a:p>
            <a:r>
              <a:rPr lang="en-US" dirty="0"/>
              <a:t>What are some examples of the key area of focus of the Family Support Provider in supporting the parent/caregiver in building resiliency?</a:t>
            </a:r>
          </a:p>
          <a:p>
            <a:r>
              <a:rPr lang="en-US" dirty="0"/>
              <a:t>What are 3 factors that impact the work you do with family members and caregivers?</a:t>
            </a:r>
          </a:p>
        </p:txBody>
      </p:sp>
    </p:spTree>
    <p:extLst>
      <p:ext uri="{BB962C8B-B14F-4D97-AF65-F5344CB8AC3E}">
        <p14:creationId xmlns:p14="http://schemas.microsoft.com/office/powerpoint/2010/main" val="33631035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2BD91-7957-4357-971D-E2F62B232E0A}"/>
              </a:ext>
            </a:extLst>
          </p:cNvPr>
          <p:cNvSpPr>
            <a:spLocks noGrp="1"/>
          </p:cNvSpPr>
          <p:nvPr>
            <p:ph type="title"/>
          </p:nvPr>
        </p:nvSpPr>
        <p:spPr/>
        <p:txBody>
          <a:bodyPr>
            <a:normAutofit fontScale="90000"/>
          </a:bodyPr>
          <a:lstStyle/>
          <a:p>
            <a:r>
              <a:rPr lang="en-US" sz="3600" b="1" dirty="0"/>
              <a:t>Session 2</a:t>
            </a:r>
            <a:br>
              <a:rPr lang="en-US" sz="3600" b="1" dirty="0"/>
            </a:br>
            <a:r>
              <a:rPr lang="en-US" sz="3600" b="1" dirty="0"/>
              <a:t>Five Stages of the Building Resiliency Process:  Overview</a:t>
            </a:r>
          </a:p>
        </p:txBody>
      </p:sp>
      <p:pic>
        <p:nvPicPr>
          <p:cNvPr id="7" name="Content Placeholder 6">
            <a:extLst>
              <a:ext uri="{FF2B5EF4-FFF2-40B4-BE49-F238E27FC236}">
                <a16:creationId xmlns:a16="http://schemas.microsoft.com/office/drawing/2014/main" id="{367424FD-859D-4286-A913-7B71C9D4A39A}"/>
              </a:ext>
            </a:extLst>
          </p:cNvPr>
          <p:cNvPicPr>
            <a:picLocks noGrp="1" noChangeAspect="1"/>
          </p:cNvPicPr>
          <p:nvPr>
            <p:ph idx="1"/>
          </p:nvPr>
        </p:nvPicPr>
        <p:blipFill>
          <a:blip r:embed="rId2"/>
          <a:stretch>
            <a:fillRect/>
          </a:stretch>
        </p:blipFill>
        <p:spPr>
          <a:xfrm>
            <a:off x="3607594" y="2557463"/>
            <a:ext cx="4976812" cy="3317875"/>
          </a:xfrm>
          <a:prstGeom prst="rect">
            <a:avLst/>
          </a:prstGeom>
        </p:spPr>
      </p:pic>
    </p:spTree>
    <p:extLst>
      <p:ext uri="{BB962C8B-B14F-4D97-AF65-F5344CB8AC3E}">
        <p14:creationId xmlns:p14="http://schemas.microsoft.com/office/powerpoint/2010/main" val="18708736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9CF7C-7A1F-450A-8429-24A890445140}"/>
              </a:ext>
            </a:extLst>
          </p:cNvPr>
          <p:cNvSpPr>
            <a:spLocks noGrp="1"/>
          </p:cNvSpPr>
          <p:nvPr>
            <p:ph type="title"/>
          </p:nvPr>
        </p:nvSpPr>
        <p:spPr/>
        <p:txBody>
          <a:bodyPr>
            <a:normAutofit/>
          </a:bodyPr>
          <a:lstStyle/>
          <a:p>
            <a:r>
              <a:rPr lang="en-US" b="1" dirty="0"/>
              <a:t>Patricia Deegan Story</a:t>
            </a:r>
          </a:p>
        </p:txBody>
      </p:sp>
      <p:sp>
        <p:nvSpPr>
          <p:cNvPr id="17" name="TextBox 16">
            <a:extLst>
              <a:ext uri="{FF2B5EF4-FFF2-40B4-BE49-F238E27FC236}">
                <a16:creationId xmlns:a16="http://schemas.microsoft.com/office/drawing/2014/main" id="{3186F5AE-8878-4CEF-9DA8-23273A52DFA3}"/>
              </a:ext>
            </a:extLst>
          </p:cNvPr>
          <p:cNvSpPr txBox="1"/>
          <p:nvPr/>
        </p:nvSpPr>
        <p:spPr>
          <a:xfrm>
            <a:off x="3062245" y="3119216"/>
            <a:ext cx="1522126" cy="830997"/>
          </a:xfrm>
          <a:prstGeom prst="rect">
            <a:avLst/>
          </a:prstGeom>
          <a:noFill/>
        </p:spPr>
        <p:txBody>
          <a:bodyPr wrap="square" rtlCol="0">
            <a:spAutoFit/>
          </a:bodyPr>
          <a:lstStyle/>
          <a:p>
            <a:r>
              <a:rPr lang="en-US" sz="1200" b="1" dirty="0">
                <a:solidFill>
                  <a:schemeClr val="bg1"/>
                </a:solidFill>
              </a:rPr>
              <a:t>Impact of the Behavior and Diagnosis Overwhelmed by</a:t>
            </a:r>
          </a:p>
        </p:txBody>
      </p:sp>
      <p:pic>
        <p:nvPicPr>
          <p:cNvPr id="3" name="Picture 2">
            <a:extLst>
              <a:ext uri="{FF2B5EF4-FFF2-40B4-BE49-F238E27FC236}">
                <a16:creationId xmlns:a16="http://schemas.microsoft.com/office/drawing/2014/main" id="{166B71D0-9173-4432-8698-9FAEBABB0154}"/>
              </a:ext>
            </a:extLst>
          </p:cNvPr>
          <p:cNvPicPr>
            <a:picLocks noChangeAspect="1"/>
          </p:cNvPicPr>
          <p:nvPr/>
        </p:nvPicPr>
        <p:blipFill>
          <a:blip r:embed="rId2"/>
          <a:stretch>
            <a:fillRect/>
          </a:stretch>
        </p:blipFill>
        <p:spPr>
          <a:xfrm>
            <a:off x="2047875" y="2632104"/>
            <a:ext cx="8096250" cy="3170490"/>
          </a:xfrm>
          <a:prstGeom prst="rect">
            <a:avLst/>
          </a:prstGeom>
        </p:spPr>
      </p:pic>
    </p:spTree>
    <p:extLst>
      <p:ext uri="{BB962C8B-B14F-4D97-AF65-F5344CB8AC3E}">
        <p14:creationId xmlns:p14="http://schemas.microsoft.com/office/powerpoint/2010/main" val="41350733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BB9E3-B0D6-4DDD-9CCD-A5504D2A0A60}"/>
              </a:ext>
            </a:extLst>
          </p:cNvPr>
          <p:cNvSpPr>
            <a:spLocks noGrp="1"/>
          </p:cNvSpPr>
          <p:nvPr>
            <p:ph type="title"/>
          </p:nvPr>
        </p:nvSpPr>
        <p:spPr/>
        <p:txBody>
          <a:bodyPr>
            <a:normAutofit/>
          </a:bodyPr>
          <a:lstStyle/>
          <a:p>
            <a:r>
              <a:rPr lang="en-US" b="1" dirty="0"/>
              <a:t>Impact of Behavior/Diagnosis</a:t>
            </a:r>
          </a:p>
        </p:txBody>
      </p:sp>
      <p:sp>
        <p:nvSpPr>
          <p:cNvPr id="3" name="Content Placeholder 2">
            <a:extLst>
              <a:ext uri="{FF2B5EF4-FFF2-40B4-BE49-F238E27FC236}">
                <a16:creationId xmlns:a16="http://schemas.microsoft.com/office/drawing/2014/main" id="{A032E8B8-39DC-4D97-92E7-FA97AB9ED3E5}"/>
              </a:ext>
            </a:extLst>
          </p:cNvPr>
          <p:cNvSpPr>
            <a:spLocks noGrp="1"/>
          </p:cNvSpPr>
          <p:nvPr>
            <p:ph sz="half" idx="1"/>
          </p:nvPr>
        </p:nvSpPr>
        <p:spPr/>
        <p:txBody>
          <a:bodyPr/>
          <a:lstStyle/>
          <a:p>
            <a:r>
              <a:rPr lang="en-US" dirty="0"/>
              <a:t>Poverty</a:t>
            </a:r>
          </a:p>
          <a:p>
            <a:r>
              <a:rPr lang="en-US" dirty="0"/>
              <a:t>Trauma</a:t>
            </a:r>
          </a:p>
          <a:p>
            <a:r>
              <a:rPr lang="en-US" dirty="0"/>
              <a:t>Parents/Caregivers with Mental Health and/or Substance Use Disorders </a:t>
            </a:r>
          </a:p>
        </p:txBody>
      </p:sp>
    </p:spTree>
    <p:extLst>
      <p:ext uri="{BB962C8B-B14F-4D97-AF65-F5344CB8AC3E}">
        <p14:creationId xmlns:p14="http://schemas.microsoft.com/office/powerpoint/2010/main" val="5996718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9CF7C-7A1F-450A-8429-24A890445140}"/>
              </a:ext>
            </a:extLst>
          </p:cNvPr>
          <p:cNvSpPr>
            <a:spLocks noGrp="1"/>
          </p:cNvSpPr>
          <p:nvPr>
            <p:ph type="title"/>
          </p:nvPr>
        </p:nvSpPr>
        <p:spPr/>
        <p:txBody>
          <a:bodyPr>
            <a:normAutofit fontScale="90000"/>
          </a:bodyPr>
          <a:lstStyle/>
          <a:p>
            <a:r>
              <a:rPr lang="en-US" b="1" dirty="0"/>
              <a:t>Five Stages in the Building             Resiliency Process</a:t>
            </a:r>
          </a:p>
        </p:txBody>
      </p:sp>
      <p:pic>
        <p:nvPicPr>
          <p:cNvPr id="5" name="Content Placeholder 4">
            <a:extLst>
              <a:ext uri="{FF2B5EF4-FFF2-40B4-BE49-F238E27FC236}">
                <a16:creationId xmlns:a16="http://schemas.microsoft.com/office/drawing/2014/main" id="{666E08EB-A5AA-4DCA-A0F5-5817DE590EC4}"/>
              </a:ext>
            </a:extLst>
          </p:cNvPr>
          <p:cNvPicPr>
            <a:picLocks noGrp="1" noChangeAspect="1"/>
          </p:cNvPicPr>
          <p:nvPr>
            <p:ph idx="1"/>
          </p:nvPr>
        </p:nvPicPr>
        <p:blipFill>
          <a:blip r:embed="rId2"/>
          <a:stretch>
            <a:fillRect/>
          </a:stretch>
        </p:blipFill>
        <p:spPr>
          <a:xfrm>
            <a:off x="7214779" y="2931207"/>
            <a:ext cx="1379386" cy="1461317"/>
          </a:xfrm>
          <a:prstGeom prst="rect">
            <a:avLst/>
          </a:prstGeom>
        </p:spPr>
      </p:pic>
      <p:sp>
        <p:nvSpPr>
          <p:cNvPr id="4" name="Oval 3">
            <a:extLst>
              <a:ext uri="{FF2B5EF4-FFF2-40B4-BE49-F238E27FC236}">
                <a16:creationId xmlns:a16="http://schemas.microsoft.com/office/drawing/2014/main" id="{484F3BA8-4BA1-431E-B5A7-1CFE9840270A}"/>
              </a:ext>
            </a:extLst>
          </p:cNvPr>
          <p:cNvSpPr/>
          <p:nvPr/>
        </p:nvSpPr>
        <p:spPr>
          <a:xfrm>
            <a:off x="5249726" y="2466971"/>
            <a:ext cx="1555335" cy="130386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t>Future for child/family is Limited </a:t>
            </a:r>
          </a:p>
          <a:p>
            <a:pPr algn="ctr"/>
            <a:r>
              <a:rPr lang="en-US" sz="1200" b="1" dirty="0"/>
              <a:t>Given Into</a:t>
            </a:r>
          </a:p>
        </p:txBody>
      </p:sp>
      <p:pic>
        <p:nvPicPr>
          <p:cNvPr id="6" name="Picture 5">
            <a:extLst>
              <a:ext uri="{FF2B5EF4-FFF2-40B4-BE49-F238E27FC236}">
                <a16:creationId xmlns:a16="http://schemas.microsoft.com/office/drawing/2014/main" id="{340B8E8D-737B-4D65-8B97-72D4E98A2F1B}"/>
              </a:ext>
            </a:extLst>
          </p:cNvPr>
          <p:cNvPicPr>
            <a:picLocks noChangeAspect="1"/>
          </p:cNvPicPr>
          <p:nvPr/>
        </p:nvPicPr>
        <p:blipFill>
          <a:blip r:embed="rId2"/>
          <a:stretch>
            <a:fillRect/>
          </a:stretch>
        </p:blipFill>
        <p:spPr>
          <a:xfrm>
            <a:off x="2726108" y="2768837"/>
            <a:ext cx="2113900" cy="1803165"/>
          </a:xfrm>
          <a:prstGeom prst="rect">
            <a:avLst/>
          </a:prstGeom>
        </p:spPr>
      </p:pic>
      <p:pic>
        <p:nvPicPr>
          <p:cNvPr id="7" name="Picture 6">
            <a:extLst>
              <a:ext uri="{FF2B5EF4-FFF2-40B4-BE49-F238E27FC236}">
                <a16:creationId xmlns:a16="http://schemas.microsoft.com/office/drawing/2014/main" id="{66139342-3727-4F84-915C-B1B76E081CC8}"/>
              </a:ext>
            </a:extLst>
          </p:cNvPr>
          <p:cNvPicPr>
            <a:picLocks noChangeAspect="1"/>
          </p:cNvPicPr>
          <p:nvPr/>
        </p:nvPicPr>
        <p:blipFill>
          <a:blip r:embed="rId2"/>
          <a:stretch>
            <a:fillRect/>
          </a:stretch>
        </p:blipFill>
        <p:spPr>
          <a:xfrm>
            <a:off x="4991237" y="3969205"/>
            <a:ext cx="1960329" cy="2072672"/>
          </a:xfrm>
          <a:prstGeom prst="rect">
            <a:avLst/>
          </a:prstGeom>
        </p:spPr>
      </p:pic>
      <p:pic>
        <p:nvPicPr>
          <p:cNvPr id="8" name="Picture 7">
            <a:extLst>
              <a:ext uri="{FF2B5EF4-FFF2-40B4-BE49-F238E27FC236}">
                <a16:creationId xmlns:a16="http://schemas.microsoft.com/office/drawing/2014/main" id="{5779BD21-CA29-4D16-840E-EC65C6D81214}"/>
              </a:ext>
            </a:extLst>
          </p:cNvPr>
          <p:cNvPicPr>
            <a:picLocks noChangeAspect="1"/>
          </p:cNvPicPr>
          <p:nvPr/>
        </p:nvPicPr>
        <p:blipFill>
          <a:blip r:embed="rId2"/>
          <a:stretch>
            <a:fillRect/>
          </a:stretch>
        </p:blipFill>
        <p:spPr>
          <a:xfrm>
            <a:off x="7146894" y="4663880"/>
            <a:ext cx="1572904" cy="1377997"/>
          </a:xfrm>
          <a:prstGeom prst="rect">
            <a:avLst/>
          </a:prstGeom>
        </p:spPr>
      </p:pic>
      <p:pic>
        <p:nvPicPr>
          <p:cNvPr id="9" name="Picture 8">
            <a:extLst>
              <a:ext uri="{FF2B5EF4-FFF2-40B4-BE49-F238E27FC236}">
                <a16:creationId xmlns:a16="http://schemas.microsoft.com/office/drawing/2014/main" id="{FD8E223E-9753-4E14-956B-C7BC1DAB2007}"/>
              </a:ext>
            </a:extLst>
          </p:cNvPr>
          <p:cNvPicPr>
            <a:picLocks noChangeAspect="1"/>
          </p:cNvPicPr>
          <p:nvPr/>
        </p:nvPicPr>
        <p:blipFill>
          <a:blip r:embed="rId2"/>
          <a:stretch>
            <a:fillRect/>
          </a:stretch>
        </p:blipFill>
        <p:spPr>
          <a:xfrm>
            <a:off x="3304708" y="4715303"/>
            <a:ext cx="1572904" cy="1412181"/>
          </a:xfrm>
          <a:prstGeom prst="rect">
            <a:avLst/>
          </a:prstGeom>
        </p:spPr>
      </p:pic>
      <p:sp>
        <p:nvSpPr>
          <p:cNvPr id="10" name="Arrow: Down 9">
            <a:extLst>
              <a:ext uri="{FF2B5EF4-FFF2-40B4-BE49-F238E27FC236}">
                <a16:creationId xmlns:a16="http://schemas.microsoft.com/office/drawing/2014/main" id="{D40745DC-2BAD-412A-A71E-CE766E62249C}"/>
              </a:ext>
            </a:extLst>
          </p:cNvPr>
          <p:cNvSpPr/>
          <p:nvPr/>
        </p:nvSpPr>
        <p:spPr>
          <a:xfrm>
            <a:off x="5785077" y="3514409"/>
            <a:ext cx="484632" cy="22647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highlight>
                <a:srgbClr val="FFFF00"/>
              </a:highlight>
            </a:endParaRPr>
          </a:p>
        </p:txBody>
      </p:sp>
      <p:sp>
        <p:nvSpPr>
          <p:cNvPr id="12" name="TextBox 11">
            <a:extLst>
              <a:ext uri="{FF2B5EF4-FFF2-40B4-BE49-F238E27FC236}">
                <a16:creationId xmlns:a16="http://schemas.microsoft.com/office/drawing/2014/main" id="{2B57CB0F-3EBC-48B2-ADC3-4B30BE0BC8C4}"/>
              </a:ext>
            </a:extLst>
          </p:cNvPr>
          <p:cNvSpPr txBox="1"/>
          <p:nvPr/>
        </p:nvSpPr>
        <p:spPr>
          <a:xfrm>
            <a:off x="7415268" y="2931207"/>
            <a:ext cx="1304531" cy="830997"/>
          </a:xfrm>
          <a:prstGeom prst="rect">
            <a:avLst/>
          </a:prstGeom>
          <a:noFill/>
        </p:spPr>
        <p:txBody>
          <a:bodyPr wrap="square" rtlCol="0">
            <a:spAutoFit/>
          </a:bodyPr>
          <a:lstStyle/>
          <a:p>
            <a:endParaRPr lang="en-US" sz="1200" dirty="0">
              <a:solidFill>
                <a:schemeClr val="bg1"/>
              </a:solidFill>
            </a:endParaRPr>
          </a:p>
          <a:p>
            <a:r>
              <a:rPr lang="en-US" sz="1200" b="1" dirty="0">
                <a:solidFill>
                  <a:schemeClr val="bg1"/>
                </a:solidFill>
              </a:rPr>
              <a:t>Change is Possible</a:t>
            </a:r>
          </a:p>
          <a:p>
            <a:r>
              <a:rPr lang="en-US" sz="1200" b="1" dirty="0">
                <a:solidFill>
                  <a:schemeClr val="bg1"/>
                </a:solidFill>
              </a:rPr>
              <a:t>Questioning </a:t>
            </a:r>
          </a:p>
        </p:txBody>
      </p:sp>
      <p:sp>
        <p:nvSpPr>
          <p:cNvPr id="13" name="Arrow: Left 12">
            <a:extLst>
              <a:ext uri="{FF2B5EF4-FFF2-40B4-BE49-F238E27FC236}">
                <a16:creationId xmlns:a16="http://schemas.microsoft.com/office/drawing/2014/main" id="{FCFAC72E-90FD-4608-8D7F-BAF18DF5EC57}"/>
              </a:ext>
            </a:extLst>
          </p:cNvPr>
          <p:cNvSpPr/>
          <p:nvPr/>
        </p:nvSpPr>
        <p:spPr>
          <a:xfrm>
            <a:off x="7415268" y="3749315"/>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0A5050F9-3297-4EF1-A334-6CCF48839EF4}"/>
              </a:ext>
            </a:extLst>
          </p:cNvPr>
          <p:cNvSpPr txBox="1"/>
          <p:nvPr/>
        </p:nvSpPr>
        <p:spPr>
          <a:xfrm>
            <a:off x="7340413" y="4984155"/>
            <a:ext cx="1316477" cy="461665"/>
          </a:xfrm>
          <a:prstGeom prst="rect">
            <a:avLst/>
          </a:prstGeom>
          <a:noFill/>
        </p:spPr>
        <p:txBody>
          <a:bodyPr wrap="square" rtlCol="0">
            <a:spAutoFit/>
          </a:bodyPr>
          <a:lstStyle/>
          <a:p>
            <a:r>
              <a:rPr lang="en-US" sz="1200" b="1" dirty="0">
                <a:solidFill>
                  <a:schemeClr val="bg1"/>
                </a:solidFill>
              </a:rPr>
              <a:t>Commitment to Change</a:t>
            </a:r>
          </a:p>
        </p:txBody>
      </p:sp>
      <p:sp>
        <p:nvSpPr>
          <p:cNvPr id="15" name="Arrow: Left 14">
            <a:extLst>
              <a:ext uri="{FF2B5EF4-FFF2-40B4-BE49-F238E27FC236}">
                <a16:creationId xmlns:a16="http://schemas.microsoft.com/office/drawing/2014/main" id="{CDDA0263-0B35-4CB0-BE4E-EC330A6E2A20}"/>
              </a:ext>
            </a:extLst>
          </p:cNvPr>
          <p:cNvSpPr/>
          <p:nvPr/>
        </p:nvSpPr>
        <p:spPr>
          <a:xfrm>
            <a:off x="7415268" y="5421394"/>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3186F5AE-8878-4CEF-9DA8-23273A52DFA3}"/>
              </a:ext>
            </a:extLst>
          </p:cNvPr>
          <p:cNvSpPr txBox="1"/>
          <p:nvPr/>
        </p:nvSpPr>
        <p:spPr>
          <a:xfrm>
            <a:off x="3062245" y="3119216"/>
            <a:ext cx="1522126" cy="830997"/>
          </a:xfrm>
          <a:prstGeom prst="rect">
            <a:avLst/>
          </a:prstGeom>
          <a:noFill/>
        </p:spPr>
        <p:txBody>
          <a:bodyPr wrap="square" rtlCol="0">
            <a:spAutoFit/>
          </a:bodyPr>
          <a:lstStyle/>
          <a:p>
            <a:r>
              <a:rPr lang="en-US" sz="1200" b="1" dirty="0">
                <a:solidFill>
                  <a:schemeClr val="bg1"/>
                </a:solidFill>
              </a:rPr>
              <a:t>Impact of the Behavior and Diagnosis Overwhelmed by</a:t>
            </a:r>
          </a:p>
        </p:txBody>
      </p:sp>
      <p:sp>
        <p:nvSpPr>
          <p:cNvPr id="18" name="Arrow: Right 17">
            <a:extLst>
              <a:ext uri="{FF2B5EF4-FFF2-40B4-BE49-F238E27FC236}">
                <a16:creationId xmlns:a16="http://schemas.microsoft.com/office/drawing/2014/main" id="{FEE4B6A7-FEA2-41C2-B0D1-868ED216B6D6}"/>
              </a:ext>
            </a:extLst>
          </p:cNvPr>
          <p:cNvSpPr/>
          <p:nvPr/>
        </p:nvSpPr>
        <p:spPr>
          <a:xfrm>
            <a:off x="3293854" y="3991631"/>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EB34909D-C7E1-42C4-8FE9-51DAF50A4470}"/>
              </a:ext>
            </a:extLst>
          </p:cNvPr>
          <p:cNvSpPr txBox="1"/>
          <p:nvPr/>
        </p:nvSpPr>
        <p:spPr>
          <a:xfrm>
            <a:off x="3471963" y="4984155"/>
            <a:ext cx="1572904" cy="646331"/>
          </a:xfrm>
          <a:prstGeom prst="rect">
            <a:avLst/>
          </a:prstGeom>
          <a:noFill/>
        </p:spPr>
        <p:txBody>
          <a:bodyPr wrap="square" rtlCol="0">
            <a:spAutoFit/>
          </a:bodyPr>
          <a:lstStyle/>
          <a:p>
            <a:r>
              <a:rPr lang="en-US" sz="1200" b="1" dirty="0">
                <a:solidFill>
                  <a:schemeClr val="bg1"/>
                </a:solidFill>
              </a:rPr>
              <a:t>Actions for Change</a:t>
            </a:r>
          </a:p>
          <a:p>
            <a:r>
              <a:rPr lang="en-US" sz="1200" b="1" dirty="0">
                <a:solidFill>
                  <a:schemeClr val="bg1"/>
                </a:solidFill>
              </a:rPr>
              <a:t>Moving Beyond</a:t>
            </a:r>
          </a:p>
          <a:p>
            <a:endParaRPr lang="en-US" sz="1200" dirty="0"/>
          </a:p>
        </p:txBody>
      </p:sp>
      <p:sp>
        <p:nvSpPr>
          <p:cNvPr id="20" name="Arrow: Right 19">
            <a:extLst>
              <a:ext uri="{FF2B5EF4-FFF2-40B4-BE49-F238E27FC236}">
                <a16:creationId xmlns:a16="http://schemas.microsoft.com/office/drawing/2014/main" id="{C56C5E22-4974-4C23-A9E9-AA53D8AEDB50}"/>
              </a:ext>
            </a:extLst>
          </p:cNvPr>
          <p:cNvSpPr/>
          <p:nvPr/>
        </p:nvSpPr>
        <p:spPr>
          <a:xfrm>
            <a:off x="3601956" y="544582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1699DB49-6F70-4B89-B87D-CE4AC26C01E7}"/>
              </a:ext>
            </a:extLst>
          </p:cNvPr>
          <p:cNvSpPr txBox="1"/>
          <p:nvPr/>
        </p:nvSpPr>
        <p:spPr>
          <a:xfrm>
            <a:off x="5207753" y="4392524"/>
            <a:ext cx="1675927" cy="1384995"/>
          </a:xfrm>
          <a:prstGeom prst="rect">
            <a:avLst/>
          </a:prstGeom>
          <a:noFill/>
        </p:spPr>
        <p:txBody>
          <a:bodyPr wrap="square" rtlCol="0">
            <a:spAutoFit/>
          </a:bodyPr>
          <a:lstStyle/>
          <a:p>
            <a:r>
              <a:rPr lang="en-US" sz="1200" b="1" dirty="0">
                <a:solidFill>
                  <a:schemeClr val="bg1"/>
                </a:solidFill>
              </a:rPr>
              <a:t>The Devastating Power of the child’s behavior, emotional or mental health issues</a:t>
            </a:r>
          </a:p>
          <a:p>
            <a:pPr marL="171450" indent="-171450">
              <a:buFont typeface="Arial" panose="020B0604020202020204" pitchFamily="34" charset="0"/>
              <a:buChar char="•"/>
            </a:pPr>
            <a:r>
              <a:rPr lang="en-US" sz="1200" b="1" dirty="0">
                <a:solidFill>
                  <a:schemeClr val="bg1"/>
                </a:solidFill>
              </a:rPr>
              <a:t>Symptoms</a:t>
            </a:r>
          </a:p>
          <a:p>
            <a:pPr marL="171450" indent="-171450">
              <a:buFont typeface="Arial" panose="020B0604020202020204" pitchFamily="34" charset="0"/>
              <a:buChar char="•"/>
            </a:pPr>
            <a:r>
              <a:rPr lang="en-US" sz="1200" b="1" dirty="0">
                <a:solidFill>
                  <a:schemeClr val="bg1"/>
                </a:solidFill>
              </a:rPr>
              <a:t>Stigma</a:t>
            </a:r>
          </a:p>
          <a:p>
            <a:pPr marL="171450" indent="-171450">
              <a:buFont typeface="Arial" panose="020B0604020202020204" pitchFamily="34" charset="0"/>
              <a:buChar char="•"/>
            </a:pPr>
            <a:r>
              <a:rPr lang="en-US" sz="1200" b="1" dirty="0">
                <a:solidFill>
                  <a:schemeClr val="bg1"/>
                </a:solidFill>
              </a:rPr>
              <a:t>Parent Blame</a:t>
            </a:r>
          </a:p>
        </p:txBody>
      </p:sp>
      <p:sp>
        <p:nvSpPr>
          <p:cNvPr id="22" name="TextBox 21">
            <a:extLst>
              <a:ext uri="{FF2B5EF4-FFF2-40B4-BE49-F238E27FC236}">
                <a16:creationId xmlns:a16="http://schemas.microsoft.com/office/drawing/2014/main" id="{A92F689C-B414-4406-8303-9352C7571598}"/>
              </a:ext>
            </a:extLst>
          </p:cNvPr>
          <p:cNvSpPr txBox="1"/>
          <p:nvPr/>
        </p:nvSpPr>
        <p:spPr>
          <a:xfrm>
            <a:off x="8981630" y="2768837"/>
            <a:ext cx="1987306" cy="923330"/>
          </a:xfrm>
          <a:prstGeom prst="rect">
            <a:avLst/>
          </a:prstGeom>
          <a:noFill/>
        </p:spPr>
        <p:txBody>
          <a:bodyPr wrap="square" rtlCol="0">
            <a:spAutoFit/>
          </a:bodyPr>
          <a:lstStyle/>
          <a:p>
            <a:r>
              <a:rPr lang="en-US" b="1" dirty="0"/>
              <a:t>There are times in a family’s life when they…</a:t>
            </a:r>
          </a:p>
        </p:txBody>
      </p:sp>
    </p:spTree>
    <p:extLst>
      <p:ext uri="{BB962C8B-B14F-4D97-AF65-F5344CB8AC3E}">
        <p14:creationId xmlns:p14="http://schemas.microsoft.com/office/powerpoint/2010/main" val="9055172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9CF7C-7A1F-450A-8429-24A890445140}"/>
              </a:ext>
            </a:extLst>
          </p:cNvPr>
          <p:cNvSpPr>
            <a:spLocks noGrp="1"/>
          </p:cNvSpPr>
          <p:nvPr>
            <p:ph type="title"/>
          </p:nvPr>
        </p:nvSpPr>
        <p:spPr/>
        <p:txBody>
          <a:bodyPr>
            <a:normAutofit fontScale="90000"/>
          </a:bodyPr>
          <a:lstStyle/>
          <a:p>
            <a:r>
              <a:rPr lang="en-US" b="1" dirty="0"/>
              <a:t>Five Stages in the Building             Resiliency Process</a:t>
            </a:r>
          </a:p>
        </p:txBody>
      </p:sp>
      <p:sp>
        <p:nvSpPr>
          <p:cNvPr id="17" name="TextBox 16">
            <a:extLst>
              <a:ext uri="{FF2B5EF4-FFF2-40B4-BE49-F238E27FC236}">
                <a16:creationId xmlns:a16="http://schemas.microsoft.com/office/drawing/2014/main" id="{3186F5AE-8878-4CEF-9DA8-23273A52DFA3}"/>
              </a:ext>
            </a:extLst>
          </p:cNvPr>
          <p:cNvSpPr txBox="1"/>
          <p:nvPr/>
        </p:nvSpPr>
        <p:spPr>
          <a:xfrm>
            <a:off x="3062245" y="3119216"/>
            <a:ext cx="1522126" cy="830997"/>
          </a:xfrm>
          <a:prstGeom prst="rect">
            <a:avLst/>
          </a:prstGeom>
          <a:noFill/>
        </p:spPr>
        <p:txBody>
          <a:bodyPr wrap="square" rtlCol="0">
            <a:spAutoFit/>
          </a:bodyPr>
          <a:lstStyle/>
          <a:p>
            <a:r>
              <a:rPr lang="en-US" sz="1200" b="1" dirty="0">
                <a:solidFill>
                  <a:schemeClr val="bg1"/>
                </a:solidFill>
              </a:rPr>
              <a:t>Impact of the Behavior and Diagnosis Overwhelmed by</a:t>
            </a:r>
          </a:p>
        </p:txBody>
      </p:sp>
      <p:pic>
        <p:nvPicPr>
          <p:cNvPr id="16" name="Picture 15">
            <a:extLst>
              <a:ext uri="{FF2B5EF4-FFF2-40B4-BE49-F238E27FC236}">
                <a16:creationId xmlns:a16="http://schemas.microsoft.com/office/drawing/2014/main" id="{12BF731F-8758-4990-B3FC-C3DAB124A8AF}"/>
              </a:ext>
            </a:extLst>
          </p:cNvPr>
          <p:cNvPicPr>
            <a:picLocks noChangeAspect="1"/>
          </p:cNvPicPr>
          <p:nvPr/>
        </p:nvPicPr>
        <p:blipFill>
          <a:blip r:embed="rId2"/>
          <a:stretch>
            <a:fillRect/>
          </a:stretch>
        </p:blipFill>
        <p:spPr>
          <a:xfrm>
            <a:off x="1295403" y="2546647"/>
            <a:ext cx="9601196" cy="3469592"/>
          </a:xfrm>
          <a:prstGeom prst="rect">
            <a:avLst/>
          </a:prstGeom>
        </p:spPr>
      </p:pic>
    </p:spTree>
    <p:extLst>
      <p:ext uri="{BB962C8B-B14F-4D97-AF65-F5344CB8AC3E}">
        <p14:creationId xmlns:p14="http://schemas.microsoft.com/office/powerpoint/2010/main" val="24387546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CEABC-5799-45CD-9776-776762523796}"/>
              </a:ext>
            </a:extLst>
          </p:cNvPr>
          <p:cNvSpPr>
            <a:spLocks noGrp="1"/>
          </p:cNvSpPr>
          <p:nvPr>
            <p:ph type="title"/>
          </p:nvPr>
        </p:nvSpPr>
        <p:spPr/>
        <p:txBody>
          <a:bodyPr/>
          <a:lstStyle/>
          <a:p>
            <a:r>
              <a:rPr lang="en-US" b="1" dirty="0"/>
              <a:t>Review Questions:  Session 2</a:t>
            </a:r>
          </a:p>
        </p:txBody>
      </p:sp>
      <p:sp>
        <p:nvSpPr>
          <p:cNvPr id="3" name="Content Placeholder 2">
            <a:extLst>
              <a:ext uri="{FF2B5EF4-FFF2-40B4-BE49-F238E27FC236}">
                <a16:creationId xmlns:a16="http://schemas.microsoft.com/office/drawing/2014/main" id="{3CEE3CC8-64C8-4B24-BBDE-0228710AB3D7}"/>
              </a:ext>
            </a:extLst>
          </p:cNvPr>
          <p:cNvSpPr>
            <a:spLocks noGrp="1"/>
          </p:cNvSpPr>
          <p:nvPr>
            <p:ph idx="1"/>
          </p:nvPr>
        </p:nvSpPr>
        <p:spPr/>
        <p:txBody>
          <a:bodyPr>
            <a:normAutofit fontScale="70000" lnSpcReduction="20000"/>
          </a:bodyPr>
          <a:lstStyle/>
          <a:p>
            <a:r>
              <a:rPr lang="en-US" dirty="0"/>
              <a:t>1.	What are five ways parents often relate to the devastating power of their child/youths emotional, behavioral and mental health issues called “five stages in the building resiliency process”?</a:t>
            </a:r>
          </a:p>
          <a:p>
            <a:r>
              <a:rPr lang="en-US" dirty="0"/>
              <a:t>a)	 Impact of Behavior and/or Diagnosis:  There are times in a family’s life when they are ____________ by the devastating power of the child’s behavior, emotional or mental health issues.</a:t>
            </a:r>
          </a:p>
          <a:p>
            <a:r>
              <a:rPr lang="en-US" dirty="0"/>
              <a:t>b)	Future for child/family is limited:  There are times in a family’s life when they have _____________ the devastating power of the child’s behavior, emotional or mental health issues.</a:t>
            </a:r>
          </a:p>
          <a:p>
            <a:r>
              <a:rPr lang="en-US" dirty="0"/>
              <a:t>c)	Change Is Possible:  There are times in a family’s life when they are ______________ the devastating power of the child’s behavior, emotional or mental health issues.</a:t>
            </a:r>
          </a:p>
          <a:p>
            <a:r>
              <a:rPr lang="en-US" dirty="0"/>
              <a:t>d)	Commitment to Change:  There are times in a family’s life when they are _________________the devastating power of the child’s behavior, emotional or mental health issues.</a:t>
            </a:r>
          </a:p>
          <a:p>
            <a:r>
              <a:rPr lang="en-US" dirty="0"/>
              <a:t>e)	Actions for Change:  There are times in a family’s life when they are __________________ the devastating power of the child’s behavior, emotional or mental health issues.</a:t>
            </a:r>
          </a:p>
          <a:p>
            <a:endParaRPr lang="en-US" dirty="0"/>
          </a:p>
          <a:p>
            <a:endParaRPr lang="en-US" dirty="0"/>
          </a:p>
        </p:txBody>
      </p:sp>
    </p:spTree>
    <p:extLst>
      <p:ext uri="{BB962C8B-B14F-4D97-AF65-F5344CB8AC3E}">
        <p14:creationId xmlns:p14="http://schemas.microsoft.com/office/powerpoint/2010/main" val="16231608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2BD91-7957-4357-971D-E2F62B232E0A}"/>
              </a:ext>
            </a:extLst>
          </p:cNvPr>
          <p:cNvSpPr>
            <a:spLocks noGrp="1"/>
          </p:cNvSpPr>
          <p:nvPr>
            <p:ph type="title"/>
          </p:nvPr>
        </p:nvSpPr>
        <p:spPr/>
        <p:txBody>
          <a:bodyPr>
            <a:normAutofit fontScale="90000"/>
          </a:bodyPr>
          <a:lstStyle/>
          <a:p>
            <a:r>
              <a:rPr lang="en-US" sz="3600" b="1" dirty="0"/>
              <a:t>Session 3</a:t>
            </a:r>
            <a:br>
              <a:rPr lang="en-US" sz="3600" b="1" dirty="0"/>
            </a:br>
            <a:r>
              <a:rPr lang="en-US" sz="3600" b="1" dirty="0"/>
              <a:t>Five Stages in the Building Resiliency Process:  Dangers</a:t>
            </a:r>
          </a:p>
        </p:txBody>
      </p:sp>
      <p:pic>
        <p:nvPicPr>
          <p:cNvPr id="6" name="Content Placeholder 5">
            <a:extLst>
              <a:ext uri="{FF2B5EF4-FFF2-40B4-BE49-F238E27FC236}">
                <a16:creationId xmlns:a16="http://schemas.microsoft.com/office/drawing/2014/main" id="{69BD349D-4A28-4D67-8FC7-1A13E44C1BFA}"/>
              </a:ext>
            </a:extLst>
          </p:cNvPr>
          <p:cNvPicPr>
            <a:picLocks noGrp="1" noChangeAspect="1"/>
          </p:cNvPicPr>
          <p:nvPr>
            <p:ph idx="1"/>
          </p:nvPr>
        </p:nvPicPr>
        <p:blipFill>
          <a:blip r:embed="rId2"/>
          <a:stretch>
            <a:fillRect/>
          </a:stretch>
        </p:blipFill>
        <p:spPr>
          <a:xfrm>
            <a:off x="3838575" y="2716213"/>
            <a:ext cx="4514850" cy="3000375"/>
          </a:xfrm>
          <a:prstGeom prst="rect">
            <a:avLst/>
          </a:prstGeom>
        </p:spPr>
      </p:pic>
    </p:spTree>
    <p:extLst>
      <p:ext uri="{BB962C8B-B14F-4D97-AF65-F5344CB8AC3E}">
        <p14:creationId xmlns:p14="http://schemas.microsoft.com/office/powerpoint/2010/main" val="24657265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BB9E3-B0D6-4DDD-9CCD-A5504D2A0A60}"/>
              </a:ext>
            </a:extLst>
          </p:cNvPr>
          <p:cNvSpPr>
            <a:spLocks noGrp="1"/>
          </p:cNvSpPr>
          <p:nvPr>
            <p:ph type="title"/>
          </p:nvPr>
        </p:nvSpPr>
        <p:spPr/>
        <p:txBody>
          <a:bodyPr>
            <a:normAutofit fontScale="90000"/>
          </a:bodyPr>
          <a:lstStyle/>
          <a:p>
            <a:r>
              <a:rPr lang="en-US" b="1" dirty="0"/>
              <a:t>Five Stages in the Building Resiliency Process: Dangers</a:t>
            </a:r>
          </a:p>
        </p:txBody>
      </p:sp>
      <p:sp>
        <p:nvSpPr>
          <p:cNvPr id="3" name="Content Placeholder 2">
            <a:extLst>
              <a:ext uri="{FF2B5EF4-FFF2-40B4-BE49-F238E27FC236}">
                <a16:creationId xmlns:a16="http://schemas.microsoft.com/office/drawing/2014/main" id="{A032E8B8-39DC-4D97-92E7-FA97AB9ED3E5}"/>
              </a:ext>
            </a:extLst>
          </p:cNvPr>
          <p:cNvSpPr>
            <a:spLocks noGrp="1"/>
          </p:cNvSpPr>
          <p:nvPr>
            <p:ph sz="half" idx="1"/>
          </p:nvPr>
        </p:nvSpPr>
        <p:spPr/>
        <p:txBody>
          <a:bodyPr>
            <a:normAutofit fontScale="77500" lnSpcReduction="20000"/>
          </a:bodyPr>
          <a:lstStyle/>
          <a:p>
            <a:r>
              <a:rPr lang="en-US" dirty="0"/>
              <a:t>At each stage of the building resiliency process there are dangers. At each stage there is a major question that a parent must answer or a major decision that the parent must make. As parents, we always have things influencing our decisions. Internally, there are pressures on the parent to answer this question in a negative way. Externally, there are pressures on the individual to answer this question in a negative way. When the internal and external come together in ways that reinforce each other, it often causes a person to get stuck or side tracked on the journey.</a:t>
            </a:r>
          </a:p>
        </p:txBody>
      </p:sp>
      <p:pic>
        <p:nvPicPr>
          <p:cNvPr id="6" name="Content Placeholder 5">
            <a:extLst>
              <a:ext uri="{FF2B5EF4-FFF2-40B4-BE49-F238E27FC236}">
                <a16:creationId xmlns:a16="http://schemas.microsoft.com/office/drawing/2014/main" id="{B03C5001-3C7D-4C09-9259-282D73A15D3F}"/>
              </a:ext>
            </a:extLst>
          </p:cNvPr>
          <p:cNvPicPr>
            <a:picLocks noGrp="1" noChangeAspect="1"/>
          </p:cNvPicPr>
          <p:nvPr>
            <p:ph sz="half" idx="2"/>
          </p:nvPr>
        </p:nvPicPr>
        <p:blipFill>
          <a:blip r:embed="rId2"/>
          <a:stretch>
            <a:fillRect/>
          </a:stretch>
        </p:blipFill>
        <p:spPr>
          <a:xfrm>
            <a:off x="6274305" y="2560511"/>
            <a:ext cx="4413249" cy="3309937"/>
          </a:xfrm>
          <a:prstGeom prst="rect">
            <a:avLst/>
          </a:prstGeom>
        </p:spPr>
      </p:pic>
    </p:spTree>
    <p:extLst>
      <p:ext uri="{BB962C8B-B14F-4D97-AF65-F5344CB8AC3E}">
        <p14:creationId xmlns:p14="http://schemas.microsoft.com/office/powerpoint/2010/main" val="26859586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BB9E3-B0D6-4DDD-9CCD-A5504D2A0A60}"/>
              </a:ext>
            </a:extLst>
          </p:cNvPr>
          <p:cNvSpPr>
            <a:spLocks noGrp="1"/>
          </p:cNvSpPr>
          <p:nvPr>
            <p:ph type="title"/>
          </p:nvPr>
        </p:nvSpPr>
        <p:spPr/>
        <p:txBody>
          <a:bodyPr>
            <a:normAutofit/>
          </a:bodyPr>
          <a:lstStyle/>
          <a:p>
            <a:r>
              <a:rPr lang="en-US" b="1" dirty="0"/>
              <a:t>Impact of Behavior and/or Diagnosis</a:t>
            </a:r>
          </a:p>
        </p:txBody>
      </p:sp>
      <p:sp>
        <p:nvSpPr>
          <p:cNvPr id="3" name="Content Placeholder 2">
            <a:extLst>
              <a:ext uri="{FF2B5EF4-FFF2-40B4-BE49-F238E27FC236}">
                <a16:creationId xmlns:a16="http://schemas.microsoft.com/office/drawing/2014/main" id="{A032E8B8-39DC-4D97-92E7-FA97AB9ED3E5}"/>
              </a:ext>
            </a:extLst>
          </p:cNvPr>
          <p:cNvSpPr>
            <a:spLocks noGrp="1"/>
          </p:cNvSpPr>
          <p:nvPr>
            <p:ph sz="half" idx="1"/>
          </p:nvPr>
        </p:nvSpPr>
        <p:spPr/>
        <p:txBody>
          <a:bodyPr>
            <a:normAutofit fontScale="77500" lnSpcReduction="20000"/>
          </a:bodyPr>
          <a:lstStyle/>
          <a:p>
            <a:r>
              <a:rPr lang="en-US" dirty="0"/>
              <a:t>Impact of Behavior and/or Diagnosis: Question of Identity – How will I define myself, my family, child or youth as a result of their behavior and/or diagnosis?</a:t>
            </a:r>
          </a:p>
          <a:p>
            <a:r>
              <a:rPr lang="en-US" dirty="0"/>
              <a:t>Internally – the parent experiences sadness, loss, guilt because of their failure as a parent, etc. causing them to question their ability to be a parent</a:t>
            </a:r>
          </a:p>
          <a:p>
            <a:r>
              <a:rPr lang="en-US" dirty="0"/>
              <a:t>Externally – others see the parent as the reason why the child has behavior issues or the reason why they have a diagnosis, will not be able to function as a parent in the future</a:t>
            </a:r>
          </a:p>
        </p:txBody>
      </p:sp>
      <p:pic>
        <p:nvPicPr>
          <p:cNvPr id="7" name="Content Placeholder 6">
            <a:extLst>
              <a:ext uri="{FF2B5EF4-FFF2-40B4-BE49-F238E27FC236}">
                <a16:creationId xmlns:a16="http://schemas.microsoft.com/office/drawing/2014/main" id="{B12E63E8-7D3D-492A-A0F5-A18003E79485}"/>
              </a:ext>
            </a:extLst>
          </p:cNvPr>
          <p:cNvPicPr>
            <a:picLocks noGrp="1" noChangeAspect="1"/>
          </p:cNvPicPr>
          <p:nvPr>
            <p:ph sz="half" idx="2"/>
          </p:nvPr>
        </p:nvPicPr>
        <p:blipFill>
          <a:blip r:embed="rId2"/>
          <a:stretch>
            <a:fillRect/>
          </a:stretch>
        </p:blipFill>
        <p:spPr>
          <a:xfrm>
            <a:off x="6181725" y="2642137"/>
            <a:ext cx="4718050" cy="3146939"/>
          </a:xfrm>
          <a:prstGeom prst="rect">
            <a:avLst/>
          </a:prstGeom>
        </p:spPr>
      </p:pic>
    </p:spTree>
    <p:extLst>
      <p:ext uri="{BB962C8B-B14F-4D97-AF65-F5344CB8AC3E}">
        <p14:creationId xmlns:p14="http://schemas.microsoft.com/office/powerpoint/2010/main" val="10175229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2BD91-7957-4357-971D-E2F62B232E0A}"/>
              </a:ext>
            </a:extLst>
          </p:cNvPr>
          <p:cNvSpPr>
            <a:spLocks noGrp="1"/>
          </p:cNvSpPr>
          <p:nvPr>
            <p:ph type="title"/>
          </p:nvPr>
        </p:nvSpPr>
        <p:spPr/>
        <p:txBody>
          <a:bodyPr>
            <a:normAutofit fontScale="90000"/>
          </a:bodyPr>
          <a:lstStyle/>
          <a:p>
            <a:r>
              <a:rPr lang="en-US" sz="3600" b="1" dirty="0"/>
              <a:t>Session 1</a:t>
            </a:r>
            <a:br>
              <a:rPr lang="en-US" sz="3600" b="1" dirty="0"/>
            </a:br>
            <a:r>
              <a:rPr lang="en-US" sz="3600" b="1" dirty="0"/>
              <a:t>Welcome/Overview and Issues that Impact Families </a:t>
            </a:r>
          </a:p>
        </p:txBody>
      </p:sp>
      <p:pic>
        <p:nvPicPr>
          <p:cNvPr id="4" name="Content Placeholder 3">
            <a:extLst>
              <a:ext uri="{FF2B5EF4-FFF2-40B4-BE49-F238E27FC236}">
                <a16:creationId xmlns:a16="http://schemas.microsoft.com/office/drawing/2014/main" id="{504CA39B-0855-47C7-85EB-68F361FF72BE}"/>
              </a:ext>
            </a:extLst>
          </p:cNvPr>
          <p:cNvPicPr>
            <a:picLocks noGrp="1" noChangeAspect="1"/>
          </p:cNvPicPr>
          <p:nvPr>
            <p:ph idx="1"/>
          </p:nvPr>
        </p:nvPicPr>
        <p:blipFill>
          <a:blip r:embed="rId2"/>
          <a:stretch>
            <a:fillRect/>
          </a:stretch>
        </p:blipFill>
        <p:spPr>
          <a:xfrm>
            <a:off x="3606971" y="2557463"/>
            <a:ext cx="4978057" cy="3317875"/>
          </a:xfrm>
          <a:prstGeom prst="rect">
            <a:avLst/>
          </a:prstGeom>
        </p:spPr>
      </p:pic>
    </p:spTree>
    <p:extLst>
      <p:ext uri="{BB962C8B-B14F-4D97-AF65-F5344CB8AC3E}">
        <p14:creationId xmlns:p14="http://schemas.microsoft.com/office/powerpoint/2010/main" val="21783444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9CF7C-7A1F-450A-8429-24A890445140}"/>
              </a:ext>
            </a:extLst>
          </p:cNvPr>
          <p:cNvSpPr>
            <a:spLocks noGrp="1"/>
          </p:cNvSpPr>
          <p:nvPr>
            <p:ph type="title"/>
          </p:nvPr>
        </p:nvSpPr>
        <p:spPr/>
        <p:txBody>
          <a:bodyPr>
            <a:normAutofit fontScale="90000"/>
          </a:bodyPr>
          <a:lstStyle/>
          <a:p>
            <a:r>
              <a:rPr lang="en-US" b="1" dirty="0"/>
              <a:t>Five Stages in the Building             Resiliency Process</a:t>
            </a:r>
          </a:p>
        </p:txBody>
      </p:sp>
      <p:pic>
        <p:nvPicPr>
          <p:cNvPr id="5" name="Content Placeholder 4">
            <a:extLst>
              <a:ext uri="{FF2B5EF4-FFF2-40B4-BE49-F238E27FC236}">
                <a16:creationId xmlns:a16="http://schemas.microsoft.com/office/drawing/2014/main" id="{666E08EB-A5AA-4DCA-A0F5-5817DE590EC4}"/>
              </a:ext>
            </a:extLst>
          </p:cNvPr>
          <p:cNvPicPr>
            <a:picLocks noGrp="1" noChangeAspect="1"/>
          </p:cNvPicPr>
          <p:nvPr>
            <p:ph idx="1"/>
          </p:nvPr>
        </p:nvPicPr>
        <p:blipFill>
          <a:blip r:embed="rId2"/>
          <a:stretch>
            <a:fillRect/>
          </a:stretch>
        </p:blipFill>
        <p:spPr>
          <a:xfrm>
            <a:off x="7214779" y="2931207"/>
            <a:ext cx="1379386" cy="1461317"/>
          </a:xfrm>
          <a:prstGeom prst="rect">
            <a:avLst/>
          </a:prstGeom>
        </p:spPr>
      </p:pic>
      <p:sp>
        <p:nvSpPr>
          <p:cNvPr id="4" name="Oval 3">
            <a:extLst>
              <a:ext uri="{FF2B5EF4-FFF2-40B4-BE49-F238E27FC236}">
                <a16:creationId xmlns:a16="http://schemas.microsoft.com/office/drawing/2014/main" id="{484F3BA8-4BA1-431E-B5A7-1CFE9840270A}"/>
              </a:ext>
            </a:extLst>
          </p:cNvPr>
          <p:cNvSpPr/>
          <p:nvPr/>
        </p:nvSpPr>
        <p:spPr>
          <a:xfrm>
            <a:off x="5249726" y="2466971"/>
            <a:ext cx="1555335" cy="130386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t>Future for child/family is Limited </a:t>
            </a:r>
          </a:p>
          <a:p>
            <a:pPr algn="ctr"/>
            <a:r>
              <a:rPr lang="en-US" sz="1200" b="1" dirty="0"/>
              <a:t>Given Into</a:t>
            </a:r>
          </a:p>
        </p:txBody>
      </p:sp>
      <p:pic>
        <p:nvPicPr>
          <p:cNvPr id="6" name="Picture 5">
            <a:extLst>
              <a:ext uri="{FF2B5EF4-FFF2-40B4-BE49-F238E27FC236}">
                <a16:creationId xmlns:a16="http://schemas.microsoft.com/office/drawing/2014/main" id="{340B8E8D-737B-4D65-8B97-72D4E98A2F1B}"/>
              </a:ext>
            </a:extLst>
          </p:cNvPr>
          <p:cNvPicPr>
            <a:picLocks noChangeAspect="1"/>
          </p:cNvPicPr>
          <p:nvPr/>
        </p:nvPicPr>
        <p:blipFill>
          <a:blip r:embed="rId2"/>
          <a:stretch>
            <a:fillRect/>
          </a:stretch>
        </p:blipFill>
        <p:spPr>
          <a:xfrm>
            <a:off x="2726108" y="2768837"/>
            <a:ext cx="2113900" cy="1803165"/>
          </a:xfrm>
          <a:prstGeom prst="rect">
            <a:avLst/>
          </a:prstGeom>
        </p:spPr>
      </p:pic>
      <p:pic>
        <p:nvPicPr>
          <p:cNvPr id="7" name="Picture 6">
            <a:extLst>
              <a:ext uri="{FF2B5EF4-FFF2-40B4-BE49-F238E27FC236}">
                <a16:creationId xmlns:a16="http://schemas.microsoft.com/office/drawing/2014/main" id="{66139342-3727-4F84-915C-B1B76E081CC8}"/>
              </a:ext>
            </a:extLst>
          </p:cNvPr>
          <p:cNvPicPr>
            <a:picLocks noChangeAspect="1"/>
          </p:cNvPicPr>
          <p:nvPr/>
        </p:nvPicPr>
        <p:blipFill>
          <a:blip r:embed="rId2"/>
          <a:stretch>
            <a:fillRect/>
          </a:stretch>
        </p:blipFill>
        <p:spPr>
          <a:xfrm>
            <a:off x="4914863" y="3834342"/>
            <a:ext cx="2190274" cy="1938029"/>
          </a:xfrm>
          <a:prstGeom prst="rect">
            <a:avLst/>
          </a:prstGeom>
        </p:spPr>
      </p:pic>
      <p:pic>
        <p:nvPicPr>
          <p:cNvPr id="8" name="Picture 7">
            <a:extLst>
              <a:ext uri="{FF2B5EF4-FFF2-40B4-BE49-F238E27FC236}">
                <a16:creationId xmlns:a16="http://schemas.microsoft.com/office/drawing/2014/main" id="{5779BD21-CA29-4D16-840E-EC65C6D81214}"/>
              </a:ext>
            </a:extLst>
          </p:cNvPr>
          <p:cNvPicPr>
            <a:picLocks noChangeAspect="1"/>
          </p:cNvPicPr>
          <p:nvPr/>
        </p:nvPicPr>
        <p:blipFill>
          <a:blip r:embed="rId2"/>
          <a:stretch>
            <a:fillRect/>
          </a:stretch>
        </p:blipFill>
        <p:spPr>
          <a:xfrm>
            <a:off x="7146894" y="4663880"/>
            <a:ext cx="1572904" cy="1377997"/>
          </a:xfrm>
          <a:prstGeom prst="rect">
            <a:avLst/>
          </a:prstGeom>
        </p:spPr>
      </p:pic>
      <p:pic>
        <p:nvPicPr>
          <p:cNvPr id="9" name="Picture 8">
            <a:extLst>
              <a:ext uri="{FF2B5EF4-FFF2-40B4-BE49-F238E27FC236}">
                <a16:creationId xmlns:a16="http://schemas.microsoft.com/office/drawing/2014/main" id="{FD8E223E-9753-4E14-956B-C7BC1DAB2007}"/>
              </a:ext>
            </a:extLst>
          </p:cNvPr>
          <p:cNvPicPr>
            <a:picLocks noChangeAspect="1"/>
          </p:cNvPicPr>
          <p:nvPr/>
        </p:nvPicPr>
        <p:blipFill>
          <a:blip r:embed="rId2"/>
          <a:stretch>
            <a:fillRect/>
          </a:stretch>
        </p:blipFill>
        <p:spPr>
          <a:xfrm>
            <a:off x="3304708" y="4715303"/>
            <a:ext cx="1572904" cy="1412181"/>
          </a:xfrm>
          <a:prstGeom prst="rect">
            <a:avLst/>
          </a:prstGeom>
        </p:spPr>
      </p:pic>
      <p:sp>
        <p:nvSpPr>
          <p:cNvPr id="10" name="Arrow: Down 9">
            <a:extLst>
              <a:ext uri="{FF2B5EF4-FFF2-40B4-BE49-F238E27FC236}">
                <a16:creationId xmlns:a16="http://schemas.microsoft.com/office/drawing/2014/main" id="{D40745DC-2BAD-412A-A71E-CE766E62249C}"/>
              </a:ext>
            </a:extLst>
          </p:cNvPr>
          <p:cNvSpPr/>
          <p:nvPr/>
        </p:nvSpPr>
        <p:spPr>
          <a:xfrm>
            <a:off x="5785077" y="3514409"/>
            <a:ext cx="484632" cy="22647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highlight>
                <a:srgbClr val="FFFF00"/>
              </a:highlight>
            </a:endParaRPr>
          </a:p>
        </p:txBody>
      </p:sp>
      <p:sp>
        <p:nvSpPr>
          <p:cNvPr id="12" name="TextBox 11">
            <a:extLst>
              <a:ext uri="{FF2B5EF4-FFF2-40B4-BE49-F238E27FC236}">
                <a16:creationId xmlns:a16="http://schemas.microsoft.com/office/drawing/2014/main" id="{2B57CB0F-3EBC-48B2-ADC3-4B30BE0BC8C4}"/>
              </a:ext>
            </a:extLst>
          </p:cNvPr>
          <p:cNvSpPr txBox="1"/>
          <p:nvPr/>
        </p:nvSpPr>
        <p:spPr>
          <a:xfrm>
            <a:off x="7415268" y="2931207"/>
            <a:ext cx="1304531" cy="830997"/>
          </a:xfrm>
          <a:prstGeom prst="rect">
            <a:avLst/>
          </a:prstGeom>
          <a:noFill/>
        </p:spPr>
        <p:txBody>
          <a:bodyPr wrap="square" rtlCol="0">
            <a:spAutoFit/>
          </a:bodyPr>
          <a:lstStyle/>
          <a:p>
            <a:endParaRPr lang="en-US" sz="1200" dirty="0">
              <a:solidFill>
                <a:schemeClr val="bg1"/>
              </a:solidFill>
            </a:endParaRPr>
          </a:p>
          <a:p>
            <a:r>
              <a:rPr lang="en-US" sz="1200" b="1" dirty="0">
                <a:solidFill>
                  <a:schemeClr val="bg1"/>
                </a:solidFill>
              </a:rPr>
              <a:t>Change is Possible</a:t>
            </a:r>
          </a:p>
          <a:p>
            <a:r>
              <a:rPr lang="en-US" sz="1200" b="1" dirty="0">
                <a:solidFill>
                  <a:schemeClr val="bg1"/>
                </a:solidFill>
              </a:rPr>
              <a:t>Questioning </a:t>
            </a:r>
          </a:p>
        </p:txBody>
      </p:sp>
      <p:sp>
        <p:nvSpPr>
          <p:cNvPr id="13" name="Arrow: Left 12">
            <a:extLst>
              <a:ext uri="{FF2B5EF4-FFF2-40B4-BE49-F238E27FC236}">
                <a16:creationId xmlns:a16="http://schemas.microsoft.com/office/drawing/2014/main" id="{FCFAC72E-90FD-4608-8D7F-BAF18DF5EC57}"/>
              </a:ext>
            </a:extLst>
          </p:cNvPr>
          <p:cNvSpPr/>
          <p:nvPr/>
        </p:nvSpPr>
        <p:spPr>
          <a:xfrm>
            <a:off x="7415268" y="3749315"/>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0A5050F9-3297-4EF1-A334-6CCF48839EF4}"/>
              </a:ext>
            </a:extLst>
          </p:cNvPr>
          <p:cNvSpPr txBox="1"/>
          <p:nvPr/>
        </p:nvSpPr>
        <p:spPr>
          <a:xfrm>
            <a:off x="7340413" y="4984155"/>
            <a:ext cx="1316477" cy="461665"/>
          </a:xfrm>
          <a:prstGeom prst="rect">
            <a:avLst/>
          </a:prstGeom>
          <a:noFill/>
        </p:spPr>
        <p:txBody>
          <a:bodyPr wrap="square" rtlCol="0">
            <a:spAutoFit/>
          </a:bodyPr>
          <a:lstStyle/>
          <a:p>
            <a:r>
              <a:rPr lang="en-US" sz="1200" b="1" dirty="0">
                <a:solidFill>
                  <a:schemeClr val="bg1"/>
                </a:solidFill>
              </a:rPr>
              <a:t>Commitment to Change</a:t>
            </a:r>
          </a:p>
        </p:txBody>
      </p:sp>
      <p:sp>
        <p:nvSpPr>
          <p:cNvPr id="15" name="Arrow: Left 14">
            <a:extLst>
              <a:ext uri="{FF2B5EF4-FFF2-40B4-BE49-F238E27FC236}">
                <a16:creationId xmlns:a16="http://schemas.microsoft.com/office/drawing/2014/main" id="{CDDA0263-0B35-4CB0-BE4E-EC330A6E2A20}"/>
              </a:ext>
            </a:extLst>
          </p:cNvPr>
          <p:cNvSpPr/>
          <p:nvPr/>
        </p:nvSpPr>
        <p:spPr>
          <a:xfrm>
            <a:off x="7415268" y="5421394"/>
            <a:ext cx="978408" cy="484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3186F5AE-8878-4CEF-9DA8-23273A52DFA3}"/>
              </a:ext>
            </a:extLst>
          </p:cNvPr>
          <p:cNvSpPr txBox="1"/>
          <p:nvPr/>
        </p:nvSpPr>
        <p:spPr>
          <a:xfrm>
            <a:off x="3062245" y="3119216"/>
            <a:ext cx="1522126" cy="830997"/>
          </a:xfrm>
          <a:prstGeom prst="rect">
            <a:avLst/>
          </a:prstGeom>
          <a:noFill/>
        </p:spPr>
        <p:txBody>
          <a:bodyPr wrap="square" rtlCol="0">
            <a:spAutoFit/>
          </a:bodyPr>
          <a:lstStyle/>
          <a:p>
            <a:r>
              <a:rPr lang="en-US" sz="1200" b="1" dirty="0">
                <a:solidFill>
                  <a:schemeClr val="bg1"/>
                </a:solidFill>
              </a:rPr>
              <a:t>Impact of the Behavior and Diagnosis Overwhelmed by</a:t>
            </a:r>
          </a:p>
        </p:txBody>
      </p:sp>
      <p:sp>
        <p:nvSpPr>
          <p:cNvPr id="18" name="Arrow: Right 17">
            <a:extLst>
              <a:ext uri="{FF2B5EF4-FFF2-40B4-BE49-F238E27FC236}">
                <a16:creationId xmlns:a16="http://schemas.microsoft.com/office/drawing/2014/main" id="{FEE4B6A7-FEA2-41C2-B0D1-868ED216B6D6}"/>
              </a:ext>
            </a:extLst>
          </p:cNvPr>
          <p:cNvSpPr/>
          <p:nvPr/>
        </p:nvSpPr>
        <p:spPr>
          <a:xfrm>
            <a:off x="3293854" y="3991631"/>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EB34909D-C7E1-42C4-8FE9-51DAF50A4470}"/>
              </a:ext>
            </a:extLst>
          </p:cNvPr>
          <p:cNvSpPr txBox="1"/>
          <p:nvPr/>
        </p:nvSpPr>
        <p:spPr>
          <a:xfrm>
            <a:off x="3471963" y="4984155"/>
            <a:ext cx="1572904" cy="646331"/>
          </a:xfrm>
          <a:prstGeom prst="rect">
            <a:avLst/>
          </a:prstGeom>
          <a:noFill/>
        </p:spPr>
        <p:txBody>
          <a:bodyPr wrap="square" rtlCol="0">
            <a:spAutoFit/>
          </a:bodyPr>
          <a:lstStyle/>
          <a:p>
            <a:r>
              <a:rPr lang="en-US" sz="1200" b="1" dirty="0">
                <a:solidFill>
                  <a:schemeClr val="bg1"/>
                </a:solidFill>
              </a:rPr>
              <a:t>Actions for Change</a:t>
            </a:r>
          </a:p>
          <a:p>
            <a:r>
              <a:rPr lang="en-US" sz="1200" b="1" dirty="0">
                <a:solidFill>
                  <a:schemeClr val="bg1"/>
                </a:solidFill>
              </a:rPr>
              <a:t>Moving Beyond</a:t>
            </a:r>
          </a:p>
          <a:p>
            <a:endParaRPr lang="en-US" sz="1200" dirty="0"/>
          </a:p>
        </p:txBody>
      </p:sp>
      <p:sp>
        <p:nvSpPr>
          <p:cNvPr id="20" name="Arrow: Right 19">
            <a:extLst>
              <a:ext uri="{FF2B5EF4-FFF2-40B4-BE49-F238E27FC236}">
                <a16:creationId xmlns:a16="http://schemas.microsoft.com/office/drawing/2014/main" id="{C56C5E22-4974-4C23-A9E9-AA53D8AEDB50}"/>
              </a:ext>
            </a:extLst>
          </p:cNvPr>
          <p:cNvSpPr/>
          <p:nvPr/>
        </p:nvSpPr>
        <p:spPr>
          <a:xfrm>
            <a:off x="3601956" y="544582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1699DB49-6F70-4B89-B87D-CE4AC26C01E7}"/>
              </a:ext>
            </a:extLst>
          </p:cNvPr>
          <p:cNvSpPr txBox="1"/>
          <p:nvPr/>
        </p:nvSpPr>
        <p:spPr>
          <a:xfrm>
            <a:off x="5245356" y="4080563"/>
            <a:ext cx="1604290" cy="1569660"/>
          </a:xfrm>
          <a:prstGeom prst="rect">
            <a:avLst/>
          </a:prstGeom>
          <a:noFill/>
        </p:spPr>
        <p:txBody>
          <a:bodyPr wrap="square" rtlCol="0">
            <a:spAutoFit/>
          </a:bodyPr>
          <a:lstStyle/>
          <a:p>
            <a:r>
              <a:rPr lang="en-US" sz="1200" b="1" dirty="0">
                <a:solidFill>
                  <a:schemeClr val="bg1"/>
                </a:solidFill>
              </a:rPr>
              <a:t>The Devastating Power of the child’s behavior, emotional or mental health issues</a:t>
            </a:r>
          </a:p>
          <a:p>
            <a:pPr marL="171450" indent="-171450">
              <a:buFont typeface="Arial" panose="020B0604020202020204" pitchFamily="34" charset="0"/>
              <a:buChar char="•"/>
            </a:pPr>
            <a:r>
              <a:rPr lang="en-US" sz="1200" b="1" dirty="0">
                <a:solidFill>
                  <a:schemeClr val="bg1"/>
                </a:solidFill>
              </a:rPr>
              <a:t>Symptoms</a:t>
            </a:r>
          </a:p>
          <a:p>
            <a:pPr marL="171450" indent="-171450">
              <a:buFont typeface="Arial" panose="020B0604020202020204" pitchFamily="34" charset="0"/>
              <a:buChar char="•"/>
            </a:pPr>
            <a:r>
              <a:rPr lang="en-US" sz="1200" b="1" dirty="0">
                <a:solidFill>
                  <a:schemeClr val="bg1"/>
                </a:solidFill>
              </a:rPr>
              <a:t>Stigma</a:t>
            </a:r>
          </a:p>
          <a:p>
            <a:pPr marL="171450" indent="-171450">
              <a:buFont typeface="Arial" panose="020B0604020202020204" pitchFamily="34" charset="0"/>
              <a:buChar char="•"/>
            </a:pPr>
            <a:r>
              <a:rPr lang="en-US" sz="1200" b="1" dirty="0">
                <a:solidFill>
                  <a:schemeClr val="bg1"/>
                </a:solidFill>
              </a:rPr>
              <a:t>Parent Blame</a:t>
            </a:r>
          </a:p>
        </p:txBody>
      </p:sp>
      <p:sp>
        <p:nvSpPr>
          <p:cNvPr id="22" name="TextBox 21">
            <a:extLst>
              <a:ext uri="{FF2B5EF4-FFF2-40B4-BE49-F238E27FC236}">
                <a16:creationId xmlns:a16="http://schemas.microsoft.com/office/drawing/2014/main" id="{A92F689C-B414-4406-8303-9352C7571598}"/>
              </a:ext>
            </a:extLst>
          </p:cNvPr>
          <p:cNvSpPr txBox="1"/>
          <p:nvPr/>
        </p:nvSpPr>
        <p:spPr>
          <a:xfrm>
            <a:off x="8981630" y="2768837"/>
            <a:ext cx="1987306" cy="923330"/>
          </a:xfrm>
          <a:prstGeom prst="rect">
            <a:avLst/>
          </a:prstGeom>
          <a:noFill/>
        </p:spPr>
        <p:txBody>
          <a:bodyPr wrap="square" rtlCol="0">
            <a:spAutoFit/>
          </a:bodyPr>
          <a:lstStyle/>
          <a:p>
            <a:r>
              <a:rPr lang="en-US" b="1" dirty="0"/>
              <a:t>There are times in a family’s life when they…</a:t>
            </a:r>
          </a:p>
        </p:txBody>
      </p:sp>
      <p:sp>
        <p:nvSpPr>
          <p:cNvPr id="28" name="TextBox 27">
            <a:extLst>
              <a:ext uri="{FF2B5EF4-FFF2-40B4-BE49-F238E27FC236}">
                <a16:creationId xmlns:a16="http://schemas.microsoft.com/office/drawing/2014/main" id="{1BF210FE-1D65-41BB-8EC0-3907EE20EEA2}"/>
              </a:ext>
            </a:extLst>
          </p:cNvPr>
          <p:cNvSpPr txBox="1"/>
          <p:nvPr/>
        </p:nvSpPr>
        <p:spPr>
          <a:xfrm>
            <a:off x="1751888" y="2931207"/>
            <a:ext cx="974220" cy="246221"/>
          </a:xfrm>
          <a:prstGeom prst="rect">
            <a:avLst/>
          </a:prstGeom>
          <a:noFill/>
        </p:spPr>
        <p:txBody>
          <a:bodyPr wrap="square" rtlCol="0">
            <a:spAutoFit/>
          </a:bodyPr>
          <a:lstStyle/>
          <a:p>
            <a:r>
              <a:rPr lang="en-US" sz="1000" b="1" dirty="0"/>
              <a:t>? Of Identity </a:t>
            </a:r>
          </a:p>
        </p:txBody>
      </p:sp>
      <p:sp>
        <p:nvSpPr>
          <p:cNvPr id="29" name="TextBox 28">
            <a:extLst>
              <a:ext uri="{FF2B5EF4-FFF2-40B4-BE49-F238E27FC236}">
                <a16:creationId xmlns:a16="http://schemas.microsoft.com/office/drawing/2014/main" id="{DDADE07C-B587-4CF8-B33E-AAC2896CC28D}"/>
              </a:ext>
            </a:extLst>
          </p:cNvPr>
          <p:cNvSpPr txBox="1"/>
          <p:nvPr/>
        </p:nvSpPr>
        <p:spPr>
          <a:xfrm>
            <a:off x="1504059" y="4984155"/>
            <a:ext cx="1307507" cy="246221"/>
          </a:xfrm>
          <a:prstGeom prst="rect">
            <a:avLst/>
          </a:prstGeom>
          <a:noFill/>
        </p:spPr>
        <p:txBody>
          <a:bodyPr wrap="square" rtlCol="0">
            <a:spAutoFit/>
          </a:bodyPr>
          <a:lstStyle/>
          <a:p>
            <a:r>
              <a:rPr lang="en-US" sz="1000" b="1" dirty="0"/>
              <a:t>? Of Responsibility </a:t>
            </a:r>
          </a:p>
        </p:txBody>
      </p:sp>
      <p:pic>
        <p:nvPicPr>
          <p:cNvPr id="30" name="Picture 29">
            <a:extLst>
              <a:ext uri="{FF2B5EF4-FFF2-40B4-BE49-F238E27FC236}">
                <a16:creationId xmlns:a16="http://schemas.microsoft.com/office/drawing/2014/main" id="{6A4FE433-36CE-4621-8851-AC0DEEFF0F33}"/>
              </a:ext>
            </a:extLst>
          </p:cNvPr>
          <p:cNvPicPr>
            <a:picLocks noChangeAspect="1"/>
          </p:cNvPicPr>
          <p:nvPr/>
        </p:nvPicPr>
        <p:blipFill>
          <a:blip r:embed="rId3"/>
          <a:stretch>
            <a:fillRect/>
          </a:stretch>
        </p:blipFill>
        <p:spPr>
          <a:xfrm>
            <a:off x="6699903" y="2606274"/>
            <a:ext cx="1894262" cy="324933"/>
          </a:xfrm>
          <a:prstGeom prst="rect">
            <a:avLst/>
          </a:prstGeom>
        </p:spPr>
      </p:pic>
      <p:pic>
        <p:nvPicPr>
          <p:cNvPr id="31" name="Picture 30">
            <a:extLst>
              <a:ext uri="{FF2B5EF4-FFF2-40B4-BE49-F238E27FC236}">
                <a16:creationId xmlns:a16="http://schemas.microsoft.com/office/drawing/2014/main" id="{DF0A416A-A257-4B08-A0E4-5649E66145B0}"/>
              </a:ext>
            </a:extLst>
          </p:cNvPr>
          <p:cNvPicPr>
            <a:picLocks noChangeAspect="1"/>
          </p:cNvPicPr>
          <p:nvPr/>
        </p:nvPicPr>
        <p:blipFill>
          <a:blip r:embed="rId4"/>
          <a:stretch>
            <a:fillRect/>
          </a:stretch>
        </p:blipFill>
        <p:spPr>
          <a:xfrm>
            <a:off x="8594164" y="3832883"/>
            <a:ext cx="1304531" cy="342122"/>
          </a:xfrm>
          <a:prstGeom prst="rect">
            <a:avLst/>
          </a:prstGeom>
        </p:spPr>
      </p:pic>
      <p:sp>
        <p:nvSpPr>
          <p:cNvPr id="33" name="TextBox 32">
            <a:extLst>
              <a:ext uri="{FF2B5EF4-FFF2-40B4-BE49-F238E27FC236}">
                <a16:creationId xmlns:a16="http://schemas.microsoft.com/office/drawing/2014/main" id="{2DBC87D6-E24B-4632-AAC1-E6803A402D90}"/>
              </a:ext>
            </a:extLst>
          </p:cNvPr>
          <p:cNvSpPr txBox="1"/>
          <p:nvPr/>
        </p:nvSpPr>
        <p:spPr>
          <a:xfrm>
            <a:off x="8913317" y="5230376"/>
            <a:ext cx="1435639" cy="246221"/>
          </a:xfrm>
          <a:prstGeom prst="rect">
            <a:avLst/>
          </a:prstGeom>
          <a:noFill/>
        </p:spPr>
        <p:txBody>
          <a:bodyPr wrap="square" rtlCol="0">
            <a:spAutoFit/>
          </a:bodyPr>
          <a:lstStyle/>
          <a:p>
            <a:r>
              <a:rPr lang="en-US" sz="1000" b="1" dirty="0"/>
              <a:t>? Of Supports</a:t>
            </a:r>
          </a:p>
        </p:txBody>
      </p:sp>
    </p:spTree>
    <p:extLst>
      <p:ext uri="{BB962C8B-B14F-4D97-AF65-F5344CB8AC3E}">
        <p14:creationId xmlns:p14="http://schemas.microsoft.com/office/powerpoint/2010/main" val="6729683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BB9E3-B0D6-4DDD-9CCD-A5504D2A0A60}"/>
              </a:ext>
            </a:extLst>
          </p:cNvPr>
          <p:cNvSpPr>
            <a:spLocks noGrp="1"/>
          </p:cNvSpPr>
          <p:nvPr>
            <p:ph type="title"/>
          </p:nvPr>
        </p:nvSpPr>
        <p:spPr/>
        <p:txBody>
          <a:bodyPr>
            <a:normAutofit/>
          </a:bodyPr>
          <a:lstStyle/>
          <a:p>
            <a:r>
              <a:rPr lang="en-US" b="1" dirty="0"/>
              <a:t>Future for the child/family is Limited </a:t>
            </a:r>
          </a:p>
        </p:txBody>
      </p:sp>
      <p:sp>
        <p:nvSpPr>
          <p:cNvPr id="3" name="Content Placeholder 2">
            <a:extLst>
              <a:ext uri="{FF2B5EF4-FFF2-40B4-BE49-F238E27FC236}">
                <a16:creationId xmlns:a16="http://schemas.microsoft.com/office/drawing/2014/main" id="{A032E8B8-39DC-4D97-92E7-FA97AB9ED3E5}"/>
              </a:ext>
            </a:extLst>
          </p:cNvPr>
          <p:cNvSpPr>
            <a:spLocks noGrp="1"/>
          </p:cNvSpPr>
          <p:nvPr>
            <p:ph sz="half" idx="1"/>
          </p:nvPr>
        </p:nvSpPr>
        <p:spPr/>
        <p:txBody>
          <a:bodyPr>
            <a:normAutofit fontScale="70000" lnSpcReduction="20000"/>
          </a:bodyPr>
          <a:lstStyle/>
          <a:p>
            <a:r>
              <a:rPr lang="en-US" b="1" dirty="0"/>
              <a:t>Future for the child/family is Limited: </a:t>
            </a:r>
            <a:r>
              <a:rPr lang="en-US" dirty="0"/>
              <a:t>Question of Possibility – How will I relate to possibilities for my child, youth and family when I have been redefined as a parent of a child or youth with behavior issues and/or a mental health diagnosis? </a:t>
            </a:r>
          </a:p>
          <a:p>
            <a:r>
              <a:rPr lang="en-US" b="1" dirty="0"/>
              <a:t>Internally </a:t>
            </a:r>
            <a:r>
              <a:rPr lang="en-US" dirty="0"/>
              <a:t>– the parent sees their child/youth and family being unable to do the things that others do.</a:t>
            </a:r>
          </a:p>
          <a:p>
            <a:r>
              <a:rPr lang="en-US" b="1" dirty="0"/>
              <a:t>Externally </a:t>
            </a:r>
            <a:r>
              <a:rPr lang="en-US" dirty="0"/>
              <a:t>– others see the parent as not being able to be the parent needed for a child/youth with behavioral/mental health issues.</a:t>
            </a:r>
          </a:p>
          <a:p>
            <a:endParaRPr lang="en-US" dirty="0"/>
          </a:p>
        </p:txBody>
      </p:sp>
      <p:pic>
        <p:nvPicPr>
          <p:cNvPr id="6" name="Content Placeholder 5">
            <a:extLst>
              <a:ext uri="{FF2B5EF4-FFF2-40B4-BE49-F238E27FC236}">
                <a16:creationId xmlns:a16="http://schemas.microsoft.com/office/drawing/2014/main" id="{F4A0D7E5-E397-4451-BA2A-DCFDCFE03003}"/>
              </a:ext>
            </a:extLst>
          </p:cNvPr>
          <p:cNvPicPr>
            <a:picLocks noGrp="1" noChangeAspect="1"/>
          </p:cNvPicPr>
          <p:nvPr>
            <p:ph sz="half" idx="2"/>
          </p:nvPr>
        </p:nvPicPr>
        <p:blipFill>
          <a:blip r:embed="rId2"/>
          <a:stretch>
            <a:fillRect/>
          </a:stretch>
        </p:blipFill>
        <p:spPr>
          <a:xfrm>
            <a:off x="6181725" y="2642923"/>
            <a:ext cx="4718050" cy="3145366"/>
          </a:xfrm>
          <a:prstGeom prst="rect">
            <a:avLst/>
          </a:prstGeom>
        </p:spPr>
      </p:pic>
    </p:spTree>
    <p:extLst>
      <p:ext uri="{BB962C8B-B14F-4D97-AF65-F5344CB8AC3E}">
        <p14:creationId xmlns:p14="http://schemas.microsoft.com/office/powerpoint/2010/main" val="28329343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BB9E3-B0D6-4DDD-9CCD-A5504D2A0A60}"/>
              </a:ext>
            </a:extLst>
          </p:cNvPr>
          <p:cNvSpPr>
            <a:spLocks noGrp="1"/>
          </p:cNvSpPr>
          <p:nvPr>
            <p:ph type="title"/>
          </p:nvPr>
        </p:nvSpPr>
        <p:spPr/>
        <p:txBody>
          <a:bodyPr>
            <a:normAutofit/>
          </a:bodyPr>
          <a:lstStyle/>
          <a:p>
            <a:r>
              <a:rPr lang="en-US" b="1" dirty="0"/>
              <a:t>Change is Possible </a:t>
            </a:r>
          </a:p>
        </p:txBody>
      </p:sp>
      <p:sp>
        <p:nvSpPr>
          <p:cNvPr id="3" name="Content Placeholder 2">
            <a:extLst>
              <a:ext uri="{FF2B5EF4-FFF2-40B4-BE49-F238E27FC236}">
                <a16:creationId xmlns:a16="http://schemas.microsoft.com/office/drawing/2014/main" id="{A032E8B8-39DC-4D97-92E7-FA97AB9ED3E5}"/>
              </a:ext>
            </a:extLst>
          </p:cNvPr>
          <p:cNvSpPr>
            <a:spLocks noGrp="1"/>
          </p:cNvSpPr>
          <p:nvPr>
            <p:ph sz="half" idx="1"/>
          </p:nvPr>
        </p:nvSpPr>
        <p:spPr/>
        <p:txBody>
          <a:bodyPr>
            <a:normAutofit fontScale="92500" lnSpcReduction="10000"/>
          </a:bodyPr>
          <a:lstStyle/>
          <a:p>
            <a:r>
              <a:rPr lang="en-US" b="1" dirty="0"/>
              <a:t>Change is Possible: </a:t>
            </a:r>
            <a:r>
              <a:rPr lang="en-US" dirty="0"/>
              <a:t>Question of Risk – How will I relate to the need to take risks if I am going to change?</a:t>
            </a:r>
          </a:p>
          <a:p>
            <a:r>
              <a:rPr lang="en-US" b="1" dirty="0"/>
              <a:t>Internally </a:t>
            </a:r>
            <a:r>
              <a:rPr lang="en-US" dirty="0"/>
              <a:t>– the parent is afraid of things getting worse instead of better</a:t>
            </a:r>
          </a:p>
          <a:p>
            <a:r>
              <a:rPr lang="en-US" b="1" dirty="0"/>
              <a:t>Externally </a:t>
            </a:r>
            <a:r>
              <a:rPr lang="en-US" dirty="0"/>
              <a:t>– others tell the parent they have made some progress and it’s as good as it’s going to be and not push it</a:t>
            </a:r>
          </a:p>
          <a:p>
            <a:endParaRPr lang="en-US" dirty="0"/>
          </a:p>
        </p:txBody>
      </p:sp>
      <p:pic>
        <p:nvPicPr>
          <p:cNvPr id="8" name="Content Placeholder 7">
            <a:extLst>
              <a:ext uri="{FF2B5EF4-FFF2-40B4-BE49-F238E27FC236}">
                <a16:creationId xmlns:a16="http://schemas.microsoft.com/office/drawing/2014/main" id="{63C477B7-0544-45B7-B40B-A93995305DEE}"/>
              </a:ext>
            </a:extLst>
          </p:cNvPr>
          <p:cNvPicPr>
            <a:picLocks noGrp="1" noChangeAspect="1"/>
          </p:cNvPicPr>
          <p:nvPr>
            <p:ph sz="half" idx="2"/>
          </p:nvPr>
        </p:nvPicPr>
        <p:blipFill>
          <a:blip r:embed="rId2"/>
          <a:stretch>
            <a:fillRect/>
          </a:stretch>
        </p:blipFill>
        <p:spPr>
          <a:xfrm>
            <a:off x="6181725" y="3036094"/>
            <a:ext cx="4718050" cy="2359025"/>
          </a:xfrm>
          <a:prstGeom prst="rect">
            <a:avLst/>
          </a:prstGeom>
        </p:spPr>
      </p:pic>
    </p:spTree>
    <p:extLst>
      <p:ext uri="{BB962C8B-B14F-4D97-AF65-F5344CB8AC3E}">
        <p14:creationId xmlns:p14="http://schemas.microsoft.com/office/powerpoint/2010/main" val="38474827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BB9E3-B0D6-4DDD-9CCD-A5504D2A0A60}"/>
              </a:ext>
            </a:extLst>
          </p:cNvPr>
          <p:cNvSpPr>
            <a:spLocks noGrp="1"/>
          </p:cNvSpPr>
          <p:nvPr>
            <p:ph type="title"/>
          </p:nvPr>
        </p:nvSpPr>
        <p:spPr/>
        <p:txBody>
          <a:bodyPr>
            <a:normAutofit/>
          </a:bodyPr>
          <a:lstStyle/>
          <a:p>
            <a:r>
              <a:rPr lang="en-US" b="1" dirty="0"/>
              <a:t>Commitment to Change</a:t>
            </a:r>
          </a:p>
        </p:txBody>
      </p:sp>
      <p:sp>
        <p:nvSpPr>
          <p:cNvPr id="3" name="Content Placeholder 2">
            <a:extLst>
              <a:ext uri="{FF2B5EF4-FFF2-40B4-BE49-F238E27FC236}">
                <a16:creationId xmlns:a16="http://schemas.microsoft.com/office/drawing/2014/main" id="{A032E8B8-39DC-4D97-92E7-FA97AB9ED3E5}"/>
              </a:ext>
            </a:extLst>
          </p:cNvPr>
          <p:cNvSpPr>
            <a:spLocks noGrp="1"/>
          </p:cNvSpPr>
          <p:nvPr>
            <p:ph sz="half" idx="1"/>
          </p:nvPr>
        </p:nvSpPr>
        <p:spPr/>
        <p:txBody>
          <a:bodyPr>
            <a:normAutofit fontScale="85000" lnSpcReduction="10000"/>
          </a:bodyPr>
          <a:lstStyle/>
          <a:p>
            <a:r>
              <a:rPr lang="en-US" b="1" dirty="0"/>
              <a:t>Commitment to Change: </a:t>
            </a:r>
            <a:r>
              <a:rPr lang="en-US" dirty="0"/>
              <a:t>Question of Support – How will I get the supports that my family, child, youth and I need? </a:t>
            </a:r>
          </a:p>
          <a:p>
            <a:r>
              <a:rPr lang="en-US" b="1" dirty="0"/>
              <a:t>Internally </a:t>
            </a:r>
            <a:r>
              <a:rPr lang="en-US" dirty="0"/>
              <a:t>– the parent is facing a new experience, doesn’t know what kind of support they need or what their child/youth needs.</a:t>
            </a:r>
          </a:p>
          <a:p>
            <a:r>
              <a:rPr lang="en-US" b="1" dirty="0"/>
              <a:t>Externally </a:t>
            </a:r>
            <a:r>
              <a:rPr lang="en-US" dirty="0"/>
              <a:t>– others don’t believe the parent should attempt to change and they fear others won’t support them</a:t>
            </a:r>
          </a:p>
          <a:p>
            <a:endParaRPr lang="en-US" dirty="0"/>
          </a:p>
        </p:txBody>
      </p:sp>
      <p:pic>
        <p:nvPicPr>
          <p:cNvPr id="6" name="Content Placeholder 5">
            <a:extLst>
              <a:ext uri="{FF2B5EF4-FFF2-40B4-BE49-F238E27FC236}">
                <a16:creationId xmlns:a16="http://schemas.microsoft.com/office/drawing/2014/main" id="{C99C1BBA-2AA7-493E-918A-6BE097A7B465}"/>
              </a:ext>
            </a:extLst>
          </p:cNvPr>
          <p:cNvPicPr>
            <a:picLocks noGrp="1" noChangeAspect="1"/>
          </p:cNvPicPr>
          <p:nvPr>
            <p:ph sz="half" idx="2"/>
          </p:nvPr>
        </p:nvPicPr>
        <p:blipFill>
          <a:blip r:embed="rId2"/>
          <a:stretch>
            <a:fillRect/>
          </a:stretch>
        </p:blipFill>
        <p:spPr>
          <a:xfrm>
            <a:off x="6181725" y="2890923"/>
            <a:ext cx="4718050" cy="2649366"/>
          </a:xfrm>
          <a:prstGeom prst="rect">
            <a:avLst/>
          </a:prstGeom>
        </p:spPr>
      </p:pic>
    </p:spTree>
    <p:extLst>
      <p:ext uri="{BB962C8B-B14F-4D97-AF65-F5344CB8AC3E}">
        <p14:creationId xmlns:p14="http://schemas.microsoft.com/office/powerpoint/2010/main" val="27112823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BB9E3-B0D6-4DDD-9CCD-A5504D2A0A60}"/>
              </a:ext>
            </a:extLst>
          </p:cNvPr>
          <p:cNvSpPr>
            <a:spLocks noGrp="1"/>
          </p:cNvSpPr>
          <p:nvPr>
            <p:ph type="title"/>
          </p:nvPr>
        </p:nvSpPr>
        <p:spPr/>
        <p:txBody>
          <a:bodyPr>
            <a:normAutofit/>
          </a:bodyPr>
          <a:lstStyle/>
          <a:p>
            <a:r>
              <a:rPr lang="en-US" b="1" dirty="0"/>
              <a:t>Actions for Change</a:t>
            </a:r>
          </a:p>
        </p:txBody>
      </p:sp>
      <p:sp>
        <p:nvSpPr>
          <p:cNvPr id="3" name="Content Placeholder 2">
            <a:extLst>
              <a:ext uri="{FF2B5EF4-FFF2-40B4-BE49-F238E27FC236}">
                <a16:creationId xmlns:a16="http://schemas.microsoft.com/office/drawing/2014/main" id="{A032E8B8-39DC-4D97-92E7-FA97AB9ED3E5}"/>
              </a:ext>
            </a:extLst>
          </p:cNvPr>
          <p:cNvSpPr>
            <a:spLocks noGrp="1"/>
          </p:cNvSpPr>
          <p:nvPr>
            <p:ph sz="half" idx="1"/>
          </p:nvPr>
        </p:nvSpPr>
        <p:spPr/>
        <p:txBody>
          <a:bodyPr>
            <a:normAutofit fontScale="92500" lnSpcReduction="20000"/>
          </a:bodyPr>
          <a:lstStyle/>
          <a:p>
            <a:r>
              <a:rPr lang="en-US" b="1" dirty="0"/>
              <a:t>Actions for Change: </a:t>
            </a:r>
            <a:r>
              <a:rPr lang="en-US" dirty="0"/>
              <a:t>Question of Responsibility – Will I be able to take on the necessary responsibilities?</a:t>
            </a:r>
          </a:p>
          <a:p>
            <a:r>
              <a:rPr lang="en-US" b="1" dirty="0"/>
              <a:t>Internally </a:t>
            </a:r>
            <a:r>
              <a:rPr lang="en-US" dirty="0"/>
              <a:t>– the parent knows/senses they will have to take on more responsibilities, not sure they can do it</a:t>
            </a:r>
          </a:p>
          <a:p>
            <a:r>
              <a:rPr lang="en-US" dirty="0"/>
              <a:t> </a:t>
            </a:r>
            <a:r>
              <a:rPr lang="en-US" b="1" dirty="0"/>
              <a:t>Externally </a:t>
            </a:r>
            <a:r>
              <a:rPr lang="en-US" dirty="0"/>
              <a:t>– don’t believe the parent knows what is best for their child and family, will need the system to take care of them</a:t>
            </a:r>
          </a:p>
          <a:p>
            <a:endParaRPr lang="en-US" dirty="0"/>
          </a:p>
        </p:txBody>
      </p:sp>
      <p:pic>
        <p:nvPicPr>
          <p:cNvPr id="7" name="Content Placeholder 6">
            <a:extLst>
              <a:ext uri="{FF2B5EF4-FFF2-40B4-BE49-F238E27FC236}">
                <a16:creationId xmlns:a16="http://schemas.microsoft.com/office/drawing/2014/main" id="{C9674D93-9293-4083-B7F4-2C1E520141A3}"/>
              </a:ext>
            </a:extLst>
          </p:cNvPr>
          <p:cNvPicPr>
            <a:picLocks noGrp="1" noChangeAspect="1"/>
          </p:cNvPicPr>
          <p:nvPr>
            <p:ph sz="half" idx="2"/>
          </p:nvPr>
        </p:nvPicPr>
        <p:blipFill>
          <a:blip r:embed="rId2"/>
          <a:stretch>
            <a:fillRect/>
          </a:stretch>
        </p:blipFill>
        <p:spPr>
          <a:xfrm>
            <a:off x="6353258" y="2560638"/>
            <a:ext cx="4374984" cy="3309937"/>
          </a:xfrm>
          <a:prstGeom prst="rect">
            <a:avLst/>
          </a:prstGeom>
        </p:spPr>
      </p:pic>
    </p:spTree>
    <p:extLst>
      <p:ext uri="{BB962C8B-B14F-4D97-AF65-F5344CB8AC3E}">
        <p14:creationId xmlns:p14="http://schemas.microsoft.com/office/powerpoint/2010/main" val="29709715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BB9E3-B0D6-4DDD-9CCD-A5504D2A0A60}"/>
              </a:ext>
            </a:extLst>
          </p:cNvPr>
          <p:cNvSpPr>
            <a:spLocks noGrp="1"/>
          </p:cNvSpPr>
          <p:nvPr>
            <p:ph type="title"/>
          </p:nvPr>
        </p:nvSpPr>
        <p:spPr/>
        <p:txBody>
          <a:bodyPr>
            <a:normAutofit/>
          </a:bodyPr>
          <a:lstStyle/>
          <a:p>
            <a:r>
              <a:rPr lang="en-US" b="1" dirty="0"/>
              <a:t>Question of Identity</a:t>
            </a:r>
          </a:p>
        </p:txBody>
      </p:sp>
      <p:sp>
        <p:nvSpPr>
          <p:cNvPr id="3" name="Content Placeholder 2">
            <a:extLst>
              <a:ext uri="{FF2B5EF4-FFF2-40B4-BE49-F238E27FC236}">
                <a16:creationId xmlns:a16="http://schemas.microsoft.com/office/drawing/2014/main" id="{A032E8B8-39DC-4D97-92E7-FA97AB9ED3E5}"/>
              </a:ext>
            </a:extLst>
          </p:cNvPr>
          <p:cNvSpPr>
            <a:spLocks noGrp="1"/>
          </p:cNvSpPr>
          <p:nvPr>
            <p:ph sz="half" idx="1"/>
          </p:nvPr>
        </p:nvSpPr>
        <p:spPr/>
        <p:txBody>
          <a:bodyPr>
            <a:normAutofit fontScale="77500" lnSpcReduction="20000"/>
          </a:bodyPr>
          <a:lstStyle/>
          <a:p>
            <a:r>
              <a:rPr lang="en-US" b="1" u="sng" dirty="0"/>
              <a:t>Question of Identity </a:t>
            </a:r>
            <a:r>
              <a:rPr lang="en-US" dirty="0"/>
              <a:t>– How will I define myself as a parent as a result of the behavior and/or diagnosis? </a:t>
            </a:r>
          </a:p>
          <a:p>
            <a:r>
              <a:rPr lang="en-US" b="1" dirty="0"/>
              <a:t>Internally </a:t>
            </a:r>
            <a:r>
              <a:rPr lang="en-US" dirty="0"/>
              <a:t>– the parent experiences sadness, loss, guilt because of their failure as a parent, etc. causing them to question their ability to be a parent</a:t>
            </a:r>
          </a:p>
          <a:p>
            <a:r>
              <a:rPr lang="en-US" b="1" dirty="0"/>
              <a:t>Externally </a:t>
            </a:r>
            <a:r>
              <a:rPr lang="en-US" dirty="0"/>
              <a:t>– others see the parent as the reason why the child has behavior issues or the reason why they have a diagnosis and will not be able to function as a parent in the future</a:t>
            </a:r>
          </a:p>
          <a:p>
            <a:endParaRPr lang="en-US" dirty="0"/>
          </a:p>
        </p:txBody>
      </p:sp>
      <p:pic>
        <p:nvPicPr>
          <p:cNvPr id="8" name="Content Placeholder 7">
            <a:extLst>
              <a:ext uri="{FF2B5EF4-FFF2-40B4-BE49-F238E27FC236}">
                <a16:creationId xmlns:a16="http://schemas.microsoft.com/office/drawing/2014/main" id="{A6897E67-3FBE-415D-BF43-022C1C0E981E}"/>
              </a:ext>
            </a:extLst>
          </p:cNvPr>
          <p:cNvPicPr>
            <a:picLocks noGrp="1" noChangeAspect="1"/>
          </p:cNvPicPr>
          <p:nvPr>
            <p:ph sz="half" idx="2"/>
          </p:nvPr>
        </p:nvPicPr>
        <p:blipFill>
          <a:blip r:embed="rId2"/>
          <a:stretch>
            <a:fillRect/>
          </a:stretch>
        </p:blipFill>
        <p:spPr>
          <a:xfrm>
            <a:off x="6181725" y="2569204"/>
            <a:ext cx="4718050" cy="3292805"/>
          </a:xfrm>
          <a:prstGeom prst="rect">
            <a:avLst/>
          </a:prstGeom>
        </p:spPr>
      </p:pic>
    </p:spTree>
    <p:extLst>
      <p:ext uri="{BB962C8B-B14F-4D97-AF65-F5344CB8AC3E}">
        <p14:creationId xmlns:p14="http://schemas.microsoft.com/office/powerpoint/2010/main" val="11979279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CEABC-5799-45CD-9776-776762523796}"/>
              </a:ext>
            </a:extLst>
          </p:cNvPr>
          <p:cNvSpPr>
            <a:spLocks noGrp="1"/>
          </p:cNvSpPr>
          <p:nvPr>
            <p:ph type="title"/>
          </p:nvPr>
        </p:nvSpPr>
        <p:spPr/>
        <p:txBody>
          <a:bodyPr/>
          <a:lstStyle/>
          <a:p>
            <a:r>
              <a:rPr lang="en-US" b="1" dirty="0"/>
              <a:t>Review Questions:  Session 3</a:t>
            </a:r>
          </a:p>
        </p:txBody>
      </p:sp>
      <p:sp>
        <p:nvSpPr>
          <p:cNvPr id="3" name="Content Placeholder 2">
            <a:extLst>
              <a:ext uri="{FF2B5EF4-FFF2-40B4-BE49-F238E27FC236}">
                <a16:creationId xmlns:a16="http://schemas.microsoft.com/office/drawing/2014/main" id="{3CEE3CC8-64C8-4B24-BBDE-0228710AB3D7}"/>
              </a:ext>
            </a:extLst>
          </p:cNvPr>
          <p:cNvSpPr>
            <a:spLocks noGrp="1"/>
          </p:cNvSpPr>
          <p:nvPr>
            <p:ph idx="1"/>
          </p:nvPr>
        </p:nvSpPr>
        <p:spPr/>
        <p:txBody>
          <a:bodyPr>
            <a:normAutofit lnSpcReduction="10000"/>
          </a:bodyPr>
          <a:lstStyle/>
          <a:p>
            <a:endParaRPr lang="en-US" dirty="0"/>
          </a:p>
          <a:p>
            <a:r>
              <a:rPr lang="en-US" dirty="0"/>
              <a:t>What is the danger in the Impact of Behavior and/or Diagnosis stage?  Explain.</a:t>
            </a:r>
          </a:p>
          <a:p>
            <a:r>
              <a:rPr lang="en-US" dirty="0"/>
              <a:t>What is the danger in the Future of Child/Family is Limited Stage? Explain.</a:t>
            </a:r>
          </a:p>
          <a:p>
            <a:r>
              <a:rPr lang="en-US" dirty="0"/>
              <a:t>What is the danger in the Change is Possible stage?  Explain.</a:t>
            </a:r>
          </a:p>
          <a:p>
            <a:r>
              <a:rPr lang="en-US" dirty="0"/>
              <a:t>What is the danger in the Commitment to Change stage?  Explain</a:t>
            </a:r>
          </a:p>
          <a:p>
            <a:r>
              <a:rPr lang="en-US" dirty="0"/>
              <a:t>What is the danger in the Action for Change stage?  Explain </a:t>
            </a:r>
          </a:p>
          <a:p>
            <a:endParaRPr lang="en-US" dirty="0"/>
          </a:p>
        </p:txBody>
      </p:sp>
    </p:spTree>
    <p:extLst>
      <p:ext uri="{BB962C8B-B14F-4D97-AF65-F5344CB8AC3E}">
        <p14:creationId xmlns:p14="http://schemas.microsoft.com/office/powerpoint/2010/main" val="25395896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2BD91-7957-4357-971D-E2F62B232E0A}"/>
              </a:ext>
            </a:extLst>
          </p:cNvPr>
          <p:cNvSpPr>
            <a:spLocks noGrp="1"/>
          </p:cNvSpPr>
          <p:nvPr>
            <p:ph type="title"/>
          </p:nvPr>
        </p:nvSpPr>
        <p:spPr/>
        <p:txBody>
          <a:bodyPr>
            <a:normAutofit/>
          </a:bodyPr>
          <a:lstStyle/>
          <a:p>
            <a:r>
              <a:rPr lang="en-US" sz="3600" b="1" dirty="0"/>
              <a:t>Session 4</a:t>
            </a:r>
            <a:br>
              <a:rPr lang="en-US" sz="3600" b="1" dirty="0"/>
            </a:br>
            <a:r>
              <a:rPr lang="en-US" sz="3600" b="1" dirty="0"/>
              <a:t>Stages of Change Model in Building Resiliency</a:t>
            </a:r>
          </a:p>
        </p:txBody>
      </p:sp>
      <p:pic>
        <p:nvPicPr>
          <p:cNvPr id="5" name="Content Placeholder 4">
            <a:extLst>
              <a:ext uri="{FF2B5EF4-FFF2-40B4-BE49-F238E27FC236}">
                <a16:creationId xmlns:a16="http://schemas.microsoft.com/office/drawing/2014/main" id="{EA55740A-EFC9-4A3A-A8CF-0CFDADAF632C}"/>
              </a:ext>
            </a:extLst>
          </p:cNvPr>
          <p:cNvPicPr>
            <a:picLocks noGrp="1" noChangeAspect="1"/>
          </p:cNvPicPr>
          <p:nvPr>
            <p:ph idx="1"/>
          </p:nvPr>
        </p:nvPicPr>
        <p:blipFill>
          <a:blip r:embed="rId2"/>
          <a:stretch>
            <a:fillRect/>
          </a:stretch>
        </p:blipFill>
        <p:spPr>
          <a:xfrm>
            <a:off x="3452501" y="2557463"/>
            <a:ext cx="4930923" cy="3317875"/>
          </a:xfrm>
          <a:prstGeom prst="rect">
            <a:avLst/>
          </a:prstGeom>
        </p:spPr>
      </p:pic>
    </p:spTree>
    <p:extLst>
      <p:ext uri="{BB962C8B-B14F-4D97-AF65-F5344CB8AC3E}">
        <p14:creationId xmlns:p14="http://schemas.microsoft.com/office/powerpoint/2010/main" val="31824891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7A20B-397F-4500-855F-D483A82AE40B}"/>
              </a:ext>
            </a:extLst>
          </p:cNvPr>
          <p:cNvSpPr>
            <a:spLocks noGrp="1"/>
          </p:cNvSpPr>
          <p:nvPr>
            <p:ph type="title"/>
          </p:nvPr>
        </p:nvSpPr>
        <p:spPr/>
        <p:txBody>
          <a:bodyPr>
            <a:normAutofit fontScale="90000"/>
          </a:bodyPr>
          <a:lstStyle/>
          <a:p>
            <a:r>
              <a:rPr lang="en-US" b="1" dirty="0"/>
              <a:t>Stages of Change in Building Resiliency</a:t>
            </a:r>
          </a:p>
        </p:txBody>
      </p:sp>
      <p:pic>
        <p:nvPicPr>
          <p:cNvPr id="5" name="Content Placeholder 4">
            <a:extLst>
              <a:ext uri="{FF2B5EF4-FFF2-40B4-BE49-F238E27FC236}">
                <a16:creationId xmlns:a16="http://schemas.microsoft.com/office/drawing/2014/main" id="{89F05338-082B-4102-BD87-3A1F653C8101}"/>
              </a:ext>
            </a:extLst>
          </p:cNvPr>
          <p:cNvPicPr>
            <a:picLocks noGrp="1" noChangeAspect="1"/>
          </p:cNvPicPr>
          <p:nvPr>
            <p:ph sz="half" idx="1"/>
          </p:nvPr>
        </p:nvPicPr>
        <p:blipFill>
          <a:blip r:embed="rId2"/>
          <a:stretch>
            <a:fillRect/>
          </a:stretch>
        </p:blipFill>
        <p:spPr>
          <a:xfrm>
            <a:off x="1298575" y="2654876"/>
            <a:ext cx="4718050" cy="3121461"/>
          </a:xfrm>
          <a:prstGeom prst="rect">
            <a:avLst/>
          </a:prstGeom>
        </p:spPr>
      </p:pic>
      <p:sp>
        <p:nvSpPr>
          <p:cNvPr id="4" name="Content Placeholder 3">
            <a:extLst>
              <a:ext uri="{FF2B5EF4-FFF2-40B4-BE49-F238E27FC236}">
                <a16:creationId xmlns:a16="http://schemas.microsoft.com/office/drawing/2014/main" id="{87411456-2870-4F9D-99B6-33B4B3E9BBA5}"/>
              </a:ext>
            </a:extLst>
          </p:cNvPr>
          <p:cNvSpPr>
            <a:spLocks noGrp="1"/>
          </p:cNvSpPr>
          <p:nvPr>
            <p:ph sz="half" idx="2"/>
          </p:nvPr>
        </p:nvSpPr>
        <p:spPr/>
        <p:txBody>
          <a:bodyPr>
            <a:normAutofit fontScale="92500"/>
          </a:bodyPr>
          <a:lstStyle/>
          <a:p>
            <a:r>
              <a:rPr lang="en-US" dirty="0"/>
              <a:t>Become familiar with how clinical professionals understand and discuss stages of change is essential to communicating with clinical teams</a:t>
            </a:r>
          </a:p>
          <a:p>
            <a:r>
              <a:rPr lang="en-US" dirty="0"/>
              <a:t>Stages of Change Model in Building Resiliency presents commonly understood concepts about stages of change in clinical treatment settings. </a:t>
            </a:r>
          </a:p>
          <a:p>
            <a:endParaRPr lang="en-US" dirty="0"/>
          </a:p>
        </p:txBody>
      </p:sp>
    </p:spTree>
    <p:extLst>
      <p:ext uri="{BB962C8B-B14F-4D97-AF65-F5344CB8AC3E}">
        <p14:creationId xmlns:p14="http://schemas.microsoft.com/office/powerpoint/2010/main" val="2444228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BB9E3-B0D6-4DDD-9CCD-A5504D2A0A60}"/>
              </a:ext>
            </a:extLst>
          </p:cNvPr>
          <p:cNvSpPr>
            <a:spLocks noGrp="1"/>
          </p:cNvSpPr>
          <p:nvPr>
            <p:ph type="title"/>
          </p:nvPr>
        </p:nvSpPr>
        <p:spPr/>
        <p:txBody>
          <a:bodyPr>
            <a:normAutofit fontScale="90000"/>
          </a:bodyPr>
          <a:lstStyle/>
          <a:p>
            <a:r>
              <a:rPr lang="en-US" b="1" dirty="0"/>
              <a:t>Stages of Change Model in Building Resiliency</a:t>
            </a:r>
          </a:p>
        </p:txBody>
      </p:sp>
      <p:sp>
        <p:nvSpPr>
          <p:cNvPr id="3" name="Content Placeholder 2">
            <a:extLst>
              <a:ext uri="{FF2B5EF4-FFF2-40B4-BE49-F238E27FC236}">
                <a16:creationId xmlns:a16="http://schemas.microsoft.com/office/drawing/2014/main" id="{A032E8B8-39DC-4D97-92E7-FA97AB9ED3E5}"/>
              </a:ext>
            </a:extLst>
          </p:cNvPr>
          <p:cNvSpPr>
            <a:spLocks noGrp="1"/>
          </p:cNvSpPr>
          <p:nvPr>
            <p:ph sz="half" idx="1"/>
          </p:nvPr>
        </p:nvSpPr>
        <p:spPr/>
        <p:txBody>
          <a:bodyPr>
            <a:normAutofit fontScale="77500" lnSpcReduction="20000"/>
          </a:bodyPr>
          <a:lstStyle/>
          <a:p>
            <a:r>
              <a:rPr lang="en-US" dirty="0"/>
              <a:t>The stages of change model is commonly used among clinical staff in treatment programs for behavioral health disorder recovery. The 5 stages of change each have </a:t>
            </a:r>
            <a:r>
              <a:rPr lang="en-US" b="1" dirty="0"/>
              <a:t>"tasks" </a:t>
            </a:r>
            <a:r>
              <a:rPr lang="en-US" dirty="0"/>
              <a:t>that a family needs to achieve before they will move to the next stage. Similar to the 5 stages of recovery, there are skills and tools that can be used in each of the stages that may help a family process the task for that stage and move to the next. Using these tools can help families become ready to make changes in their lives that they were not ready to make before.</a:t>
            </a:r>
          </a:p>
          <a:p>
            <a:endParaRPr lang="en-US" dirty="0"/>
          </a:p>
        </p:txBody>
      </p:sp>
      <p:pic>
        <p:nvPicPr>
          <p:cNvPr id="11" name="Content Placeholder 10">
            <a:extLst>
              <a:ext uri="{FF2B5EF4-FFF2-40B4-BE49-F238E27FC236}">
                <a16:creationId xmlns:a16="http://schemas.microsoft.com/office/drawing/2014/main" id="{E917AD8A-5B19-4904-A922-DF416916B725}"/>
              </a:ext>
            </a:extLst>
          </p:cNvPr>
          <p:cNvPicPr>
            <a:picLocks noGrp="1" noChangeAspect="1"/>
          </p:cNvPicPr>
          <p:nvPr>
            <p:ph sz="half" idx="2"/>
          </p:nvPr>
        </p:nvPicPr>
        <p:blipFill>
          <a:blip r:embed="rId2"/>
          <a:stretch>
            <a:fillRect/>
          </a:stretch>
        </p:blipFill>
        <p:spPr>
          <a:xfrm>
            <a:off x="6283325" y="3082131"/>
            <a:ext cx="4514850" cy="2266950"/>
          </a:xfrm>
          <a:prstGeom prst="rect">
            <a:avLst/>
          </a:prstGeom>
        </p:spPr>
      </p:pic>
    </p:spTree>
    <p:extLst>
      <p:ext uri="{BB962C8B-B14F-4D97-AF65-F5344CB8AC3E}">
        <p14:creationId xmlns:p14="http://schemas.microsoft.com/office/powerpoint/2010/main" val="3195443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1B0E7-7416-4DE4-8004-CA8F228B9931}"/>
              </a:ext>
            </a:extLst>
          </p:cNvPr>
          <p:cNvSpPr>
            <a:spLocks noGrp="1"/>
          </p:cNvSpPr>
          <p:nvPr>
            <p:ph type="title"/>
          </p:nvPr>
        </p:nvSpPr>
        <p:spPr/>
        <p:txBody>
          <a:bodyPr/>
          <a:lstStyle/>
          <a:p>
            <a:r>
              <a:rPr lang="en-US" b="1" dirty="0"/>
              <a:t>Welcome!</a:t>
            </a:r>
          </a:p>
        </p:txBody>
      </p:sp>
      <p:sp>
        <p:nvSpPr>
          <p:cNvPr id="3" name="Content Placeholder 2">
            <a:extLst>
              <a:ext uri="{FF2B5EF4-FFF2-40B4-BE49-F238E27FC236}">
                <a16:creationId xmlns:a16="http://schemas.microsoft.com/office/drawing/2014/main" id="{F35B2687-B643-4C76-9365-815BF99DBEE7}"/>
              </a:ext>
            </a:extLst>
          </p:cNvPr>
          <p:cNvSpPr>
            <a:spLocks noGrp="1"/>
          </p:cNvSpPr>
          <p:nvPr>
            <p:ph idx="1"/>
          </p:nvPr>
        </p:nvSpPr>
        <p:spPr/>
        <p:txBody>
          <a:bodyPr/>
          <a:lstStyle/>
          <a:p>
            <a:r>
              <a:rPr lang="en-US" dirty="0"/>
              <a:t>State your name;</a:t>
            </a:r>
          </a:p>
          <a:p>
            <a:r>
              <a:rPr lang="en-US" dirty="0"/>
              <a:t>Where are you from?</a:t>
            </a:r>
          </a:p>
          <a:p>
            <a:r>
              <a:rPr lang="en-US" dirty="0"/>
              <a:t>What is your role?</a:t>
            </a:r>
          </a:p>
          <a:p>
            <a:r>
              <a:rPr lang="en-US" dirty="0"/>
              <a:t>One thing you would like                                                                                             us to know about you</a:t>
            </a:r>
          </a:p>
        </p:txBody>
      </p:sp>
      <p:pic>
        <p:nvPicPr>
          <p:cNvPr id="4" name="Picture 3">
            <a:extLst>
              <a:ext uri="{FF2B5EF4-FFF2-40B4-BE49-F238E27FC236}">
                <a16:creationId xmlns:a16="http://schemas.microsoft.com/office/drawing/2014/main" id="{7EF82A85-CC78-47F5-9C77-933C30D7726D}"/>
              </a:ext>
            </a:extLst>
          </p:cNvPr>
          <p:cNvPicPr>
            <a:picLocks noChangeAspect="1"/>
          </p:cNvPicPr>
          <p:nvPr/>
        </p:nvPicPr>
        <p:blipFill>
          <a:blip r:embed="rId2"/>
          <a:stretch>
            <a:fillRect/>
          </a:stretch>
        </p:blipFill>
        <p:spPr>
          <a:xfrm>
            <a:off x="5461903" y="2666288"/>
            <a:ext cx="5126335" cy="2973936"/>
          </a:xfrm>
          <a:prstGeom prst="rect">
            <a:avLst/>
          </a:prstGeom>
          <a:ln>
            <a:noFill/>
          </a:ln>
          <a:effectLst>
            <a:softEdge rad="112500"/>
          </a:effectLst>
        </p:spPr>
      </p:pic>
    </p:spTree>
    <p:extLst>
      <p:ext uri="{BB962C8B-B14F-4D97-AF65-F5344CB8AC3E}">
        <p14:creationId xmlns:p14="http://schemas.microsoft.com/office/powerpoint/2010/main" val="4959524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BB9E3-B0D6-4DDD-9CCD-A5504D2A0A60}"/>
              </a:ext>
            </a:extLst>
          </p:cNvPr>
          <p:cNvSpPr>
            <a:spLocks noGrp="1"/>
          </p:cNvSpPr>
          <p:nvPr>
            <p:ph type="title"/>
          </p:nvPr>
        </p:nvSpPr>
        <p:spPr/>
        <p:txBody>
          <a:bodyPr>
            <a:normAutofit fontScale="90000"/>
          </a:bodyPr>
          <a:lstStyle/>
          <a:p>
            <a:r>
              <a:rPr lang="en-US" b="1" dirty="0"/>
              <a:t>Stages of Change Model in Building Resiliency</a:t>
            </a:r>
          </a:p>
        </p:txBody>
      </p:sp>
      <p:sp>
        <p:nvSpPr>
          <p:cNvPr id="3" name="Content Placeholder 2">
            <a:extLst>
              <a:ext uri="{FF2B5EF4-FFF2-40B4-BE49-F238E27FC236}">
                <a16:creationId xmlns:a16="http://schemas.microsoft.com/office/drawing/2014/main" id="{A032E8B8-39DC-4D97-92E7-FA97AB9ED3E5}"/>
              </a:ext>
            </a:extLst>
          </p:cNvPr>
          <p:cNvSpPr>
            <a:spLocks noGrp="1"/>
          </p:cNvSpPr>
          <p:nvPr>
            <p:ph sz="half" idx="1"/>
          </p:nvPr>
        </p:nvSpPr>
        <p:spPr/>
        <p:txBody>
          <a:bodyPr>
            <a:normAutofit fontScale="85000" lnSpcReduction="20000"/>
          </a:bodyPr>
          <a:lstStyle/>
          <a:p>
            <a:endParaRPr lang="en-US" dirty="0"/>
          </a:p>
          <a:p>
            <a:r>
              <a:rPr lang="en-US" dirty="0"/>
              <a:t>It is important to understand that the 5 stages of resiliency and the 5 stages of change are two different ways to understand what kind of support a family may need in order to successfully make positive changes in their lives. One approach is not better than the other, and understanding them both can give peers more ways to work with families in the resiliency stage.</a:t>
            </a:r>
          </a:p>
          <a:p>
            <a:endParaRPr lang="en-US" dirty="0"/>
          </a:p>
        </p:txBody>
      </p:sp>
      <p:pic>
        <p:nvPicPr>
          <p:cNvPr id="6" name="Content Placeholder 5">
            <a:extLst>
              <a:ext uri="{FF2B5EF4-FFF2-40B4-BE49-F238E27FC236}">
                <a16:creationId xmlns:a16="http://schemas.microsoft.com/office/drawing/2014/main" id="{7B008D80-F152-40B7-984C-021C5EBE526C}"/>
              </a:ext>
            </a:extLst>
          </p:cNvPr>
          <p:cNvPicPr>
            <a:picLocks noGrp="1" noChangeAspect="1"/>
          </p:cNvPicPr>
          <p:nvPr>
            <p:ph sz="half" idx="2"/>
          </p:nvPr>
        </p:nvPicPr>
        <p:blipFill>
          <a:blip r:embed="rId2"/>
          <a:stretch>
            <a:fillRect/>
          </a:stretch>
        </p:blipFill>
        <p:spPr>
          <a:xfrm>
            <a:off x="6383707" y="2879934"/>
            <a:ext cx="3896883" cy="2407236"/>
          </a:xfrm>
          <a:prstGeom prst="rect">
            <a:avLst/>
          </a:prstGeom>
        </p:spPr>
      </p:pic>
    </p:spTree>
    <p:extLst>
      <p:ext uri="{BB962C8B-B14F-4D97-AF65-F5344CB8AC3E}">
        <p14:creationId xmlns:p14="http://schemas.microsoft.com/office/powerpoint/2010/main" val="19035689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7A20B-397F-4500-855F-D483A82AE40B}"/>
              </a:ext>
            </a:extLst>
          </p:cNvPr>
          <p:cNvSpPr>
            <a:spLocks noGrp="1"/>
          </p:cNvSpPr>
          <p:nvPr>
            <p:ph type="title"/>
          </p:nvPr>
        </p:nvSpPr>
        <p:spPr/>
        <p:txBody>
          <a:bodyPr>
            <a:normAutofit fontScale="90000"/>
          </a:bodyPr>
          <a:lstStyle/>
          <a:p>
            <a:r>
              <a:rPr lang="en-US" sz="4000" dirty="0"/>
              <a:t>Personal Change Experience—Group Activity Part 1 </a:t>
            </a:r>
            <a:br>
              <a:rPr lang="en-US" sz="4000" dirty="0"/>
            </a:br>
            <a:r>
              <a:rPr lang="en-US" sz="3100" b="1" dirty="0"/>
              <a:t>Think about a personal change that you </a:t>
            </a:r>
            <a:r>
              <a:rPr lang="en-US" sz="3100" b="1" u="sng" dirty="0"/>
              <a:t>have made </a:t>
            </a:r>
            <a:r>
              <a:rPr lang="en-US" sz="3100" b="1" dirty="0"/>
              <a:t>in your life</a:t>
            </a:r>
          </a:p>
        </p:txBody>
      </p:sp>
      <p:sp>
        <p:nvSpPr>
          <p:cNvPr id="6" name="Content Placeholder 5">
            <a:extLst>
              <a:ext uri="{FF2B5EF4-FFF2-40B4-BE49-F238E27FC236}">
                <a16:creationId xmlns:a16="http://schemas.microsoft.com/office/drawing/2014/main" id="{AA6C21C1-3581-4ABD-9307-0F2AF417258C}"/>
              </a:ext>
            </a:extLst>
          </p:cNvPr>
          <p:cNvSpPr>
            <a:spLocks noGrp="1"/>
          </p:cNvSpPr>
          <p:nvPr>
            <p:ph sz="half" idx="2"/>
          </p:nvPr>
        </p:nvSpPr>
        <p:spPr/>
        <p:txBody>
          <a:bodyPr/>
          <a:lstStyle/>
          <a:p>
            <a:r>
              <a:rPr lang="en-US" dirty="0"/>
              <a:t>Write everything you can about that experience to share with your group including: </a:t>
            </a:r>
          </a:p>
          <a:p>
            <a:pPr marL="457200" indent="-457200">
              <a:buAutoNum type="arabicPeriod"/>
            </a:pPr>
            <a:r>
              <a:rPr lang="en-US" dirty="0"/>
              <a:t>Why—What motivated you to change?</a:t>
            </a:r>
          </a:p>
          <a:p>
            <a:pPr marL="457200" indent="-457200">
              <a:buAutoNum type="arabicPeriod"/>
            </a:pPr>
            <a:r>
              <a:rPr lang="en-US" dirty="0"/>
              <a:t>How—What was the process?</a:t>
            </a:r>
          </a:p>
          <a:p>
            <a:pPr marL="457200" indent="-457200">
              <a:buAutoNum type="arabicPeriod"/>
            </a:pPr>
            <a:r>
              <a:rPr lang="en-US" dirty="0"/>
              <a:t>When—What was the timeline?</a:t>
            </a:r>
          </a:p>
          <a:p>
            <a:endParaRPr lang="en-US" dirty="0"/>
          </a:p>
        </p:txBody>
      </p:sp>
      <p:pic>
        <p:nvPicPr>
          <p:cNvPr id="9" name="Content Placeholder 8">
            <a:extLst>
              <a:ext uri="{FF2B5EF4-FFF2-40B4-BE49-F238E27FC236}">
                <a16:creationId xmlns:a16="http://schemas.microsoft.com/office/drawing/2014/main" id="{05C9D1B6-E04B-4B87-BBFA-D3B373DF7C21}"/>
              </a:ext>
            </a:extLst>
          </p:cNvPr>
          <p:cNvPicPr>
            <a:picLocks noGrp="1" noChangeAspect="1"/>
          </p:cNvPicPr>
          <p:nvPr>
            <p:ph sz="half" idx="1"/>
          </p:nvPr>
        </p:nvPicPr>
        <p:blipFill>
          <a:blip r:embed="rId2"/>
          <a:stretch>
            <a:fillRect/>
          </a:stretch>
        </p:blipFill>
        <p:spPr>
          <a:xfrm>
            <a:off x="1450975" y="2560638"/>
            <a:ext cx="4413249" cy="3309937"/>
          </a:xfrm>
          <a:prstGeom prst="rect">
            <a:avLst/>
          </a:prstGeom>
        </p:spPr>
      </p:pic>
    </p:spTree>
    <p:extLst>
      <p:ext uri="{BB962C8B-B14F-4D97-AF65-F5344CB8AC3E}">
        <p14:creationId xmlns:p14="http://schemas.microsoft.com/office/powerpoint/2010/main" val="35245760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7A20B-397F-4500-855F-D483A82AE40B}"/>
              </a:ext>
            </a:extLst>
          </p:cNvPr>
          <p:cNvSpPr>
            <a:spLocks noGrp="1"/>
          </p:cNvSpPr>
          <p:nvPr>
            <p:ph type="title"/>
          </p:nvPr>
        </p:nvSpPr>
        <p:spPr>
          <a:xfrm>
            <a:off x="846034" y="982132"/>
            <a:ext cx="10050564" cy="1303867"/>
          </a:xfrm>
        </p:spPr>
        <p:txBody>
          <a:bodyPr>
            <a:normAutofit fontScale="90000"/>
          </a:bodyPr>
          <a:lstStyle/>
          <a:p>
            <a:r>
              <a:rPr lang="en-US" sz="4000" dirty="0"/>
              <a:t>Personal Change Experience—Group Activity Part 2 </a:t>
            </a:r>
            <a:br>
              <a:rPr lang="en-US" sz="4000" dirty="0"/>
            </a:br>
            <a:r>
              <a:rPr lang="en-US" sz="3100" b="1" dirty="0"/>
              <a:t>Think about a personal change that you </a:t>
            </a:r>
            <a:r>
              <a:rPr lang="en-US" sz="3100" b="1" u="sng" dirty="0"/>
              <a:t>want to make </a:t>
            </a:r>
            <a:r>
              <a:rPr lang="en-US" sz="3100" b="1" dirty="0"/>
              <a:t>in your life</a:t>
            </a:r>
          </a:p>
        </p:txBody>
      </p:sp>
      <p:sp>
        <p:nvSpPr>
          <p:cNvPr id="6" name="Content Placeholder 5">
            <a:extLst>
              <a:ext uri="{FF2B5EF4-FFF2-40B4-BE49-F238E27FC236}">
                <a16:creationId xmlns:a16="http://schemas.microsoft.com/office/drawing/2014/main" id="{AA6C21C1-3581-4ABD-9307-0F2AF417258C}"/>
              </a:ext>
            </a:extLst>
          </p:cNvPr>
          <p:cNvSpPr>
            <a:spLocks noGrp="1"/>
          </p:cNvSpPr>
          <p:nvPr>
            <p:ph sz="half" idx="2"/>
          </p:nvPr>
        </p:nvSpPr>
        <p:spPr/>
        <p:txBody>
          <a:bodyPr/>
          <a:lstStyle/>
          <a:p>
            <a:r>
              <a:rPr lang="en-US" dirty="0"/>
              <a:t>Write everything you can about that experience to share with your group including: </a:t>
            </a:r>
          </a:p>
          <a:p>
            <a:pPr marL="457200" indent="-457200">
              <a:buAutoNum type="arabicPeriod"/>
            </a:pPr>
            <a:r>
              <a:rPr lang="en-US" dirty="0"/>
              <a:t>Why—What motivated you to change?</a:t>
            </a:r>
          </a:p>
          <a:p>
            <a:pPr marL="457200" indent="-457200">
              <a:buAutoNum type="arabicPeriod"/>
            </a:pPr>
            <a:r>
              <a:rPr lang="en-US" dirty="0"/>
              <a:t>How—What was the process?</a:t>
            </a:r>
          </a:p>
          <a:p>
            <a:pPr marL="457200" indent="-457200">
              <a:buAutoNum type="arabicPeriod"/>
            </a:pPr>
            <a:r>
              <a:rPr lang="en-US" dirty="0"/>
              <a:t>When—What was the timeline?</a:t>
            </a:r>
          </a:p>
          <a:p>
            <a:endParaRPr lang="en-US" dirty="0"/>
          </a:p>
        </p:txBody>
      </p:sp>
      <p:pic>
        <p:nvPicPr>
          <p:cNvPr id="5" name="Content Placeholder 4">
            <a:extLst>
              <a:ext uri="{FF2B5EF4-FFF2-40B4-BE49-F238E27FC236}">
                <a16:creationId xmlns:a16="http://schemas.microsoft.com/office/drawing/2014/main" id="{D276C51B-4658-4332-94CA-75A994777771}"/>
              </a:ext>
            </a:extLst>
          </p:cNvPr>
          <p:cNvPicPr>
            <a:picLocks noGrp="1" noChangeAspect="1"/>
          </p:cNvPicPr>
          <p:nvPr>
            <p:ph sz="half" idx="1"/>
          </p:nvPr>
        </p:nvPicPr>
        <p:blipFill>
          <a:blip r:embed="rId2"/>
          <a:stretch>
            <a:fillRect/>
          </a:stretch>
        </p:blipFill>
        <p:spPr>
          <a:xfrm>
            <a:off x="1292352" y="2560638"/>
            <a:ext cx="4262413" cy="3309937"/>
          </a:xfrm>
          <a:prstGeom prst="rect">
            <a:avLst/>
          </a:prstGeom>
        </p:spPr>
      </p:pic>
    </p:spTree>
    <p:extLst>
      <p:ext uri="{BB962C8B-B14F-4D97-AF65-F5344CB8AC3E}">
        <p14:creationId xmlns:p14="http://schemas.microsoft.com/office/powerpoint/2010/main" val="30667846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9CF7C-7A1F-450A-8429-24A890445140}"/>
              </a:ext>
            </a:extLst>
          </p:cNvPr>
          <p:cNvSpPr>
            <a:spLocks noGrp="1"/>
          </p:cNvSpPr>
          <p:nvPr>
            <p:ph type="title"/>
          </p:nvPr>
        </p:nvSpPr>
        <p:spPr/>
        <p:txBody>
          <a:bodyPr>
            <a:normAutofit/>
          </a:bodyPr>
          <a:lstStyle/>
          <a:p>
            <a:r>
              <a:rPr lang="en-US" b="1" dirty="0"/>
              <a:t>Five Stages in the Change Process</a:t>
            </a:r>
          </a:p>
        </p:txBody>
      </p:sp>
      <p:sp>
        <p:nvSpPr>
          <p:cNvPr id="17" name="TextBox 16">
            <a:extLst>
              <a:ext uri="{FF2B5EF4-FFF2-40B4-BE49-F238E27FC236}">
                <a16:creationId xmlns:a16="http://schemas.microsoft.com/office/drawing/2014/main" id="{3186F5AE-8878-4CEF-9DA8-23273A52DFA3}"/>
              </a:ext>
            </a:extLst>
          </p:cNvPr>
          <p:cNvSpPr txBox="1"/>
          <p:nvPr/>
        </p:nvSpPr>
        <p:spPr>
          <a:xfrm>
            <a:off x="3062245" y="3119216"/>
            <a:ext cx="1522126" cy="830997"/>
          </a:xfrm>
          <a:prstGeom prst="rect">
            <a:avLst/>
          </a:prstGeom>
          <a:noFill/>
        </p:spPr>
        <p:txBody>
          <a:bodyPr wrap="square" rtlCol="0">
            <a:spAutoFit/>
          </a:bodyPr>
          <a:lstStyle/>
          <a:p>
            <a:r>
              <a:rPr lang="en-US" sz="1200" b="1" dirty="0">
                <a:solidFill>
                  <a:schemeClr val="bg1"/>
                </a:solidFill>
              </a:rPr>
              <a:t>Impact of the Behavior and Diagnosis Overwhelmed by</a:t>
            </a:r>
          </a:p>
        </p:txBody>
      </p:sp>
      <p:pic>
        <p:nvPicPr>
          <p:cNvPr id="3" name="Picture 2">
            <a:extLst>
              <a:ext uri="{FF2B5EF4-FFF2-40B4-BE49-F238E27FC236}">
                <a16:creationId xmlns:a16="http://schemas.microsoft.com/office/drawing/2014/main" id="{0D5D2DD6-2AF3-4F4A-9739-DCAC7B9868D9}"/>
              </a:ext>
            </a:extLst>
          </p:cNvPr>
          <p:cNvPicPr>
            <a:picLocks noChangeAspect="1"/>
          </p:cNvPicPr>
          <p:nvPr/>
        </p:nvPicPr>
        <p:blipFill>
          <a:blip r:embed="rId2"/>
          <a:stretch>
            <a:fillRect/>
          </a:stretch>
        </p:blipFill>
        <p:spPr>
          <a:xfrm>
            <a:off x="1418601" y="2444097"/>
            <a:ext cx="9379005" cy="3734512"/>
          </a:xfrm>
          <a:prstGeom prst="rect">
            <a:avLst/>
          </a:prstGeom>
        </p:spPr>
      </p:pic>
    </p:spTree>
    <p:extLst>
      <p:ext uri="{BB962C8B-B14F-4D97-AF65-F5344CB8AC3E}">
        <p14:creationId xmlns:p14="http://schemas.microsoft.com/office/powerpoint/2010/main" val="22503395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CEABC-5799-45CD-9776-776762523796}"/>
              </a:ext>
            </a:extLst>
          </p:cNvPr>
          <p:cNvSpPr>
            <a:spLocks noGrp="1"/>
          </p:cNvSpPr>
          <p:nvPr>
            <p:ph type="title"/>
          </p:nvPr>
        </p:nvSpPr>
        <p:spPr/>
        <p:txBody>
          <a:bodyPr/>
          <a:lstStyle/>
          <a:p>
            <a:r>
              <a:rPr lang="en-US" b="1" dirty="0"/>
              <a:t>Review Questions:  Session 4</a:t>
            </a:r>
          </a:p>
        </p:txBody>
      </p:sp>
      <p:sp>
        <p:nvSpPr>
          <p:cNvPr id="3" name="Content Placeholder 2">
            <a:extLst>
              <a:ext uri="{FF2B5EF4-FFF2-40B4-BE49-F238E27FC236}">
                <a16:creationId xmlns:a16="http://schemas.microsoft.com/office/drawing/2014/main" id="{3CEE3CC8-64C8-4B24-BBDE-0228710AB3D7}"/>
              </a:ext>
            </a:extLst>
          </p:cNvPr>
          <p:cNvSpPr>
            <a:spLocks noGrp="1"/>
          </p:cNvSpPr>
          <p:nvPr>
            <p:ph idx="1"/>
          </p:nvPr>
        </p:nvSpPr>
        <p:spPr/>
        <p:txBody>
          <a:bodyPr>
            <a:normAutofit/>
          </a:bodyPr>
          <a:lstStyle/>
          <a:p>
            <a:endParaRPr lang="en-US" dirty="0"/>
          </a:p>
          <a:p>
            <a:r>
              <a:rPr lang="en-US" dirty="0"/>
              <a:t>What are the five stages of change?</a:t>
            </a:r>
          </a:p>
          <a:p>
            <a:r>
              <a:rPr lang="en-US" dirty="0"/>
              <a:t>Do all people go through all the stages of change?</a:t>
            </a:r>
          </a:p>
        </p:txBody>
      </p:sp>
    </p:spTree>
    <p:extLst>
      <p:ext uri="{BB962C8B-B14F-4D97-AF65-F5344CB8AC3E}">
        <p14:creationId xmlns:p14="http://schemas.microsoft.com/office/powerpoint/2010/main" val="12043852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2BD91-7957-4357-971D-E2F62B232E0A}"/>
              </a:ext>
            </a:extLst>
          </p:cNvPr>
          <p:cNvSpPr>
            <a:spLocks noGrp="1"/>
          </p:cNvSpPr>
          <p:nvPr>
            <p:ph type="title"/>
          </p:nvPr>
        </p:nvSpPr>
        <p:spPr/>
        <p:txBody>
          <a:bodyPr>
            <a:normAutofit/>
          </a:bodyPr>
          <a:lstStyle/>
          <a:p>
            <a:r>
              <a:rPr lang="en-US" sz="3600" b="1" dirty="0"/>
              <a:t>Session 5</a:t>
            </a:r>
            <a:br>
              <a:rPr lang="en-US" sz="3600" b="1" dirty="0"/>
            </a:br>
            <a:r>
              <a:rPr lang="en-US" sz="3600" b="1" dirty="0"/>
              <a:t>Using your Resiliency Story as a Resiliency Tool</a:t>
            </a:r>
          </a:p>
        </p:txBody>
      </p:sp>
      <p:pic>
        <p:nvPicPr>
          <p:cNvPr id="6" name="Content Placeholder 5">
            <a:extLst>
              <a:ext uri="{FF2B5EF4-FFF2-40B4-BE49-F238E27FC236}">
                <a16:creationId xmlns:a16="http://schemas.microsoft.com/office/drawing/2014/main" id="{90FCCC8D-D0FB-4656-BC7F-9BB43D985A83}"/>
              </a:ext>
            </a:extLst>
          </p:cNvPr>
          <p:cNvPicPr>
            <a:picLocks noGrp="1" noChangeAspect="1"/>
          </p:cNvPicPr>
          <p:nvPr>
            <p:ph idx="1"/>
          </p:nvPr>
        </p:nvPicPr>
        <p:blipFill>
          <a:blip r:embed="rId2"/>
          <a:stretch>
            <a:fillRect/>
          </a:stretch>
        </p:blipFill>
        <p:spPr>
          <a:xfrm>
            <a:off x="2298818" y="2557463"/>
            <a:ext cx="7417749" cy="3317875"/>
          </a:xfrm>
          <a:prstGeom prst="rect">
            <a:avLst/>
          </a:prstGeom>
        </p:spPr>
      </p:pic>
    </p:spTree>
    <p:extLst>
      <p:ext uri="{BB962C8B-B14F-4D97-AF65-F5344CB8AC3E}">
        <p14:creationId xmlns:p14="http://schemas.microsoft.com/office/powerpoint/2010/main" val="13891981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BB9E3-B0D6-4DDD-9CCD-A5504D2A0A60}"/>
              </a:ext>
            </a:extLst>
          </p:cNvPr>
          <p:cNvSpPr>
            <a:spLocks noGrp="1"/>
          </p:cNvSpPr>
          <p:nvPr>
            <p:ph type="title"/>
          </p:nvPr>
        </p:nvSpPr>
        <p:spPr/>
        <p:txBody>
          <a:bodyPr>
            <a:normAutofit fontScale="90000"/>
          </a:bodyPr>
          <a:lstStyle/>
          <a:p>
            <a:r>
              <a:rPr lang="en-US" b="1" dirty="0"/>
              <a:t>Using Your Resiliency Story as a Resiliency Tool</a:t>
            </a:r>
          </a:p>
        </p:txBody>
      </p:sp>
      <p:sp>
        <p:nvSpPr>
          <p:cNvPr id="3" name="Content Placeholder 2">
            <a:extLst>
              <a:ext uri="{FF2B5EF4-FFF2-40B4-BE49-F238E27FC236}">
                <a16:creationId xmlns:a16="http://schemas.microsoft.com/office/drawing/2014/main" id="{A032E8B8-39DC-4D97-92E7-FA97AB9ED3E5}"/>
              </a:ext>
            </a:extLst>
          </p:cNvPr>
          <p:cNvSpPr>
            <a:spLocks noGrp="1"/>
          </p:cNvSpPr>
          <p:nvPr>
            <p:ph sz="half" idx="1"/>
          </p:nvPr>
        </p:nvSpPr>
        <p:spPr/>
        <p:txBody>
          <a:bodyPr>
            <a:normAutofit fontScale="92500" lnSpcReduction="20000"/>
          </a:bodyPr>
          <a:lstStyle/>
          <a:p>
            <a:r>
              <a:rPr lang="en-US" dirty="0"/>
              <a:t>One of the major resiliency tools that parents bring to a mental health service is their own lived experiences as a family member and resiliency story.</a:t>
            </a:r>
          </a:p>
          <a:p>
            <a:r>
              <a:rPr lang="en-US" dirty="0"/>
              <a:t>This Session explores the difference in an illness story and a resiliency story and helps you experience the power and potential of your family’s story as a resiliency tool to be used to educate and inspire parents and staff.</a:t>
            </a:r>
          </a:p>
        </p:txBody>
      </p:sp>
      <p:pic>
        <p:nvPicPr>
          <p:cNvPr id="6" name="Content Placeholder 5">
            <a:extLst>
              <a:ext uri="{FF2B5EF4-FFF2-40B4-BE49-F238E27FC236}">
                <a16:creationId xmlns:a16="http://schemas.microsoft.com/office/drawing/2014/main" id="{126EAB07-242E-4177-B12E-CA9F3BD04B5B}"/>
              </a:ext>
            </a:extLst>
          </p:cNvPr>
          <p:cNvPicPr>
            <a:picLocks noGrp="1" noChangeAspect="1"/>
          </p:cNvPicPr>
          <p:nvPr>
            <p:ph sz="half" idx="2"/>
          </p:nvPr>
        </p:nvPicPr>
        <p:blipFill>
          <a:blip r:embed="rId2"/>
          <a:stretch>
            <a:fillRect/>
          </a:stretch>
        </p:blipFill>
        <p:spPr>
          <a:xfrm>
            <a:off x="6181725" y="3065582"/>
            <a:ext cx="4718050" cy="2300049"/>
          </a:xfrm>
          <a:prstGeom prst="rect">
            <a:avLst/>
          </a:prstGeom>
        </p:spPr>
      </p:pic>
    </p:spTree>
    <p:extLst>
      <p:ext uri="{BB962C8B-B14F-4D97-AF65-F5344CB8AC3E}">
        <p14:creationId xmlns:p14="http://schemas.microsoft.com/office/powerpoint/2010/main" val="4137254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48775C-C4DE-4E08-B8AF-B6B335FD91BD}"/>
              </a:ext>
            </a:extLst>
          </p:cNvPr>
          <p:cNvSpPr>
            <a:spLocks noGrp="1"/>
          </p:cNvSpPr>
          <p:nvPr>
            <p:ph type="title"/>
          </p:nvPr>
        </p:nvSpPr>
        <p:spPr/>
        <p:txBody>
          <a:bodyPr>
            <a:normAutofit fontScale="90000"/>
          </a:bodyPr>
          <a:lstStyle/>
          <a:p>
            <a:r>
              <a:rPr lang="en-US" b="1" dirty="0"/>
              <a:t>What is the difference in telling your 'recovery story' and your `illness story'?</a:t>
            </a:r>
          </a:p>
        </p:txBody>
      </p:sp>
      <p:sp>
        <p:nvSpPr>
          <p:cNvPr id="3" name="Content Placeholder 2">
            <a:extLst>
              <a:ext uri="{FF2B5EF4-FFF2-40B4-BE49-F238E27FC236}">
                <a16:creationId xmlns:a16="http://schemas.microsoft.com/office/drawing/2014/main" id="{CED36D80-C5F7-4245-A367-0010F6D7E0D8}"/>
              </a:ext>
            </a:extLst>
          </p:cNvPr>
          <p:cNvSpPr>
            <a:spLocks noGrp="1"/>
          </p:cNvSpPr>
          <p:nvPr>
            <p:ph sz="half" idx="1"/>
          </p:nvPr>
        </p:nvSpPr>
        <p:spPr/>
        <p:txBody>
          <a:bodyPr/>
          <a:lstStyle/>
          <a:p>
            <a:r>
              <a:rPr lang="en-US" dirty="0"/>
              <a:t>Illness Story-focuses on the negative impact and times of illness in a family’s life.</a:t>
            </a:r>
          </a:p>
          <a:p>
            <a:endParaRPr lang="en-US" dirty="0"/>
          </a:p>
        </p:txBody>
      </p:sp>
      <p:sp>
        <p:nvSpPr>
          <p:cNvPr id="4" name="Content Placeholder 3">
            <a:extLst>
              <a:ext uri="{FF2B5EF4-FFF2-40B4-BE49-F238E27FC236}">
                <a16:creationId xmlns:a16="http://schemas.microsoft.com/office/drawing/2014/main" id="{7F8C58C3-5CFE-4FEC-9C19-773F2F8F3B0D}"/>
              </a:ext>
            </a:extLst>
          </p:cNvPr>
          <p:cNvSpPr>
            <a:spLocks noGrp="1"/>
          </p:cNvSpPr>
          <p:nvPr>
            <p:ph sz="half" idx="2"/>
          </p:nvPr>
        </p:nvSpPr>
        <p:spPr/>
        <p:txBody>
          <a:bodyPr/>
          <a:lstStyle/>
          <a:p>
            <a:r>
              <a:rPr lang="en-US" dirty="0"/>
              <a:t>Resiliency Story-focuses on the positive things a family is doing to move forward with their life and how they overcame the challenges they faced </a:t>
            </a:r>
          </a:p>
        </p:txBody>
      </p:sp>
      <p:pic>
        <p:nvPicPr>
          <p:cNvPr id="5" name="Picture 4">
            <a:extLst>
              <a:ext uri="{FF2B5EF4-FFF2-40B4-BE49-F238E27FC236}">
                <a16:creationId xmlns:a16="http://schemas.microsoft.com/office/drawing/2014/main" id="{9F0A6208-E68F-4BCA-8A50-B534F4660D7C}"/>
              </a:ext>
            </a:extLst>
          </p:cNvPr>
          <p:cNvPicPr>
            <a:picLocks noChangeAspect="1"/>
          </p:cNvPicPr>
          <p:nvPr/>
        </p:nvPicPr>
        <p:blipFill>
          <a:blip r:embed="rId2"/>
          <a:stretch>
            <a:fillRect/>
          </a:stretch>
        </p:blipFill>
        <p:spPr>
          <a:xfrm>
            <a:off x="1292352" y="3757740"/>
            <a:ext cx="4570063" cy="1950852"/>
          </a:xfrm>
          <a:prstGeom prst="rect">
            <a:avLst/>
          </a:prstGeom>
        </p:spPr>
      </p:pic>
    </p:spTree>
    <p:extLst>
      <p:ext uri="{BB962C8B-B14F-4D97-AF65-F5344CB8AC3E}">
        <p14:creationId xmlns:p14="http://schemas.microsoft.com/office/powerpoint/2010/main" val="4667367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BB9E3-B0D6-4DDD-9CCD-A5504D2A0A60}"/>
              </a:ext>
            </a:extLst>
          </p:cNvPr>
          <p:cNvSpPr>
            <a:spLocks noGrp="1"/>
          </p:cNvSpPr>
          <p:nvPr>
            <p:ph type="title"/>
          </p:nvPr>
        </p:nvSpPr>
        <p:spPr/>
        <p:txBody>
          <a:bodyPr>
            <a:normAutofit/>
          </a:bodyPr>
          <a:lstStyle/>
          <a:p>
            <a:pPr eaLnBrk="0" hangingPunct="0"/>
            <a:r>
              <a:rPr lang="en-US" dirty="0"/>
              <a:t>INDIVIDUAL STORY WORKSHEET</a:t>
            </a:r>
          </a:p>
        </p:txBody>
      </p:sp>
      <p:sp>
        <p:nvSpPr>
          <p:cNvPr id="3" name="Content Placeholder 2">
            <a:extLst>
              <a:ext uri="{FF2B5EF4-FFF2-40B4-BE49-F238E27FC236}">
                <a16:creationId xmlns:a16="http://schemas.microsoft.com/office/drawing/2014/main" id="{A032E8B8-39DC-4D97-92E7-FA97AB9ED3E5}"/>
              </a:ext>
            </a:extLst>
          </p:cNvPr>
          <p:cNvSpPr>
            <a:spLocks noGrp="1"/>
          </p:cNvSpPr>
          <p:nvPr>
            <p:ph sz="half" idx="1"/>
          </p:nvPr>
        </p:nvSpPr>
        <p:spPr/>
        <p:txBody>
          <a:bodyPr>
            <a:normAutofit fontScale="92500"/>
          </a:bodyPr>
          <a:lstStyle/>
          <a:p>
            <a:r>
              <a:rPr lang="en-US" dirty="0"/>
              <a:t>Four components you need to include when you tell your resiliency story:</a:t>
            </a:r>
          </a:p>
          <a:p>
            <a:pPr marL="457200" indent="-457200">
              <a:buAutoNum type="arabicPeriod"/>
            </a:pPr>
            <a:r>
              <a:rPr lang="en-US" dirty="0"/>
              <a:t>What you overcame</a:t>
            </a:r>
          </a:p>
          <a:p>
            <a:pPr marL="457200" indent="-457200">
              <a:buAutoNum type="arabicPeriod"/>
            </a:pPr>
            <a:r>
              <a:rPr lang="en-US" dirty="0"/>
              <a:t>What you learned</a:t>
            </a:r>
          </a:p>
          <a:p>
            <a:pPr marL="457200" indent="-457200">
              <a:buAutoNum type="arabicPeriod"/>
            </a:pPr>
            <a:r>
              <a:rPr lang="en-US" dirty="0"/>
              <a:t>What strengths your family developed</a:t>
            </a:r>
          </a:p>
          <a:p>
            <a:pPr marL="457200" indent="-457200">
              <a:buAutoNum type="arabicPeriod"/>
            </a:pPr>
            <a:r>
              <a:rPr lang="en-US" dirty="0"/>
              <a:t>What you are doing now to maintain</a:t>
            </a:r>
          </a:p>
        </p:txBody>
      </p:sp>
      <p:pic>
        <p:nvPicPr>
          <p:cNvPr id="10" name="Content Placeholder 9">
            <a:extLst>
              <a:ext uri="{FF2B5EF4-FFF2-40B4-BE49-F238E27FC236}">
                <a16:creationId xmlns:a16="http://schemas.microsoft.com/office/drawing/2014/main" id="{E00825C5-C2A0-444F-9F15-E958F8763DD1}"/>
              </a:ext>
            </a:extLst>
          </p:cNvPr>
          <p:cNvPicPr>
            <a:picLocks noGrp="1" noChangeAspect="1"/>
          </p:cNvPicPr>
          <p:nvPr>
            <p:ph sz="half" idx="2"/>
          </p:nvPr>
        </p:nvPicPr>
        <p:blipFill>
          <a:blip r:embed="rId2"/>
          <a:stretch>
            <a:fillRect/>
          </a:stretch>
        </p:blipFill>
        <p:spPr>
          <a:xfrm>
            <a:off x="6340979" y="2560638"/>
            <a:ext cx="4418176" cy="3309937"/>
          </a:xfrm>
          <a:prstGeom prst="rect">
            <a:avLst/>
          </a:prstGeom>
        </p:spPr>
      </p:pic>
    </p:spTree>
    <p:extLst>
      <p:ext uri="{BB962C8B-B14F-4D97-AF65-F5344CB8AC3E}">
        <p14:creationId xmlns:p14="http://schemas.microsoft.com/office/powerpoint/2010/main" val="800588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BB9E3-B0D6-4DDD-9CCD-A5504D2A0A60}"/>
              </a:ext>
            </a:extLst>
          </p:cNvPr>
          <p:cNvSpPr>
            <a:spLocks noGrp="1"/>
          </p:cNvSpPr>
          <p:nvPr>
            <p:ph type="title"/>
          </p:nvPr>
        </p:nvSpPr>
        <p:spPr/>
        <p:txBody>
          <a:bodyPr>
            <a:normAutofit/>
          </a:bodyPr>
          <a:lstStyle/>
          <a:p>
            <a:pPr eaLnBrk="0" hangingPunct="0"/>
            <a:r>
              <a:rPr lang="en-US" b="1" dirty="0"/>
              <a:t>MOST Powerful Tool</a:t>
            </a:r>
          </a:p>
        </p:txBody>
      </p:sp>
      <p:pic>
        <p:nvPicPr>
          <p:cNvPr id="6" name="Content Placeholder 5">
            <a:extLst>
              <a:ext uri="{FF2B5EF4-FFF2-40B4-BE49-F238E27FC236}">
                <a16:creationId xmlns:a16="http://schemas.microsoft.com/office/drawing/2014/main" id="{3B3436D3-9267-4B22-962E-941F5595486B}"/>
              </a:ext>
            </a:extLst>
          </p:cNvPr>
          <p:cNvPicPr>
            <a:picLocks noGrp="1" noChangeAspect="1"/>
          </p:cNvPicPr>
          <p:nvPr>
            <p:ph sz="half" idx="1"/>
          </p:nvPr>
        </p:nvPicPr>
        <p:blipFill>
          <a:blip r:embed="rId2"/>
          <a:stretch>
            <a:fillRect/>
          </a:stretch>
        </p:blipFill>
        <p:spPr>
          <a:xfrm>
            <a:off x="1298575" y="2643316"/>
            <a:ext cx="4718050" cy="3144580"/>
          </a:xfrm>
          <a:prstGeom prst="rect">
            <a:avLst/>
          </a:prstGeom>
        </p:spPr>
      </p:pic>
      <p:sp>
        <p:nvSpPr>
          <p:cNvPr id="5" name="Content Placeholder 4">
            <a:extLst>
              <a:ext uri="{FF2B5EF4-FFF2-40B4-BE49-F238E27FC236}">
                <a16:creationId xmlns:a16="http://schemas.microsoft.com/office/drawing/2014/main" id="{FEA2EDCA-5F84-4994-885F-D642A4A0394F}"/>
              </a:ext>
            </a:extLst>
          </p:cNvPr>
          <p:cNvSpPr>
            <a:spLocks noGrp="1"/>
          </p:cNvSpPr>
          <p:nvPr>
            <p:ph sz="half" idx="2"/>
          </p:nvPr>
        </p:nvSpPr>
        <p:spPr/>
        <p:txBody>
          <a:bodyPr>
            <a:normAutofit lnSpcReduction="10000"/>
          </a:bodyPr>
          <a:lstStyle/>
          <a:p>
            <a:r>
              <a:rPr lang="en-US" dirty="0"/>
              <a:t>A family support provider’s resiliency story is the most powerful tool they have when working with a family. It can be used to instill hope, to let the family you are working with know they aren’t alone, and to provide options through what the FSP learned and the strengths your family gained.</a:t>
            </a:r>
          </a:p>
          <a:p>
            <a:endParaRPr lang="en-US" dirty="0"/>
          </a:p>
          <a:p>
            <a:endParaRPr lang="en-US" dirty="0"/>
          </a:p>
          <a:p>
            <a:endParaRPr lang="en-US" dirty="0"/>
          </a:p>
        </p:txBody>
      </p:sp>
    </p:spTree>
    <p:extLst>
      <p:ext uri="{BB962C8B-B14F-4D97-AF65-F5344CB8AC3E}">
        <p14:creationId xmlns:p14="http://schemas.microsoft.com/office/powerpoint/2010/main" val="41383185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D74E9-72C9-4A8F-8AC8-026DE6AEAF3E}"/>
              </a:ext>
            </a:extLst>
          </p:cNvPr>
          <p:cNvSpPr>
            <a:spLocks noGrp="1"/>
          </p:cNvSpPr>
          <p:nvPr>
            <p:ph type="title"/>
          </p:nvPr>
        </p:nvSpPr>
        <p:spPr/>
        <p:txBody>
          <a:bodyPr/>
          <a:lstStyle/>
          <a:p>
            <a:r>
              <a:rPr lang="en-US" b="1" dirty="0"/>
              <a:t>Housekeeping!</a:t>
            </a:r>
          </a:p>
        </p:txBody>
      </p:sp>
      <p:sp>
        <p:nvSpPr>
          <p:cNvPr id="3" name="Content Placeholder 2">
            <a:extLst>
              <a:ext uri="{FF2B5EF4-FFF2-40B4-BE49-F238E27FC236}">
                <a16:creationId xmlns:a16="http://schemas.microsoft.com/office/drawing/2014/main" id="{4E83F57B-8835-45C3-8401-65542BFC991C}"/>
              </a:ext>
            </a:extLst>
          </p:cNvPr>
          <p:cNvSpPr>
            <a:spLocks noGrp="1"/>
          </p:cNvSpPr>
          <p:nvPr>
            <p:ph idx="1"/>
          </p:nvPr>
        </p:nvSpPr>
        <p:spPr/>
        <p:txBody>
          <a:bodyPr>
            <a:normAutofit fontScale="70000" lnSpcReduction="20000"/>
          </a:bodyPr>
          <a:lstStyle/>
          <a:p>
            <a:pPr lvl="0"/>
            <a:r>
              <a:rPr lang="en-US" sz="2600" dirty="0">
                <a:solidFill>
                  <a:schemeClr val="tx1"/>
                </a:solidFill>
              </a:rPr>
              <a:t>Each session is a hour; followed by a 15 minute break</a:t>
            </a:r>
          </a:p>
          <a:p>
            <a:pPr lvl="0"/>
            <a:r>
              <a:rPr lang="en-US" sz="2600" dirty="0">
                <a:solidFill>
                  <a:schemeClr val="tx1"/>
                </a:solidFill>
              </a:rPr>
              <a:t>Lunch is 1 hour long and will be provided to you; if you have any dietary needs, please let us know</a:t>
            </a:r>
          </a:p>
          <a:p>
            <a:pPr lvl="0"/>
            <a:r>
              <a:rPr lang="en-US" sz="2600" dirty="0">
                <a:solidFill>
                  <a:schemeClr val="tx1"/>
                </a:solidFill>
              </a:rPr>
              <a:t>Please take lots of notes and ask questions!</a:t>
            </a:r>
          </a:p>
          <a:p>
            <a:pPr lvl="0"/>
            <a:r>
              <a:rPr lang="en-US" sz="2600" dirty="0">
                <a:solidFill>
                  <a:schemeClr val="tx1"/>
                </a:solidFill>
              </a:rPr>
              <a:t>Sign in each morning and afternoon</a:t>
            </a:r>
          </a:p>
          <a:p>
            <a:pPr lvl="0"/>
            <a:r>
              <a:rPr lang="en-US" sz="2600" dirty="0">
                <a:solidFill>
                  <a:schemeClr val="tx1"/>
                </a:solidFill>
              </a:rPr>
              <a:t>You are not allowed to miss more than 2 hours of the training.  Sleeping, lack of participation, or otherwise being distracted will not be counted as participation and you may be asked to leave the training.  If you are dismissed from the training—refunds will NOT be issued by the Missouri Credentialing Board. </a:t>
            </a:r>
          </a:p>
          <a:p>
            <a:pPr lvl="0"/>
            <a:r>
              <a:rPr lang="en-US" sz="2600" dirty="0">
                <a:solidFill>
                  <a:schemeClr val="tx1"/>
                </a:solidFill>
              </a:rPr>
              <a:t> Be on time</a:t>
            </a:r>
          </a:p>
          <a:p>
            <a:pPr lvl="0"/>
            <a:r>
              <a:rPr lang="en-US" sz="2600" dirty="0">
                <a:solidFill>
                  <a:schemeClr val="tx1"/>
                </a:solidFill>
              </a:rPr>
              <a:t>Bathroom breaks and in case of emergency—please discuss</a:t>
            </a:r>
          </a:p>
          <a:p>
            <a:endParaRPr lang="en-US" dirty="0"/>
          </a:p>
        </p:txBody>
      </p:sp>
    </p:spTree>
    <p:extLst>
      <p:ext uri="{BB962C8B-B14F-4D97-AF65-F5344CB8AC3E}">
        <p14:creationId xmlns:p14="http://schemas.microsoft.com/office/powerpoint/2010/main" val="18074929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CEABC-5799-45CD-9776-776762523796}"/>
              </a:ext>
            </a:extLst>
          </p:cNvPr>
          <p:cNvSpPr>
            <a:spLocks noGrp="1"/>
          </p:cNvSpPr>
          <p:nvPr>
            <p:ph type="title"/>
          </p:nvPr>
        </p:nvSpPr>
        <p:spPr/>
        <p:txBody>
          <a:bodyPr/>
          <a:lstStyle/>
          <a:p>
            <a:r>
              <a:rPr lang="en-US" b="1" dirty="0"/>
              <a:t>Review Questions:  Session 5</a:t>
            </a:r>
          </a:p>
        </p:txBody>
      </p:sp>
      <p:sp>
        <p:nvSpPr>
          <p:cNvPr id="3" name="Content Placeholder 2">
            <a:extLst>
              <a:ext uri="{FF2B5EF4-FFF2-40B4-BE49-F238E27FC236}">
                <a16:creationId xmlns:a16="http://schemas.microsoft.com/office/drawing/2014/main" id="{3CEE3CC8-64C8-4B24-BBDE-0228710AB3D7}"/>
              </a:ext>
            </a:extLst>
          </p:cNvPr>
          <p:cNvSpPr>
            <a:spLocks noGrp="1"/>
          </p:cNvSpPr>
          <p:nvPr>
            <p:ph idx="1"/>
          </p:nvPr>
        </p:nvSpPr>
        <p:spPr/>
        <p:txBody>
          <a:bodyPr>
            <a:normAutofit/>
          </a:bodyPr>
          <a:lstStyle/>
          <a:p>
            <a:endParaRPr lang="en-US" dirty="0"/>
          </a:p>
          <a:p>
            <a:r>
              <a:rPr lang="en-US" dirty="0"/>
              <a:t>What is the difference in a resilience story and an illness story?</a:t>
            </a:r>
          </a:p>
          <a:p>
            <a:r>
              <a:rPr lang="en-US" dirty="0"/>
              <a:t>What are the four components you need to include in your resiliency story?</a:t>
            </a:r>
          </a:p>
          <a:p>
            <a:r>
              <a:rPr lang="en-US" dirty="0"/>
              <a:t>Give two examples of how you can use your own lived experience to help another person.</a:t>
            </a:r>
          </a:p>
        </p:txBody>
      </p:sp>
    </p:spTree>
    <p:extLst>
      <p:ext uri="{BB962C8B-B14F-4D97-AF65-F5344CB8AC3E}">
        <p14:creationId xmlns:p14="http://schemas.microsoft.com/office/powerpoint/2010/main" val="13314782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CEABC-5799-45CD-9776-776762523796}"/>
              </a:ext>
            </a:extLst>
          </p:cNvPr>
          <p:cNvSpPr>
            <a:spLocks noGrp="1"/>
          </p:cNvSpPr>
          <p:nvPr>
            <p:ph type="title"/>
          </p:nvPr>
        </p:nvSpPr>
        <p:spPr/>
        <p:txBody>
          <a:bodyPr/>
          <a:lstStyle/>
          <a:p>
            <a:r>
              <a:rPr lang="en-US" b="1" dirty="0"/>
              <a:t>Five Stages Tool Sheet</a:t>
            </a:r>
          </a:p>
        </p:txBody>
      </p:sp>
      <p:pic>
        <p:nvPicPr>
          <p:cNvPr id="4" name="Content Placeholder 3">
            <a:extLst>
              <a:ext uri="{FF2B5EF4-FFF2-40B4-BE49-F238E27FC236}">
                <a16:creationId xmlns:a16="http://schemas.microsoft.com/office/drawing/2014/main" id="{5552DC8F-FF15-49C7-AE59-640FABAC2D5A}"/>
              </a:ext>
            </a:extLst>
          </p:cNvPr>
          <p:cNvPicPr>
            <a:picLocks noGrp="1" noChangeAspect="1"/>
          </p:cNvPicPr>
          <p:nvPr>
            <p:ph idx="1"/>
          </p:nvPr>
        </p:nvPicPr>
        <p:blipFill>
          <a:blip r:embed="rId2"/>
          <a:stretch>
            <a:fillRect/>
          </a:stretch>
        </p:blipFill>
        <p:spPr>
          <a:xfrm>
            <a:off x="1615155" y="2557463"/>
            <a:ext cx="9468740" cy="3475868"/>
          </a:xfrm>
          <a:prstGeom prst="rect">
            <a:avLst/>
          </a:prstGeom>
        </p:spPr>
      </p:pic>
    </p:spTree>
    <p:extLst>
      <p:ext uri="{BB962C8B-B14F-4D97-AF65-F5344CB8AC3E}">
        <p14:creationId xmlns:p14="http://schemas.microsoft.com/office/powerpoint/2010/main" val="25973753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2BD91-7957-4357-971D-E2F62B232E0A}"/>
              </a:ext>
            </a:extLst>
          </p:cNvPr>
          <p:cNvSpPr>
            <a:spLocks noGrp="1"/>
          </p:cNvSpPr>
          <p:nvPr>
            <p:ph type="title"/>
          </p:nvPr>
        </p:nvSpPr>
        <p:spPr/>
        <p:txBody>
          <a:bodyPr>
            <a:normAutofit/>
          </a:bodyPr>
          <a:lstStyle/>
          <a:p>
            <a:r>
              <a:rPr lang="en-US" sz="3600" b="1" dirty="0"/>
              <a:t>Session 6</a:t>
            </a:r>
            <a:br>
              <a:rPr lang="en-US" sz="3600" b="1" dirty="0"/>
            </a:br>
            <a:r>
              <a:rPr lang="en-US" sz="3600" b="1" dirty="0"/>
              <a:t>Creating Relationships that Build Resiliency</a:t>
            </a:r>
          </a:p>
        </p:txBody>
      </p:sp>
      <p:pic>
        <p:nvPicPr>
          <p:cNvPr id="7" name="Content Placeholder 6">
            <a:extLst>
              <a:ext uri="{FF2B5EF4-FFF2-40B4-BE49-F238E27FC236}">
                <a16:creationId xmlns:a16="http://schemas.microsoft.com/office/drawing/2014/main" id="{2970A9BE-E6E0-4687-A2E5-4D042FF27682}"/>
              </a:ext>
            </a:extLst>
          </p:cNvPr>
          <p:cNvPicPr>
            <a:picLocks noGrp="1" noChangeAspect="1"/>
          </p:cNvPicPr>
          <p:nvPr>
            <p:ph idx="1"/>
          </p:nvPr>
        </p:nvPicPr>
        <p:blipFill>
          <a:blip r:embed="rId2"/>
          <a:stretch>
            <a:fillRect/>
          </a:stretch>
        </p:blipFill>
        <p:spPr>
          <a:xfrm>
            <a:off x="2619632" y="2649538"/>
            <a:ext cx="6573795" cy="3133725"/>
          </a:xfrm>
          <a:prstGeom prst="rect">
            <a:avLst/>
          </a:prstGeom>
        </p:spPr>
      </p:pic>
    </p:spTree>
    <p:extLst>
      <p:ext uri="{BB962C8B-B14F-4D97-AF65-F5344CB8AC3E}">
        <p14:creationId xmlns:p14="http://schemas.microsoft.com/office/powerpoint/2010/main" val="41571060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BB9E3-B0D6-4DDD-9CCD-A5504D2A0A60}"/>
              </a:ext>
            </a:extLst>
          </p:cNvPr>
          <p:cNvSpPr>
            <a:spLocks noGrp="1"/>
          </p:cNvSpPr>
          <p:nvPr>
            <p:ph type="title"/>
          </p:nvPr>
        </p:nvSpPr>
        <p:spPr/>
        <p:txBody>
          <a:bodyPr>
            <a:normAutofit/>
          </a:bodyPr>
          <a:lstStyle/>
          <a:p>
            <a:pPr eaLnBrk="0" hangingPunct="0"/>
            <a:r>
              <a:rPr lang="en-US" b="1" dirty="0"/>
              <a:t>Key Elements to Explore</a:t>
            </a:r>
          </a:p>
        </p:txBody>
      </p:sp>
      <p:sp>
        <p:nvSpPr>
          <p:cNvPr id="3" name="Content Placeholder 2">
            <a:extLst>
              <a:ext uri="{FF2B5EF4-FFF2-40B4-BE49-F238E27FC236}">
                <a16:creationId xmlns:a16="http://schemas.microsoft.com/office/drawing/2014/main" id="{A032E8B8-39DC-4D97-92E7-FA97AB9ED3E5}"/>
              </a:ext>
            </a:extLst>
          </p:cNvPr>
          <p:cNvSpPr>
            <a:spLocks noGrp="1"/>
          </p:cNvSpPr>
          <p:nvPr>
            <p:ph sz="half" idx="1"/>
          </p:nvPr>
        </p:nvSpPr>
        <p:spPr/>
        <p:txBody>
          <a:bodyPr>
            <a:normAutofit/>
          </a:bodyPr>
          <a:lstStyle/>
          <a:p>
            <a:r>
              <a:rPr lang="en-US" dirty="0"/>
              <a:t>Initial Meeting </a:t>
            </a:r>
          </a:p>
          <a:p>
            <a:r>
              <a:rPr lang="en-US" dirty="0"/>
              <a:t>Establishing a trust based relationship</a:t>
            </a:r>
          </a:p>
          <a:p>
            <a:r>
              <a:rPr lang="en-US" dirty="0"/>
              <a:t>Igniting the “Spark of Hope”</a:t>
            </a:r>
          </a:p>
          <a:p>
            <a:r>
              <a:rPr lang="en-US" dirty="0"/>
              <a:t>Support Change</a:t>
            </a:r>
          </a:p>
        </p:txBody>
      </p:sp>
      <p:pic>
        <p:nvPicPr>
          <p:cNvPr id="6" name="Content Placeholder 5">
            <a:extLst>
              <a:ext uri="{FF2B5EF4-FFF2-40B4-BE49-F238E27FC236}">
                <a16:creationId xmlns:a16="http://schemas.microsoft.com/office/drawing/2014/main" id="{8AA6FB97-5F5A-4AD1-AF53-88FB6EBA48A6}"/>
              </a:ext>
            </a:extLst>
          </p:cNvPr>
          <p:cNvPicPr>
            <a:picLocks noGrp="1" noChangeAspect="1"/>
          </p:cNvPicPr>
          <p:nvPr>
            <p:ph sz="half" idx="2"/>
          </p:nvPr>
        </p:nvPicPr>
        <p:blipFill>
          <a:blip r:embed="rId2"/>
          <a:stretch>
            <a:fillRect/>
          </a:stretch>
        </p:blipFill>
        <p:spPr>
          <a:xfrm>
            <a:off x="6398396" y="2560638"/>
            <a:ext cx="4284708" cy="3309937"/>
          </a:xfrm>
          <a:prstGeom prst="rect">
            <a:avLst/>
          </a:prstGeom>
        </p:spPr>
      </p:pic>
    </p:spTree>
    <p:extLst>
      <p:ext uri="{BB962C8B-B14F-4D97-AF65-F5344CB8AC3E}">
        <p14:creationId xmlns:p14="http://schemas.microsoft.com/office/powerpoint/2010/main" val="26699495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7A20B-397F-4500-855F-D483A82AE40B}"/>
              </a:ext>
            </a:extLst>
          </p:cNvPr>
          <p:cNvSpPr>
            <a:spLocks noGrp="1"/>
          </p:cNvSpPr>
          <p:nvPr>
            <p:ph type="title"/>
          </p:nvPr>
        </p:nvSpPr>
        <p:spPr/>
        <p:txBody>
          <a:bodyPr/>
          <a:lstStyle/>
          <a:p>
            <a:r>
              <a:rPr lang="en-US" b="1" dirty="0"/>
              <a:t>The Initial Meeting</a:t>
            </a:r>
          </a:p>
        </p:txBody>
      </p:sp>
      <p:sp>
        <p:nvSpPr>
          <p:cNvPr id="4" name="Content Placeholder 3">
            <a:extLst>
              <a:ext uri="{FF2B5EF4-FFF2-40B4-BE49-F238E27FC236}">
                <a16:creationId xmlns:a16="http://schemas.microsoft.com/office/drawing/2014/main" id="{87411456-2870-4F9D-99B6-33B4B3E9BBA5}"/>
              </a:ext>
            </a:extLst>
          </p:cNvPr>
          <p:cNvSpPr>
            <a:spLocks noGrp="1"/>
          </p:cNvSpPr>
          <p:nvPr>
            <p:ph sz="half" idx="2"/>
          </p:nvPr>
        </p:nvSpPr>
        <p:spPr/>
        <p:txBody>
          <a:bodyPr>
            <a:normAutofit fontScale="77500" lnSpcReduction="20000"/>
          </a:bodyPr>
          <a:lstStyle/>
          <a:p>
            <a:r>
              <a:rPr lang="en-US" dirty="0"/>
              <a:t>Explain your role</a:t>
            </a:r>
          </a:p>
          <a:p>
            <a:r>
              <a:rPr lang="en-US" dirty="0"/>
              <a:t>Give your background</a:t>
            </a:r>
          </a:p>
          <a:p>
            <a:r>
              <a:rPr lang="en-US" dirty="0"/>
              <a:t>Explain concepts of confidentiality</a:t>
            </a:r>
          </a:p>
          <a:p>
            <a:r>
              <a:rPr lang="en-US" dirty="0"/>
              <a:t>Your Availability</a:t>
            </a:r>
          </a:p>
          <a:p>
            <a:r>
              <a:rPr lang="en-US" dirty="0"/>
              <a:t>Anything on your mind? </a:t>
            </a:r>
          </a:p>
          <a:p>
            <a:r>
              <a:rPr lang="en-US" dirty="0"/>
              <a:t>End on a positive note</a:t>
            </a:r>
          </a:p>
          <a:p>
            <a:pPr marL="0" indent="0">
              <a:buNone/>
            </a:pPr>
            <a:r>
              <a:rPr lang="en-US" dirty="0"/>
              <a:t>Setting these things up well on the initial meeting sets a good pace for what is to come.  “Sets the stage” for a good relationship for support.  </a:t>
            </a:r>
          </a:p>
          <a:p>
            <a:endParaRPr lang="en-US" dirty="0"/>
          </a:p>
        </p:txBody>
      </p:sp>
      <p:pic>
        <p:nvPicPr>
          <p:cNvPr id="7" name="Content Placeholder 6">
            <a:extLst>
              <a:ext uri="{FF2B5EF4-FFF2-40B4-BE49-F238E27FC236}">
                <a16:creationId xmlns:a16="http://schemas.microsoft.com/office/drawing/2014/main" id="{B09D502F-EB24-4541-B58F-907117E22A33}"/>
              </a:ext>
            </a:extLst>
          </p:cNvPr>
          <p:cNvPicPr>
            <a:picLocks noGrp="1" noChangeAspect="1"/>
          </p:cNvPicPr>
          <p:nvPr>
            <p:ph sz="half" idx="1"/>
          </p:nvPr>
        </p:nvPicPr>
        <p:blipFill>
          <a:blip r:embed="rId2"/>
          <a:stretch>
            <a:fillRect/>
          </a:stretch>
        </p:blipFill>
        <p:spPr>
          <a:xfrm>
            <a:off x="1400175" y="2710656"/>
            <a:ext cx="4514850" cy="3009900"/>
          </a:xfrm>
          <a:prstGeom prst="rect">
            <a:avLst/>
          </a:prstGeom>
        </p:spPr>
      </p:pic>
    </p:spTree>
    <p:extLst>
      <p:ext uri="{BB962C8B-B14F-4D97-AF65-F5344CB8AC3E}">
        <p14:creationId xmlns:p14="http://schemas.microsoft.com/office/powerpoint/2010/main" val="2253213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BB9E3-B0D6-4DDD-9CCD-A5504D2A0A60}"/>
              </a:ext>
            </a:extLst>
          </p:cNvPr>
          <p:cNvSpPr>
            <a:spLocks noGrp="1"/>
          </p:cNvSpPr>
          <p:nvPr>
            <p:ph type="title"/>
          </p:nvPr>
        </p:nvSpPr>
        <p:spPr/>
        <p:txBody>
          <a:bodyPr>
            <a:normAutofit fontScale="90000"/>
          </a:bodyPr>
          <a:lstStyle/>
          <a:p>
            <a:pPr eaLnBrk="0" hangingPunct="0"/>
            <a:r>
              <a:rPr lang="en-US" b="1" dirty="0"/>
              <a:t>Establishing a Trust Based Relationship</a:t>
            </a:r>
          </a:p>
        </p:txBody>
      </p:sp>
      <p:sp>
        <p:nvSpPr>
          <p:cNvPr id="3" name="Content Placeholder 2">
            <a:extLst>
              <a:ext uri="{FF2B5EF4-FFF2-40B4-BE49-F238E27FC236}">
                <a16:creationId xmlns:a16="http://schemas.microsoft.com/office/drawing/2014/main" id="{A032E8B8-39DC-4D97-92E7-FA97AB9ED3E5}"/>
              </a:ext>
            </a:extLst>
          </p:cNvPr>
          <p:cNvSpPr>
            <a:spLocks noGrp="1"/>
          </p:cNvSpPr>
          <p:nvPr>
            <p:ph sz="half" idx="1"/>
          </p:nvPr>
        </p:nvSpPr>
        <p:spPr/>
        <p:txBody>
          <a:bodyPr>
            <a:normAutofit/>
          </a:bodyPr>
          <a:lstStyle/>
          <a:p>
            <a:r>
              <a:rPr lang="en-US" dirty="0"/>
              <a:t>Find their interests</a:t>
            </a:r>
          </a:p>
          <a:p>
            <a:r>
              <a:rPr lang="en-US" dirty="0"/>
              <a:t>Role Model</a:t>
            </a:r>
          </a:p>
          <a:p>
            <a:r>
              <a:rPr lang="en-US" dirty="0"/>
              <a:t>Count on YOU</a:t>
            </a:r>
          </a:p>
          <a:p>
            <a:r>
              <a:rPr lang="en-US" dirty="0"/>
              <a:t>Actively Listen</a:t>
            </a:r>
          </a:p>
          <a:p>
            <a:r>
              <a:rPr lang="en-US" dirty="0"/>
              <a:t>Use Affirmation </a:t>
            </a:r>
          </a:p>
        </p:txBody>
      </p:sp>
      <p:pic>
        <p:nvPicPr>
          <p:cNvPr id="7" name="Content Placeholder 6">
            <a:extLst>
              <a:ext uri="{FF2B5EF4-FFF2-40B4-BE49-F238E27FC236}">
                <a16:creationId xmlns:a16="http://schemas.microsoft.com/office/drawing/2014/main" id="{1949EB12-567B-44FA-AF62-762CE37F6271}"/>
              </a:ext>
            </a:extLst>
          </p:cNvPr>
          <p:cNvPicPr>
            <a:picLocks noGrp="1" noChangeAspect="1"/>
          </p:cNvPicPr>
          <p:nvPr>
            <p:ph sz="half" idx="2"/>
          </p:nvPr>
        </p:nvPicPr>
        <p:blipFill>
          <a:blip r:embed="rId2"/>
          <a:stretch>
            <a:fillRect/>
          </a:stretch>
        </p:blipFill>
        <p:spPr>
          <a:xfrm>
            <a:off x="6181725" y="2642923"/>
            <a:ext cx="4718050" cy="3145366"/>
          </a:xfrm>
          <a:prstGeom prst="rect">
            <a:avLst/>
          </a:prstGeom>
        </p:spPr>
      </p:pic>
    </p:spTree>
    <p:extLst>
      <p:ext uri="{BB962C8B-B14F-4D97-AF65-F5344CB8AC3E}">
        <p14:creationId xmlns:p14="http://schemas.microsoft.com/office/powerpoint/2010/main" val="14322329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7A20B-397F-4500-855F-D483A82AE40B}"/>
              </a:ext>
            </a:extLst>
          </p:cNvPr>
          <p:cNvSpPr>
            <a:spLocks noGrp="1"/>
          </p:cNvSpPr>
          <p:nvPr>
            <p:ph type="title"/>
          </p:nvPr>
        </p:nvSpPr>
        <p:spPr/>
        <p:txBody>
          <a:bodyPr>
            <a:normAutofit fontScale="90000"/>
          </a:bodyPr>
          <a:lstStyle/>
          <a:p>
            <a:r>
              <a:rPr lang="en-US" b="1" dirty="0"/>
              <a:t>Encourage a Commitment to Change:  Ignite the “Spark of Hope”</a:t>
            </a:r>
          </a:p>
        </p:txBody>
      </p:sp>
      <p:sp>
        <p:nvSpPr>
          <p:cNvPr id="4" name="Content Placeholder 3">
            <a:extLst>
              <a:ext uri="{FF2B5EF4-FFF2-40B4-BE49-F238E27FC236}">
                <a16:creationId xmlns:a16="http://schemas.microsoft.com/office/drawing/2014/main" id="{87411456-2870-4F9D-99B6-33B4B3E9BBA5}"/>
              </a:ext>
            </a:extLst>
          </p:cNvPr>
          <p:cNvSpPr>
            <a:spLocks noGrp="1"/>
          </p:cNvSpPr>
          <p:nvPr>
            <p:ph sz="half" idx="2"/>
          </p:nvPr>
        </p:nvSpPr>
        <p:spPr/>
        <p:txBody>
          <a:bodyPr>
            <a:normAutofit/>
          </a:bodyPr>
          <a:lstStyle/>
          <a:p>
            <a:r>
              <a:rPr lang="en-US" dirty="0"/>
              <a:t>Identify an area of interest</a:t>
            </a:r>
          </a:p>
          <a:p>
            <a:r>
              <a:rPr lang="en-US" dirty="0"/>
              <a:t>Create excitement around this!</a:t>
            </a:r>
          </a:p>
          <a:p>
            <a:r>
              <a:rPr lang="en-US" dirty="0"/>
              <a:t>Find actions the person can take</a:t>
            </a:r>
          </a:p>
          <a:p>
            <a:r>
              <a:rPr lang="en-US" dirty="0"/>
              <a:t>Look for something to help develop new skills</a:t>
            </a:r>
          </a:p>
          <a:p>
            <a:r>
              <a:rPr lang="en-US" dirty="0"/>
              <a:t>Use your story!</a:t>
            </a:r>
          </a:p>
          <a:p>
            <a:endParaRPr lang="en-US" dirty="0"/>
          </a:p>
        </p:txBody>
      </p:sp>
      <p:pic>
        <p:nvPicPr>
          <p:cNvPr id="6" name="Content Placeholder 5">
            <a:extLst>
              <a:ext uri="{FF2B5EF4-FFF2-40B4-BE49-F238E27FC236}">
                <a16:creationId xmlns:a16="http://schemas.microsoft.com/office/drawing/2014/main" id="{33EAAE69-B1F5-41A1-901B-A0070EC59E26}"/>
              </a:ext>
            </a:extLst>
          </p:cNvPr>
          <p:cNvPicPr>
            <a:picLocks noGrp="1" noChangeAspect="1"/>
          </p:cNvPicPr>
          <p:nvPr>
            <p:ph sz="half" idx="1"/>
          </p:nvPr>
        </p:nvPicPr>
        <p:blipFill>
          <a:blip r:embed="rId2"/>
          <a:stretch>
            <a:fillRect/>
          </a:stretch>
        </p:blipFill>
        <p:spPr>
          <a:xfrm>
            <a:off x="1298575" y="2644459"/>
            <a:ext cx="4718050" cy="3142295"/>
          </a:xfrm>
          <a:prstGeom prst="rect">
            <a:avLst/>
          </a:prstGeom>
        </p:spPr>
      </p:pic>
    </p:spTree>
    <p:extLst>
      <p:ext uri="{BB962C8B-B14F-4D97-AF65-F5344CB8AC3E}">
        <p14:creationId xmlns:p14="http://schemas.microsoft.com/office/powerpoint/2010/main" val="37038020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7A20B-397F-4500-855F-D483A82AE40B}"/>
              </a:ext>
            </a:extLst>
          </p:cNvPr>
          <p:cNvSpPr>
            <a:spLocks noGrp="1"/>
          </p:cNvSpPr>
          <p:nvPr>
            <p:ph type="title"/>
          </p:nvPr>
        </p:nvSpPr>
        <p:spPr/>
        <p:txBody>
          <a:bodyPr/>
          <a:lstStyle/>
          <a:p>
            <a:r>
              <a:rPr lang="en-US" b="1" dirty="0"/>
              <a:t>Support Change Actions</a:t>
            </a:r>
          </a:p>
        </p:txBody>
      </p:sp>
      <p:sp>
        <p:nvSpPr>
          <p:cNvPr id="4" name="Content Placeholder 3">
            <a:extLst>
              <a:ext uri="{FF2B5EF4-FFF2-40B4-BE49-F238E27FC236}">
                <a16:creationId xmlns:a16="http://schemas.microsoft.com/office/drawing/2014/main" id="{87411456-2870-4F9D-99B6-33B4B3E9BBA5}"/>
              </a:ext>
            </a:extLst>
          </p:cNvPr>
          <p:cNvSpPr>
            <a:spLocks noGrp="1"/>
          </p:cNvSpPr>
          <p:nvPr>
            <p:ph sz="half" idx="2"/>
          </p:nvPr>
        </p:nvSpPr>
        <p:spPr/>
        <p:txBody>
          <a:bodyPr>
            <a:normAutofit lnSpcReduction="10000"/>
          </a:bodyPr>
          <a:lstStyle/>
          <a:p>
            <a:r>
              <a:rPr lang="en-US" dirty="0"/>
              <a:t>Help plan to reach their goals</a:t>
            </a:r>
          </a:p>
          <a:p>
            <a:r>
              <a:rPr lang="en-US" dirty="0"/>
              <a:t>Clarify roles, responsibilities and expectations</a:t>
            </a:r>
          </a:p>
          <a:p>
            <a:r>
              <a:rPr lang="en-US" dirty="0"/>
              <a:t>Remind family of the potential benefits </a:t>
            </a:r>
          </a:p>
          <a:p>
            <a:r>
              <a:rPr lang="en-US" dirty="0"/>
              <a:t>Measure and evaluate progress</a:t>
            </a:r>
          </a:p>
          <a:p>
            <a:r>
              <a:rPr lang="en-US" dirty="0"/>
              <a:t>Acknowledge and reward!</a:t>
            </a:r>
          </a:p>
          <a:p>
            <a:endParaRPr lang="en-US" dirty="0"/>
          </a:p>
        </p:txBody>
      </p:sp>
      <p:pic>
        <p:nvPicPr>
          <p:cNvPr id="13" name="Content Placeholder 12">
            <a:extLst>
              <a:ext uri="{FF2B5EF4-FFF2-40B4-BE49-F238E27FC236}">
                <a16:creationId xmlns:a16="http://schemas.microsoft.com/office/drawing/2014/main" id="{892D3DC0-17AD-4ADD-B428-E17CB5636812}"/>
              </a:ext>
            </a:extLst>
          </p:cNvPr>
          <p:cNvPicPr>
            <a:picLocks noGrp="1" noChangeAspect="1"/>
          </p:cNvPicPr>
          <p:nvPr>
            <p:ph sz="half" idx="1"/>
          </p:nvPr>
        </p:nvPicPr>
        <p:blipFill>
          <a:blip r:embed="rId2"/>
          <a:stretch>
            <a:fillRect/>
          </a:stretch>
        </p:blipFill>
        <p:spPr>
          <a:xfrm>
            <a:off x="1465589" y="2560638"/>
            <a:ext cx="4384022" cy="3309937"/>
          </a:xfrm>
          <a:prstGeom prst="rect">
            <a:avLst/>
          </a:prstGeom>
        </p:spPr>
      </p:pic>
    </p:spTree>
    <p:extLst>
      <p:ext uri="{BB962C8B-B14F-4D97-AF65-F5344CB8AC3E}">
        <p14:creationId xmlns:p14="http://schemas.microsoft.com/office/powerpoint/2010/main" val="135225097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7A20B-397F-4500-855F-D483A82AE40B}"/>
              </a:ext>
            </a:extLst>
          </p:cNvPr>
          <p:cNvSpPr>
            <a:spLocks noGrp="1"/>
          </p:cNvSpPr>
          <p:nvPr>
            <p:ph type="title"/>
          </p:nvPr>
        </p:nvSpPr>
        <p:spPr/>
        <p:txBody>
          <a:bodyPr>
            <a:normAutofit/>
          </a:bodyPr>
          <a:lstStyle/>
          <a:p>
            <a:r>
              <a:rPr lang="en-US" b="1" dirty="0"/>
              <a:t>REAL Play: Initial Meeting</a:t>
            </a:r>
          </a:p>
        </p:txBody>
      </p:sp>
      <p:sp>
        <p:nvSpPr>
          <p:cNvPr id="4" name="Content Placeholder 3">
            <a:extLst>
              <a:ext uri="{FF2B5EF4-FFF2-40B4-BE49-F238E27FC236}">
                <a16:creationId xmlns:a16="http://schemas.microsoft.com/office/drawing/2014/main" id="{87411456-2870-4F9D-99B6-33B4B3E9BBA5}"/>
              </a:ext>
            </a:extLst>
          </p:cNvPr>
          <p:cNvSpPr>
            <a:spLocks noGrp="1"/>
          </p:cNvSpPr>
          <p:nvPr>
            <p:ph sz="half" idx="2"/>
          </p:nvPr>
        </p:nvSpPr>
        <p:spPr/>
        <p:txBody>
          <a:bodyPr>
            <a:normAutofit fontScale="70000" lnSpcReduction="20000"/>
          </a:bodyPr>
          <a:lstStyle/>
          <a:p>
            <a:pPr marL="0" indent="0">
              <a:buNone/>
            </a:pPr>
            <a:r>
              <a:rPr lang="en-US" dirty="0"/>
              <a:t>Remember Key Steps: </a:t>
            </a:r>
          </a:p>
          <a:p>
            <a:r>
              <a:rPr lang="en-US" dirty="0"/>
              <a:t>Explain your role</a:t>
            </a:r>
          </a:p>
          <a:p>
            <a:r>
              <a:rPr lang="en-US" dirty="0"/>
              <a:t>Give your background</a:t>
            </a:r>
          </a:p>
          <a:p>
            <a:r>
              <a:rPr lang="en-US" dirty="0"/>
              <a:t>Explain confidentiality</a:t>
            </a:r>
          </a:p>
          <a:p>
            <a:r>
              <a:rPr lang="en-US" dirty="0"/>
              <a:t>Explain your availability</a:t>
            </a:r>
          </a:p>
          <a:p>
            <a:r>
              <a:rPr lang="en-US" dirty="0"/>
              <a:t>Ask if there’s anything they want to talk about </a:t>
            </a:r>
          </a:p>
          <a:p>
            <a:r>
              <a:rPr lang="en-US" dirty="0"/>
              <a:t>End on a positive note</a:t>
            </a:r>
          </a:p>
          <a:p>
            <a:pPr marL="0" indent="0">
              <a:buNone/>
            </a:pPr>
            <a:endParaRPr lang="en-US" dirty="0"/>
          </a:p>
          <a:p>
            <a:pPr marL="0" indent="0">
              <a:buNone/>
            </a:pPr>
            <a:r>
              <a:rPr lang="en-US" dirty="0"/>
              <a:t>Debrief what worked?  What to improve?</a:t>
            </a:r>
          </a:p>
          <a:p>
            <a:pPr marL="0" indent="0">
              <a:buNone/>
            </a:pPr>
            <a:endParaRPr lang="en-US" dirty="0"/>
          </a:p>
        </p:txBody>
      </p:sp>
      <p:pic>
        <p:nvPicPr>
          <p:cNvPr id="7" name="Content Placeholder 6">
            <a:extLst>
              <a:ext uri="{FF2B5EF4-FFF2-40B4-BE49-F238E27FC236}">
                <a16:creationId xmlns:a16="http://schemas.microsoft.com/office/drawing/2014/main" id="{EC75DF62-5D3D-463E-9D15-3470ACF28FC3}"/>
              </a:ext>
            </a:extLst>
          </p:cNvPr>
          <p:cNvPicPr>
            <a:picLocks noGrp="1" noChangeAspect="1"/>
          </p:cNvPicPr>
          <p:nvPr>
            <p:ph sz="half" idx="1"/>
          </p:nvPr>
        </p:nvPicPr>
        <p:blipFill>
          <a:blip r:embed="rId2"/>
          <a:stretch>
            <a:fillRect/>
          </a:stretch>
        </p:blipFill>
        <p:spPr>
          <a:xfrm>
            <a:off x="1298575" y="2645380"/>
            <a:ext cx="4718050" cy="3140452"/>
          </a:xfrm>
          <a:prstGeom prst="rect">
            <a:avLst/>
          </a:prstGeom>
        </p:spPr>
      </p:pic>
    </p:spTree>
    <p:extLst>
      <p:ext uri="{BB962C8B-B14F-4D97-AF65-F5344CB8AC3E}">
        <p14:creationId xmlns:p14="http://schemas.microsoft.com/office/powerpoint/2010/main" val="25343544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7A20B-397F-4500-855F-D483A82AE40B}"/>
              </a:ext>
            </a:extLst>
          </p:cNvPr>
          <p:cNvSpPr>
            <a:spLocks noGrp="1"/>
          </p:cNvSpPr>
          <p:nvPr>
            <p:ph type="title"/>
          </p:nvPr>
        </p:nvSpPr>
        <p:spPr/>
        <p:txBody>
          <a:bodyPr>
            <a:normAutofit fontScale="90000"/>
          </a:bodyPr>
          <a:lstStyle/>
          <a:p>
            <a:r>
              <a:rPr lang="en-US" b="1" dirty="0"/>
              <a:t>REAL Play:  Ignite the “Spark of Hope”</a:t>
            </a:r>
          </a:p>
        </p:txBody>
      </p:sp>
      <p:sp>
        <p:nvSpPr>
          <p:cNvPr id="4" name="Content Placeholder 3">
            <a:extLst>
              <a:ext uri="{FF2B5EF4-FFF2-40B4-BE49-F238E27FC236}">
                <a16:creationId xmlns:a16="http://schemas.microsoft.com/office/drawing/2014/main" id="{87411456-2870-4F9D-99B6-33B4B3E9BBA5}"/>
              </a:ext>
            </a:extLst>
          </p:cNvPr>
          <p:cNvSpPr>
            <a:spLocks noGrp="1"/>
          </p:cNvSpPr>
          <p:nvPr>
            <p:ph sz="half" idx="2"/>
          </p:nvPr>
        </p:nvSpPr>
        <p:spPr/>
        <p:txBody>
          <a:bodyPr>
            <a:normAutofit fontScale="92500" lnSpcReduction="20000"/>
          </a:bodyPr>
          <a:lstStyle/>
          <a:p>
            <a:pPr marL="0" indent="0">
              <a:buNone/>
            </a:pPr>
            <a:r>
              <a:rPr lang="en-US" dirty="0"/>
              <a:t>Remember:  </a:t>
            </a:r>
          </a:p>
          <a:p>
            <a:r>
              <a:rPr lang="en-US" dirty="0"/>
              <a:t>Identify Interests</a:t>
            </a:r>
          </a:p>
          <a:p>
            <a:r>
              <a:rPr lang="en-US" dirty="0"/>
              <a:t>Create excitement about them</a:t>
            </a:r>
          </a:p>
          <a:p>
            <a:r>
              <a:rPr lang="en-US" dirty="0"/>
              <a:t>Find actions to take</a:t>
            </a:r>
          </a:p>
          <a:p>
            <a:r>
              <a:rPr lang="en-US" dirty="0"/>
              <a:t>Look for ways to develop skills</a:t>
            </a:r>
          </a:p>
          <a:p>
            <a:r>
              <a:rPr lang="en-US" dirty="0"/>
              <a:t>Use your resiliency story</a:t>
            </a:r>
          </a:p>
          <a:p>
            <a:pPr marL="0" indent="0">
              <a:buNone/>
            </a:pPr>
            <a:r>
              <a:rPr lang="en-US" dirty="0"/>
              <a:t>Debrief:  What went well?  What to improve?</a:t>
            </a:r>
          </a:p>
          <a:p>
            <a:endParaRPr lang="en-US" dirty="0"/>
          </a:p>
        </p:txBody>
      </p:sp>
      <p:pic>
        <p:nvPicPr>
          <p:cNvPr id="7" name="Content Placeholder 6">
            <a:extLst>
              <a:ext uri="{FF2B5EF4-FFF2-40B4-BE49-F238E27FC236}">
                <a16:creationId xmlns:a16="http://schemas.microsoft.com/office/drawing/2014/main" id="{2077A386-2BB6-4FBC-BDEF-55C49B81E5B5}"/>
              </a:ext>
            </a:extLst>
          </p:cNvPr>
          <p:cNvPicPr>
            <a:picLocks noGrp="1" noChangeAspect="1"/>
          </p:cNvPicPr>
          <p:nvPr>
            <p:ph sz="half" idx="1"/>
          </p:nvPr>
        </p:nvPicPr>
        <p:blipFill>
          <a:blip r:embed="rId2"/>
          <a:stretch>
            <a:fillRect/>
          </a:stretch>
        </p:blipFill>
        <p:spPr>
          <a:xfrm>
            <a:off x="1298575" y="2599920"/>
            <a:ext cx="4718050" cy="3231372"/>
          </a:xfrm>
          <a:prstGeom prst="rect">
            <a:avLst/>
          </a:prstGeom>
        </p:spPr>
      </p:pic>
    </p:spTree>
    <p:extLst>
      <p:ext uri="{BB962C8B-B14F-4D97-AF65-F5344CB8AC3E}">
        <p14:creationId xmlns:p14="http://schemas.microsoft.com/office/powerpoint/2010/main" val="35633363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AAC2D-1407-4673-A52D-DE6977AAD1F4}"/>
              </a:ext>
            </a:extLst>
          </p:cNvPr>
          <p:cNvSpPr>
            <a:spLocks noGrp="1"/>
          </p:cNvSpPr>
          <p:nvPr>
            <p:ph type="title"/>
          </p:nvPr>
        </p:nvSpPr>
        <p:spPr/>
        <p:txBody>
          <a:bodyPr/>
          <a:lstStyle/>
          <a:p>
            <a:r>
              <a:rPr lang="en-US" b="1" dirty="0"/>
              <a:t>Resiliency</a:t>
            </a:r>
            <a:r>
              <a:rPr lang="en-US" dirty="0"/>
              <a:t> </a:t>
            </a:r>
          </a:p>
        </p:txBody>
      </p:sp>
      <p:sp>
        <p:nvSpPr>
          <p:cNvPr id="3" name="Content Placeholder 2">
            <a:extLst>
              <a:ext uri="{FF2B5EF4-FFF2-40B4-BE49-F238E27FC236}">
                <a16:creationId xmlns:a16="http://schemas.microsoft.com/office/drawing/2014/main" id="{75B137BC-D0FA-4582-8718-1066D1D11926}"/>
              </a:ext>
            </a:extLst>
          </p:cNvPr>
          <p:cNvSpPr>
            <a:spLocks noGrp="1"/>
          </p:cNvSpPr>
          <p:nvPr>
            <p:ph idx="1"/>
          </p:nvPr>
        </p:nvSpPr>
        <p:spPr>
          <a:xfrm>
            <a:off x="1295401" y="2556932"/>
            <a:ext cx="4216636" cy="3318936"/>
          </a:xfrm>
        </p:spPr>
        <p:txBody>
          <a:bodyPr>
            <a:normAutofit/>
          </a:bodyPr>
          <a:lstStyle/>
          <a:p>
            <a:pPr marL="0" indent="0">
              <a:buNone/>
            </a:pPr>
            <a:r>
              <a:rPr lang="en-US" b="1" dirty="0"/>
              <a:t>Increasing Protective Factors</a:t>
            </a:r>
          </a:p>
          <a:p>
            <a:r>
              <a:rPr lang="en-US" dirty="0"/>
              <a:t>Help families stick together</a:t>
            </a:r>
          </a:p>
          <a:p>
            <a:r>
              <a:rPr lang="en-US" dirty="0"/>
              <a:t>Having connections to family, community and services</a:t>
            </a:r>
          </a:p>
          <a:p>
            <a:r>
              <a:rPr lang="en-US" dirty="0"/>
              <a:t>Having the ability to remain hopeful and optimistic and feel safe </a:t>
            </a:r>
          </a:p>
          <a:p>
            <a:pPr marL="0" indent="0">
              <a:buNone/>
            </a:pPr>
            <a:endParaRPr lang="en-US" dirty="0"/>
          </a:p>
        </p:txBody>
      </p:sp>
      <p:sp>
        <p:nvSpPr>
          <p:cNvPr id="7" name="TextBox 6">
            <a:extLst>
              <a:ext uri="{FF2B5EF4-FFF2-40B4-BE49-F238E27FC236}">
                <a16:creationId xmlns:a16="http://schemas.microsoft.com/office/drawing/2014/main" id="{7735592C-E52D-4A72-845B-768ECF05A94C}"/>
              </a:ext>
            </a:extLst>
          </p:cNvPr>
          <p:cNvSpPr txBox="1"/>
          <p:nvPr/>
        </p:nvSpPr>
        <p:spPr>
          <a:xfrm>
            <a:off x="6306796" y="2556932"/>
            <a:ext cx="4005838" cy="3416320"/>
          </a:xfrm>
          <a:prstGeom prst="rect">
            <a:avLst/>
          </a:prstGeom>
          <a:noFill/>
        </p:spPr>
        <p:txBody>
          <a:bodyPr wrap="square" rtlCol="0">
            <a:spAutoFit/>
          </a:bodyPr>
          <a:lstStyle/>
          <a:p>
            <a:pPr algn="ctr"/>
            <a:r>
              <a:rPr lang="en-US" sz="2400" b="1" dirty="0"/>
              <a:t>Reducing Rick Factors </a:t>
            </a:r>
          </a:p>
          <a:p>
            <a:pPr marL="342900" indent="-342900">
              <a:buFont typeface="Arial" panose="020B0604020202020204" pitchFamily="34" charset="0"/>
              <a:buChar char="•"/>
            </a:pPr>
            <a:r>
              <a:rPr lang="en-US" sz="2400" dirty="0"/>
              <a:t>Clinical and focus on reducing risk factors</a:t>
            </a:r>
          </a:p>
          <a:p>
            <a:pPr marL="342900" indent="-342900">
              <a:buFont typeface="Arial" panose="020B0604020202020204" pitchFamily="34" charset="0"/>
              <a:buChar char="•"/>
            </a:pPr>
            <a:r>
              <a:rPr lang="en-US" sz="2400" dirty="0"/>
              <a:t>FSPs support clinical staff in increasing protective factors</a:t>
            </a:r>
          </a:p>
          <a:p>
            <a:pPr marL="342900" indent="-342900">
              <a:buFont typeface="Arial" panose="020B0604020202020204" pitchFamily="34" charset="0"/>
              <a:buChar char="•"/>
            </a:pPr>
            <a:r>
              <a:rPr lang="en-US" sz="2400" dirty="0"/>
              <a:t>Two distinct roles…1 positive outcome of resiliency</a:t>
            </a:r>
          </a:p>
          <a:p>
            <a:endParaRPr lang="en-US" sz="2400" dirty="0"/>
          </a:p>
        </p:txBody>
      </p:sp>
    </p:spTree>
    <p:extLst>
      <p:ext uri="{BB962C8B-B14F-4D97-AF65-F5344CB8AC3E}">
        <p14:creationId xmlns:p14="http://schemas.microsoft.com/office/powerpoint/2010/main" val="20109769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CEABC-5799-45CD-9776-776762523796}"/>
              </a:ext>
            </a:extLst>
          </p:cNvPr>
          <p:cNvSpPr>
            <a:spLocks noGrp="1"/>
          </p:cNvSpPr>
          <p:nvPr>
            <p:ph type="title"/>
          </p:nvPr>
        </p:nvSpPr>
        <p:spPr/>
        <p:txBody>
          <a:bodyPr>
            <a:normAutofit fontScale="90000"/>
          </a:bodyPr>
          <a:lstStyle/>
          <a:p>
            <a:r>
              <a:rPr lang="en-US" b="1" dirty="0"/>
              <a:t>Review Questions:  Session 6</a:t>
            </a:r>
            <a:br>
              <a:rPr lang="en-US" b="1" dirty="0"/>
            </a:br>
            <a:endParaRPr lang="en-US" b="1" dirty="0"/>
          </a:p>
        </p:txBody>
      </p:sp>
      <p:sp>
        <p:nvSpPr>
          <p:cNvPr id="3" name="Content Placeholder 2">
            <a:extLst>
              <a:ext uri="{FF2B5EF4-FFF2-40B4-BE49-F238E27FC236}">
                <a16:creationId xmlns:a16="http://schemas.microsoft.com/office/drawing/2014/main" id="{3CEE3CC8-64C8-4B24-BBDE-0228710AB3D7}"/>
              </a:ext>
            </a:extLst>
          </p:cNvPr>
          <p:cNvSpPr>
            <a:spLocks noGrp="1"/>
          </p:cNvSpPr>
          <p:nvPr>
            <p:ph idx="1"/>
          </p:nvPr>
        </p:nvSpPr>
        <p:spPr/>
        <p:txBody>
          <a:bodyPr>
            <a:normAutofit/>
          </a:bodyPr>
          <a:lstStyle/>
          <a:p>
            <a:endParaRPr lang="en-US" dirty="0"/>
          </a:p>
          <a:p>
            <a:r>
              <a:rPr lang="en-US" dirty="0"/>
              <a:t>What are the five steps in establishing a trust-based relationship?</a:t>
            </a:r>
          </a:p>
          <a:p>
            <a:r>
              <a:rPr lang="en-US" dirty="0"/>
              <a:t>What would you do to ignite the spark of hope in a parent who does not see any possibility?</a:t>
            </a:r>
          </a:p>
          <a:p>
            <a:r>
              <a:rPr lang="en-US" dirty="0"/>
              <a:t>What are the six steps to having a successful initial meeting?</a:t>
            </a:r>
          </a:p>
        </p:txBody>
      </p:sp>
    </p:spTree>
    <p:extLst>
      <p:ext uri="{BB962C8B-B14F-4D97-AF65-F5344CB8AC3E}">
        <p14:creationId xmlns:p14="http://schemas.microsoft.com/office/powerpoint/2010/main" val="29965526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2BD91-7957-4357-971D-E2F62B232E0A}"/>
              </a:ext>
            </a:extLst>
          </p:cNvPr>
          <p:cNvSpPr>
            <a:spLocks noGrp="1"/>
          </p:cNvSpPr>
          <p:nvPr>
            <p:ph type="title"/>
          </p:nvPr>
        </p:nvSpPr>
        <p:spPr/>
        <p:txBody>
          <a:bodyPr>
            <a:normAutofit fontScale="90000"/>
          </a:bodyPr>
          <a:lstStyle/>
          <a:p>
            <a:r>
              <a:rPr lang="en-US" sz="3600" b="1" dirty="0"/>
              <a:t>Session 7</a:t>
            </a:r>
            <a:br>
              <a:rPr lang="en-US" sz="3600" b="1" dirty="0"/>
            </a:br>
            <a:r>
              <a:rPr lang="en-US" sz="3600" b="1" dirty="0"/>
              <a:t>Effective Listening and the Art of Asking Questions</a:t>
            </a:r>
          </a:p>
        </p:txBody>
      </p:sp>
      <p:pic>
        <p:nvPicPr>
          <p:cNvPr id="9" name="Content Placeholder 8">
            <a:extLst>
              <a:ext uri="{FF2B5EF4-FFF2-40B4-BE49-F238E27FC236}">
                <a16:creationId xmlns:a16="http://schemas.microsoft.com/office/drawing/2014/main" id="{43987990-5BA8-46D6-A54A-C39BD7C76EAB}"/>
              </a:ext>
            </a:extLst>
          </p:cNvPr>
          <p:cNvPicPr>
            <a:picLocks noGrp="1" noChangeAspect="1"/>
          </p:cNvPicPr>
          <p:nvPr>
            <p:ph idx="1"/>
          </p:nvPr>
        </p:nvPicPr>
        <p:blipFill>
          <a:blip r:embed="rId2"/>
          <a:stretch>
            <a:fillRect/>
          </a:stretch>
        </p:blipFill>
        <p:spPr>
          <a:xfrm>
            <a:off x="2999575" y="2557463"/>
            <a:ext cx="5922234" cy="3317875"/>
          </a:xfrm>
          <a:prstGeom prst="rect">
            <a:avLst/>
          </a:prstGeom>
        </p:spPr>
      </p:pic>
    </p:spTree>
    <p:extLst>
      <p:ext uri="{BB962C8B-B14F-4D97-AF65-F5344CB8AC3E}">
        <p14:creationId xmlns:p14="http://schemas.microsoft.com/office/powerpoint/2010/main" val="269436712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7A20B-397F-4500-855F-D483A82AE40B}"/>
              </a:ext>
            </a:extLst>
          </p:cNvPr>
          <p:cNvSpPr>
            <a:spLocks noGrp="1"/>
          </p:cNvSpPr>
          <p:nvPr>
            <p:ph type="title"/>
          </p:nvPr>
        </p:nvSpPr>
        <p:spPr/>
        <p:txBody>
          <a:bodyPr>
            <a:normAutofit fontScale="90000"/>
          </a:bodyPr>
          <a:lstStyle/>
          <a:p>
            <a:r>
              <a:rPr lang="en-US" b="1" dirty="0"/>
              <a:t>Effective Listening and Asking Good Questions is an Art!</a:t>
            </a:r>
          </a:p>
        </p:txBody>
      </p:sp>
      <p:sp>
        <p:nvSpPr>
          <p:cNvPr id="4" name="Content Placeholder 3">
            <a:extLst>
              <a:ext uri="{FF2B5EF4-FFF2-40B4-BE49-F238E27FC236}">
                <a16:creationId xmlns:a16="http://schemas.microsoft.com/office/drawing/2014/main" id="{87411456-2870-4F9D-99B6-33B4B3E9BBA5}"/>
              </a:ext>
            </a:extLst>
          </p:cNvPr>
          <p:cNvSpPr>
            <a:spLocks noGrp="1"/>
          </p:cNvSpPr>
          <p:nvPr>
            <p:ph sz="half" idx="2"/>
          </p:nvPr>
        </p:nvSpPr>
        <p:spPr/>
        <p:txBody>
          <a:bodyPr>
            <a:normAutofit fontScale="92500" lnSpcReduction="10000"/>
          </a:bodyPr>
          <a:lstStyle/>
          <a:p>
            <a:r>
              <a:rPr lang="en-US" dirty="0"/>
              <a:t>Why is listening so important and why must we develop the ability to do this well?</a:t>
            </a:r>
          </a:p>
          <a:p>
            <a:r>
              <a:rPr lang="en-US" dirty="0"/>
              <a:t>Quotes</a:t>
            </a:r>
          </a:p>
          <a:p>
            <a:r>
              <a:rPr lang="en-US" dirty="0"/>
              <a:t>Difference in listening and effective listening</a:t>
            </a:r>
          </a:p>
          <a:p>
            <a:r>
              <a:rPr lang="en-US" dirty="0"/>
              <a:t>Asking good questions can help us listen for ways to support families, let’s examine how!</a:t>
            </a:r>
          </a:p>
        </p:txBody>
      </p:sp>
      <p:pic>
        <p:nvPicPr>
          <p:cNvPr id="6" name="Content Placeholder 5">
            <a:extLst>
              <a:ext uri="{FF2B5EF4-FFF2-40B4-BE49-F238E27FC236}">
                <a16:creationId xmlns:a16="http://schemas.microsoft.com/office/drawing/2014/main" id="{B6D3F4AC-A6E8-42A4-A063-7B76C3A5CDC5}"/>
              </a:ext>
            </a:extLst>
          </p:cNvPr>
          <p:cNvPicPr>
            <a:picLocks noGrp="1" noChangeAspect="1"/>
          </p:cNvPicPr>
          <p:nvPr>
            <p:ph sz="half" idx="1"/>
          </p:nvPr>
        </p:nvPicPr>
        <p:blipFill>
          <a:blip r:embed="rId2"/>
          <a:stretch>
            <a:fillRect/>
          </a:stretch>
        </p:blipFill>
        <p:spPr>
          <a:xfrm>
            <a:off x="1298575" y="2981050"/>
            <a:ext cx="4718050" cy="2469112"/>
          </a:xfrm>
          <a:prstGeom prst="rect">
            <a:avLst/>
          </a:prstGeom>
        </p:spPr>
      </p:pic>
    </p:spTree>
    <p:extLst>
      <p:ext uri="{BB962C8B-B14F-4D97-AF65-F5344CB8AC3E}">
        <p14:creationId xmlns:p14="http://schemas.microsoft.com/office/powerpoint/2010/main" val="397879983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7A20B-397F-4500-855F-D483A82AE40B}"/>
              </a:ext>
            </a:extLst>
          </p:cNvPr>
          <p:cNvSpPr>
            <a:spLocks noGrp="1"/>
          </p:cNvSpPr>
          <p:nvPr>
            <p:ph type="title"/>
          </p:nvPr>
        </p:nvSpPr>
        <p:spPr/>
        <p:txBody>
          <a:bodyPr>
            <a:normAutofit/>
          </a:bodyPr>
          <a:lstStyle/>
          <a:p>
            <a:r>
              <a:rPr lang="en-US" b="1" dirty="0"/>
              <a:t>Quotes</a:t>
            </a:r>
          </a:p>
        </p:txBody>
      </p:sp>
      <p:sp>
        <p:nvSpPr>
          <p:cNvPr id="4" name="Content Placeholder 3">
            <a:extLst>
              <a:ext uri="{FF2B5EF4-FFF2-40B4-BE49-F238E27FC236}">
                <a16:creationId xmlns:a16="http://schemas.microsoft.com/office/drawing/2014/main" id="{87411456-2870-4F9D-99B6-33B4B3E9BBA5}"/>
              </a:ext>
            </a:extLst>
          </p:cNvPr>
          <p:cNvSpPr>
            <a:spLocks noGrp="1"/>
          </p:cNvSpPr>
          <p:nvPr>
            <p:ph sz="half" idx="2"/>
          </p:nvPr>
        </p:nvSpPr>
        <p:spPr/>
        <p:txBody>
          <a:bodyPr>
            <a:normAutofit fontScale="85000" lnSpcReduction="20000"/>
          </a:bodyPr>
          <a:lstStyle/>
          <a:p>
            <a:r>
              <a:rPr lang="en-US" dirty="0"/>
              <a:t>“If you listen to a parent long enough, not only will they tell you what is currently going on in their lives, but you will be able to see what strengths exist within their families even if they can’t recognize those strengths themselves.”</a:t>
            </a:r>
          </a:p>
          <a:p>
            <a:r>
              <a:rPr lang="en-US" dirty="0"/>
              <a:t>When someone truly listens to me, and does not interrupt with judgements, criticisms, stories of their own or even good advice, I feel better and often figure out what I need to do for my family.”</a:t>
            </a:r>
          </a:p>
          <a:p>
            <a:endParaRPr lang="en-US" dirty="0"/>
          </a:p>
          <a:p>
            <a:endParaRPr lang="en-US" dirty="0"/>
          </a:p>
        </p:txBody>
      </p:sp>
      <p:pic>
        <p:nvPicPr>
          <p:cNvPr id="8" name="Content Placeholder 7">
            <a:extLst>
              <a:ext uri="{FF2B5EF4-FFF2-40B4-BE49-F238E27FC236}">
                <a16:creationId xmlns:a16="http://schemas.microsoft.com/office/drawing/2014/main" id="{F28B1626-6621-4815-888F-32A774652B16}"/>
              </a:ext>
            </a:extLst>
          </p:cNvPr>
          <p:cNvPicPr>
            <a:picLocks noGrp="1" noChangeAspect="1"/>
          </p:cNvPicPr>
          <p:nvPr>
            <p:ph sz="half" idx="1"/>
          </p:nvPr>
        </p:nvPicPr>
        <p:blipFill>
          <a:blip r:embed="rId2"/>
          <a:stretch>
            <a:fillRect/>
          </a:stretch>
        </p:blipFill>
        <p:spPr>
          <a:xfrm>
            <a:off x="1298575" y="2741216"/>
            <a:ext cx="4718050" cy="2948781"/>
          </a:xfrm>
          <a:prstGeom prst="rect">
            <a:avLst/>
          </a:prstGeom>
        </p:spPr>
      </p:pic>
    </p:spTree>
    <p:extLst>
      <p:ext uri="{BB962C8B-B14F-4D97-AF65-F5344CB8AC3E}">
        <p14:creationId xmlns:p14="http://schemas.microsoft.com/office/powerpoint/2010/main" val="417812335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BB9E3-B0D6-4DDD-9CCD-A5504D2A0A60}"/>
              </a:ext>
            </a:extLst>
          </p:cNvPr>
          <p:cNvSpPr>
            <a:spLocks noGrp="1"/>
          </p:cNvSpPr>
          <p:nvPr>
            <p:ph type="title"/>
          </p:nvPr>
        </p:nvSpPr>
        <p:spPr/>
        <p:txBody>
          <a:bodyPr>
            <a:normAutofit fontScale="90000"/>
          </a:bodyPr>
          <a:lstStyle/>
          <a:p>
            <a:pPr eaLnBrk="0" hangingPunct="0"/>
            <a:r>
              <a:rPr lang="en-US" b="1" dirty="0"/>
              <a:t>Establishing a Trust Based Relationship</a:t>
            </a:r>
          </a:p>
        </p:txBody>
      </p:sp>
      <p:sp>
        <p:nvSpPr>
          <p:cNvPr id="3" name="Content Placeholder 2">
            <a:extLst>
              <a:ext uri="{FF2B5EF4-FFF2-40B4-BE49-F238E27FC236}">
                <a16:creationId xmlns:a16="http://schemas.microsoft.com/office/drawing/2014/main" id="{A032E8B8-39DC-4D97-92E7-FA97AB9ED3E5}"/>
              </a:ext>
            </a:extLst>
          </p:cNvPr>
          <p:cNvSpPr>
            <a:spLocks noGrp="1"/>
          </p:cNvSpPr>
          <p:nvPr>
            <p:ph sz="half" idx="1"/>
          </p:nvPr>
        </p:nvSpPr>
        <p:spPr>
          <a:xfrm>
            <a:off x="1298448" y="2560320"/>
            <a:ext cx="9853814" cy="3310128"/>
          </a:xfrm>
        </p:spPr>
        <p:txBody>
          <a:bodyPr>
            <a:normAutofit fontScale="85000" lnSpcReduction="20000"/>
          </a:bodyPr>
          <a:lstStyle/>
          <a:p>
            <a:pPr lvl="0"/>
            <a:r>
              <a:rPr lang="en-US" dirty="0"/>
              <a:t>There is a difference in listening and what is called </a:t>
            </a:r>
            <a:r>
              <a:rPr lang="en-US" i="1" dirty="0"/>
              <a:t>effective listening</a:t>
            </a:r>
            <a:r>
              <a:rPr lang="en-US" dirty="0"/>
              <a:t>. Effective listening has to do with knowing what we are listening for and deciphering important relevant information.</a:t>
            </a:r>
          </a:p>
          <a:p>
            <a:pPr lvl="0"/>
            <a:r>
              <a:rPr lang="en-US" dirty="0"/>
              <a:t>In family support, we are basically listening for information that will indicate what a family’s values are, what their culture is, what strengths they have, what their goals are for their families, and finally barriers to reaching their goals. What they believe about themselves and their families comes out in conversation. A family might be able to tell you this information when directly asked, or they may not. You must build a relationship with a family before you will be able to really know about their values, culture, strengths, and barriers but even from little bits of information you can usually find relevant information.</a:t>
            </a:r>
          </a:p>
          <a:p>
            <a:pPr lvl="0"/>
            <a:r>
              <a:rPr lang="en-US" dirty="0"/>
              <a:t>What you are listening for is often what you hear and that is why learning to ask questions is an important part of our training.</a:t>
            </a:r>
          </a:p>
          <a:p>
            <a:pPr marL="0" indent="0">
              <a:buNone/>
            </a:pPr>
            <a:endParaRPr lang="en-US" dirty="0"/>
          </a:p>
        </p:txBody>
      </p:sp>
    </p:spTree>
    <p:extLst>
      <p:ext uri="{BB962C8B-B14F-4D97-AF65-F5344CB8AC3E}">
        <p14:creationId xmlns:p14="http://schemas.microsoft.com/office/powerpoint/2010/main" val="96966449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BB9E3-B0D6-4DDD-9CCD-A5504D2A0A60}"/>
              </a:ext>
            </a:extLst>
          </p:cNvPr>
          <p:cNvSpPr>
            <a:spLocks noGrp="1"/>
          </p:cNvSpPr>
          <p:nvPr>
            <p:ph type="title"/>
          </p:nvPr>
        </p:nvSpPr>
        <p:spPr/>
        <p:txBody>
          <a:bodyPr>
            <a:normAutofit fontScale="90000"/>
          </a:bodyPr>
          <a:lstStyle/>
          <a:p>
            <a:pPr eaLnBrk="0" hangingPunct="0"/>
            <a:r>
              <a:rPr lang="en-US" b="1" dirty="0"/>
              <a:t>Three Ways We Can Make Sure the Questions We Ask Are Helpful</a:t>
            </a:r>
          </a:p>
        </p:txBody>
      </p:sp>
      <p:sp>
        <p:nvSpPr>
          <p:cNvPr id="3" name="Content Placeholder 2">
            <a:extLst>
              <a:ext uri="{FF2B5EF4-FFF2-40B4-BE49-F238E27FC236}">
                <a16:creationId xmlns:a16="http://schemas.microsoft.com/office/drawing/2014/main" id="{A032E8B8-39DC-4D97-92E7-FA97AB9ED3E5}"/>
              </a:ext>
            </a:extLst>
          </p:cNvPr>
          <p:cNvSpPr>
            <a:spLocks noGrp="1"/>
          </p:cNvSpPr>
          <p:nvPr>
            <p:ph sz="half" idx="1"/>
          </p:nvPr>
        </p:nvSpPr>
        <p:spPr/>
        <p:txBody>
          <a:bodyPr>
            <a:normAutofit fontScale="92500" lnSpcReduction="10000"/>
          </a:bodyPr>
          <a:lstStyle/>
          <a:p>
            <a:r>
              <a:rPr lang="en-US" b="1" dirty="0"/>
              <a:t>Open ended and honest:  </a:t>
            </a:r>
            <a:r>
              <a:rPr lang="en-US" dirty="0"/>
              <a:t>Have a discussion around open and close ended questions.</a:t>
            </a:r>
          </a:p>
          <a:p>
            <a:r>
              <a:rPr lang="en-US" b="1" dirty="0"/>
              <a:t>Come from deep attentiveness:</a:t>
            </a:r>
            <a:r>
              <a:rPr lang="en-US" dirty="0"/>
              <a:t>  Have a discussion on what this means.  Examples?</a:t>
            </a:r>
          </a:p>
          <a:p>
            <a:r>
              <a:rPr lang="en-US" b="1" dirty="0"/>
              <a:t>Help a person come to their own conclusions and solutions:</a:t>
            </a:r>
            <a:r>
              <a:rPr lang="en-US" dirty="0"/>
              <a:t>  Discuss examples found in the following slides.</a:t>
            </a:r>
          </a:p>
        </p:txBody>
      </p:sp>
      <p:pic>
        <p:nvPicPr>
          <p:cNvPr id="8" name="Content Placeholder 7">
            <a:extLst>
              <a:ext uri="{FF2B5EF4-FFF2-40B4-BE49-F238E27FC236}">
                <a16:creationId xmlns:a16="http://schemas.microsoft.com/office/drawing/2014/main" id="{2FFD2784-C1C3-4442-90AF-47EB3B4F0236}"/>
              </a:ext>
            </a:extLst>
          </p:cNvPr>
          <p:cNvPicPr>
            <a:picLocks noGrp="1" noChangeAspect="1"/>
          </p:cNvPicPr>
          <p:nvPr>
            <p:ph sz="half" idx="2"/>
          </p:nvPr>
        </p:nvPicPr>
        <p:blipFill>
          <a:blip r:embed="rId2"/>
          <a:stretch>
            <a:fillRect/>
          </a:stretch>
        </p:blipFill>
        <p:spPr>
          <a:xfrm>
            <a:off x="6181725" y="3050849"/>
            <a:ext cx="4718050" cy="2358639"/>
          </a:xfrm>
          <a:prstGeom prst="rect">
            <a:avLst/>
          </a:prstGeom>
        </p:spPr>
      </p:pic>
    </p:spTree>
    <p:extLst>
      <p:ext uri="{BB962C8B-B14F-4D97-AF65-F5344CB8AC3E}">
        <p14:creationId xmlns:p14="http://schemas.microsoft.com/office/powerpoint/2010/main" val="302231916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BB9E3-B0D6-4DDD-9CCD-A5504D2A0A60}"/>
              </a:ext>
            </a:extLst>
          </p:cNvPr>
          <p:cNvSpPr>
            <a:spLocks noGrp="1"/>
          </p:cNvSpPr>
          <p:nvPr>
            <p:ph type="title"/>
          </p:nvPr>
        </p:nvSpPr>
        <p:spPr/>
        <p:txBody>
          <a:bodyPr>
            <a:normAutofit fontScale="90000"/>
          </a:bodyPr>
          <a:lstStyle/>
          <a:p>
            <a:pPr eaLnBrk="0" hangingPunct="0"/>
            <a:r>
              <a:rPr lang="en-US" b="1" dirty="0"/>
              <a:t>Questions Should be Open-Ended and Honest</a:t>
            </a:r>
          </a:p>
        </p:txBody>
      </p:sp>
      <p:sp>
        <p:nvSpPr>
          <p:cNvPr id="3" name="Content Placeholder 2">
            <a:extLst>
              <a:ext uri="{FF2B5EF4-FFF2-40B4-BE49-F238E27FC236}">
                <a16:creationId xmlns:a16="http://schemas.microsoft.com/office/drawing/2014/main" id="{A032E8B8-39DC-4D97-92E7-FA97AB9ED3E5}"/>
              </a:ext>
            </a:extLst>
          </p:cNvPr>
          <p:cNvSpPr>
            <a:spLocks noGrp="1"/>
          </p:cNvSpPr>
          <p:nvPr>
            <p:ph sz="half" idx="1"/>
          </p:nvPr>
        </p:nvSpPr>
        <p:spPr>
          <a:xfrm>
            <a:off x="1298448" y="2560320"/>
            <a:ext cx="9853814" cy="3310128"/>
          </a:xfrm>
        </p:spPr>
        <p:txBody>
          <a:bodyPr>
            <a:normAutofit fontScale="77500" lnSpcReduction="20000"/>
          </a:bodyPr>
          <a:lstStyle/>
          <a:p>
            <a:pPr lvl="0"/>
            <a:r>
              <a:rPr lang="en-US" b="1" dirty="0"/>
              <a:t>Questions should be open-ended and honest</a:t>
            </a:r>
            <a:r>
              <a:rPr lang="en-US" dirty="0"/>
              <a:t>. An open-ended question is a question that requires a full answer using the subject’s own knowledge or feelings. Closed-ended questions are answered in a short or single word answer.</a:t>
            </a:r>
            <a:endParaRPr lang="en-US" sz="1800" dirty="0"/>
          </a:p>
          <a:p>
            <a:pPr lvl="1"/>
            <a:r>
              <a:rPr lang="en-US" dirty="0"/>
              <a:t>Examples of open-ended questions:</a:t>
            </a:r>
            <a:endParaRPr lang="en-US" sz="1600" dirty="0"/>
          </a:p>
          <a:p>
            <a:pPr lvl="2"/>
            <a:r>
              <a:rPr lang="en-US" dirty="0"/>
              <a:t>How exactly did the argument between the two of you start?</a:t>
            </a:r>
            <a:endParaRPr lang="en-US" sz="1400" dirty="0"/>
          </a:p>
          <a:p>
            <a:pPr lvl="2"/>
            <a:r>
              <a:rPr lang="en-US" dirty="0"/>
              <a:t>How can I support you?</a:t>
            </a:r>
            <a:endParaRPr lang="en-US" sz="1400" dirty="0"/>
          </a:p>
          <a:p>
            <a:pPr lvl="2"/>
            <a:r>
              <a:rPr lang="en-US" dirty="0"/>
              <a:t>What went well during this meeting? What didn’t go so well?</a:t>
            </a:r>
            <a:endParaRPr lang="en-US" sz="1400" dirty="0"/>
          </a:p>
          <a:p>
            <a:pPr lvl="1"/>
            <a:r>
              <a:rPr lang="en-US" dirty="0"/>
              <a:t>Examples of closed-ended questions:</a:t>
            </a:r>
            <a:endParaRPr lang="en-US" sz="1600" dirty="0"/>
          </a:p>
          <a:p>
            <a:pPr lvl="2"/>
            <a:r>
              <a:rPr lang="en-US" dirty="0"/>
              <a:t>You feel terrible, today don’t you?</a:t>
            </a:r>
            <a:endParaRPr lang="en-US" sz="1400" dirty="0"/>
          </a:p>
          <a:p>
            <a:pPr lvl="2"/>
            <a:r>
              <a:rPr lang="en-US" dirty="0"/>
              <a:t>Do you want me to call the doctor for you?</a:t>
            </a:r>
            <a:endParaRPr lang="en-US" sz="1400" dirty="0"/>
          </a:p>
          <a:p>
            <a:pPr lvl="2"/>
            <a:r>
              <a:rPr lang="en-US" dirty="0"/>
              <a:t>That school meeting was ridiculous wasn’t it?</a:t>
            </a:r>
            <a:endParaRPr lang="en-US" sz="1400" dirty="0"/>
          </a:p>
          <a:p>
            <a:pPr marL="0" indent="0">
              <a:buNone/>
            </a:pPr>
            <a:endParaRPr lang="en-US" dirty="0"/>
          </a:p>
        </p:txBody>
      </p:sp>
    </p:spTree>
    <p:extLst>
      <p:ext uri="{BB962C8B-B14F-4D97-AF65-F5344CB8AC3E}">
        <p14:creationId xmlns:p14="http://schemas.microsoft.com/office/powerpoint/2010/main" val="141813483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BB9E3-B0D6-4DDD-9CCD-A5504D2A0A60}"/>
              </a:ext>
            </a:extLst>
          </p:cNvPr>
          <p:cNvSpPr>
            <a:spLocks noGrp="1"/>
          </p:cNvSpPr>
          <p:nvPr>
            <p:ph type="title"/>
          </p:nvPr>
        </p:nvSpPr>
        <p:spPr/>
        <p:txBody>
          <a:bodyPr>
            <a:normAutofit fontScale="90000"/>
          </a:bodyPr>
          <a:lstStyle/>
          <a:p>
            <a:pPr eaLnBrk="0" hangingPunct="0"/>
            <a:r>
              <a:rPr lang="en-US" b="1" dirty="0"/>
              <a:t>Questions Should Come From Deep Attentiveness</a:t>
            </a:r>
          </a:p>
        </p:txBody>
      </p:sp>
      <p:sp>
        <p:nvSpPr>
          <p:cNvPr id="3" name="Content Placeholder 2">
            <a:extLst>
              <a:ext uri="{FF2B5EF4-FFF2-40B4-BE49-F238E27FC236}">
                <a16:creationId xmlns:a16="http://schemas.microsoft.com/office/drawing/2014/main" id="{A032E8B8-39DC-4D97-92E7-FA97AB9ED3E5}"/>
              </a:ext>
            </a:extLst>
          </p:cNvPr>
          <p:cNvSpPr>
            <a:spLocks noGrp="1"/>
          </p:cNvSpPr>
          <p:nvPr>
            <p:ph sz="half" idx="1"/>
          </p:nvPr>
        </p:nvSpPr>
        <p:spPr>
          <a:xfrm>
            <a:off x="1298448" y="2560320"/>
            <a:ext cx="9853814" cy="3310128"/>
          </a:xfrm>
        </p:spPr>
        <p:txBody>
          <a:bodyPr>
            <a:normAutofit/>
          </a:bodyPr>
          <a:lstStyle/>
          <a:p>
            <a:pPr lvl="0"/>
            <a:r>
              <a:rPr lang="en-US" b="1" dirty="0"/>
              <a:t>Questions should come from deep attentiveness</a:t>
            </a:r>
            <a:r>
              <a:rPr lang="en-US" dirty="0"/>
              <a:t>. Focus on what a person is saying. Try not to be distracted by your thoughts, or your own experiences that may relate to the conversation.</a:t>
            </a:r>
            <a:endParaRPr lang="en-US" sz="1800" dirty="0"/>
          </a:p>
          <a:p>
            <a:pPr lvl="1"/>
            <a:r>
              <a:rPr lang="en-US" dirty="0"/>
              <a:t>Tips</a:t>
            </a:r>
            <a:endParaRPr lang="en-US" sz="1600" dirty="0"/>
          </a:p>
          <a:p>
            <a:pPr lvl="2"/>
            <a:r>
              <a:rPr lang="en-US" dirty="0"/>
              <a:t>Clarify if you don’t understand, “I think I heard you say that your daughter was on an IEP but isn’t currently?”</a:t>
            </a:r>
            <a:endParaRPr lang="en-US" sz="1400" dirty="0"/>
          </a:p>
          <a:p>
            <a:pPr lvl="2"/>
            <a:r>
              <a:rPr lang="en-US" dirty="0"/>
              <a:t>Ask open-ended questions if there are gaps in information, “What happened at school that made them think she no longer needed an IEP?”</a:t>
            </a:r>
            <a:endParaRPr lang="en-US" sz="1400" dirty="0"/>
          </a:p>
          <a:p>
            <a:pPr marL="0" indent="0">
              <a:buNone/>
            </a:pPr>
            <a:endParaRPr lang="en-US" dirty="0"/>
          </a:p>
        </p:txBody>
      </p:sp>
    </p:spTree>
    <p:extLst>
      <p:ext uri="{BB962C8B-B14F-4D97-AF65-F5344CB8AC3E}">
        <p14:creationId xmlns:p14="http://schemas.microsoft.com/office/powerpoint/2010/main" val="404707195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BB9E3-B0D6-4DDD-9CCD-A5504D2A0A60}"/>
              </a:ext>
            </a:extLst>
          </p:cNvPr>
          <p:cNvSpPr>
            <a:spLocks noGrp="1"/>
          </p:cNvSpPr>
          <p:nvPr>
            <p:ph type="title"/>
          </p:nvPr>
        </p:nvSpPr>
        <p:spPr/>
        <p:txBody>
          <a:bodyPr>
            <a:normAutofit/>
          </a:bodyPr>
          <a:lstStyle/>
          <a:p>
            <a:pPr eaLnBrk="0" hangingPunct="0"/>
            <a:r>
              <a:rPr lang="en-US" sz="3200" b="1" dirty="0"/>
              <a:t>Questions Should be Helpful in Allowing A Person to Come to Their Own Conclusions and Solutions </a:t>
            </a:r>
          </a:p>
        </p:txBody>
      </p:sp>
      <p:sp>
        <p:nvSpPr>
          <p:cNvPr id="3" name="Content Placeholder 2">
            <a:extLst>
              <a:ext uri="{FF2B5EF4-FFF2-40B4-BE49-F238E27FC236}">
                <a16:creationId xmlns:a16="http://schemas.microsoft.com/office/drawing/2014/main" id="{A032E8B8-39DC-4D97-92E7-FA97AB9ED3E5}"/>
              </a:ext>
            </a:extLst>
          </p:cNvPr>
          <p:cNvSpPr>
            <a:spLocks noGrp="1"/>
          </p:cNvSpPr>
          <p:nvPr>
            <p:ph sz="half" idx="1"/>
          </p:nvPr>
        </p:nvSpPr>
        <p:spPr>
          <a:xfrm>
            <a:off x="1298448" y="2560320"/>
            <a:ext cx="9853814" cy="3310128"/>
          </a:xfrm>
        </p:spPr>
        <p:txBody>
          <a:bodyPr>
            <a:normAutofit/>
          </a:bodyPr>
          <a:lstStyle/>
          <a:p>
            <a:pPr lvl="0"/>
            <a:r>
              <a:rPr lang="en-US" b="1" dirty="0"/>
              <a:t>Questions should be helpful in allowing a person to come to their own conclusions and solutions</a:t>
            </a:r>
            <a:r>
              <a:rPr lang="en-US" dirty="0"/>
              <a:t>. We want to empower families and build resiliency by supporting them.</a:t>
            </a:r>
            <a:endParaRPr lang="en-US" sz="1800" dirty="0"/>
          </a:p>
          <a:p>
            <a:pPr lvl="1"/>
            <a:r>
              <a:rPr lang="en-US" dirty="0"/>
              <a:t>Examples:</a:t>
            </a:r>
            <a:endParaRPr lang="en-US" sz="1600" dirty="0"/>
          </a:p>
          <a:p>
            <a:pPr lvl="2"/>
            <a:r>
              <a:rPr lang="en-US" dirty="0"/>
              <a:t>What do you think you should do in this situation?</a:t>
            </a:r>
            <a:endParaRPr lang="en-US" sz="1400" dirty="0"/>
          </a:p>
          <a:p>
            <a:pPr lvl="2"/>
            <a:r>
              <a:rPr lang="en-US" dirty="0"/>
              <a:t>When this happened to you before how did you handle it?</a:t>
            </a:r>
            <a:endParaRPr lang="en-US" sz="1400" dirty="0"/>
          </a:p>
          <a:p>
            <a:pPr lvl="2"/>
            <a:r>
              <a:rPr lang="en-US" dirty="0"/>
              <a:t>Do you have any information on this kind of thing?</a:t>
            </a:r>
            <a:endParaRPr lang="en-US" sz="1400" dirty="0"/>
          </a:p>
          <a:p>
            <a:pPr lvl="0"/>
            <a:endParaRPr lang="en-US" dirty="0"/>
          </a:p>
        </p:txBody>
      </p:sp>
    </p:spTree>
    <p:extLst>
      <p:ext uri="{BB962C8B-B14F-4D97-AF65-F5344CB8AC3E}">
        <p14:creationId xmlns:p14="http://schemas.microsoft.com/office/powerpoint/2010/main" val="142780577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27F88-DF59-4210-B0DF-33DD2B2DE28B}"/>
              </a:ext>
            </a:extLst>
          </p:cNvPr>
          <p:cNvSpPr>
            <a:spLocks noGrp="1"/>
          </p:cNvSpPr>
          <p:nvPr>
            <p:ph type="title"/>
          </p:nvPr>
        </p:nvSpPr>
        <p:spPr/>
        <p:txBody>
          <a:bodyPr/>
          <a:lstStyle/>
          <a:p>
            <a:r>
              <a:rPr lang="en-US" b="1" dirty="0"/>
              <a:t>REAL Play</a:t>
            </a:r>
          </a:p>
        </p:txBody>
      </p:sp>
      <p:sp>
        <p:nvSpPr>
          <p:cNvPr id="3" name="Content Placeholder 2">
            <a:extLst>
              <a:ext uri="{FF2B5EF4-FFF2-40B4-BE49-F238E27FC236}">
                <a16:creationId xmlns:a16="http://schemas.microsoft.com/office/drawing/2014/main" id="{70C62D46-ACF1-4B46-A0EC-6A92772B0C53}"/>
              </a:ext>
            </a:extLst>
          </p:cNvPr>
          <p:cNvSpPr>
            <a:spLocks noGrp="1"/>
          </p:cNvSpPr>
          <p:nvPr>
            <p:ph sz="half" idx="1"/>
          </p:nvPr>
        </p:nvSpPr>
        <p:spPr/>
        <p:txBody>
          <a:bodyPr/>
          <a:lstStyle/>
          <a:p>
            <a:r>
              <a:rPr lang="en-US" dirty="0"/>
              <a:t>Practice asking good questions</a:t>
            </a:r>
          </a:p>
          <a:p>
            <a:pPr marL="0" indent="0">
              <a:buNone/>
            </a:pPr>
            <a:endParaRPr lang="en-US" dirty="0"/>
          </a:p>
          <a:p>
            <a:pPr marL="0" indent="0">
              <a:buNone/>
            </a:pPr>
            <a:r>
              <a:rPr lang="en-US" dirty="0"/>
              <a:t>REMEMBER to listen for VALUES, CULTURE, STRENGHTS, GOALS and BARRIERS</a:t>
            </a:r>
          </a:p>
        </p:txBody>
      </p:sp>
      <p:pic>
        <p:nvPicPr>
          <p:cNvPr id="5" name="Content Placeholder 4">
            <a:extLst>
              <a:ext uri="{FF2B5EF4-FFF2-40B4-BE49-F238E27FC236}">
                <a16:creationId xmlns:a16="http://schemas.microsoft.com/office/drawing/2014/main" id="{329B2341-8FE4-4327-BC4F-BD1378823DA1}"/>
              </a:ext>
            </a:extLst>
          </p:cNvPr>
          <p:cNvPicPr>
            <a:picLocks noGrp="1" noChangeAspect="1"/>
          </p:cNvPicPr>
          <p:nvPr>
            <p:ph sz="half" idx="2"/>
          </p:nvPr>
        </p:nvPicPr>
        <p:blipFill>
          <a:blip r:embed="rId2"/>
          <a:stretch>
            <a:fillRect/>
          </a:stretch>
        </p:blipFill>
        <p:spPr>
          <a:xfrm>
            <a:off x="6283325" y="3039269"/>
            <a:ext cx="4514850" cy="2352675"/>
          </a:xfrm>
          <a:prstGeom prst="rect">
            <a:avLst/>
          </a:prstGeom>
        </p:spPr>
      </p:pic>
    </p:spTree>
    <p:extLst>
      <p:ext uri="{BB962C8B-B14F-4D97-AF65-F5344CB8AC3E}">
        <p14:creationId xmlns:p14="http://schemas.microsoft.com/office/powerpoint/2010/main" val="33795367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43CA0-15A5-49C3-BA36-BA0B47AF50B6}"/>
              </a:ext>
            </a:extLst>
          </p:cNvPr>
          <p:cNvSpPr>
            <a:spLocks noGrp="1"/>
          </p:cNvSpPr>
          <p:nvPr>
            <p:ph type="title"/>
          </p:nvPr>
        </p:nvSpPr>
        <p:spPr/>
        <p:txBody>
          <a:bodyPr/>
          <a:lstStyle/>
          <a:p>
            <a:r>
              <a:rPr lang="en-US" b="1" dirty="0"/>
              <a:t>Important Points</a:t>
            </a:r>
          </a:p>
        </p:txBody>
      </p:sp>
      <p:sp>
        <p:nvSpPr>
          <p:cNvPr id="3" name="Content Placeholder 2">
            <a:extLst>
              <a:ext uri="{FF2B5EF4-FFF2-40B4-BE49-F238E27FC236}">
                <a16:creationId xmlns:a16="http://schemas.microsoft.com/office/drawing/2014/main" id="{1F974D82-8654-4F72-BF22-396024D241FE}"/>
              </a:ext>
            </a:extLst>
          </p:cNvPr>
          <p:cNvSpPr>
            <a:spLocks noGrp="1"/>
          </p:cNvSpPr>
          <p:nvPr>
            <p:ph idx="1"/>
          </p:nvPr>
        </p:nvSpPr>
        <p:spPr/>
        <p:txBody>
          <a:bodyPr>
            <a:normAutofit fontScale="92500" lnSpcReduction="20000"/>
          </a:bodyPr>
          <a:lstStyle/>
          <a:p>
            <a:r>
              <a:rPr lang="en-US" dirty="0"/>
              <a:t>FSP work has evolved over time naturally </a:t>
            </a:r>
          </a:p>
          <a:p>
            <a:r>
              <a:rPr lang="en-US" dirty="0"/>
              <a:t>It is complex yet rewarding work</a:t>
            </a:r>
          </a:p>
          <a:p>
            <a:r>
              <a:rPr lang="en-US" dirty="0"/>
              <a:t>Our FSP training will build a foundation for your work</a:t>
            </a:r>
          </a:p>
          <a:p>
            <a:r>
              <a:rPr lang="en-US" dirty="0"/>
              <a:t>FSPs work with clinical teams to support families                                             toward goals</a:t>
            </a:r>
          </a:p>
          <a:p>
            <a:r>
              <a:rPr lang="en-US" dirty="0"/>
              <a:t>FSPs do non-clinical pieces, walk with families</a:t>
            </a:r>
          </a:p>
          <a:p>
            <a:r>
              <a:rPr lang="en-US" dirty="0"/>
              <a:t>Each CMHC is invited to include FSP services</a:t>
            </a:r>
          </a:p>
          <a:p>
            <a:r>
              <a:rPr lang="en-US" dirty="0"/>
              <a:t>Supervisors attend to clearly understand FSP roles and value</a:t>
            </a:r>
          </a:p>
        </p:txBody>
      </p:sp>
      <p:pic>
        <p:nvPicPr>
          <p:cNvPr id="4" name="Picture 3">
            <a:extLst>
              <a:ext uri="{FF2B5EF4-FFF2-40B4-BE49-F238E27FC236}">
                <a16:creationId xmlns:a16="http://schemas.microsoft.com/office/drawing/2014/main" id="{9B1C615A-C2CF-4BF9-85AF-EB18065E7EBB}"/>
              </a:ext>
            </a:extLst>
          </p:cNvPr>
          <p:cNvPicPr>
            <a:picLocks noChangeAspect="1"/>
          </p:cNvPicPr>
          <p:nvPr/>
        </p:nvPicPr>
        <p:blipFill>
          <a:blip r:embed="rId2"/>
          <a:stretch>
            <a:fillRect/>
          </a:stretch>
        </p:blipFill>
        <p:spPr>
          <a:xfrm>
            <a:off x="7751036" y="2803021"/>
            <a:ext cx="3443955" cy="2160447"/>
          </a:xfrm>
          <a:prstGeom prst="rect">
            <a:avLst/>
          </a:prstGeom>
        </p:spPr>
      </p:pic>
    </p:spTree>
    <p:extLst>
      <p:ext uri="{BB962C8B-B14F-4D97-AF65-F5344CB8AC3E}">
        <p14:creationId xmlns:p14="http://schemas.microsoft.com/office/powerpoint/2010/main" val="82861397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BB9E3-B0D6-4DDD-9CCD-A5504D2A0A60}"/>
              </a:ext>
            </a:extLst>
          </p:cNvPr>
          <p:cNvSpPr>
            <a:spLocks noGrp="1"/>
          </p:cNvSpPr>
          <p:nvPr>
            <p:ph type="title"/>
          </p:nvPr>
        </p:nvSpPr>
        <p:spPr/>
        <p:txBody>
          <a:bodyPr>
            <a:normAutofit/>
          </a:bodyPr>
          <a:lstStyle/>
          <a:p>
            <a:pPr eaLnBrk="0" hangingPunct="0"/>
            <a:r>
              <a:rPr lang="en-US" sz="3200" b="1" dirty="0"/>
              <a:t>Scenario 2</a:t>
            </a:r>
          </a:p>
        </p:txBody>
      </p:sp>
      <p:sp>
        <p:nvSpPr>
          <p:cNvPr id="3" name="Content Placeholder 2">
            <a:extLst>
              <a:ext uri="{FF2B5EF4-FFF2-40B4-BE49-F238E27FC236}">
                <a16:creationId xmlns:a16="http://schemas.microsoft.com/office/drawing/2014/main" id="{A032E8B8-39DC-4D97-92E7-FA97AB9ED3E5}"/>
              </a:ext>
            </a:extLst>
          </p:cNvPr>
          <p:cNvSpPr>
            <a:spLocks noGrp="1"/>
          </p:cNvSpPr>
          <p:nvPr>
            <p:ph sz="half" idx="1"/>
          </p:nvPr>
        </p:nvSpPr>
        <p:spPr>
          <a:xfrm>
            <a:off x="1298448" y="2560320"/>
            <a:ext cx="9853814" cy="3310128"/>
          </a:xfrm>
        </p:spPr>
        <p:txBody>
          <a:bodyPr>
            <a:normAutofit fontScale="70000" lnSpcReduction="20000"/>
          </a:bodyPr>
          <a:lstStyle/>
          <a:p>
            <a:r>
              <a:rPr lang="en-US" dirty="0"/>
              <a:t>Logan is a 23-year-old man with a diagnosis of Down Syndrome. During High school he was not considered a good candidate for employment due to communication issues. Logan's family looked into several job coaching opportunities and services and Logan was always deemed unemployable. The family tried a day program and Logan felt so sad there. He wants to work and be a part of the community. The family has him involved in some extended learning classes and he participates in swimming. Logan's dad is at home so they go into the community daily. Logan had an opportunity to work with a Community Resource Center. It started well but the program has ended. Logan's case manager is involved and they are working on home modifications to assist with safety in the home. Approval has not been finalized and it has been 7 months since starting this process. Logan likes to go to the movies he wants to drive a car he wants to be a barber.  Logan's parents and brother are guardians. Since Logan has had another disappointing experience the family is really not sure where to begin. Trust has been broken and Logan has so much more to offer than just being at home all day. Should the family just give up so he is safe and not disappointed? Logan has been very firm on his dreams but the family is worried he will once again be dropped from a program or there is no provider.</a:t>
            </a:r>
          </a:p>
          <a:p>
            <a:pPr lvl="0"/>
            <a:endParaRPr lang="en-US" dirty="0"/>
          </a:p>
        </p:txBody>
      </p:sp>
    </p:spTree>
    <p:extLst>
      <p:ext uri="{BB962C8B-B14F-4D97-AF65-F5344CB8AC3E}">
        <p14:creationId xmlns:p14="http://schemas.microsoft.com/office/powerpoint/2010/main" val="201404371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CEABC-5799-45CD-9776-776762523796}"/>
              </a:ext>
            </a:extLst>
          </p:cNvPr>
          <p:cNvSpPr>
            <a:spLocks noGrp="1"/>
          </p:cNvSpPr>
          <p:nvPr>
            <p:ph type="title"/>
          </p:nvPr>
        </p:nvSpPr>
        <p:spPr/>
        <p:txBody>
          <a:bodyPr>
            <a:normAutofit fontScale="90000"/>
          </a:bodyPr>
          <a:lstStyle/>
          <a:p>
            <a:r>
              <a:rPr lang="en-US" b="1" dirty="0"/>
              <a:t>Review Questions:  Session 7</a:t>
            </a:r>
            <a:br>
              <a:rPr lang="en-US" b="1" dirty="0"/>
            </a:br>
            <a:endParaRPr lang="en-US" b="1" dirty="0"/>
          </a:p>
        </p:txBody>
      </p:sp>
      <p:sp>
        <p:nvSpPr>
          <p:cNvPr id="3" name="Content Placeholder 2">
            <a:extLst>
              <a:ext uri="{FF2B5EF4-FFF2-40B4-BE49-F238E27FC236}">
                <a16:creationId xmlns:a16="http://schemas.microsoft.com/office/drawing/2014/main" id="{3CEE3CC8-64C8-4B24-BBDE-0228710AB3D7}"/>
              </a:ext>
            </a:extLst>
          </p:cNvPr>
          <p:cNvSpPr>
            <a:spLocks noGrp="1"/>
          </p:cNvSpPr>
          <p:nvPr>
            <p:ph idx="1"/>
          </p:nvPr>
        </p:nvSpPr>
        <p:spPr/>
        <p:txBody>
          <a:bodyPr>
            <a:normAutofit/>
          </a:bodyPr>
          <a:lstStyle/>
          <a:p>
            <a:endParaRPr lang="en-US" dirty="0"/>
          </a:p>
          <a:p>
            <a:r>
              <a:rPr lang="en-US" dirty="0"/>
              <a:t>What are 3 characteristics of a good question?</a:t>
            </a:r>
          </a:p>
          <a:p>
            <a:r>
              <a:rPr lang="en-US" dirty="0"/>
              <a:t>When you listen effectively, what are the 5 things you are listening for?</a:t>
            </a:r>
          </a:p>
        </p:txBody>
      </p:sp>
    </p:spTree>
    <p:extLst>
      <p:ext uri="{BB962C8B-B14F-4D97-AF65-F5344CB8AC3E}">
        <p14:creationId xmlns:p14="http://schemas.microsoft.com/office/powerpoint/2010/main" val="12545621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4C09C3-1E8F-4DA1-94F2-707DCA6398AB}"/>
              </a:ext>
            </a:extLst>
          </p:cNvPr>
          <p:cNvSpPr>
            <a:spLocks noGrp="1"/>
          </p:cNvSpPr>
          <p:nvPr>
            <p:ph type="title"/>
          </p:nvPr>
        </p:nvSpPr>
        <p:spPr/>
        <p:txBody>
          <a:bodyPr>
            <a:normAutofit fontScale="90000"/>
          </a:bodyPr>
          <a:lstStyle/>
          <a:p>
            <a:r>
              <a:rPr lang="en-US" b="1" dirty="0"/>
              <a:t>Quick Summary of Family Support Providers Roles</a:t>
            </a:r>
          </a:p>
        </p:txBody>
      </p:sp>
      <p:sp>
        <p:nvSpPr>
          <p:cNvPr id="3" name="Content Placeholder 2">
            <a:extLst>
              <a:ext uri="{FF2B5EF4-FFF2-40B4-BE49-F238E27FC236}">
                <a16:creationId xmlns:a16="http://schemas.microsoft.com/office/drawing/2014/main" id="{58593DAC-73B0-46A8-920F-C77DD11C7B9E}"/>
              </a:ext>
            </a:extLst>
          </p:cNvPr>
          <p:cNvSpPr>
            <a:spLocks noGrp="1"/>
          </p:cNvSpPr>
          <p:nvPr>
            <p:ph sz="half" idx="1"/>
          </p:nvPr>
        </p:nvSpPr>
        <p:spPr/>
        <p:txBody>
          <a:bodyPr>
            <a:normAutofit fontScale="77500" lnSpcReduction="20000"/>
          </a:bodyPr>
          <a:lstStyle/>
          <a:p>
            <a:r>
              <a:rPr lang="en-US" dirty="0"/>
              <a:t>Strength based</a:t>
            </a:r>
          </a:p>
          <a:p>
            <a:r>
              <a:rPr lang="en-US" dirty="0"/>
              <a:t>Family driven</a:t>
            </a:r>
          </a:p>
          <a:p>
            <a:r>
              <a:rPr lang="en-US" dirty="0"/>
              <a:t>Acceptance and belonging</a:t>
            </a:r>
          </a:p>
          <a:p>
            <a:r>
              <a:rPr lang="en-US" dirty="0"/>
              <a:t>Empowerment and hopefulness</a:t>
            </a:r>
          </a:p>
          <a:p>
            <a:r>
              <a:rPr lang="en-US" dirty="0"/>
              <a:t>Not a clinical service</a:t>
            </a:r>
          </a:p>
          <a:p>
            <a:r>
              <a:rPr lang="en-US" dirty="0"/>
              <a:t>Use real life as support lessons</a:t>
            </a:r>
          </a:p>
          <a:p>
            <a:r>
              <a:rPr lang="en-US" dirty="0"/>
              <a:t>Common lived experience</a:t>
            </a:r>
          </a:p>
          <a:p>
            <a:r>
              <a:rPr lang="en-US" dirty="0"/>
              <a:t>Not about any diagnosis</a:t>
            </a:r>
          </a:p>
          <a:p>
            <a:r>
              <a:rPr lang="en-US" dirty="0"/>
              <a:t>Explore possibilities!</a:t>
            </a:r>
          </a:p>
        </p:txBody>
      </p:sp>
      <p:pic>
        <p:nvPicPr>
          <p:cNvPr id="4" name="Picture 3">
            <a:extLst>
              <a:ext uri="{FF2B5EF4-FFF2-40B4-BE49-F238E27FC236}">
                <a16:creationId xmlns:a16="http://schemas.microsoft.com/office/drawing/2014/main" id="{4FDA5733-C0DD-4EDE-B270-69E091D2BBEE}"/>
              </a:ext>
            </a:extLst>
          </p:cNvPr>
          <p:cNvPicPr>
            <a:picLocks noChangeAspect="1"/>
          </p:cNvPicPr>
          <p:nvPr/>
        </p:nvPicPr>
        <p:blipFill>
          <a:blip r:embed="rId2"/>
          <a:stretch>
            <a:fillRect/>
          </a:stretch>
        </p:blipFill>
        <p:spPr>
          <a:xfrm>
            <a:off x="5520583" y="2862841"/>
            <a:ext cx="5376014" cy="274921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509962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FF4C6E-0504-4285-9DDC-FC06ED0E848A}"/>
              </a:ext>
            </a:extLst>
          </p:cNvPr>
          <p:cNvSpPr>
            <a:spLocks noGrp="1"/>
          </p:cNvSpPr>
          <p:nvPr>
            <p:ph type="title"/>
          </p:nvPr>
        </p:nvSpPr>
        <p:spPr/>
        <p:txBody>
          <a:bodyPr/>
          <a:lstStyle/>
          <a:p>
            <a:r>
              <a:rPr lang="en-US" b="1" dirty="0"/>
              <a:t>Discussions!</a:t>
            </a:r>
          </a:p>
        </p:txBody>
      </p:sp>
      <p:sp>
        <p:nvSpPr>
          <p:cNvPr id="3" name="Content Placeholder 2">
            <a:extLst>
              <a:ext uri="{FF2B5EF4-FFF2-40B4-BE49-F238E27FC236}">
                <a16:creationId xmlns:a16="http://schemas.microsoft.com/office/drawing/2014/main" id="{218819CC-0F6E-449B-9EE6-90C2D344F156}"/>
              </a:ext>
            </a:extLst>
          </p:cNvPr>
          <p:cNvSpPr>
            <a:spLocks noGrp="1"/>
          </p:cNvSpPr>
          <p:nvPr>
            <p:ph sz="half" idx="1"/>
          </p:nvPr>
        </p:nvSpPr>
        <p:spPr/>
        <p:txBody>
          <a:bodyPr/>
          <a:lstStyle/>
          <a:p>
            <a:pPr marL="0" indent="0">
              <a:buNone/>
            </a:pPr>
            <a:r>
              <a:rPr lang="en-US" dirty="0"/>
              <a:t>Let’s talk about some things!</a:t>
            </a:r>
          </a:p>
        </p:txBody>
      </p:sp>
      <p:sp>
        <p:nvSpPr>
          <p:cNvPr id="4" name="Content Placeholder 3">
            <a:extLst>
              <a:ext uri="{FF2B5EF4-FFF2-40B4-BE49-F238E27FC236}">
                <a16:creationId xmlns:a16="http://schemas.microsoft.com/office/drawing/2014/main" id="{843C694E-263C-4A7F-A17B-5F26A7C6419A}"/>
              </a:ext>
            </a:extLst>
          </p:cNvPr>
          <p:cNvSpPr>
            <a:spLocks noGrp="1"/>
          </p:cNvSpPr>
          <p:nvPr>
            <p:ph sz="half" idx="2"/>
          </p:nvPr>
        </p:nvSpPr>
        <p:spPr/>
        <p:txBody>
          <a:bodyPr/>
          <a:lstStyle/>
          <a:p>
            <a:r>
              <a:rPr lang="en-US" dirty="0"/>
              <a:t>Provider Qualifications</a:t>
            </a:r>
          </a:p>
          <a:p>
            <a:r>
              <a:rPr lang="en-US" dirty="0"/>
              <a:t>Key Service Functions</a:t>
            </a:r>
          </a:p>
          <a:p>
            <a:r>
              <a:rPr lang="en-US" dirty="0"/>
              <a:t>Possible Key Factors impacting your work </a:t>
            </a:r>
          </a:p>
        </p:txBody>
      </p:sp>
      <p:pic>
        <p:nvPicPr>
          <p:cNvPr id="5" name="Picture 4">
            <a:extLst>
              <a:ext uri="{FF2B5EF4-FFF2-40B4-BE49-F238E27FC236}">
                <a16:creationId xmlns:a16="http://schemas.microsoft.com/office/drawing/2014/main" id="{C8785947-2098-4E22-A078-16071A5DF095}"/>
              </a:ext>
            </a:extLst>
          </p:cNvPr>
          <p:cNvPicPr>
            <a:picLocks noChangeAspect="1"/>
          </p:cNvPicPr>
          <p:nvPr/>
        </p:nvPicPr>
        <p:blipFill>
          <a:blip r:embed="rId2"/>
          <a:stretch>
            <a:fillRect/>
          </a:stretch>
        </p:blipFill>
        <p:spPr>
          <a:xfrm>
            <a:off x="1312204" y="3098674"/>
            <a:ext cx="4165650" cy="2601372"/>
          </a:xfrm>
          <a:prstGeom prst="rect">
            <a:avLst/>
          </a:prstGeom>
        </p:spPr>
      </p:pic>
    </p:spTree>
    <p:extLst>
      <p:ext uri="{BB962C8B-B14F-4D97-AF65-F5344CB8AC3E}">
        <p14:creationId xmlns:p14="http://schemas.microsoft.com/office/powerpoint/2010/main" val="19392657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BB9E3-B0D6-4DDD-9CCD-A5504D2A0A60}"/>
              </a:ext>
            </a:extLst>
          </p:cNvPr>
          <p:cNvSpPr>
            <a:spLocks noGrp="1"/>
          </p:cNvSpPr>
          <p:nvPr>
            <p:ph type="title"/>
          </p:nvPr>
        </p:nvSpPr>
        <p:spPr/>
        <p:txBody>
          <a:bodyPr>
            <a:normAutofit fontScale="90000"/>
          </a:bodyPr>
          <a:lstStyle/>
          <a:p>
            <a:r>
              <a:rPr lang="en-US" b="1" dirty="0"/>
              <a:t>Three Possible Factors that Impact the Work You Do with Parents and Caregivers</a:t>
            </a:r>
          </a:p>
        </p:txBody>
      </p:sp>
      <p:sp>
        <p:nvSpPr>
          <p:cNvPr id="3" name="Content Placeholder 2">
            <a:extLst>
              <a:ext uri="{FF2B5EF4-FFF2-40B4-BE49-F238E27FC236}">
                <a16:creationId xmlns:a16="http://schemas.microsoft.com/office/drawing/2014/main" id="{A032E8B8-39DC-4D97-92E7-FA97AB9ED3E5}"/>
              </a:ext>
            </a:extLst>
          </p:cNvPr>
          <p:cNvSpPr>
            <a:spLocks noGrp="1"/>
          </p:cNvSpPr>
          <p:nvPr>
            <p:ph sz="half" idx="1"/>
          </p:nvPr>
        </p:nvSpPr>
        <p:spPr/>
        <p:txBody>
          <a:bodyPr/>
          <a:lstStyle/>
          <a:p>
            <a:r>
              <a:rPr lang="en-US" dirty="0"/>
              <a:t>Poverty</a:t>
            </a:r>
          </a:p>
          <a:p>
            <a:r>
              <a:rPr lang="en-US" dirty="0"/>
              <a:t>Trauma</a:t>
            </a:r>
          </a:p>
          <a:p>
            <a:r>
              <a:rPr lang="en-US" dirty="0"/>
              <a:t>Parents/Caregivers with Mental Health and/or Substance Use Disorders </a:t>
            </a:r>
          </a:p>
        </p:txBody>
      </p:sp>
      <p:pic>
        <p:nvPicPr>
          <p:cNvPr id="5" name="Content Placeholder 4">
            <a:extLst>
              <a:ext uri="{FF2B5EF4-FFF2-40B4-BE49-F238E27FC236}">
                <a16:creationId xmlns:a16="http://schemas.microsoft.com/office/drawing/2014/main" id="{A14A99D3-959A-4AB7-BF55-D08FB6D92264}"/>
              </a:ext>
            </a:extLst>
          </p:cNvPr>
          <p:cNvPicPr>
            <a:picLocks noGrp="1" noChangeAspect="1"/>
          </p:cNvPicPr>
          <p:nvPr>
            <p:ph sz="half" idx="2"/>
          </p:nvPr>
        </p:nvPicPr>
        <p:blipFill>
          <a:blip r:embed="rId2"/>
          <a:stretch>
            <a:fillRect/>
          </a:stretch>
        </p:blipFill>
        <p:spPr>
          <a:xfrm>
            <a:off x="6181725" y="2644312"/>
            <a:ext cx="4718050" cy="3142588"/>
          </a:xfrm>
          <a:prstGeom prst="rect">
            <a:avLst/>
          </a:prstGeom>
        </p:spPr>
      </p:pic>
    </p:spTree>
    <p:extLst>
      <p:ext uri="{BB962C8B-B14F-4D97-AF65-F5344CB8AC3E}">
        <p14:creationId xmlns:p14="http://schemas.microsoft.com/office/powerpoint/2010/main" val="303178143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2433</TotalTime>
  <Words>3543</Words>
  <Application>Microsoft Office PowerPoint</Application>
  <PresentationFormat>Widescreen</PresentationFormat>
  <Paragraphs>292</Paragraphs>
  <Slides>61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61</vt:i4>
      </vt:variant>
    </vt:vector>
  </HeadingPairs>
  <TitlesOfParts>
    <vt:vector size="64" baseType="lpstr">
      <vt:lpstr>Arial</vt:lpstr>
      <vt:lpstr>Garamond</vt:lpstr>
      <vt:lpstr>Organic</vt:lpstr>
      <vt:lpstr>Family Support Provider </vt:lpstr>
      <vt:lpstr>Session 1 Welcome/Overview and Issues that Impact Families </vt:lpstr>
      <vt:lpstr>Welcome!</vt:lpstr>
      <vt:lpstr>Housekeeping!</vt:lpstr>
      <vt:lpstr>Resiliency </vt:lpstr>
      <vt:lpstr>Important Points</vt:lpstr>
      <vt:lpstr>Quick Summary of Family Support Providers Roles</vt:lpstr>
      <vt:lpstr>Discussions!</vt:lpstr>
      <vt:lpstr>Three Possible Factors that Impact the Work You Do with Parents and Caregivers</vt:lpstr>
      <vt:lpstr>Review Questions:  Session 1</vt:lpstr>
      <vt:lpstr>Session 2 Five Stages of the Building Resiliency Process:  Overview</vt:lpstr>
      <vt:lpstr>Patricia Deegan Story</vt:lpstr>
      <vt:lpstr>Impact of Behavior/Diagnosis</vt:lpstr>
      <vt:lpstr>Five Stages in the Building             Resiliency Process</vt:lpstr>
      <vt:lpstr>Five Stages in the Building             Resiliency Process</vt:lpstr>
      <vt:lpstr>Review Questions:  Session 2</vt:lpstr>
      <vt:lpstr>Session 3 Five Stages in the Building Resiliency Process:  Dangers</vt:lpstr>
      <vt:lpstr>Five Stages in the Building Resiliency Process: Dangers</vt:lpstr>
      <vt:lpstr>Impact of Behavior and/or Diagnosis</vt:lpstr>
      <vt:lpstr>Five Stages in the Building             Resiliency Process</vt:lpstr>
      <vt:lpstr>Future for the child/family is Limited </vt:lpstr>
      <vt:lpstr>Change is Possible </vt:lpstr>
      <vt:lpstr>Commitment to Change</vt:lpstr>
      <vt:lpstr>Actions for Change</vt:lpstr>
      <vt:lpstr>Question of Identity</vt:lpstr>
      <vt:lpstr>Review Questions:  Session 3</vt:lpstr>
      <vt:lpstr>Session 4 Stages of Change Model in Building Resiliency</vt:lpstr>
      <vt:lpstr>Stages of Change in Building Resiliency</vt:lpstr>
      <vt:lpstr>Stages of Change Model in Building Resiliency</vt:lpstr>
      <vt:lpstr>Stages of Change Model in Building Resiliency</vt:lpstr>
      <vt:lpstr>Personal Change Experience—Group Activity Part 1  Think about a personal change that you have made in your life</vt:lpstr>
      <vt:lpstr>Personal Change Experience—Group Activity Part 2  Think about a personal change that you want to make in your life</vt:lpstr>
      <vt:lpstr>Five Stages in the Change Process</vt:lpstr>
      <vt:lpstr>Review Questions:  Session 4</vt:lpstr>
      <vt:lpstr>Session 5 Using your Resiliency Story as a Resiliency Tool</vt:lpstr>
      <vt:lpstr>Using Your Resiliency Story as a Resiliency Tool</vt:lpstr>
      <vt:lpstr>What is the difference in telling your 'recovery story' and your `illness story'?</vt:lpstr>
      <vt:lpstr>INDIVIDUAL STORY WORKSHEET</vt:lpstr>
      <vt:lpstr>MOST Powerful Tool</vt:lpstr>
      <vt:lpstr>Review Questions:  Session 5</vt:lpstr>
      <vt:lpstr>Five Stages Tool Sheet</vt:lpstr>
      <vt:lpstr>Session 6 Creating Relationships that Build Resiliency</vt:lpstr>
      <vt:lpstr>Key Elements to Explore</vt:lpstr>
      <vt:lpstr>The Initial Meeting</vt:lpstr>
      <vt:lpstr>Establishing a Trust Based Relationship</vt:lpstr>
      <vt:lpstr>Encourage a Commitment to Change:  Ignite the “Spark of Hope”</vt:lpstr>
      <vt:lpstr>Support Change Actions</vt:lpstr>
      <vt:lpstr>REAL Play: Initial Meeting</vt:lpstr>
      <vt:lpstr>REAL Play:  Ignite the “Spark of Hope”</vt:lpstr>
      <vt:lpstr>Review Questions:  Session 6 </vt:lpstr>
      <vt:lpstr>Session 7 Effective Listening and the Art of Asking Questions</vt:lpstr>
      <vt:lpstr>Effective Listening and Asking Good Questions is an Art!</vt:lpstr>
      <vt:lpstr>Quotes</vt:lpstr>
      <vt:lpstr>Establishing a Trust Based Relationship</vt:lpstr>
      <vt:lpstr>Three Ways We Can Make Sure the Questions We Ask Are Helpful</vt:lpstr>
      <vt:lpstr>Questions Should be Open-Ended and Honest</vt:lpstr>
      <vt:lpstr>Questions Should Come From Deep Attentiveness</vt:lpstr>
      <vt:lpstr>Questions Should be Helpful in Allowing A Person to Come to Their Own Conclusions and Solutions </vt:lpstr>
      <vt:lpstr>REAL Play</vt:lpstr>
      <vt:lpstr>Scenario 2</vt:lpstr>
      <vt:lpstr>Review Questions:  Session 7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Family Support Provider</dc:title>
  <dc:creator>Stacey Langendoerfer</dc:creator>
  <cp:lastModifiedBy>Stacey Langendoerfer</cp:lastModifiedBy>
  <cp:revision>44</cp:revision>
  <dcterms:created xsi:type="dcterms:W3CDTF">2023-02-21T19:27:34Z</dcterms:created>
  <dcterms:modified xsi:type="dcterms:W3CDTF">2023-02-26T23:19:27Z</dcterms:modified>
</cp:coreProperties>
</file>