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6" r:id="rId3"/>
    <p:sldId id="258" r:id="rId4"/>
    <p:sldId id="259" r:id="rId5"/>
    <p:sldId id="265" r:id="rId6"/>
    <p:sldId id="267" r:id="rId7"/>
    <p:sldId id="262" r:id="rId8"/>
    <p:sldId id="263" r:id="rId9"/>
    <p:sldId id="260" r:id="rId10"/>
    <p:sldId id="261" r:id="rId11"/>
    <p:sldId id="264" r:id="rId12"/>
    <p:sldId id="308" r:id="rId13"/>
    <p:sldId id="272" r:id="rId14"/>
    <p:sldId id="274" r:id="rId15"/>
    <p:sldId id="281" r:id="rId16"/>
    <p:sldId id="275" r:id="rId17"/>
    <p:sldId id="270" r:id="rId18"/>
    <p:sldId id="276" r:id="rId19"/>
    <p:sldId id="310" r:id="rId20"/>
    <p:sldId id="309" r:id="rId21"/>
    <p:sldId id="277" r:id="rId22"/>
    <p:sldId id="283" r:id="rId23"/>
    <p:sldId id="278" r:id="rId24"/>
    <p:sldId id="279" r:id="rId25"/>
    <p:sldId id="311" r:id="rId26"/>
    <p:sldId id="282" r:id="rId27"/>
    <p:sldId id="312" r:id="rId28"/>
    <p:sldId id="284" r:id="rId29"/>
    <p:sldId id="285" r:id="rId30"/>
    <p:sldId id="286" r:id="rId31"/>
    <p:sldId id="287" r:id="rId32"/>
    <p:sldId id="306" r:id="rId33"/>
    <p:sldId id="291" r:id="rId34"/>
    <p:sldId id="288" r:id="rId35"/>
    <p:sldId id="292" r:id="rId36"/>
    <p:sldId id="293" r:id="rId37"/>
    <p:sldId id="294" r:id="rId38"/>
    <p:sldId id="295" r:id="rId39"/>
    <p:sldId id="313" r:id="rId40"/>
    <p:sldId id="314" r:id="rId41"/>
    <p:sldId id="296" r:id="rId42"/>
    <p:sldId id="315" r:id="rId43"/>
    <p:sldId id="307" r:id="rId44"/>
    <p:sldId id="298" r:id="rId45"/>
    <p:sldId id="299" r:id="rId46"/>
    <p:sldId id="303" r:id="rId47"/>
    <p:sldId id="316" r:id="rId48"/>
    <p:sldId id="301" r:id="rId49"/>
    <p:sldId id="302" r:id="rId50"/>
    <p:sldId id="300" r:id="rId51"/>
    <p:sldId id="304" r:id="rId52"/>
    <p:sldId id="305" r:id="rId53"/>
    <p:sldId id="317" r:id="rId54"/>
    <p:sldId id="318" r:id="rId55"/>
    <p:sldId id="319" r:id="rId56"/>
    <p:sldId id="321" r:id="rId57"/>
    <p:sldId id="322" r:id="rId58"/>
    <p:sldId id="323" r:id="rId59"/>
    <p:sldId id="324" r:id="rId60"/>
    <p:sldId id="325"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9" autoAdjust="0"/>
    <p:restoredTop sz="94660"/>
  </p:normalViewPr>
  <p:slideViewPr>
    <p:cSldViewPr snapToGrid="0">
      <p:cViewPr varScale="1">
        <p:scale>
          <a:sx n="112" d="100"/>
          <a:sy n="112" d="100"/>
        </p:scale>
        <p:origin x="132"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2/25/2023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www.samhsa.gov/"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dmh.mo.gov/behavioral-health/988-suicide-and-crisis-lifeline"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DEA0-2188-460F-B272-240D47937579}"/>
              </a:ext>
            </a:extLst>
          </p:cNvPr>
          <p:cNvSpPr>
            <a:spLocks noGrp="1"/>
          </p:cNvSpPr>
          <p:nvPr>
            <p:ph type="ctrTitle"/>
          </p:nvPr>
        </p:nvSpPr>
        <p:spPr/>
        <p:txBody>
          <a:bodyPr/>
          <a:lstStyle/>
          <a:p>
            <a:r>
              <a:rPr lang="en-US" b="1" dirty="0"/>
              <a:t>Family Support Provider </a:t>
            </a:r>
          </a:p>
        </p:txBody>
      </p:sp>
      <p:sp>
        <p:nvSpPr>
          <p:cNvPr id="3" name="Subtitle 2">
            <a:extLst>
              <a:ext uri="{FF2B5EF4-FFF2-40B4-BE49-F238E27FC236}">
                <a16:creationId xmlns:a16="http://schemas.microsoft.com/office/drawing/2014/main" id="{FC36700F-4CE4-40AE-9552-451D7E565989}"/>
              </a:ext>
            </a:extLst>
          </p:cNvPr>
          <p:cNvSpPr>
            <a:spLocks noGrp="1"/>
          </p:cNvSpPr>
          <p:nvPr>
            <p:ph type="subTitle" idx="1"/>
          </p:nvPr>
        </p:nvSpPr>
        <p:spPr/>
        <p:txBody>
          <a:bodyPr>
            <a:normAutofit lnSpcReduction="10000"/>
          </a:bodyPr>
          <a:lstStyle/>
          <a:p>
            <a:r>
              <a:rPr lang="en-US" sz="3600" b="1" i="1" dirty="0"/>
              <a:t>Basic Training </a:t>
            </a:r>
          </a:p>
          <a:p>
            <a:r>
              <a:rPr lang="en-US" sz="3600" b="1" i="1" dirty="0"/>
              <a:t>Day 2</a:t>
            </a:r>
          </a:p>
        </p:txBody>
      </p:sp>
    </p:spTree>
    <p:extLst>
      <p:ext uri="{BB962C8B-B14F-4D97-AF65-F5344CB8AC3E}">
        <p14:creationId xmlns:p14="http://schemas.microsoft.com/office/powerpoint/2010/main" val="3159198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43CA0-15A5-49C3-BA36-BA0B47AF50B6}"/>
              </a:ext>
            </a:extLst>
          </p:cNvPr>
          <p:cNvSpPr>
            <a:spLocks noGrp="1"/>
          </p:cNvSpPr>
          <p:nvPr>
            <p:ph type="title"/>
          </p:nvPr>
        </p:nvSpPr>
        <p:spPr/>
        <p:txBody>
          <a:bodyPr/>
          <a:lstStyle/>
          <a:p>
            <a:r>
              <a:rPr lang="en-US" b="1" dirty="0"/>
              <a:t>A Tool to Combat Negative Self-Talk?</a:t>
            </a:r>
          </a:p>
        </p:txBody>
      </p:sp>
      <p:sp>
        <p:nvSpPr>
          <p:cNvPr id="3" name="Content Placeholder 2">
            <a:extLst>
              <a:ext uri="{FF2B5EF4-FFF2-40B4-BE49-F238E27FC236}">
                <a16:creationId xmlns:a16="http://schemas.microsoft.com/office/drawing/2014/main" id="{1F974D82-8654-4F72-BF22-396024D241FE}"/>
              </a:ext>
            </a:extLst>
          </p:cNvPr>
          <p:cNvSpPr>
            <a:spLocks noGrp="1"/>
          </p:cNvSpPr>
          <p:nvPr>
            <p:ph idx="1"/>
          </p:nvPr>
        </p:nvSpPr>
        <p:spPr>
          <a:xfrm>
            <a:off x="1295402" y="2556932"/>
            <a:ext cx="9601196" cy="3318936"/>
          </a:xfrm>
        </p:spPr>
        <p:txBody>
          <a:bodyPr>
            <a:noAutofit/>
          </a:bodyPr>
          <a:lstStyle/>
          <a:p>
            <a:r>
              <a:rPr lang="en-US" sz="6000" dirty="0"/>
              <a:t>CHECK IT!</a:t>
            </a:r>
          </a:p>
          <a:p>
            <a:r>
              <a:rPr lang="en-US" sz="6000" dirty="0"/>
              <a:t>CHECK IT!</a:t>
            </a:r>
          </a:p>
          <a:p>
            <a:r>
              <a:rPr lang="en-US" sz="6000" dirty="0"/>
              <a:t>CHANGE IT!</a:t>
            </a:r>
          </a:p>
        </p:txBody>
      </p:sp>
      <p:pic>
        <p:nvPicPr>
          <p:cNvPr id="5" name="Picture 4">
            <a:extLst>
              <a:ext uri="{FF2B5EF4-FFF2-40B4-BE49-F238E27FC236}">
                <a16:creationId xmlns:a16="http://schemas.microsoft.com/office/drawing/2014/main" id="{31A9A5D1-3966-4079-9E30-EB96CB1A50AE}"/>
              </a:ext>
            </a:extLst>
          </p:cNvPr>
          <p:cNvPicPr>
            <a:picLocks noChangeAspect="1"/>
          </p:cNvPicPr>
          <p:nvPr/>
        </p:nvPicPr>
        <p:blipFill>
          <a:blip r:embed="rId2"/>
          <a:stretch>
            <a:fillRect/>
          </a:stretch>
        </p:blipFill>
        <p:spPr>
          <a:xfrm>
            <a:off x="6255521" y="2690779"/>
            <a:ext cx="4794191" cy="2908975"/>
          </a:xfrm>
          <a:prstGeom prst="rect">
            <a:avLst/>
          </a:prstGeom>
        </p:spPr>
      </p:pic>
    </p:spTree>
    <p:extLst>
      <p:ext uri="{BB962C8B-B14F-4D97-AF65-F5344CB8AC3E}">
        <p14:creationId xmlns:p14="http://schemas.microsoft.com/office/powerpoint/2010/main" val="828613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Autofit/>
          </a:bodyPr>
          <a:lstStyle/>
          <a:p>
            <a:r>
              <a:rPr lang="en-US" sz="3200" b="1" dirty="0"/>
              <a:t>List Five Actions You Have Found Helpful in Catching,  Checking and Changing Your Negative Self-Talk</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lstStyle/>
          <a:p>
            <a:r>
              <a:rPr lang="en-US" dirty="0"/>
              <a:t>Action One:</a:t>
            </a:r>
          </a:p>
          <a:p>
            <a:r>
              <a:rPr lang="en-US" dirty="0"/>
              <a:t>Action Two: </a:t>
            </a:r>
          </a:p>
          <a:p>
            <a:r>
              <a:rPr lang="en-US" dirty="0"/>
              <a:t>Action Three:</a:t>
            </a:r>
          </a:p>
          <a:p>
            <a:r>
              <a:rPr lang="en-US" dirty="0"/>
              <a:t>Action Four:</a:t>
            </a:r>
          </a:p>
          <a:p>
            <a:r>
              <a:rPr lang="en-US" dirty="0"/>
              <a:t>Action Five: </a:t>
            </a:r>
          </a:p>
        </p:txBody>
      </p:sp>
      <p:pic>
        <p:nvPicPr>
          <p:cNvPr id="7" name="Content Placeholder 6">
            <a:extLst>
              <a:ext uri="{FF2B5EF4-FFF2-40B4-BE49-F238E27FC236}">
                <a16:creationId xmlns:a16="http://schemas.microsoft.com/office/drawing/2014/main" id="{BCCCB9DE-A61B-4FB7-9512-E9B5A6EB61E2}"/>
              </a:ext>
            </a:extLst>
          </p:cNvPr>
          <p:cNvPicPr>
            <a:picLocks noGrp="1" noChangeAspect="1"/>
          </p:cNvPicPr>
          <p:nvPr>
            <p:ph sz="half" idx="2"/>
          </p:nvPr>
        </p:nvPicPr>
        <p:blipFill>
          <a:blip r:embed="rId2"/>
          <a:stretch>
            <a:fillRect/>
          </a:stretch>
        </p:blipFill>
        <p:spPr>
          <a:xfrm>
            <a:off x="4819829" y="2560638"/>
            <a:ext cx="5375890" cy="3309937"/>
          </a:xfrm>
          <a:prstGeom prst="rect">
            <a:avLst/>
          </a:prstGeom>
        </p:spPr>
      </p:pic>
    </p:spTree>
    <p:extLst>
      <p:ext uri="{BB962C8B-B14F-4D97-AF65-F5344CB8AC3E}">
        <p14:creationId xmlns:p14="http://schemas.microsoft.com/office/powerpoint/2010/main" val="3031781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087A-6FC8-4525-95EB-89425B34D2F8}"/>
              </a:ext>
            </a:extLst>
          </p:cNvPr>
          <p:cNvSpPr>
            <a:spLocks noGrp="1"/>
          </p:cNvSpPr>
          <p:nvPr>
            <p:ph type="title"/>
          </p:nvPr>
        </p:nvSpPr>
        <p:spPr/>
        <p:txBody>
          <a:bodyPr/>
          <a:lstStyle/>
          <a:p>
            <a:r>
              <a:rPr lang="en-US" b="1" dirty="0"/>
              <a:t>Review Questions:  Session 9</a:t>
            </a:r>
          </a:p>
        </p:txBody>
      </p:sp>
      <p:sp>
        <p:nvSpPr>
          <p:cNvPr id="3" name="Content Placeholder 2">
            <a:extLst>
              <a:ext uri="{FF2B5EF4-FFF2-40B4-BE49-F238E27FC236}">
                <a16:creationId xmlns:a16="http://schemas.microsoft.com/office/drawing/2014/main" id="{067F2799-876E-47A6-8575-FB8D8966161F}"/>
              </a:ext>
            </a:extLst>
          </p:cNvPr>
          <p:cNvSpPr>
            <a:spLocks noGrp="1"/>
          </p:cNvSpPr>
          <p:nvPr>
            <p:ph sz="half" idx="1"/>
          </p:nvPr>
        </p:nvSpPr>
        <p:spPr>
          <a:xfrm>
            <a:off x="1298448" y="2560320"/>
            <a:ext cx="9598150" cy="3310128"/>
          </a:xfrm>
        </p:spPr>
        <p:txBody>
          <a:bodyPr>
            <a:normAutofit/>
          </a:bodyPr>
          <a:lstStyle/>
          <a:p>
            <a:r>
              <a:rPr lang="en-US" dirty="0"/>
              <a:t>What is negative self-talk?</a:t>
            </a:r>
          </a:p>
          <a:p>
            <a:r>
              <a:rPr lang="en-US" dirty="0"/>
              <a:t>What tool would you use to combat negative self-talk?</a:t>
            </a:r>
          </a:p>
          <a:p>
            <a:r>
              <a:rPr lang="en-US" dirty="0"/>
              <a:t>Where in the 5 stages would you use this tool?</a:t>
            </a:r>
          </a:p>
        </p:txBody>
      </p:sp>
    </p:spTree>
    <p:extLst>
      <p:ext uri="{BB962C8B-B14F-4D97-AF65-F5344CB8AC3E}">
        <p14:creationId xmlns:p14="http://schemas.microsoft.com/office/powerpoint/2010/main" val="3641029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10</a:t>
            </a:r>
            <a:br>
              <a:rPr lang="en-US" sz="3600" b="1" dirty="0"/>
            </a:br>
            <a:r>
              <a:rPr lang="en-US" sz="3600" b="1" dirty="0"/>
              <a:t>Problem Solving With Families</a:t>
            </a:r>
          </a:p>
        </p:txBody>
      </p:sp>
      <p:pic>
        <p:nvPicPr>
          <p:cNvPr id="5" name="Content Placeholder 4">
            <a:extLst>
              <a:ext uri="{FF2B5EF4-FFF2-40B4-BE49-F238E27FC236}">
                <a16:creationId xmlns:a16="http://schemas.microsoft.com/office/drawing/2014/main" id="{029E0DAC-8F43-4A33-97EB-927EA680DA86}"/>
              </a:ext>
            </a:extLst>
          </p:cNvPr>
          <p:cNvPicPr>
            <a:picLocks noGrp="1" noChangeAspect="1"/>
          </p:cNvPicPr>
          <p:nvPr>
            <p:ph idx="1"/>
          </p:nvPr>
        </p:nvPicPr>
        <p:blipFill>
          <a:blip r:embed="rId2"/>
          <a:stretch>
            <a:fillRect/>
          </a:stretch>
        </p:blipFill>
        <p:spPr>
          <a:xfrm>
            <a:off x="3838575" y="2711450"/>
            <a:ext cx="4514850" cy="3009900"/>
          </a:xfrm>
          <a:prstGeom prst="rect">
            <a:avLst/>
          </a:prstGeom>
        </p:spPr>
      </p:pic>
    </p:spTree>
    <p:extLst>
      <p:ext uri="{BB962C8B-B14F-4D97-AF65-F5344CB8AC3E}">
        <p14:creationId xmlns:p14="http://schemas.microsoft.com/office/powerpoint/2010/main" val="2465726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If it Was Easy, We Would Already Be Doing It Right? </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lstStyle/>
          <a:p>
            <a:pPr marL="0" indent="0">
              <a:buNone/>
            </a:pPr>
            <a:r>
              <a:rPr lang="en-US" dirty="0"/>
              <a:t>Problems prevent us from doing what we want we want to do.  Problem behaviors are the things we do to create or sustain the problem. </a:t>
            </a:r>
          </a:p>
          <a:p>
            <a:pPr marL="0" indent="0">
              <a:buNone/>
            </a:pPr>
            <a:r>
              <a:rPr lang="en-US" dirty="0"/>
              <a:t>What is the Key to Problem Solving?</a:t>
            </a:r>
          </a:p>
          <a:p>
            <a:pPr marL="0" indent="0" algn="ctr">
              <a:buNone/>
            </a:pPr>
            <a:r>
              <a:rPr lang="en-US" b="1" dirty="0"/>
              <a:t>“A problem clearly stated is a problem half solved.”</a:t>
            </a:r>
          </a:p>
        </p:txBody>
      </p:sp>
      <p:pic>
        <p:nvPicPr>
          <p:cNvPr id="4" name="Picture 3">
            <a:extLst>
              <a:ext uri="{FF2B5EF4-FFF2-40B4-BE49-F238E27FC236}">
                <a16:creationId xmlns:a16="http://schemas.microsoft.com/office/drawing/2014/main" id="{748FE1C3-2CE9-466E-A79A-6B8199184BEB}"/>
              </a:ext>
            </a:extLst>
          </p:cNvPr>
          <p:cNvPicPr>
            <a:picLocks noChangeAspect="1"/>
          </p:cNvPicPr>
          <p:nvPr/>
        </p:nvPicPr>
        <p:blipFill>
          <a:blip r:embed="rId2"/>
          <a:stretch>
            <a:fillRect/>
          </a:stretch>
        </p:blipFill>
        <p:spPr>
          <a:xfrm>
            <a:off x="6397440" y="2560320"/>
            <a:ext cx="4600997" cy="3069785"/>
          </a:xfrm>
          <a:prstGeom prst="rect">
            <a:avLst/>
          </a:prstGeom>
        </p:spPr>
      </p:pic>
    </p:spTree>
    <p:extLst>
      <p:ext uri="{BB962C8B-B14F-4D97-AF65-F5344CB8AC3E}">
        <p14:creationId xmlns:p14="http://schemas.microsoft.com/office/powerpoint/2010/main" val="599671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The Three Keys to Problem Solving</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20000"/>
          </a:bodyPr>
          <a:lstStyle/>
          <a:p>
            <a:r>
              <a:rPr lang="en-US" dirty="0"/>
              <a:t>The Key to Problem Solving is:</a:t>
            </a:r>
          </a:p>
          <a:p>
            <a:pPr lvl="1"/>
            <a:r>
              <a:rPr lang="en-US" dirty="0"/>
              <a:t>The ability to stand outside the problem and to view it with some sense of objectivity.</a:t>
            </a:r>
          </a:p>
          <a:p>
            <a:pPr lvl="1"/>
            <a:r>
              <a:rPr lang="en-US" dirty="0"/>
              <a:t>The willingness to never make a major decision until you are clear that there are at least two options.</a:t>
            </a:r>
          </a:p>
          <a:p>
            <a:pPr lvl="1"/>
            <a:r>
              <a:rPr lang="en-US" dirty="0"/>
              <a:t>The awareness that there are always a multiple ways of coming to a solution and “</a:t>
            </a:r>
            <a:r>
              <a:rPr lang="en-US" b="1" dirty="0"/>
              <a:t>A Problem Clearly Stated is a Problem Half Solved.”</a:t>
            </a:r>
          </a:p>
        </p:txBody>
      </p:sp>
      <p:pic>
        <p:nvPicPr>
          <p:cNvPr id="7" name="Content Placeholder 6">
            <a:extLst>
              <a:ext uri="{FF2B5EF4-FFF2-40B4-BE49-F238E27FC236}">
                <a16:creationId xmlns:a16="http://schemas.microsoft.com/office/drawing/2014/main" id="{A4DEB510-EED7-40DF-801F-5567904B44F3}"/>
              </a:ext>
            </a:extLst>
          </p:cNvPr>
          <p:cNvPicPr>
            <a:picLocks noGrp="1" noChangeAspect="1"/>
          </p:cNvPicPr>
          <p:nvPr>
            <p:ph sz="half" idx="2"/>
          </p:nvPr>
        </p:nvPicPr>
        <p:blipFill>
          <a:blip r:embed="rId2"/>
          <a:stretch>
            <a:fillRect/>
          </a:stretch>
        </p:blipFill>
        <p:spPr>
          <a:xfrm>
            <a:off x="6283325" y="2720181"/>
            <a:ext cx="4514850" cy="2990850"/>
          </a:xfrm>
          <a:prstGeom prst="rect">
            <a:avLst/>
          </a:prstGeom>
        </p:spPr>
      </p:pic>
    </p:spTree>
    <p:extLst>
      <p:ext uri="{BB962C8B-B14F-4D97-AF65-F5344CB8AC3E}">
        <p14:creationId xmlns:p14="http://schemas.microsoft.com/office/powerpoint/2010/main" val="2685958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Use the P.I.C.B.A Tool</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b="1" dirty="0"/>
              <a:t>P</a:t>
            </a:r>
            <a:r>
              <a:rPr lang="en-US" dirty="0"/>
              <a:t>roblem</a:t>
            </a:r>
          </a:p>
          <a:p>
            <a:r>
              <a:rPr lang="en-US" b="1" dirty="0"/>
              <a:t>I</a:t>
            </a:r>
            <a:r>
              <a:rPr lang="en-US" dirty="0"/>
              <a:t>mpact</a:t>
            </a:r>
          </a:p>
          <a:p>
            <a:r>
              <a:rPr lang="en-US" b="1" dirty="0"/>
              <a:t>C</a:t>
            </a:r>
            <a:r>
              <a:rPr lang="en-US" dirty="0"/>
              <a:t>ost/Benefit</a:t>
            </a:r>
          </a:p>
          <a:p>
            <a:r>
              <a:rPr lang="en-US" b="1" dirty="0"/>
              <a:t>B</a:t>
            </a:r>
            <a:r>
              <a:rPr lang="en-US" dirty="0"/>
              <a:t>rainstorm</a:t>
            </a:r>
          </a:p>
          <a:p>
            <a:r>
              <a:rPr lang="en-US" b="1" dirty="0"/>
              <a:t>A</a:t>
            </a:r>
            <a:r>
              <a:rPr lang="en-US" dirty="0"/>
              <a:t>ctions</a:t>
            </a:r>
          </a:p>
        </p:txBody>
      </p:sp>
      <p:pic>
        <p:nvPicPr>
          <p:cNvPr id="6" name="Content Placeholder 5">
            <a:extLst>
              <a:ext uri="{FF2B5EF4-FFF2-40B4-BE49-F238E27FC236}">
                <a16:creationId xmlns:a16="http://schemas.microsoft.com/office/drawing/2014/main" id="{B0A6B279-6686-4E84-9EE6-1C649F6F1E03}"/>
              </a:ext>
            </a:extLst>
          </p:cNvPr>
          <p:cNvPicPr>
            <a:picLocks noGrp="1" noChangeAspect="1"/>
          </p:cNvPicPr>
          <p:nvPr>
            <p:ph sz="half" idx="2"/>
          </p:nvPr>
        </p:nvPicPr>
        <p:blipFill>
          <a:blip r:embed="rId2"/>
          <a:stretch>
            <a:fillRect/>
          </a:stretch>
        </p:blipFill>
        <p:spPr>
          <a:xfrm>
            <a:off x="6181725" y="2800191"/>
            <a:ext cx="4718050" cy="2830830"/>
          </a:xfrm>
          <a:prstGeom prst="rect">
            <a:avLst/>
          </a:prstGeom>
        </p:spPr>
      </p:pic>
    </p:spTree>
    <p:extLst>
      <p:ext uri="{BB962C8B-B14F-4D97-AF65-F5344CB8AC3E}">
        <p14:creationId xmlns:p14="http://schemas.microsoft.com/office/powerpoint/2010/main" val="1017522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PICBA:  Helping a Family</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7500" lnSpcReduction="20000"/>
          </a:bodyPr>
          <a:lstStyle/>
          <a:p>
            <a:r>
              <a:rPr lang="en-US" b="1" dirty="0"/>
              <a:t>Problem </a:t>
            </a:r>
            <a:r>
              <a:rPr lang="en-US" dirty="0"/>
              <a:t>– Step 1 – Help the family state the problem as clearly as possible. (Ask the family questions about their current situation and how the current situation is keeping them from doing what they would like to do.) </a:t>
            </a:r>
          </a:p>
          <a:p>
            <a:r>
              <a:rPr lang="en-US" b="1" dirty="0"/>
              <a:t>Impact </a:t>
            </a:r>
            <a:r>
              <a:rPr lang="en-US" dirty="0"/>
              <a:t>– Step 2 – Ask what they might be doing that is negatively impacting the situation or helping create the problem. </a:t>
            </a:r>
          </a:p>
          <a:p>
            <a:r>
              <a:rPr lang="en-US" b="1" dirty="0"/>
              <a:t>Cost/Benefits </a:t>
            </a:r>
            <a:r>
              <a:rPr lang="en-US" dirty="0"/>
              <a:t>– Step 3 – Ask if the problem is not resolved, what is the cost in the short term? What’s going to happen in the long term? If the problem is resolved, what are some of the short-term benefits? What would be some of the long- term benefits?</a:t>
            </a:r>
          </a:p>
          <a:p>
            <a:r>
              <a:rPr lang="en-US" b="1" dirty="0"/>
              <a:t>Brainstorm </a:t>
            </a:r>
            <a:r>
              <a:rPr lang="en-US" dirty="0"/>
              <a:t>– Step 4 – What are 5-7 Possible ways to solve this problem?</a:t>
            </a:r>
          </a:p>
          <a:p>
            <a:r>
              <a:rPr lang="en-US" b="1" dirty="0"/>
              <a:t>Actions </a:t>
            </a:r>
            <a:r>
              <a:rPr lang="en-US" dirty="0"/>
              <a:t>- (small steps) - Step 5 – Select the 1-2 best solutions from the above list. What are the actions that you need to take to begin working on the solutions?</a:t>
            </a:r>
          </a:p>
          <a:p>
            <a:endParaRPr lang="en-US" dirty="0"/>
          </a:p>
          <a:p>
            <a:endParaRPr lang="en-US" dirty="0"/>
          </a:p>
        </p:txBody>
      </p:sp>
    </p:spTree>
    <p:extLst>
      <p:ext uri="{BB962C8B-B14F-4D97-AF65-F5344CB8AC3E}">
        <p14:creationId xmlns:p14="http://schemas.microsoft.com/office/powerpoint/2010/main" val="1623160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PICBA Activity:  Helping a Family</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Pair up and practice using the tool for a actual problem a family may be experiencing.  Please keep it simple.</a:t>
            </a:r>
          </a:p>
          <a:p>
            <a:pPr marL="0" indent="0">
              <a:buNone/>
            </a:pPr>
            <a:endParaRPr lang="en-US" dirty="0"/>
          </a:p>
          <a:p>
            <a:pPr marL="0" indent="0" algn="ctr">
              <a:buNone/>
            </a:pPr>
            <a:r>
              <a:rPr lang="en-US" dirty="0"/>
              <a:t>Debrief and large group discussion</a:t>
            </a:r>
          </a:p>
        </p:txBody>
      </p:sp>
      <p:pic>
        <p:nvPicPr>
          <p:cNvPr id="7" name="Content Placeholder 6">
            <a:extLst>
              <a:ext uri="{FF2B5EF4-FFF2-40B4-BE49-F238E27FC236}">
                <a16:creationId xmlns:a16="http://schemas.microsoft.com/office/drawing/2014/main" id="{E8C93D6F-79FA-4B43-A279-5644294BF4E8}"/>
              </a:ext>
            </a:extLst>
          </p:cNvPr>
          <p:cNvPicPr>
            <a:picLocks noGrp="1" noChangeAspect="1"/>
          </p:cNvPicPr>
          <p:nvPr>
            <p:ph sz="half" idx="2"/>
          </p:nvPr>
        </p:nvPicPr>
        <p:blipFill>
          <a:blip r:embed="rId2"/>
          <a:stretch>
            <a:fillRect/>
          </a:stretch>
        </p:blipFill>
        <p:spPr>
          <a:xfrm>
            <a:off x="6181725" y="2563599"/>
            <a:ext cx="4718050" cy="3304014"/>
          </a:xfrm>
          <a:prstGeom prst="rect">
            <a:avLst/>
          </a:prstGeom>
        </p:spPr>
      </p:pic>
    </p:spTree>
    <p:extLst>
      <p:ext uri="{BB962C8B-B14F-4D97-AF65-F5344CB8AC3E}">
        <p14:creationId xmlns:p14="http://schemas.microsoft.com/office/powerpoint/2010/main" val="2832934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PICBA Activity:  Helping Individual</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Work as a large group in the interest of time.</a:t>
            </a:r>
          </a:p>
          <a:p>
            <a:r>
              <a:rPr lang="en-US" dirty="0"/>
              <a:t>If anyone in the group is comfortable sharing a “real life” problem they may be experiencing. </a:t>
            </a:r>
          </a:p>
        </p:txBody>
      </p:sp>
      <p:pic>
        <p:nvPicPr>
          <p:cNvPr id="7" name="Content Placeholder 6">
            <a:extLst>
              <a:ext uri="{FF2B5EF4-FFF2-40B4-BE49-F238E27FC236}">
                <a16:creationId xmlns:a16="http://schemas.microsoft.com/office/drawing/2014/main" id="{F553F2D5-5593-4C7E-A374-C15CA32FAB7F}"/>
              </a:ext>
            </a:extLst>
          </p:cNvPr>
          <p:cNvPicPr>
            <a:picLocks noGrp="1" noChangeAspect="1"/>
          </p:cNvPicPr>
          <p:nvPr>
            <p:ph sz="half" idx="2"/>
          </p:nvPr>
        </p:nvPicPr>
        <p:blipFill>
          <a:blip r:embed="rId2"/>
          <a:stretch>
            <a:fillRect/>
          </a:stretch>
        </p:blipFill>
        <p:spPr>
          <a:xfrm>
            <a:off x="6751595" y="2560638"/>
            <a:ext cx="3578310" cy="3309937"/>
          </a:xfrm>
          <a:prstGeom prst="rect">
            <a:avLst/>
          </a:prstGeom>
        </p:spPr>
      </p:pic>
    </p:spTree>
    <p:extLst>
      <p:ext uri="{BB962C8B-B14F-4D97-AF65-F5344CB8AC3E}">
        <p14:creationId xmlns:p14="http://schemas.microsoft.com/office/powerpoint/2010/main" val="879258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8</a:t>
            </a:r>
            <a:br>
              <a:rPr lang="en-US" sz="3600" b="1" dirty="0"/>
            </a:br>
            <a:r>
              <a:rPr lang="en-US" sz="3600" b="1" dirty="0"/>
              <a:t>Using Dissatisfaction to Find Resiliency Goals</a:t>
            </a:r>
          </a:p>
        </p:txBody>
      </p:sp>
      <p:pic>
        <p:nvPicPr>
          <p:cNvPr id="6" name="Content Placeholder 5">
            <a:extLst>
              <a:ext uri="{FF2B5EF4-FFF2-40B4-BE49-F238E27FC236}">
                <a16:creationId xmlns:a16="http://schemas.microsoft.com/office/drawing/2014/main" id="{D229FCFC-A592-48CC-916C-D95506FA17D4}"/>
              </a:ext>
            </a:extLst>
          </p:cNvPr>
          <p:cNvPicPr>
            <a:picLocks noGrp="1" noChangeAspect="1"/>
          </p:cNvPicPr>
          <p:nvPr>
            <p:ph idx="1"/>
          </p:nvPr>
        </p:nvPicPr>
        <p:blipFill>
          <a:blip r:embed="rId2"/>
          <a:stretch>
            <a:fillRect/>
          </a:stretch>
        </p:blipFill>
        <p:spPr>
          <a:xfrm>
            <a:off x="3059395" y="2557463"/>
            <a:ext cx="5298392" cy="3317875"/>
          </a:xfrm>
          <a:prstGeom prst="rect">
            <a:avLst/>
          </a:prstGeom>
        </p:spPr>
      </p:pic>
    </p:spTree>
    <p:extLst>
      <p:ext uri="{BB962C8B-B14F-4D97-AF65-F5344CB8AC3E}">
        <p14:creationId xmlns:p14="http://schemas.microsoft.com/office/powerpoint/2010/main" val="2178344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PICBA:  Individual Problem</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0000" lnSpcReduction="20000"/>
          </a:bodyPr>
          <a:lstStyle/>
          <a:p>
            <a:r>
              <a:rPr lang="en-US" b="1" dirty="0"/>
              <a:t>Problem </a:t>
            </a:r>
            <a:r>
              <a:rPr lang="en-US" dirty="0"/>
              <a:t>– Step 1 – What is the current situation and what is keeping us from doing what we would like to do?</a:t>
            </a:r>
          </a:p>
          <a:p>
            <a:r>
              <a:rPr lang="en-US" b="1" dirty="0"/>
              <a:t>Impact </a:t>
            </a:r>
            <a:r>
              <a:rPr lang="en-US" dirty="0"/>
              <a:t>– Step 2 – How are we negatively impacting the situation or helping to create the problem? </a:t>
            </a:r>
          </a:p>
          <a:p>
            <a:r>
              <a:rPr lang="en-US" b="1" dirty="0"/>
              <a:t>Cost/Benefits </a:t>
            </a:r>
            <a:r>
              <a:rPr lang="en-US" dirty="0"/>
              <a:t>– Step 3 –If the problem is not resolved, what is the cost in the short term? What’s going to happen in the long term? If the problem is resolved, what are some of the short-term benefits? What would be some of the long-term benefits?</a:t>
            </a:r>
            <a:r>
              <a:rPr lang="en-US" b="1" dirty="0"/>
              <a:t> </a:t>
            </a:r>
            <a:endParaRPr lang="en-US" dirty="0"/>
          </a:p>
          <a:p>
            <a:r>
              <a:rPr lang="en-US" b="1" dirty="0"/>
              <a:t>Brainstorm </a:t>
            </a:r>
            <a:r>
              <a:rPr lang="en-US" dirty="0"/>
              <a:t>(big actions) – Step 4 - What are 5-7 possible ways to solving this  problem?</a:t>
            </a:r>
          </a:p>
          <a:p>
            <a:r>
              <a:rPr lang="en-US" dirty="0"/>
              <a:t>**Discuss with the individual the possible pros and cons of each of the above solutions.</a:t>
            </a:r>
          </a:p>
          <a:p>
            <a:r>
              <a:rPr lang="en-US" b="1" dirty="0"/>
              <a:t>Actions </a:t>
            </a:r>
            <a:r>
              <a:rPr lang="en-US" dirty="0"/>
              <a:t>(small steps) - Step 5 – Select the 1-2 best solutions from the above list. What are the actions that you need to take to begin working on the solutions?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552444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Review Questions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b="1" dirty="0"/>
              <a:t>What are the five basic steps to problem solving with families?</a:t>
            </a:r>
          </a:p>
          <a:p>
            <a:r>
              <a:rPr lang="en-US" b="1" dirty="0"/>
              <a:t>Where in the five stages would you use this tool?</a:t>
            </a:r>
            <a:endParaRPr lang="en-US" dirty="0"/>
          </a:p>
          <a:p>
            <a:endParaRPr lang="en-US" dirty="0"/>
          </a:p>
        </p:txBody>
      </p:sp>
      <p:pic>
        <p:nvPicPr>
          <p:cNvPr id="6" name="Content Placeholder 5">
            <a:extLst>
              <a:ext uri="{FF2B5EF4-FFF2-40B4-BE49-F238E27FC236}">
                <a16:creationId xmlns:a16="http://schemas.microsoft.com/office/drawing/2014/main" id="{EA08490B-F5A5-48E1-9056-5F8F3AE68C98}"/>
              </a:ext>
            </a:extLst>
          </p:cNvPr>
          <p:cNvPicPr>
            <a:picLocks noGrp="1" noChangeAspect="1"/>
          </p:cNvPicPr>
          <p:nvPr>
            <p:ph sz="half" idx="2"/>
          </p:nvPr>
        </p:nvPicPr>
        <p:blipFill>
          <a:blip r:embed="rId2"/>
          <a:stretch>
            <a:fillRect/>
          </a:stretch>
        </p:blipFill>
        <p:spPr>
          <a:xfrm>
            <a:off x="6240297" y="2560638"/>
            <a:ext cx="4600906" cy="3309937"/>
          </a:xfrm>
          <a:prstGeom prst="rect">
            <a:avLst/>
          </a:prstGeom>
        </p:spPr>
      </p:pic>
    </p:spTree>
    <p:extLst>
      <p:ext uri="{BB962C8B-B14F-4D97-AF65-F5344CB8AC3E}">
        <p14:creationId xmlns:p14="http://schemas.microsoft.com/office/powerpoint/2010/main" val="3847482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fontScale="90000"/>
          </a:bodyPr>
          <a:lstStyle/>
          <a:p>
            <a:r>
              <a:rPr lang="en-US" sz="3600" b="1" dirty="0"/>
              <a:t>Session 11</a:t>
            </a:r>
            <a:br>
              <a:rPr lang="en-US" sz="3600" b="1" dirty="0"/>
            </a:br>
            <a:r>
              <a:rPr lang="en-US" sz="3600" b="1" dirty="0"/>
              <a:t>Suicide Prevention and Planning for Crisis Situations </a:t>
            </a:r>
          </a:p>
        </p:txBody>
      </p:sp>
      <p:pic>
        <p:nvPicPr>
          <p:cNvPr id="6" name="Content Placeholder 5">
            <a:extLst>
              <a:ext uri="{FF2B5EF4-FFF2-40B4-BE49-F238E27FC236}">
                <a16:creationId xmlns:a16="http://schemas.microsoft.com/office/drawing/2014/main" id="{0E1E4B08-A9C6-4817-880F-4A97EB88A1BC}"/>
              </a:ext>
            </a:extLst>
          </p:cNvPr>
          <p:cNvPicPr>
            <a:picLocks noGrp="1" noChangeAspect="1"/>
          </p:cNvPicPr>
          <p:nvPr>
            <p:ph idx="1"/>
          </p:nvPr>
        </p:nvPicPr>
        <p:blipFill>
          <a:blip r:embed="rId2"/>
          <a:stretch>
            <a:fillRect/>
          </a:stretch>
        </p:blipFill>
        <p:spPr>
          <a:xfrm>
            <a:off x="3880968" y="2557463"/>
            <a:ext cx="4430064" cy="3317875"/>
          </a:xfrm>
          <a:prstGeom prst="rect">
            <a:avLst/>
          </a:prstGeom>
        </p:spPr>
      </p:pic>
    </p:spTree>
    <p:extLst>
      <p:ext uri="{BB962C8B-B14F-4D97-AF65-F5344CB8AC3E}">
        <p14:creationId xmlns:p14="http://schemas.microsoft.com/office/powerpoint/2010/main" val="3182489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Suicide Myths and Facts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10024730" cy="3310128"/>
          </a:xfrm>
        </p:spPr>
        <p:txBody>
          <a:bodyPr>
            <a:normAutofit fontScale="40000" lnSpcReduction="20000"/>
          </a:bodyPr>
          <a:lstStyle/>
          <a:p>
            <a:r>
              <a:rPr lang="en-US" b="1" i="1" dirty="0"/>
              <a:t>Myth: There is nothing that can be done if someone wants to take their own life.</a:t>
            </a:r>
            <a:br>
              <a:rPr lang="en-US" b="1" i="1" dirty="0"/>
            </a:br>
            <a:r>
              <a:rPr lang="en-US" dirty="0"/>
              <a:t>Fact: Suicide is preventable. People who consider suicide don’t necessarily want to die but do want their pain to stop. Getting the person into treatment is the best way to help them.</a:t>
            </a:r>
          </a:p>
          <a:p>
            <a:r>
              <a:rPr lang="en-US" b="1" i="1" dirty="0"/>
              <a:t>Myth: People who consider suicide are crazy.</a:t>
            </a:r>
            <a:br>
              <a:rPr lang="en-US" b="1" i="1" dirty="0"/>
            </a:br>
            <a:r>
              <a:rPr lang="en-US" b="1" dirty="0"/>
              <a:t>Fact: </a:t>
            </a:r>
            <a:r>
              <a:rPr lang="en-US" dirty="0"/>
              <a:t>Most people who attempt suicide have a medical condition or chemical imbalance that puts them at risk for suicide. It can result from prolonged or intense stress. It can result from health conditions like depression, heart disease, or diabetes. It can be a side effect from medications. It can be from changing hormone levels. It can be from alcohol or drug use.</a:t>
            </a:r>
          </a:p>
          <a:p>
            <a:r>
              <a:rPr lang="en-US" b="1" i="1" dirty="0"/>
              <a:t>Myth: Talking about suicide will encourage people to do it.</a:t>
            </a:r>
            <a:br>
              <a:rPr lang="en-US" b="1" i="1" dirty="0"/>
            </a:br>
            <a:r>
              <a:rPr lang="en-US" b="1" dirty="0"/>
              <a:t>Fact: </a:t>
            </a:r>
            <a:r>
              <a:rPr lang="en-US" dirty="0"/>
              <a:t>Research has shown that asking someone in crisis about their intentions and plans does not encourage them to do it. It is important to take any talk about wanting to die seriously. Don’t joke about it. Don’t dare them to do it.</a:t>
            </a:r>
          </a:p>
          <a:p>
            <a:r>
              <a:rPr lang="en-US" b="1" i="1" dirty="0"/>
              <a:t>Myth: People who attempt suicide are of weak character.</a:t>
            </a:r>
            <a:br>
              <a:rPr lang="en-US" b="1" i="1" dirty="0"/>
            </a:br>
            <a:r>
              <a:rPr lang="en-US" b="1" dirty="0"/>
              <a:t>Fact: </a:t>
            </a:r>
            <a:r>
              <a:rPr lang="en-US" dirty="0"/>
              <a:t>Thinking about, planning for, or attempting suicide has nothing to do with one’s character. Good people can experience depression and suicidal thoughts.</a:t>
            </a:r>
            <a:br>
              <a:rPr lang="en-US" dirty="0"/>
            </a:br>
            <a:endParaRPr lang="en-US" dirty="0"/>
          </a:p>
          <a:p>
            <a:r>
              <a:rPr lang="en-US" b="1" i="1" dirty="0"/>
              <a:t>Myth: People who talk about wanting to die won’t really do it.</a:t>
            </a:r>
            <a:br>
              <a:rPr lang="en-US" b="1" i="1" dirty="0"/>
            </a:br>
            <a:r>
              <a:rPr lang="en-US" b="1" dirty="0"/>
              <a:t>Fact: </a:t>
            </a:r>
            <a:r>
              <a:rPr lang="en-US" dirty="0"/>
              <a:t>Talking about wanting to die, not having a reason to live, and being a burden to others are warning signs for suicide. It should be taken seriously.</a:t>
            </a:r>
            <a:br>
              <a:rPr lang="en-US" dirty="0"/>
            </a:br>
            <a:endParaRPr lang="en-US" dirty="0"/>
          </a:p>
          <a:p>
            <a:r>
              <a:rPr lang="en-US" b="1" i="1" dirty="0"/>
              <a:t>Myth: People who are suicidal will always be suicidal.</a:t>
            </a:r>
            <a:br>
              <a:rPr lang="en-US" b="1" i="1" dirty="0"/>
            </a:br>
            <a:r>
              <a:rPr lang="en-US" b="1" dirty="0"/>
              <a:t>Fact: </a:t>
            </a:r>
            <a:r>
              <a:rPr lang="en-US" dirty="0"/>
              <a:t>People who get treatment may never become suicidal ever again. In the short-term, people who do attempt suicide may try repeated attempts. Follow-up care is very important for someone who has attempted suicide.</a:t>
            </a:r>
            <a:br>
              <a:rPr lang="en-US" dirty="0"/>
            </a:br>
            <a:endParaRPr lang="en-US" dirty="0"/>
          </a:p>
          <a:p>
            <a:r>
              <a:rPr lang="en-US" b="1" i="1" dirty="0"/>
              <a:t>Myth: Young people are the ones who usually take their own lives.</a:t>
            </a:r>
            <a:br>
              <a:rPr lang="en-US" b="1" i="1" dirty="0"/>
            </a:br>
            <a:r>
              <a:rPr lang="en-US" b="1" dirty="0"/>
              <a:t>Fact: </a:t>
            </a:r>
            <a:r>
              <a:rPr lang="en-US" dirty="0"/>
              <a:t>Suicide rates are much higher for adults than for youths. The suicide rate is highest for adult men. Their deaths do impact young people.  Counseling can often help a family who has experienced a loss due to suicide.</a:t>
            </a:r>
          </a:p>
        </p:txBody>
      </p:sp>
    </p:spTree>
    <p:extLst>
      <p:ext uri="{BB962C8B-B14F-4D97-AF65-F5344CB8AC3E}">
        <p14:creationId xmlns:p14="http://schemas.microsoft.com/office/powerpoint/2010/main" val="2711282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Here’s How to Talk to Someone Who May Be Struggling with Their Behavioral Health</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7" y="2560320"/>
            <a:ext cx="9896543" cy="3310128"/>
          </a:xfrm>
        </p:spPr>
        <p:txBody>
          <a:bodyPr>
            <a:normAutofit fontScale="47500" lnSpcReduction="20000"/>
          </a:bodyPr>
          <a:lstStyle/>
          <a:p>
            <a:pPr lvl="0"/>
            <a:r>
              <a:rPr lang="en-US" dirty="0"/>
              <a:t>Be direct. Talk openly and matter-of-factly about suicide.</a:t>
            </a:r>
          </a:p>
          <a:p>
            <a:pPr lvl="0"/>
            <a:r>
              <a:rPr lang="en-US" dirty="0"/>
              <a:t>Ask directly about suicide.</a:t>
            </a:r>
          </a:p>
          <a:p>
            <a:pPr lvl="0"/>
            <a:r>
              <a:rPr lang="en-US" dirty="0"/>
              <a:t>Be willing to listen. Allow expressions of feelings. Accept the feelings.</a:t>
            </a:r>
          </a:p>
          <a:p>
            <a:pPr lvl="0"/>
            <a:r>
              <a:rPr lang="en-US" dirty="0"/>
              <a:t>Be non-judgmental. Don’t debate whether suicide is right or wrong, or whether feelings are good or bad. Don’t lecture on the value of life.</a:t>
            </a:r>
          </a:p>
          <a:p>
            <a:pPr lvl="0"/>
            <a:r>
              <a:rPr lang="en-US" dirty="0"/>
              <a:t>Get involved. Become available. Show interest and support.</a:t>
            </a:r>
          </a:p>
          <a:p>
            <a:pPr lvl="0"/>
            <a:r>
              <a:rPr lang="en-US" dirty="0"/>
              <a:t>Don’t dare him or her to do it.                                                                                       </a:t>
            </a:r>
          </a:p>
          <a:p>
            <a:pPr lvl="0"/>
            <a:r>
              <a:rPr lang="en-US" dirty="0"/>
              <a:t>Don’t act shocked. This will put distance between you.</a:t>
            </a:r>
          </a:p>
          <a:p>
            <a:pPr lvl="0"/>
            <a:r>
              <a:rPr lang="en-US" dirty="0"/>
              <a:t>Don’t be sworn to secrecy. Seek support.</a:t>
            </a:r>
          </a:p>
          <a:p>
            <a:pPr lvl="0"/>
            <a:r>
              <a:rPr lang="en-US" dirty="0"/>
              <a:t>DO Offer hope that alternatives are available but do not offer glib reassurance.                                                                                      </a:t>
            </a:r>
          </a:p>
          <a:p>
            <a:pPr lvl="0"/>
            <a:r>
              <a:rPr lang="en-US" dirty="0"/>
              <a:t>Act. Remove means, like weapons or pills.</a:t>
            </a:r>
          </a:p>
          <a:p>
            <a:pPr lvl="0"/>
            <a:r>
              <a:rPr lang="en-US" dirty="0"/>
              <a:t>If unsure - Get help! Follow your agency’s protocol, call 988</a:t>
            </a:r>
            <a:br>
              <a:rPr lang="en-US" dirty="0"/>
            </a:br>
            <a:endParaRPr lang="en-US" dirty="0"/>
          </a:p>
          <a:p>
            <a:r>
              <a:rPr lang="en-US" b="1" dirty="0"/>
              <a:t>Never keep it a secret if someone tells you about a plan to hurt themselves. Call 988 so that you can find out what resources are available in your area, or encourage your loved one to call. Calls are routed to the Lifeline center closest to your area code that can provide you with local resources.</a:t>
            </a:r>
            <a:endParaRPr lang="en-US" dirty="0"/>
          </a:p>
          <a:p>
            <a:endParaRPr lang="en-US" dirty="0"/>
          </a:p>
        </p:txBody>
      </p:sp>
    </p:spTree>
    <p:extLst>
      <p:ext uri="{BB962C8B-B14F-4D97-AF65-F5344CB8AC3E}">
        <p14:creationId xmlns:p14="http://schemas.microsoft.com/office/powerpoint/2010/main" val="2970971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What are the Risk Factors </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7" y="2560320"/>
            <a:ext cx="5273269" cy="3310128"/>
          </a:xfrm>
        </p:spPr>
        <p:txBody>
          <a:bodyPr>
            <a:normAutofit/>
          </a:bodyPr>
          <a:lstStyle/>
          <a:p>
            <a:r>
              <a:rPr lang="en-US" dirty="0"/>
              <a:t>Risk factors include characteristics or circumstances that indicate an increase in the chance of that person dying by suicide. Risk factors are important to determine as they help alert gatekeepers (friends, family members, health professionals, etc.) of heightened suicide risk.</a:t>
            </a:r>
          </a:p>
        </p:txBody>
      </p:sp>
      <p:pic>
        <p:nvPicPr>
          <p:cNvPr id="4" name="Picture 3">
            <a:extLst>
              <a:ext uri="{FF2B5EF4-FFF2-40B4-BE49-F238E27FC236}">
                <a16:creationId xmlns:a16="http://schemas.microsoft.com/office/drawing/2014/main" id="{5C084DFC-68E1-41A3-A4F0-ADEC5D054304}"/>
              </a:ext>
            </a:extLst>
          </p:cNvPr>
          <p:cNvPicPr>
            <a:picLocks noChangeAspect="1"/>
          </p:cNvPicPr>
          <p:nvPr/>
        </p:nvPicPr>
        <p:blipFill>
          <a:blip r:embed="rId2"/>
          <a:stretch>
            <a:fillRect/>
          </a:stretch>
        </p:blipFill>
        <p:spPr>
          <a:xfrm>
            <a:off x="7128438" y="2691926"/>
            <a:ext cx="3587987" cy="2640650"/>
          </a:xfrm>
          <a:prstGeom prst="rect">
            <a:avLst/>
          </a:prstGeom>
        </p:spPr>
      </p:pic>
    </p:spTree>
    <p:extLst>
      <p:ext uri="{BB962C8B-B14F-4D97-AF65-F5344CB8AC3E}">
        <p14:creationId xmlns:p14="http://schemas.microsoft.com/office/powerpoint/2010/main" val="1618702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Risk Factors</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62500" lnSpcReduction="20000"/>
          </a:bodyPr>
          <a:lstStyle/>
          <a:p>
            <a:endParaRPr lang="en-US" dirty="0"/>
          </a:p>
          <a:p>
            <a:r>
              <a:rPr lang="en-US" dirty="0"/>
              <a:t>Mental health disorders; particularly mood disorders, schizophrenia, anxiety disorders and certain personality disorders</a:t>
            </a:r>
          </a:p>
          <a:p>
            <a:r>
              <a:rPr lang="en-US" dirty="0"/>
              <a:t>Alcohol and other substance use disorder</a:t>
            </a:r>
          </a:p>
          <a:p>
            <a:r>
              <a:rPr lang="en-US" dirty="0"/>
              <a:t>Local clusters of suicide</a:t>
            </a:r>
          </a:p>
          <a:p>
            <a:r>
              <a:rPr lang="en-US" dirty="0"/>
              <a:t>Lack of social support and sense of isolation</a:t>
            </a:r>
          </a:p>
          <a:p>
            <a:r>
              <a:rPr lang="en-US" dirty="0"/>
              <a:t>Stigma associated with asking for help</a:t>
            </a:r>
          </a:p>
          <a:p>
            <a:r>
              <a:rPr lang="en-US" dirty="0"/>
              <a:t>Lack of health care, especially mental health and substance use treatment</a:t>
            </a:r>
          </a:p>
          <a:p>
            <a:r>
              <a:rPr lang="en-US" dirty="0"/>
              <a:t>Cultural and religious beliefs, such as the belief that suicide is a noble resolution of a personal dilemma</a:t>
            </a:r>
          </a:p>
          <a:p>
            <a:r>
              <a:rPr lang="en-US" dirty="0"/>
              <a:t>Exposure to others who have died by suicide (in real life or via the media and Internet)</a:t>
            </a:r>
          </a:p>
          <a:p>
            <a:r>
              <a:rPr lang="en-US" dirty="0"/>
              <a:t>Hopelessness</a:t>
            </a:r>
          </a:p>
        </p:txBody>
      </p:sp>
    </p:spTree>
    <p:extLst>
      <p:ext uri="{BB962C8B-B14F-4D97-AF65-F5344CB8AC3E}">
        <p14:creationId xmlns:p14="http://schemas.microsoft.com/office/powerpoint/2010/main" val="253958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Risk Factors</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92500" lnSpcReduction="20000"/>
          </a:bodyPr>
          <a:lstStyle/>
          <a:p>
            <a:r>
              <a:rPr lang="en-US" dirty="0"/>
              <a:t>Impulsive and/or aggressive tendencies</a:t>
            </a:r>
          </a:p>
          <a:p>
            <a:r>
              <a:rPr lang="en-US" dirty="0"/>
              <a:t>History of trauma or abuse</a:t>
            </a:r>
          </a:p>
          <a:p>
            <a:r>
              <a:rPr lang="en-US" dirty="0"/>
              <a:t>Major physical illnesses or chronic illnesses</a:t>
            </a:r>
          </a:p>
          <a:p>
            <a:r>
              <a:rPr lang="en-US" dirty="0"/>
              <a:t>Previous suicide attempt</a:t>
            </a:r>
          </a:p>
          <a:p>
            <a:r>
              <a:rPr lang="en-US" dirty="0"/>
              <a:t>Family history of suicide</a:t>
            </a:r>
          </a:p>
          <a:p>
            <a:r>
              <a:rPr lang="en-US" dirty="0"/>
              <a:t>Recent job or financial loss</a:t>
            </a:r>
          </a:p>
          <a:p>
            <a:r>
              <a:rPr lang="en-US" dirty="0"/>
              <a:t>Recent loss of relationship</a:t>
            </a:r>
          </a:p>
          <a:p>
            <a:r>
              <a:rPr lang="en-US" dirty="0"/>
              <a:t>Easy access to lethal means</a:t>
            </a:r>
          </a:p>
          <a:p>
            <a:endParaRPr lang="en-US" dirty="0"/>
          </a:p>
        </p:txBody>
      </p:sp>
      <p:pic>
        <p:nvPicPr>
          <p:cNvPr id="4" name="Picture 3">
            <a:extLst>
              <a:ext uri="{FF2B5EF4-FFF2-40B4-BE49-F238E27FC236}">
                <a16:creationId xmlns:a16="http://schemas.microsoft.com/office/drawing/2014/main" id="{DE36C2AC-05EC-4302-9497-655C526FED52}"/>
              </a:ext>
            </a:extLst>
          </p:cNvPr>
          <p:cNvPicPr>
            <a:picLocks noChangeAspect="1"/>
          </p:cNvPicPr>
          <p:nvPr/>
        </p:nvPicPr>
        <p:blipFill>
          <a:blip r:embed="rId2"/>
          <a:stretch>
            <a:fillRect/>
          </a:stretch>
        </p:blipFill>
        <p:spPr>
          <a:xfrm>
            <a:off x="6511895" y="2979945"/>
            <a:ext cx="4110527" cy="2574821"/>
          </a:xfrm>
          <a:prstGeom prst="rect">
            <a:avLst/>
          </a:prstGeom>
        </p:spPr>
      </p:pic>
    </p:spTree>
    <p:extLst>
      <p:ext uri="{BB962C8B-B14F-4D97-AF65-F5344CB8AC3E}">
        <p14:creationId xmlns:p14="http://schemas.microsoft.com/office/powerpoint/2010/main" val="2591984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Stages of Change in Building Resiliency</a:t>
            </a:r>
          </a:p>
        </p:txBody>
      </p:sp>
      <p:pic>
        <p:nvPicPr>
          <p:cNvPr id="5" name="Content Placeholder 4">
            <a:extLst>
              <a:ext uri="{FF2B5EF4-FFF2-40B4-BE49-F238E27FC236}">
                <a16:creationId xmlns:a16="http://schemas.microsoft.com/office/drawing/2014/main" id="{89F05338-082B-4102-BD87-3A1F653C8101}"/>
              </a:ext>
            </a:extLst>
          </p:cNvPr>
          <p:cNvPicPr>
            <a:picLocks noGrp="1" noChangeAspect="1"/>
          </p:cNvPicPr>
          <p:nvPr>
            <p:ph sz="half" idx="1"/>
          </p:nvPr>
        </p:nvPicPr>
        <p:blipFill>
          <a:blip r:embed="rId2"/>
          <a:stretch>
            <a:fillRect/>
          </a:stretch>
        </p:blipFill>
        <p:spPr>
          <a:xfrm>
            <a:off x="1298575" y="2654876"/>
            <a:ext cx="4718050" cy="3121461"/>
          </a:xfrm>
          <a:prstGeom prst="rect">
            <a:avLst/>
          </a:prstGeom>
        </p:spPr>
      </p:pic>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92500"/>
          </a:bodyPr>
          <a:lstStyle/>
          <a:p>
            <a:r>
              <a:rPr lang="en-US" dirty="0"/>
              <a:t>Become familiar with how clinical professionals understand and discuss stages of change is essential to communicating with clinical teams</a:t>
            </a:r>
          </a:p>
          <a:p>
            <a:r>
              <a:rPr lang="en-US" dirty="0"/>
              <a:t>Stages of Change Model in Building Resiliency presents commonly understood concepts about stages of change in clinical treatment settings. </a:t>
            </a:r>
          </a:p>
          <a:p>
            <a:endParaRPr lang="en-US" dirty="0"/>
          </a:p>
        </p:txBody>
      </p:sp>
    </p:spTree>
    <p:extLst>
      <p:ext uri="{BB962C8B-B14F-4D97-AF65-F5344CB8AC3E}">
        <p14:creationId xmlns:p14="http://schemas.microsoft.com/office/powerpoint/2010/main" val="244422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Protective Factors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62500" lnSpcReduction="20000"/>
          </a:bodyPr>
          <a:lstStyle/>
          <a:p>
            <a:r>
              <a:rPr lang="en-US" dirty="0"/>
              <a:t>Effective clinical care for mental, physical and substance use disorders</a:t>
            </a:r>
          </a:p>
          <a:p>
            <a:r>
              <a:rPr lang="en-US" dirty="0"/>
              <a:t>Easy access to a variety of clinical interventions</a:t>
            </a:r>
          </a:p>
          <a:p>
            <a:r>
              <a:rPr lang="en-US" dirty="0"/>
              <a:t>Restricted access to highly lethal means of suicide</a:t>
            </a:r>
          </a:p>
          <a:p>
            <a:r>
              <a:rPr lang="en-US" dirty="0"/>
              <a:t>Strong connections to family and community support</a:t>
            </a:r>
          </a:p>
          <a:p>
            <a:r>
              <a:rPr lang="en-US" dirty="0"/>
              <a:t>Support through ongoing medical and behavioral health care relationships</a:t>
            </a:r>
          </a:p>
          <a:p>
            <a:r>
              <a:rPr lang="en-US" dirty="0"/>
              <a:t>Skills in problem solving, conflict resolution and handling problems in a non-violent way</a:t>
            </a:r>
          </a:p>
          <a:p>
            <a:r>
              <a:rPr lang="en-US" dirty="0"/>
              <a:t>Cultural and religious beliefs that discourage suicide and support self-preservation</a:t>
            </a:r>
            <a:br>
              <a:rPr lang="en-US" dirty="0"/>
            </a:br>
            <a:endParaRPr lang="en-US" dirty="0"/>
          </a:p>
          <a:p>
            <a:endParaRPr lang="en-US" dirty="0"/>
          </a:p>
          <a:p>
            <a:endParaRPr lang="en-US" dirty="0"/>
          </a:p>
        </p:txBody>
      </p:sp>
      <p:sp>
        <p:nvSpPr>
          <p:cNvPr id="5" name="Content Placeholder 4">
            <a:extLst>
              <a:ext uri="{FF2B5EF4-FFF2-40B4-BE49-F238E27FC236}">
                <a16:creationId xmlns:a16="http://schemas.microsoft.com/office/drawing/2014/main" id="{EAA42C55-0010-4603-82DA-DFE9A466473B}"/>
              </a:ext>
            </a:extLst>
          </p:cNvPr>
          <p:cNvSpPr>
            <a:spLocks noGrp="1"/>
          </p:cNvSpPr>
          <p:nvPr>
            <p:ph sz="half" idx="2"/>
          </p:nvPr>
        </p:nvSpPr>
        <p:spPr/>
        <p:txBody>
          <a:bodyPr>
            <a:normAutofit fontScale="62500" lnSpcReduction="20000"/>
          </a:bodyPr>
          <a:lstStyle/>
          <a:p>
            <a:r>
              <a:rPr lang="en-US" sz="4500" i="1" dirty="0"/>
              <a:t>This list comes from SAMSHA’s Suicide Prevention Resource Center document, “Risk and Protective Factors for Suicide.” To view the Examples of Risk and Protective Factors in a Social Ecological Model visit SAMSHA at </a:t>
            </a:r>
            <a:r>
              <a:rPr lang="en-US" sz="4500" i="1" u="sng" dirty="0">
                <a:solidFill>
                  <a:srgbClr val="C00000"/>
                </a:solidFill>
                <a:hlinkClick r:id="rId2">
                  <a:extLst>
                    <a:ext uri="{A12FA001-AC4F-418D-AE19-62706E023703}">
                      <ahyp:hlinkClr xmlns:ahyp="http://schemas.microsoft.com/office/drawing/2018/hyperlinkcolor" val="tx"/>
                    </a:ext>
                  </a:extLst>
                </a:hlinkClick>
              </a:rPr>
              <a:t>https://www.samhsa.gov/</a:t>
            </a:r>
            <a:endParaRPr lang="en-US" sz="4500" dirty="0">
              <a:solidFill>
                <a:srgbClr val="C00000"/>
              </a:solidFill>
            </a:endParaRPr>
          </a:p>
          <a:p>
            <a:endParaRPr lang="en-US" dirty="0"/>
          </a:p>
        </p:txBody>
      </p:sp>
    </p:spTree>
    <p:extLst>
      <p:ext uri="{BB962C8B-B14F-4D97-AF65-F5344CB8AC3E}">
        <p14:creationId xmlns:p14="http://schemas.microsoft.com/office/powerpoint/2010/main" val="319544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1B0E7-7416-4DE4-8004-CA8F228B9931}"/>
              </a:ext>
            </a:extLst>
          </p:cNvPr>
          <p:cNvSpPr>
            <a:spLocks noGrp="1"/>
          </p:cNvSpPr>
          <p:nvPr>
            <p:ph type="title"/>
          </p:nvPr>
        </p:nvSpPr>
        <p:spPr/>
        <p:txBody>
          <a:bodyPr>
            <a:normAutofit fontScale="90000"/>
          </a:bodyPr>
          <a:lstStyle/>
          <a:p>
            <a:r>
              <a:rPr lang="en-US" b="1" dirty="0"/>
              <a:t>How to Help Families Recognize Their Resiliency Goals</a:t>
            </a:r>
          </a:p>
        </p:txBody>
      </p:sp>
      <p:sp>
        <p:nvSpPr>
          <p:cNvPr id="3" name="Content Placeholder 2">
            <a:extLst>
              <a:ext uri="{FF2B5EF4-FFF2-40B4-BE49-F238E27FC236}">
                <a16:creationId xmlns:a16="http://schemas.microsoft.com/office/drawing/2014/main" id="{F35B2687-B643-4C76-9365-815BF99DBEE7}"/>
              </a:ext>
            </a:extLst>
          </p:cNvPr>
          <p:cNvSpPr>
            <a:spLocks noGrp="1"/>
          </p:cNvSpPr>
          <p:nvPr>
            <p:ph idx="1"/>
          </p:nvPr>
        </p:nvSpPr>
        <p:spPr/>
        <p:txBody>
          <a:bodyPr>
            <a:normAutofit fontScale="92500" lnSpcReduction="10000"/>
          </a:bodyPr>
          <a:lstStyle/>
          <a:p>
            <a:r>
              <a:rPr lang="en-US" dirty="0"/>
              <a:t>May not use the actual word “dissatisfied.”  What might they say?</a:t>
            </a:r>
          </a:p>
          <a:p>
            <a:r>
              <a:rPr lang="en-US" dirty="0"/>
              <a:t>The greater the dissatisfaction, the more likely they will want to change.  How can we help them explore their dissatisfaction?</a:t>
            </a:r>
          </a:p>
          <a:p>
            <a:r>
              <a:rPr lang="en-US" dirty="0"/>
              <a:t>In order to see the possibilities, the person has to see they will be successful.  How can we help them develop those thoughts?</a:t>
            </a:r>
          </a:p>
          <a:p>
            <a:r>
              <a:rPr lang="en-US" dirty="0"/>
              <a:t>What keeps people from changing?  How can we identify barriers?</a:t>
            </a:r>
          </a:p>
          <a:p>
            <a:r>
              <a:rPr lang="en-US" dirty="0"/>
              <a:t>No one makes major changes along.  How can we identify their supports?</a:t>
            </a:r>
          </a:p>
          <a:p>
            <a:pPr marL="0" indent="0" algn="ctr">
              <a:buNone/>
            </a:pPr>
            <a:r>
              <a:rPr lang="en-US" b="1" dirty="0"/>
              <a:t>Dissatisfaction Tool</a:t>
            </a:r>
          </a:p>
        </p:txBody>
      </p:sp>
    </p:spTree>
    <p:extLst>
      <p:ext uri="{BB962C8B-B14F-4D97-AF65-F5344CB8AC3E}">
        <p14:creationId xmlns:p14="http://schemas.microsoft.com/office/powerpoint/2010/main" val="495952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What is 988</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7" y="2560320"/>
            <a:ext cx="9793993" cy="3310128"/>
          </a:xfrm>
        </p:spPr>
        <p:txBody>
          <a:bodyPr>
            <a:normAutofit fontScale="70000" lnSpcReduction="20000"/>
          </a:bodyPr>
          <a:lstStyle/>
          <a:p>
            <a:endParaRPr lang="en-US" dirty="0"/>
          </a:p>
          <a:p>
            <a:r>
              <a:rPr lang="en-US" dirty="0"/>
              <a:t>In July of 2022, 988 became the national three-digit phone number for all mental health, substance use, and suicide crises. 988 calls will be routed to the National Suicide Prevention Lifeline centers in each state, transitioning from the current Lifeline number, 1-800-273-8255. 988 offers rapid access to behavioral health support through connection with trained crisis specialists. While 988 will be available nationally, it is up to each state to ensure crisis services are adequately funded and available to anyone, anywhere, anytime. Missouri's 988 Task Force is developing a 988 plan and exploring long-term funding options.</a:t>
            </a:r>
          </a:p>
          <a:p>
            <a:r>
              <a:rPr lang="en-US" dirty="0"/>
              <a:t>988 is opening the door to a robust crisis system that can de-escalate mental health crises and connect individuals to the most appropriate care. With 988 as the first component of our system, we hope to see:</a:t>
            </a:r>
          </a:p>
          <a:p>
            <a:pPr lvl="0"/>
            <a:r>
              <a:rPr lang="en-US" dirty="0"/>
              <a:t>A change in the community response to behavioral health crises</a:t>
            </a:r>
          </a:p>
          <a:p>
            <a:pPr lvl="0"/>
            <a:r>
              <a:rPr lang="en-US" dirty="0"/>
              <a:t>A decrease in suicides and other poor mental health outcomes</a:t>
            </a:r>
          </a:p>
          <a:p>
            <a:pPr lvl="0"/>
            <a:r>
              <a:rPr lang="en-US" dirty="0"/>
              <a:t>A reduction in health care spending and use of law enforcement with more cost-effective early intervention</a:t>
            </a:r>
          </a:p>
          <a:p>
            <a:endParaRPr lang="en-US" dirty="0"/>
          </a:p>
        </p:txBody>
      </p:sp>
    </p:spTree>
    <p:extLst>
      <p:ext uri="{BB962C8B-B14F-4D97-AF65-F5344CB8AC3E}">
        <p14:creationId xmlns:p14="http://schemas.microsoft.com/office/powerpoint/2010/main" val="1903568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a:bodyPr>
          <a:lstStyle/>
          <a:p>
            <a:r>
              <a:rPr lang="en-US" sz="4000" b="1" dirty="0"/>
              <a:t>When Should You Call 988?</a:t>
            </a:r>
            <a:endParaRPr lang="en-US" sz="3100" b="1" dirty="0"/>
          </a:p>
        </p:txBody>
      </p:sp>
      <p:sp>
        <p:nvSpPr>
          <p:cNvPr id="6" name="Content Placeholder 5">
            <a:extLst>
              <a:ext uri="{FF2B5EF4-FFF2-40B4-BE49-F238E27FC236}">
                <a16:creationId xmlns:a16="http://schemas.microsoft.com/office/drawing/2014/main" id="{AA6C21C1-3581-4ABD-9307-0F2AF417258C}"/>
              </a:ext>
            </a:extLst>
          </p:cNvPr>
          <p:cNvSpPr>
            <a:spLocks noGrp="1"/>
          </p:cNvSpPr>
          <p:nvPr>
            <p:ph sz="half" idx="2"/>
          </p:nvPr>
        </p:nvSpPr>
        <p:spPr/>
        <p:txBody>
          <a:bodyPr>
            <a:normAutofit fontScale="85000" lnSpcReduction="10000"/>
          </a:bodyPr>
          <a:lstStyle/>
          <a:p>
            <a:r>
              <a:rPr lang="en-US" dirty="0"/>
              <a:t>Anyone in need of crisis support for themselves or someone else should call 988 starting on July 16, 2022. Until that time, help can be found at 1-800-273-8255.</a:t>
            </a:r>
          </a:p>
          <a:p>
            <a:r>
              <a:rPr lang="en-US" dirty="0"/>
              <a:t>For more information visit the Missouri Department of Mental Health’s Website at </a:t>
            </a:r>
            <a:r>
              <a:rPr lang="en-US" u="sng" dirty="0">
                <a:solidFill>
                  <a:srgbClr val="C00000"/>
                </a:solidFill>
                <a:hlinkClick r:id="rId2">
                  <a:extLst>
                    <a:ext uri="{A12FA001-AC4F-418D-AE19-62706E023703}">
                      <ahyp:hlinkClr xmlns:ahyp="http://schemas.microsoft.com/office/drawing/2018/hyperlinkcolor" val="tx"/>
                    </a:ext>
                  </a:extLst>
                </a:hlinkClick>
              </a:rPr>
              <a:t>www.dmh.mo.gov/behavioral-health/988-suicide-and-crisis-lifeline</a:t>
            </a:r>
            <a:endParaRPr lang="en-US" dirty="0">
              <a:solidFill>
                <a:srgbClr val="C00000"/>
              </a:solidFill>
            </a:endParaRPr>
          </a:p>
          <a:p>
            <a:pPr marL="0" indent="0">
              <a:buNone/>
            </a:pPr>
            <a:r>
              <a:rPr lang="en-US" dirty="0"/>
              <a:t> </a:t>
            </a:r>
          </a:p>
          <a:p>
            <a:endParaRPr lang="en-US" dirty="0"/>
          </a:p>
        </p:txBody>
      </p:sp>
      <p:pic>
        <p:nvPicPr>
          <p:cNvPr id="7" name="Content Placeholder 6">
            <a:extLst>
              <a:ext uri="{FF2B5EF4-FFF2-40B4-BE49-F238E27FC236}">
                <a16:creationId xmlns:a16="http://schemas.microsoft.com/office/drawing/2014/main" id="{FBC838AB-93DC-4808-A4EA-D2B499C8F7FE}"/>
              </a:ext>
            </a:extLst>
          </p:cNvPr>
          <p:cNvPicPr>
            <a:picLocks noGrp="1" noChangeAspect="1"/>
          </p:cNvPicPr>
          <p:nvPr>
            <p:ph sz="half" idx="1"/>
          </p:nvPr>
        </p:nvPicPr>
        <p:blipFill>
          <a:blip r:embed="rId3"/>
          <a:stretch>
            <a:fillRect/>
          </a:stretch>
        </p:blipFill>
        <p:spPr>
          <a:xfrm>
            <a:off x="2002631" y="2560638"/>
            <a:ext cx="3309937" cy="3309937"/>
          </a:xfrm>
          <a:prstGeom prst="rect">
            <a:avLst/>
          </a:prstGeom>
        </p:spPr>
      </p:pic>
    </p:spTree>
    <p:extLst>
      <p:ext uri="{BB962C8B-B14F-4D97-AF65-F5344CB8AC3E}">
        <p14:creationId xmlns:p14="http://schemas.microsoft.com/office/powerpoint/2010/main" val="3524576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Review Questions:  Session 11</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lnSpcReduction="10000"/>
          </a:bodyPr>
          <a:lstStyle/>
          <a:p>
            <a:endParaRPr lang="en-US" dirty="0"/>
          </a:p>
          <a:p>
            <a:pPr lvl="0"/>
            <a:r>
              <a:rPr lang="en-US" dirty="0"/>
              <a:t> What is 988?</a:t>
            </a:r>
          </a:p>
          <a:p>
            <a:pPr marL="0" indent="0">
              <a:buNone/>
            </a:pPr>
            <a:endParaRPr lang="en-US" dirty="0"/>
          </a:p>
          <a:p>
            <a:pPr lvl="0"/>
            <a:r>
              <a:rPr lang="en-US" dirty="0"/>
              <a:t>What are protective factors?</a:t>
            </a:r>
          </a:p>
          <a:p>
            <a:pPr marL="0" indent="0">
              <a:buNone/>
            </a:pPr>
            <a:endParaRPr lang="en-US" dirty="0"/>
          </a:p>
          <a:p>
            <a:pPr lvl="0"/>
            <a:r>
              <a:rPr lang="en-US" dirty="0"/>
              <a:t>True or False:  When someone is suicidal, be direct.  Talk openly and matter-of-factly about suicide.   </a:t>
            </a:r>
          </a:p>
        </p:txBody>
      </p:sp>
    </p:spTree>
    <p:extLst>
      <p:ext uri="{BB962C8B-B14F-4D97-AF65-F5344CB8AC3E}">
        <p14:creationId xmlns:p14="http://schemas.microsoft.com/office/powerpoint/2010/main" val="3928994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12</a:t>
            </a:r>
            <a:br>
              <a:rPr lang="en-US" sz="3600" b="1" dirty="0"/>
            </a:br>
            <a:r>
              <a:rPr lang="en-US" sz="3600" b="1" dirty="0"/>
              <a:t>Motivational Interviewing for Families</a:t>
            </a:r>
          </a:p>
        </p:txBody>
      </p:sp>
      <p:pic>
        <p:nvPicPr>
          <p:cNvPr id="5" name="Content Placeholder 4">
            <a:extLst>
              <a:ext uri="{FF2B5EF4-FFF2-40B4-BE49-F238E27FC236}">
                <a16:creationId xmlns:a16="http://schemas.microsoft.com/office/drawing/2014/main" id="{0FBEAB85-7191-4FEE-BE71-F8EABED035F2}"/>
              </a:ext>
            </a:extLst>
          </p:cNvPr>
          <p:cNvPicPr>
            <a:picLocks noGrp="1" noChangeAspect="1"/>
          </p:cNvPicPr>
          <p:nvPr>
            <p:ph idx="1"/>
          </p:nvPr>
        </p:nvPicPr>
        <p:blipFill>
          <a:blip r:embed="rId2"/>
          <a:stretch>
            <a:fillRect/>
          </a:stretch>
        </p:blipFill>
        <p:spPr>
          <a:xfrm>
            <a:off x="3603548" y="2557463"/>
            <a:ext cx="4984904" cy="3317875"/>
          </a:xfrm>
          <a:prstGeom prst="rect">
            <a:avLst/>
          </a:prstGeom>
        </p:spPr>
      </p:pic>
    </p:spTree>
    <p:extLst>
      <p:ext uri="{BB962C8B-B14F-4D97-AF65-F5344CB8AC3E}">
        <p14:creationId xmlns:p14="http://schemas.microsoft.com/office/powerpoint/2010/main" val="1389198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a:xfrm>
            <a:off x="846034" y="982132"/>
            <a:ext cx="10050564" cy="1303867"/>
          </a:xfrm>
        </p:spPr>
        <p:txBody>
          <a:bodyPr>
            <a:normAutofit/>
          </a:bodyPr>
          <a:lstStyle/>
          <a:p>
            <a:r>
              <a:rPr lang="en-US" sz="3100" b="1" dirty="0"/>
              <a:t>The OARS Model Essential Communication Skills</a:t>
            </a:r>
          </a:p>
        </p:txBody>
      </p:sp>
      <p:sp>
        <p:nvSpPr>
          <p:cNvPr id="6" name="Content Placeholder 5">
            <a:extLst>
              <a:ext uri="{FF2B5EF4-FFF2-40B4-BE49-F238E27FC236}">
                <a16:creationId xmlns:a16="http://schemas.microsoft.com/office/drawing/2014/main" id="{AA6C21C1-3581-4ABD-9307-0F2AF417258C}"/>
              </a:ext>
            </a:extLst>
          </p:cNvPr>
          <p:cNvSpPr>
            <a:spLocks noGrp="1"/>
          </p:cNvSpPr>
          <p:nvPr>
            <p:ph sz="half" idx="2"/>
          </p:nvPr>
        </p:nvSpPr>
        <p:spPr/>
        <p:txBody>
          <a:bodyPr>
            <a:normAutofit fontScale="92500"/>
          </a:bodyPr>
          <a:lstStyle/>
          <a:p>
            <a:r>
              <a:rPr lang="en-US" dirty="0"/>
              <a:t>O.A.R.S. is a skills-based model of interactive techniques adapted for a family-centered approach, using motivational interviewing principles. These skill-based techniques include verbal and non-verbal responses and behaviors. Both verbal and non-verbal techniques need to be adapted to be culturally sensitive and appropriate.</a:t>
            </a:r>
          </a:p>
          <a:p>
            <a:endParaRPr lang="en-US" dirty="0"/>
          </a:p>
          <a:p>
            <a:endParaRPr lang="en-US" dirty="0"/>
          </a:p>
        </p:txBody>
      </p:sp>
      <p:pic>
        <p:nvPicPr>
          <p:cNvPr id="7" name="Content Placeholder 6">
            <a:extLst>
              <a:ext uri="{FF2B5EF4-FFF2-40B4-BE49-F238E27FC236}">
                <a16:creationId xmlns:a16="http://schemas.microsoft.com/office/drawing/2014/main" id="{424782EB-D5D1-499D-AC8B-B286941682BB}"/>
              </a:ext>
            </a:extLst>
          </p:cNvPr>
          <p:cNvPicPr>
            <a:picLocks noGrp="1" noChangeAspect="1"/>
          </p:cNvPicPr>
          <p:nvPr>
            <p:ph sz="half" idx="1"/>
          </p:nvPr>
        </p:nvPicPr>
        <p:blipFill>
          <a:blip r:embed="rId2"/>
          <a:stretch>
            <a:fillRect/>
          </a:stretch>
        </p:blipFill>
        <p:spPr>
          <a:xfrm>
            <a:off x="2416374" y="2560638"/>
            <a:ext cx="2482452" cy="3309937"/>
          </a:xfrm>
          <a:prstGeom prst="rect">
            <a:avLst/>
          </a:prstGeom>
        </p:spPr>
      </p:pic>
    </p:spTree>
    <p:extLst>
      <p:ext uri="{BB962C8B-B14F-4D97-AF65-F5344CB8AC3E}">
        <p14:creationId xmlns:p14="http://schemas.microsoft.com/office/powerpoint/2010/main" val="3066784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The OARS Model Includes 4 Basic Skills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O = Open-Ended Questions</a:t>
            </a:r>
          </a:p>
          <a:p>
            <a:r>
              <a:rPr lang="en-US" dirty="0"/>
              <a:t>A = Affirmations</a:t>
            </a:r>
          </a:p>
          <a:p>
            <a:r>
              <a:rPr lang="en-US" dirty="0"/>
              <a:t>R = Reflective Listening</a:t>
            </a:r>
          </a:p>
          <a:p>
            <a:r>
              <a:rPr lang="en-US" dirty="0"/>
              <a:t>S = Summarizing</a:t>
            </a:r>
          </a:p>
        </p:txBody>
      </p:sp>
      <p:pic>
        <p:nvPicPr>
          <p:cNvPr id="7" name="Content Placeholder 6">
            <a:extLst>
              <a:ext uri="{FF2B5EF4-FFF2-40B4-BE49-F238E27FC236}">
                <a16:creationId xmlns:a16="http://schemas.microsoft.com/office/drawing/2014/main" id="{758B57E6-9662-4E61-93C8-2EA19D220932}"/>
              </a:ext>
            </a:extLst>
          </p:cNvPr>
          <p:cNvPicPr>
            <a:picLocks noGrp="1" noChangeAspect="1"/>
          </p:cNvPicPr>
          <p:nvPr>
            <p:ph sz="half" idx="2"/>
          </p:nvPr>
        </p:nvPicPr>
        <p:blipFill>
          <a:blip r:embed="rId2"/>
          <a:stretch>
            <a:fillRect/>
          </a:stretch>
        </p:blipFill>
        <p:spPr>
          <a:xfrm>
            <a:off x="6333550" y="2560638"/>
            <a:ext cx="4414399" cy="3309937"/>
          </a:xfrm>
          <a:prstGeom prst="rect">
            <a:avLst/>
          </a:prstGeom>
        </p:spPr>
      </p:pic>
    </p:spTree>
    <p:extLst>
      <p:ext uri="{BB962C8B-B14F-4D97-AF65-F5344CB8AC3E}">
        <p14:creationId xmlns:p14="http://schemas.microsoft.com/office/powerpoint/2010/main" val="413725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775C-C4DE-4E08-B8AF-B6B335FD91BD}"/>
              </a:ext>
            </a:extLst>
          </p:cNvPr>
          <p:cNvSpPr>
            <a:spLocks noGrp="1"/>
          </p:cNvSpPr>
          <p:nvPr>
            <p:ph type="title"/>
          </p:nvPr>
        </p:nvSpPr>
        <p:spPr/>
        <p:txBody>
          <a:bodyPr>
            <a:normAutofit/>
          </a:bodyPr>
          <a:lstStyle/>
          <a:p>
            <a:r>
              <a:rPr lang="en-US" b="1" dirty="0"/>
              <a:t>The Purpose of the OARS Model</a:t>
            </a:r>
          </a:p>
        </p:txBody>
      </p:sp>
      <p:pic>
        <p:nvPicPr>
          <p:cNvPr id="6" name="Content Placeholder 5">
            <a:extLst>
              <a:ext uri="{FF2B5EF4-FFF2-40B4-BE49-F238E27FC236}">
                <a16:creationId xmlns:a16="http://schemas.microsoft.com/office/drawing/2014/main" id="{4F1CE440-2D36-452B-8794-306D6F6E5A81}"/>
              </a:ext>
            </a:extLst>
          </p:cNvPr>
          <p:cNvPicPr>
            <a:picLocks noGrp="1" noChangeAspect="1"/>
          </p:cNvPicPr>
          <p:nvPr>
            <p:ph sz="half" idx="1"/>
          </p:nvPr>
        </p:nvPicPr>
        <p:blipFill>
          <a:blip r:embed="rId2"/>
          <a:stretch>
            <a:fillRect/>
          </a:stretch>
        </p:blipFill>
        <p:spPr>
          <a:xfrm>
            <a:off x="1450975" y="2560638"/>
            <a:ext cx="4413249" cy="3309937"/>
          </a:xfrm>
          <a:prstGeom prst="rect">
            <a:avLst/>
          </a:prstGeom>
        </p:spPr>
      </p:pic>
      <p:sp>
        <p:nvSpPr>
          <p:cNvPr id="4" name="Content Placeholder 3">
            <a:extLst>
              <a:ext uri="{FF2B5EF4-FFF2-40B4-BE49-F238E27FC236}">
                <a16:creationId xmlns:a16="http://schemas.microsoft.com/office/drawing/2014/main" id="{7F8C58C3-5CFE-4FEC-9C19-773F2F8F3B0D}"/>
              </a:ext>
            </a:extLst>
          </p:cNvPr>
          <p:cNvSpPr>
            <a:spLocks noGrp="1"/>
          </p:cNvSpPr>
          <p:nvPr>
            <p:ph sz="half" idx="2"/>
          </p:nvPr>
        </p:nvSpPr>
        <p:spPr/>
        <p:txBody>
          <a:bodyPr>
            <a:normAutofit fontScale="85000" lnSpcReduction="20000"/>
          </a:bodyPr>
          <a:lstStyle/>
          <a:p>
            <a:r>
              <a:rPr lang="en-US" dirty="0"/>
              <a:t>1) Provide us with a common language when teaching communication skills.</a:t>
            </a:r>
          </a:p>
          <a:p>
            <a:r>
              <a:rPr lang="en-US" dirty="0"/>
              <a:t>2) Provide us with a “checklist” of skills as we do our on-going skills self-assessment.</a:t>
            </a:r>
          </a:p>
          <a:p>
            <a:r>
              <a:rPr lang="en-US" dirty="0"/>
              <a:t>3) Provide us with a format to help us be intentional when working with our families. </a:t>
            </a:r>
          </a:p>
          <a:p>
            <a:pPr marL="0" indent="0">
              <a:buNone/>
            </a:pPr>
            <a:r>
              <a:rPr lang="en-US" b="1" dirty="0"/>
              <a:t>Using skills intentionally helps us become more efficient and more effective in the work that we do.</a:t>
            </a:r>
          </a:p>
          <a:p>
            <a:endParaRPr lang="en-US" dirty="0"/>
          </a:p>
        </p:txBody>
      </p:sp>
    </p:spTree>
    <p:extLst>
      <p:ext uri="{BB962C8B-B14F-4D97-AF65-F5344CB8AC3E}">
        <p14:creationId xmlns:p14="http://schemas.microsoft.com/office/powerpoint/2010/main" val="466736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The Purpose of a Open Ended Question</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0000" lnSpcReduction="20000"/>
          </a:bodyPr>
          <a:lstStyle/>
          <a:p>
            <a:r>
              <a:rPr lang="en-US" dirty="0"/>
              <a:t>The purpose of using open-ended questions is to:</a:t>
            </a:r>
          </a:p>
          <a:p>
            <a:r>
              <a:rPr lang="en-US" dirty="0"/>
              <a:t>• Establish a safe environment, and build trusting and respectful relationships.</a:t>
            </a:r>
          </a:p>
          <a:p>
            <a:r>
              <a:rPr lang="en-US" dirty="0"/>
              <a:t>• Explore, clarify and gain an understanding of your family’s world.</a:t>
            </a:r>
          </a:p>
          <a:p>
            <a:r>
              <a:rPr lang="en-US" dirty="0"/>
              <a:t>• Learn about the family’s past experience, feelings, thoughts, beliefs, and behaviors.</a:t>
            </a:r>
          </a:p>
          <a:p>
            <a:r>
              <a:rPr lang="en-US" dirty="0"/>
              <a:t>• Gather information – the family does most of the talking.</a:t>
            </a:r>
          </a:p>
          <a:p>
            <a:r>
              <a:rPr lang="en-US" dirty="0"/>
              <a:t>• Help the family make an informed decision. EXAMPLES – Ask:</a:t>
            </a:r>
          </a:p>
          <a:p>
            <a:endParaRPr lang="en-US" dirty="0"/>
          </a:p>
          <a:p>
            <a:endParaRPr lang="en-US" dirty="0"/>
          </a:p>
        </p:txBody>
      </p:sp>
      <p:pic>
        <p:nvPicPr>
          <p:cNvPr id="6" name="Content Placeholder 5">
            <a:extLst>
              <a:ext uri="{FF2B5EF4-FFF2-40B4-BE49-F238E27FC236}">
                <a16:creationId xmlns:a16="http://schemas.microsoft.com/office/drawing/2014/main" id="{2CB25560-F1CD-47A5-B820-CA4C5BBC4DCC}"/>
              </a:ext>
            </a:extLst>
          </p:cNvPr>
          <p:cNvPicPr>
            <a:picLocks noGrp="1" noChangeAspect="1"/>
          </p:cNvPicPr>
          <p:nvPr>
            <p:ph sz="half" idx="2"/>
          </p:nvPr>
        </p:nvPicPr>
        <p:blipFill>
          <a:blip r:embed="rId2"/>
          <a:stretch>
            <a:fillRect/>
          </a:stretch>
        </p:blipFill>
        <p:spPr>
          <a:xfrm>
            <a:off x="6283325" y="2934494"/>
            <a:ext cx="4514850" cy="2562225"/>
          </a:xfrm>
          <a:prstGeom prst="rect">
            <a:avLst/>
          </a:prstGeom>
        </p:spPr>
      </p:pic>
    </p:spTree>
    <p:extLst>
      <p:ext uri="{BB962C8B-B14F-4D97-AF65-F5344CB8AC3E}">
        <p14:creationId xmlns:p14="http://schemas.microsoft.com/office/powerpoint/2010/main" val="80058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The Purpose of Using Affirmation Statement is To: </a:t>
            </a:r>
          </a:p>
        </p:txBody>
      </p:sp>
      <p:sp>
        <p:nvSpPr>
          <p:cNvPr id="5" name="Content Placeholder 4">
            <a:extLst>
              <a:ext uri="{FF2B5EF4-FFF2-40B4-BE49-F238E27FC236}">
                <a16:creationId xmlns:a16="http://schemas.microsoft.com/office/drawing/2014/main" id="{FEA2EDCA-5F84-4994-885F-D642A4A0394F}"/>
              </a:ext>
            </a:extLst>
          </p:cNvPr>
          <p:cNvSpPr>
            <a:spLocks noGrp="1"/>
          </p:cNvSpPr>
          <p:nvPr>
            <p:ph sz="half" idx="2"/>
          </p:nvPr>
        </p:nvSpPr>
        <p:spPr/>
        <p:txBody>
          <a:bodyPr>
            <a:normAutofit fontScale="92500" lnSpcReduction="20000"/>
          </a:bodyPr>
          <a:lstStyle/>
          <a:p>
            <a:r>
              <a:rPr lang="en-US" b="1" dirty="0"/>
              <a:t>Build rapport; demonstrate empathy; affirm exploration into the family’s world.</a:t>
            </a:r>
          </a:p>
          <a:p>
            <a:r>
              <a:rPr lang="en-US" b="1" dirty="0"/>
              <a:t>Affirm the family’s past decisions, abilities, and healthy behaviors.</a:t>
            </a:r>
          </a:p>
          <a:p>
            <a:r>
              <a:rPr lang="en-US" b="1" dirty="0"/>
              <a:t>Build a family’s self-efficacy – an ability to believe they can be responsible for their own decisions and their lives.</a:t>
            </a:r>
            <a:br>
              <a:rPr lang="en-US" b="1" dirty="0"/>
            </a:br>
            <a:endParaRPr lang="en-US" dirty="0"/>
          </a:p>
          <a:p>
            <a:endParaRPr lang="en-US" dirty="0"/>
          </a:p>
          <a:p>
            <a:endParaRPr lang="en-US" dirty="0"/>
          </a:p>
        </p:txBody>
      </p:sp>
      <p:pic>
        <p:nvPicPr>
          <p:cNvPr id="7" name="Content Placeholder 6">
            <a:extLst>
              <a:ext uri="{FF2B5EF4-FFF2-40B4-BE49-F238E27FC236}">
                <a16:creationId xmlns:a16="http://schemas.microsoft.com/office/drawing/2014/main" id="{15576C4F-4290-4780-B364-EF9402F4E90D}"/>
              </a:ext>
            </a:extLst>
          </p:cNvPr>
          <p:cNvPicPr>
            <a:picLocks noGrp="1" noChangeAspect="1"/>
          </p:cNvPicPr>
          <p:nvPr>
            <p:ph sz="half" idx="1"/>
          </p:nvPr>
        </p:nvPicPr>
        <p:blipFill>
          <a:blip r:embed="rId2"/>
          <a:stretch>
            <a:fillRect/>
          </a:stretch>
        </p:blipFill>
        <p:spPr>
          <a:xfrm>
            <a:off x="1888622" y="2560638"/>
            <a:ext cx="3734512" cy="3309937"/>
          </a:xfrm>
          <a:prstGeom prst="rect">
            <a:avLst/>
          </a:prstGeom>
        </p:spPr>
      </p:pic>
    </p:spTree>
    <p:extLst>
      <p:ext uri="{BB962C8B-B14F-4D97-AF65-F5344CB8AC3E}">
        <p14:creationId xmlns:p14="http://schemas.microsoft.com/office/powerpoint/2010/main" val="4138318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The Purpose of Reflective Listening is To:</a:t>
            </a:r>
          </a:p>
        </p:txBody>
      </p:sp>
      <p:sp>
        <p:nvSpPr>
          <p:cNvPr id="5" name="Content Placeholder 4">
            <a:extLst>
              <a:ext uri="{FF2B5EF4-FFF2-40B4-BE49-F238E27FC236}">
                <a16:creationId xmlns:a16="http://schemas.microsoft.com/office/drawing/2014/main" id="{FEA2EDCA-5F84-4994-885F-D642A4A0394F}"/>
              </a:ext>
            </a:extLst>
          </p:cNvPr>
          <p:cNvSpPr>
            <a:spLocks noGrp="1"/>
          </p:cNvSpPr>
          <p:nvPr>
            <p:ph sz="half" idx="2"/>
          </p:nvPr>
        </p:nvSpPr>
        <p:spPr/>
        <p:txBody>
          <a:bodyPr>
            <a:normAutofit fontScale="85000" lnSpcReduction="20000"/>
          </a:bodyPr>
          <a:lstStyle/>
          <a:p>
            <a:r>
              <a:rPr lang="en-US" dirty="0"/>
              <a:t>Demonstrate to the family that you are listening and trying to understand their situation.</a:t>
            </a:r>
          </a:p>
          <a:p>
            <a:r>
              <a:rPr lang="en-US" dirty="0"/>
              <a:t>Offer the family an opportunity to “hear” their own words, feelings and behaviors reflected back to them.</a:t>
            </a:r>
          </a:p>
          <a:p>
            <a:r>
              <a:rPr lang="en-US" dirty="0"/>
              <a:t>Reflect the family’s thoughts, feelings and behaviors.</a:t>
            </a:r>
          </a:p>
          <a:p>
            <a:r>
              <a:rPr lang="en-US" dirty="0"/>
              <a:t>Reflect the family’s general experiences and the “in the moment” experience of the visit.</a:t>
            </a:r>
          </a:p>
          <a:p>
            <a:endParaRPr lang="en-US" dirty="0"/>
          </a:p>
          <a:p>
            <a:endParaRPr lang="en-US" dirty="0"/>
          </a:p>
        </p:txBody>
      </p:sp>
      <p:pic>
        <p:nvPicPr>
          <p:cNvPr id="6" name="Content Placeholder 5">
            <a:extLst>
              <a:ext uri="{FF2B5EF4-FFF2-40B4-BE49-F238E27FC236}">
                <a16:creationId xmlns:a16="http://schemas.microsoft.com/office/drawing/2014/main" id="{76B0315F-5EC8-4AA2-998B-1C6BF0B21082}"/>
              </a:ext>
            </a:extLst>
          </p:cNvPr>
          <p:cNvPicPr>
            <a:picLocks noGrp="1" noChangeAspect="1"/>
          </p:cNvPicPr>
          <p:nvPr>
            <p:ph sz="half" idx="1"/>
          </p:nvPr>
        </p:nvPicPr>
        <p:blipFill>
          <a:blip r:embed="rId2"/>
          <a:stretch>
            <a:fillRect/>
          </a:stretch>
        </p:blipFill>
        <p:spPr>
          <a:xfrm>
            <a:off x="1400175" y="2810669"/>
            <a:ext cx="4514850" cy="2809875"/>
          </a:xfrm>
          <a:prstGeom prst="rect">
            <a:avLst/>
          </a:prstGeom>
        </p:spPr>
      </p:pic>
    </p:spTree>
    <p:extLst>
      <p:ext uri="{BB962C8B-B14F-4D97-AF65-F5344CB8AC3E}">
        <p14:creationId xmlns:p14="http://schemas.microsoft.com/office/powerpoint/2010/main" val="2142656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74E9-72C9-4A8F-8AC8-026DE6AEAF3E}"/>
              </a:ext>
            </a:extLst>
          </p:cNvPr>
          <p:cNvSpPr>
            <a:spLocks noGrp="1"/>
          </p:cNvSpPr>
          <p:nvPr>
            <p:ph type="title"/>
          </p:nvPr>
        </p:nvSpPr>
        <p:spPr/>
        <p:txBody>
          <a:bodyPr>
            <a:normAutofit fontScale="90000"/>
          </a:bodyPr>
          <a:lstStyle/>
          <a:p>
            <a:r>
              <a:rPr lang="en-US" b="1" dirty="0"/>
              <a:t>Dissatisfaction Tool to Set Resiliency Goals</a:t>
            </a:r>
            <a:br>
              <a:rPr lang="en-US" b="1" dirty="0"/>
            </a:br>
            <a:r>
              <a:rPr lang="en-US" b="1" dirty="0"/>
              <a:t>(Example)</a:t>
            </a:r>
            <a:br>
              <a:rPr lang="en-US" b="1" u="sng" dirty="0"/>
            </a:br>
            <a:r>
              <a:rPr lang="en-US" b="1" dirty="0"/>
              <a:t> </a:t>
            </a:r>
            <a:endParaRPr lang="en-US" dirty="0"/>
          </a:p>
        </p:txBody>
      </p:sp>
      <p:sp>
        <p:nvSpPr>
          <p:cNvPr id="3" name="Content Placeholder 2">
            <a:extLst>
              <a:ext uri="{FF2B5EF4-FFF2-40B4-BE49-F238E27FC236}">
                <a16:creationId xmlns:a16="http://schemas.microsoft.com/office/drawing/2014/main" id="{4E83F57B-8835-45C3-8401-65542BFC991C}"/>
              </a:ext>
            </a:extLst>
          </p:cNvPr>
          <p:cNvSpPr>
            <a:spLocks noGrp="1"/>
          </p:cNvSpPr>
          <p:nvPr>
            <p:ph idx="1"/>
          </p:nvPr>
        </p:nvSpPr>
        <p:spPr/>
        <p:txBody>
          <a:bodyPr>
            <a:normAutofit fontScale="55000" lnSpcReduction="20000"/>
          </a:bodyPr>
          <a:lstStyle/>
          <a:p>
            <a:r>
              <a:rPr lang="en-US" dirty="0"/>
              <a:t>1)	What are you unhappy with? (I don’t have a job and I want to work)</a:t>
            </a:r>
          </a:p>
          <a:p>
            <a:endParaRPr lang="en-US" dirty="0"/>
          </a:p>
          <a:p>
            <a:r>
              <a:rPr lang="en-US" dirty="0"/>
              <a:t>2)	What do you not like about	? (not having a job)</a:t>
            </a:r>
          </a:p>
          <a:p>
            <a:endParaRPr lang="en-US" dirty="0"/>
          </a:p>
          <a:p>
            <a:r>
              <a:rPr lang="en-US" dirty="0"/>
              <a:t>3)	What would you rather be doing? (working, feeling productive)</a:t>
            </a:r>
          </a:p>
          <a:p>
            <a:endParaRPr lang="en-US" dirty="0"/>
          </a:p>
          <a:p>
            <a:r>
              <a:rPr lang="en-US" dirty="0"/>
              <a:t>4)	What is keeping you from doing that? (transportation, I don’t have any training, I need help filling out an application)</a:t>
            </a:r>
          </a:p>
          <a:p>
            <a:endParaRPr lang="en-US" dirty="0"/>
          </a:p>
          <a:p>
            <a:r>
              <a:rPr lang="en-US" dirty="0"/>
              <a:t>5)	Who can support you in obtaining this goal? (Vocational Rehabilitation (Voc. Rehab), Case Manager, family, Family Support Specialist)</a:t>
            </a:r>
          </a:p>
          <a:p>
            <a:endParaRPr lang="en-US" dirty="0"/>
          </a:p>
          <a:p>
            <a:r>
              <a:rPr lang="en-US" dirty="0"/>
              <a:t>6)	When do you want to start? (As soon as possible)</a:t>
            </a:r>
          </a:p>
          <a:p>
            <a:endParaRPr lang="en-US" dirty="0"/>
          </a:p>
        </p:txBody>
      </p:sp>
    </p:spTree>
    <p:extLst>
      <p:ext uri="{BB962C8B-B14F-4D97-AF65-F5344CB8AC3E}">
        <p14:creationId xmlns:p14="http://schemas.microsoft.com/office/powerpoint/2010/main" val="1807492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b="1" dirty="0"/>
              <a:t>The Purpose of Summarizing</a:t>
            </a:r>
          </a:p>
        </p:txBody>
      </p:sp>
      <p:sp>
        <p:nvSpPr>
          <p:cNvPr id="5" name="Content Placeholder 4">
            <a:extLst>
              <a:ext uri="{FF2B5EF4-FFF2-40B4-BE49-F238E27FC236}">
                <a16:creationId xmlns:a16="http://schemas.microsoft.com/office/drawing/2014/main" id="{FEA2EDCA-5F84-4994-885F-D642A4A0394F}"/>
              </a:ext>
            </a:extLst>
          </p:cNvPr>
          <p:cNvSpPr>
            <a:spLocks noGrp="1"/>
          </p:cNvSpPr>
          <p:nvPr>
            <p:ph sz="half" idx="2"/>
          </p:nvPr>
        </p:nvSpPr>
        <p:spPr/>
        <p:txBody>
          <a:bodyPr>
            <a:normAutofit fontScale="70000" lnSpcReduction="20000"/>
          </a:bodyPr>
          <a:lstStyle/>
          <a:p>
            <a:r>
              <a:rPr lang="en-US" dirty="0"/>
              <a:t>A collective summary—“So let’s go over what we have talked about so far.”</a:t>
            </a:r>
          </a:p>
          <a:p>
            <a:r>
              <a:rPr lang="en-US" dirty="0"/>
              <a:t>2. A linking summary—“A minute ago you said you wanted to talk to _____. Maybe now we can talk about how you might try .....”</a:t>
            </a:r>
          </a:p>
          <a:p>
            <a:r>
              <a:rPr lang="en-US" dirty="0"/>
              <a:t>3. A transitional summary—“So you will make an appointment today before you leave and maybe we will see you again soon.”</a:t>
            </a:r>
          </a:p>
          <a:p>
            <a:pPr marL="0" indent="0" algn="ctr">
              <a:buNone/>
            </a:pPr>
            <a:r>
              <a:rPr lang="en-US" b="1" dirty="0">
                <a:solidFill>
                  <a:schemeClr val="tx1"/>
                </a:solidFill>
              </a:rPr>
              <a:t>Summarizing skills keep you and your family on the same page throughout your session. In addition, summarizing the session will help you close your session with the family’s plan of action.</a:t>
            </a:r>
          </a:p>
          <a:p>
            <a:pPr algn="ctr"/>
            <a:endParaRPr lang="en-US" b="1" dirty="0">
              <a:solidFill>
                <a:schemeClr val="tx1"/>
              </a:solidFill>
            </a:endParaRPr>
          </a:p>
          <a:p>
            <a:endParaRPr lang="en-US" dirty="0"/>
          </a:p>
          <a:p>
            <a:endParaRPr lang="en-US" dirty="0"/>
          </a:p>
          <a:p>
            <a:endParaRPr lang="en-US" dirty="0"/>
          </a:p>
        </p:txBody>
      </p:sp>
      <p:pic>
        <p:nvPicPr>
          <p:cNvPr id="7" name="Content Placeholder 6">
            <a:extLst>
              <a:ext uri="{FF2B5EF4-FFF2-40B4-BE49-F238E27FC236}">
                <a16:creationId xmlns:a16="http://schemas.microsoft.com/office/drawing/2014/main" id="{B199717D-CCF0-43CD-B8C6-DAD22EB63DEB}"/>
              </a:ext>
            </a:extLst>
          </p:cNvPr>
          <p:cNvPicPr>
            <a:picLocks noGrp="1" noChangeAspect="1"/>
          </p:cNvPicPr>
          <p:nvPr>
            <p:ph sz="half" idx="1"/>
          </p:nvPr>
        </p:nvPicPr>
        <p:blipFill>
          <a:blip r:embed="rId2"/>
          <a:stretch>
            <a:fillRect/>
          </a:stretch>
        </p:blipFill>
        <p:spPr>
          <a:xfrm>
            <a:off x="1450975" y="2560638"/>
            <a:ext cx="4413249" cy="3309937"/>
          </a:xfrm>
          <a:prstGeom prst="rect">
            <a:avLst/>
          </a:prstGeom>
        </p:spPr>
      </p:pic>
    </p:spTree>
    <p:extLst>
      <p:ext uri="{BB962C8B-B14F-4D97-AF65-F5344CB8AC3E}">
        <p14:creationId xmlns:p14="http://schemas.microsoft.com/office/powerpoint/2010/main" val="2201248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O.A.R.S. +</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7500" lnSpcReduction="20000"/>
          </a:bodyPr>
          <a:lstStyle/>
          <a:p>
            <a:r>
              <a:rPr lang="en-US" b="1" dirty="0"/>
              <a:t>O.A.R.S. +</a:t>
            </a:r>
            <a:br>
              <a:rPr lang="en-US" dirty="0"/>
            </a:br>
            <a:r>
              <a:rPr lang="en-US" b="1" dirty="0"/>
              <a:t>R = Roll with Ambivalence</a:t>
            </a:r>
            <a:br>
              <a:rPr lang="en-US" b="1" dirty="0"/>
            </a:br>
            <a:r>
              <a:rPr lang="en-US" dirty="0"/>
              <a:t>When you sense that signs of an argument are present, stop the conversation and indicate that the intent is not to take sides but that you are seeking understanding of his/her point of view. Argument, confrontation, lectures, and fear tactics lead to the family’s resistance. This can be perceived by the family as judging and typically breeds defensiveness.</a:t>
            </a:r>
            <a:br>
              <a:rPr lang="en-US" dirty="0"/>
            </a:br>
            <a:endParaRPr lang="en-US" dirty="0"/>
          </a:p>
          <a:p>
            <a:r>
              <a:rPr lang="en-US" dirty="0"/>
              <a:t>Ambivalence is behavior that occurs when two people have their own point of view. Ambivalence occurs when the</a:t>
            </a:r>
            <a:br>
              <a:rPr lang="en-US" dirty="0"/>
            </a:br>
            <a:r>
              <a:rPr lang="en-US" dirty="0"/>
              <a:t>professional is moving the family ahead too quickly, or the professional has failed to understand something that is very</a:t>
            </a:r>
            <a:br>
              <a:rPr lang="en-US" dirty="0"/>
            </a:br>
            <a:r>
              <a:rPr lang="en-US" dirty="0"/>
              <a:t>important to the family. When ambivalence appears, it is time to do something different.</a:t>
            </a:r>
            <a:br>
              <a:rPr lang="en-US" dirty="0"/>
            </a:br>
            <a:endParaRPr lang="en-US" dirty="0"/>
          </a:p>
          <a:p>
            <a:endParaRPr lang="en-US" dirty="0"/>
          </a:p>
        </p:txBody>
      </p:sp>
    </p:spTree>
    <p:extLst>
      <p:ext uri="{BB962C8B-B14F-4D97-AF65-F5344CB8AC3E}">
        <p14:creationId xmlns:p14="http://schemas.microsoft.com/office/powerpoint/2010/main" val="1331478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IF Your Family is Ambivalent, Change Your Strategy.  Strive for Collaboration by:</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62500" lnSpcReduction="20000"/>
          </a:bodyPr>
          <a:lstStyle/>
          <a:p>
            <a:r>
              <a:rPr lang="en-US" dirty="0">
                <a:sym typeface="Symbol" panose="05050102010706020507" pitchFamily="18" charset="2"/>
              </a:rPr>
              <a:t></a:t>
            </a:r>
            <a:r>
              <a:rPr lang="en-US" dirty="0"/>
              <a:t> Asking </a:t>
            </a:r>
            <a:r>
              <a:rPr lang="en-US" b="1" dirty="0"/>
              <a:t>open-ended questions </a:t>
            </a:r>
            <a:r>
              <a:rPr lang="en-US" dirty="0"/>
              <a:t>to clarify.</a:t>
            </a:r>
            <a:br>
              <a:rPr lang="en-US" dirty="0"/>
            </a:br>
            <a:r>
              <a:rPr lang="en-US" i="1" dirty="0"/>
              <a:t>Can you tell me more about what happens when you try to stop drinking?</a:t>
            </a:r>
            <a:br>
              <a:rPr lang="en-US" i="1" dirty="0"/>
            </a:br>
            <a:r>
              <a:rPr lang="en-US" dirty="0">
                <a:sym typeface="Symbol" panose="05050102010706020507" pitchFamily="18" charset="2"/>
              </a:rPr>
              <a:t></a:t>
            </a:r>
            <a:r>
              <a:rPr lang="en-US" dirty="0"/>
              <a:t> </a:t>
            </a:r>
            <a:r>
              <a:rPr lang="en-US" b="1" dirty="0"/>
              <a:t>Summarizing </a:t>
            </a:r>
            <a:r>
              <a:rPr lang="en-US" dirty="0"/>
              <a:t>what you have heard from the family—Are you hearing correctly?</a:t>
            </a:r>
            <a:br>
              <a:rPr lang="en-US" dirty="0"/>
            </a:br>
            <a:r>
              <a:rPr lang="en-US" i="1" dirty="0"/>
              <a:t>So it sounds like you are more likely to drink when you encounter someone from your past that you often spent time</a:t>
            </a:r>
            <a:br>
              <a:rPr lang="en-US" i="1" dirty="0"/>
            </a:br>
            <a:r>
              <a:rPr lang="en-US" i="1" dirty="0"/>
              <a:t>drinking with?</a:t>
            </a:r>
            <a:br>
              <a:rPr lang="en-US" i="1" dirty="0"/>
            </a:br>
            <a:r>
              <a:rPr lang="en-US" dirty="0">
                <a:sym typeface="Symbol" panose="05050102010706020507" pitchFamily="18" charset="2"/>
              </a:rPr>
              <a:t></a:t>
            </a:r>
            <a:r>
              <a:rPr lang="en-US" dirty="0"/>
              <a:t> </a:t>
            </a:r>
            <a:r>
              <a:rPr lang="en-US" b="1" dirty="0"/>
              <a:t>Reflective listening </a:t>
            </a:r>
            <a:r>
              <a:rPr lang="en-US" dirty="0"/>
              <a:t>to reframe a family’s statement and offer a positive perspective on what the family has already done.</a:t>
            </a:r>
            <a:br>
              <a:rPr lang="en-US" dirty="0"/>
            </a:br>
            <a:r>
              <a:rPr lang="en-US" i="1" dirty="0"/>
              <a:t>I know you said you are really frustrated and don’t know what to do. But you are talking with me about it and it seems</a:t>
            </a:r>
            <a:br>
              <a:rPr lang="en-US" i="1" dirty="0"/>
            </a:br>
            <a:r>
              <a:rPr lang="en-US" i="1" dirty="0"/>
              <a:t>like you want to do something different.</a:t>
            </a:r>
            <a:br>
              <a:rPr lang="en-US" i="1" dirty="0"/>
            </a:br>
            <a:r>
              <a:rPr lang="en-US" dirty="0">
                <a:sym typeface="Symbol" panose="05050102010706020507" pitchFamily="18" charset="2"/>
              </a:rPr>
              <a:t></a:t>
            </a:r>
            <a:r>
              <a:rPr lang="en-US" dirty="0"/>
              <a:t> </a:t>
            </a:r>
            <a:r>
              <a:rPr lang="en-US" b="1" dirty="0"/>
              <a:t>Reflective listening </a:t>
            </a:r>
            <a:r>
              <a:rPr lang="en-US" dirty="0"/>
              <a:t>to turn the question back to the family. The family has the solution.</a:t>
            </a:r>
            <a:br>
              <a:rPr lang="en-US" dirty="0"/>
            </a:br>
            <a:r>
              <a:rPr lang="en-US" i="1" dirty="0"/>
              <a:t>As we talk about changing your social community it seems like there might be more going on ... what am I missing?</a:t>
            </a:r>
            <a:br>
              <a:rPr lang="en-US" i="1" dirty="0"/>
            </a:br>
            <a:endParaRPr lang="en-US" dirty="0"/>
          </a:p>
          <a:p>
            <a:r>
              <a:rPr lang="en-US" b="1" dirty="0"/>
              <a:t>D = Develop Discrepancy (Disconnect)</a:t>
            </a:r>
            <a:br>
              <a:rPr lang="en-US" b="1" dirty="0"/>
            </a:br>
            <a:r>
              <a:rPr lang="en-US" dirty="0"/>
              <a:t>The focus of MI is on developing discrepancy (disconnect) between the family’s behavior and broader goals and values.</a:t>
            </a:r>
            <a:br>
              <a:rPr lang="en-US" dirty="0"/>
            </a:br>
            <a:r>
              <a:rPr lang="en-US" dirty="0"/>
              <a:t>Most often people are motivated to change when they hear it from themselves rather than from someone else. Guide the</a:t>
            </a:r>
            <a:br>
              <a:rPr lang="en-US" dirty="0"/>
            </a:br>
            <a:r>
              <a:rPr lang="en-US" dirty="0"/>
              <a:t>discussion to allow the family to share personal values/beliefs regarding what is important for them and their future goals.</a:t>
            </a:r>
            <a:br>
              <a:rPr lang="en-US" dirty="0"/>
            </a:br>
            <a:r>
              <a:rPr lang="en-US" dirty="0"/>
              <a:t>Listen closely for statements about life, health, financial status, living situation and any other personal considerations.</a:t>
            </a:r>
          </a:p>
          <a:p>
            <a:endParaRPr lang="en-US" dirty="0"/>
          </a:p>
        </p:txBody>
      </p:sp>
    </p:spTree>
    <p:extLst>
      <p:ext uri="{BB962C8B-B14F-4D97-AF65-F5344CB8AC3E}">
        <p14:creationId xmlns:p14="http://schemas.microsoft.com/office/powerpoint/2010/main" val="9843823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Review Questions:  Session 12</a:t>
            </a:r>
            <a:br>
              <a:rPr lang="en-US" b="1" dirty="0"/>
            </a:br>
            <a:endParaRPr lang="en-US" b="1" dirty="0"/>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Does OARS stand for?</a:t>
            </a:r>
          </a:p>
          <a:p>
            <a:r>
              <a:rPr lang="en-US" dirty="0"/>
              <a:t>When the family you are working with is ambivalent, what do you do?</a:t>
            </a:r>
          </a:p>
          <a:p>
            <a:r>
              <a:rPr lang="en-US" dirty="0"/>
              <a:t>What is motivational interviewing?</a:t>
            </a:r>
          </a:p>
        </p:txBody>
      </p:sp>
    </p:spTree>
    <p:extLst>
      <p:ext uri="{BB962C8B-B14F-4D97-AF65-F5344CB8AC3E}">
        <p14:creationId xmlns:p14="http://schemas.microsoft.com/office/powerpoint/2010/main" val="2996552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13</a:t>
            </a:r>
            <a:br>
              <a:rPr lang="en-US" sz="3600" b="1" dirty="0"/>
            </a:br>
            <a:r>
              <a:rPr lang="en-US" sz="3600" b="1" dirty="0"/>
              <a:t>Clarifying and Establishing Boundaries</a:t>
            </a:r>
          </a:p>
        </p:txBody>
      </p:sp>
      <p:pic>
        <p:nvPicPr>
          <p:cNvPr id="5" name="Content Placeholder 4">
            <a:extLst>
              <a:ext uri="{FF2B5EF4-FFF2-40B4-BE49-F238E27FC236}">
                <a16:creationId xmlns:a16="http://schemas.microsoft.com/office/drawing/2014/main" id="{A08DC5E1-562D-4C3D-A0A5-A7FDF7F662C5}"/>
              </a:ext>
            </a:extLst>
          </p:cNvPr>
          <p:cNvPicPr>
            <a:picLocks noGrp="1" noChangeAspect="1"/>
          </p:cNvPicPr>
          <p:nvPr>
            <p:ph idx="1"/>
          </p:nvPr>
        </p:nvPicPr>
        <p:blipFill>
          <a:blip r:embed="rId2"/>
          <a:stretch>
            <a:fillRect/>
          </a:stretch>
        </p:blipFill>
        <p:spPr>
          <a:xfrm>
            <a:off x="3612388" y="2557463"/>
            <a:ext cx="4967223" cy="3317875"/>
          </a:xfrm>
          <a:prstGeom prst="rect">
            <a:avLst/>
          </a:prstGeom>
        </p:spPr>
      </p:pic>
    </p:spTree>
    <p:extLst>
      <p:ext uri="{BB962C8B-B14F-4D97-AF65-F5344CB8AC3E}">
        <p14:creationId xmlns:p14="http://schemas.microsoft.com/office/powerpoint/2010/main" val="4157106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b="1" dirty="0"/>
              <a:t>Boundaries What Are They?</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20000"/>
          </a:bodyPr>
          <a:lstStyle/>
          <a:p>
            <a:pPr marL="0" indent="0">
              <a:buNone/>
            </a:pPr>
            <a:r>
              <a:rPr lang="en-US" dirty="0"/>
              <a:t>Boundaries can seem ambiguous. A few things to remember:</a:t>
            </a:r>
          </a:p>
          <a:p>
            <a:pPr marL="457200" indent="-457200">
              <a:buFont typeface="+mj-lt"/>
              <a:buAutoNum type="arabicPeriod"/>
            </a:pPr>
            <a:r>
              <a:rPr lang="en-US" dirty="0"/>
              <a:t>They are unseen lines you won’t cross</a:t>
            </a:r>
          </a:p>
          <a:p>
            <a:pPr marL="457200" indent="-457200">
              <a:buFont typeface="+mj-lt"/>
              <a:buAutoNum type="arabicPeriod"/>
            </a:pPr>
            <a:r>
              <a:rPr lang="en-US" dirty="0"/>
              <a:t>Physical and emotional distances that may be hard to define</a:t>
            </a:r>
          </a:p>
          <a:p>
            <a:pPr marL="457200" indent="-457200">
              <a:buFont typeface="+mj-lt"/>
              <a:buAutoNum type="arabicPeriod"/>
            </a:pPr>
            <a:r>
              <a:rPr lang="en-US" dirty="0"/>
              <a:t>Parameters that make you unique</a:t>
            </a:r>
          </a:p>
          <a:p>
            <a:pPr marL="457200" indent="-457200">
              <a:buFont typeface="+mj-lt"/>
              <a:buAutoNum type="arabicPeriod"/>
            </a:pPr>
            <a:r>
              <a:rPr lang="en-US" dirty="0"/>
              <a:t>Self-imposed and self-defined</a:t>
            </a:r>
          </a:p>
          <a:p>
            <a:pPr marL="0" indent="0" algn="ctr">
              <a:buNone/>
            </a:pPr>
            <a:r>
              <a:rPr lang="en-US" b="1" dirty="0">
                <a:solidFill>
                  <a:schemeClr val="tx1"/>
                </a:solidFill>
              </a:rPr>
              <a:t>Boundaries are where you end and another person begins</a:t>
            </a:r>
          </a:p>
        </p:txBody>
      </p:sp>
      <p:pic>
        <p:nvPicPr>
          <p:cNvPr id="8" name="Content Placeholder 7">
            <a:extLst>
              <a:ext uri="{FF2B5EF4-FFF2-40B4-BE49-F238E27FC236}">
                <a16:creationId xmlns:a16="http://schemas.microsoft.com/office/drawing/2014/main" id="{A3CFC508-4190-4D24-8345-400A50A95B6A}"/>
              </a:ext>
            </a:extLst>
          </p:cNvPr>
          <p:cNvPicPr>
            <a:picLocks noGrp="1" noChangeAspect="1"/>
          </p:cNvPicPr>
          <p:nvPr>
            <p:ph sz="half" idx="2"/>
          </p:nvPr>
        </p:nvPicPr>
        <p:blipFill>
          <a:blip r:embed="rId2"/>
          <a:stretch>
            <a:fillRect/>
          </a:stretch>
        </p:blipFill>
        <p:spPr>
          <a:xfrm>
            <a:off x="6334125" y="2560638"/>
            <a:ext cx="4413249" cy="3309937"/>
          </a:xfrm>
          <a:prstGeom prst="rect">
            <a:avLst/>
          </a:prstGeom>
        </p:spPr>
      </p:pic>
    </p:spTree>
    <p:extLst>
      <p:ext uri="{BB962C8B-B14F-4D97-AF65-F5344CB8AC3E}">
        <p14:creationId xmlns:p14="http://schemas.microsoft.com/office/powerpoint/2010/main" val="26699495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Discussion:  Why Be Concerned About Boundaries?</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lnSpcReduction="10000"/>
          </a:bodyPr>
          <a:lstStyle/>
          <a:p>
            <a:r>
              <a:rPr lang="en-US" dirty="0"/>
              <a:t>What could happen if boundaries didn’t exist?</a:t>
            </a:r>
          </a:p>
          <a:p>
            <a:r>
              <a:rPr lang="en-US" dirty="0"/>
              <a:t>Do you think Family Support Providers should follow boundaries and codes of conduct and why?</a:t>
            </a:r>
          </a:p>
          <a:p>
            <a:r>
              <a:rPr lang="en-US" dirty="0"/>
              <a:t>Can you describe the difference in boundaries between friends and colleagues? </a:t>
            </a:r>
          </a:p>
          <a:p>
            <a:endParaRPr lang="en-US" dirty="0"/>
          </a:p>
        </p:txBody>
      </p:sp>
      <p:pic>
        <p:nvPicPr>
          <p:cNvPr id="6" name="Content Placeholder 5">
            <a:extLst>
              <a:ext uri="{FF2B5EF4-FFF2-40B4-BE49-F238E27FC236}">
                <a16:creationId xmlns:a16="http://schemas.microsoft.com/office/drawing/2014/main" id="{5EDFCE88-4BAD-498C-9811-FCAA7779BE87}"/>
              </a:ext>
            </a:extLst>
          </p:cNvPr>
          <p:cNvPicPr>
            <a:picLocks noGrp="1" noChangeAspect="1"/>
          </p:cNvPicPr>
          <p:nvPr>
            <p:ph sz="half" idx="1"/>
          </p:nvPr>
        </p:nvPicPr>
        <p:blipFill>
          <a:blip r:embed="rId2"/>
          <a:stretch>
            <a:fillRect/>
          </a:stretch>
        </p:blipFill>
        <p:spPr>
          <a:xfrm>
            <a:off x="1298575" y="2689841"/>
            <a:ext cx="4718050" cy="3051531"/>
          </a:xfrm>
          <a:prstGeom prst="rect">
            <a:avLst/>
          </a:prstGeom>
        </p:spPr>
      </p:pic>
    </p:spTree>
    <p:extLst>
      <p:ext uri="{BB962C8B-B14F-4D97-AF65-F5344CB8AC3E}">
        <p14:creationId xmlns:p14="http://schemas.microsoft.com/office/powerpoint/2010/main" val="225321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Discussion:  Why Be Concerned About Boundaries?</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a:bodyPr>
          <a:lstStyle/>
          <a:p>
            <a:r>
              <a:rPr lang="en-US" dirty="0"/>
              <a:t>What are boundary violations?</a:t>
            </a:r>
          </a:p>
          <a:p>
            <a:r>
              <a:rPr lang="en-US" dirty="0"/>
              <a:t>How do they happen and how can they be harmful?</a:t>
            </a:r>
          </a:p>
          <a:p>
            <a:r>
              <a:rPr lang="en-US" dirty="0"/>
              <a:t>Essentially, what do boundaries protect for both FSP and families?</a:t>
            </a:r>
          </a:p>
          <a:p>
            <a:endParaRPr lang="en-US" dirty="0"/>
          </a:p>
        </p:txBody>
      </p:sp>
      <p:pic>
        <p:nvPicPr>
          <p:cNvPr id="1026" name="Picture 2" descr="Personal Boundaries; The Importance and How to Set Them | HubPages">
            <a:extLst>
              <a:ext uri="{FF2B5EF4-FFF2-40B4-BE49-F238E27FC236}">
                <a16:creationId xmlns:a16="http://schemas.microsoft.com/office/drawing/2014/main" id="{ADFAC360-73BA-4FFC-8617-09FEECB152E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09878" y="2560638"/>
            <a:ext cx="4495444" cy="330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61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Four Common Elements of Boundary Violations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Secrecy</a:t>
            </a:r>
          </a:p>
          <a:p>
            <a:r>
              <a:rPr lang="en-US" dirty="0"/>
              <a:t>Role reversal</a:t>
            </a:r>
          </a:p>
          <a:p>
            <a:r>
              <a:rPr lang="en-US" dirty="0"/>
              <a:t>Double bind</a:t>
            </a:r>
          </a:p>
          <a:p>
            <a:r>
              <a:rPr lang="en-US" dirty="0"/>
              <a:t>Indulgence of professional privilege </a:t>
            </a:r>
          </a:p>
          <a:p>
            <a:pPr marL="0" indent="0" algn="ctr">
              <a:buNone/>
            </a:pPr>
            <a:r>
              <a:rPr lang="en-US" b="1" dirty="0">
                <a:solidFill>
                  <a:srgbClr val="C00000"/>
                </a:solidFill>
              </a:rPr>
              <a:t>The following is a discussion about all 4 of the following slides</a:t>
            </a:r>
          </a:p>
        </p:txBody>
      </p:sp>
      <p:pic>
        <p:nvPicPr>
          <p:cNvPr id="6" name="Content Placeholder 5">
            <a:extLst>
              <a:ext uri="{FF2B5EF4-FFF2-40B4-BE49-F238E27FC236}">
                <a16:creationId xmlns:a16="http://schemas.microsoft.com/office/drawing/2014/main" id="{649CD934-16A5-433A-A42B-4DAA0A206E39}"/>
              </a:ext>
            </a:extLst>
          </p:cNvPr>
          <p:cNvPicPr>
            <a:picLocks noGrp="1" noChangeAspect="1"/>
          </p:cNvPicPr>
          <p:nvPr>
            <p:ph sz="half" idx="2"/>
          </p:nvPr>
        </p:nvPicPr>
        <p:blipFill>
          <a:blip r:embed="rId2"/>
          <a:stretch>
            <a:fillRect/>
          </a:stretch>
        </p:blipFill>
        <p:spPr>
          <a:xfrm>
            <a:off x="6181725" y="2888655"/>
            <a:ext cx="4718050" cy="2653903"/>
          </a:xfrm>
          <a:prstGeom prst="rect">
            <a:avLst/>
          </a:prstGeom>
        </p:spPr>
      </p:pic>
    </p:spTree>
    <p:extLst>
      <p:ext uri="{BB962C8B-B14F-4D97-AF65-F5344CB8AC3E}">
        <p14:creationId xmlns:p14="http://schemas.microsoft.com/office/powerpoint/2010/main" val="151573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a:bodyPr>
          <a:lstStyle/>
          <a:p>
            <a:r>
              <a:rPr lang="en-US" b="1" dirty="0"/>
              <a:t>Discussion:  Secrecy and Role Reversal </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a:bodyPr>
          <a:lstStyle/>
          <a:p>
            <a:r>
              <a:rPr lang="en-US" dirty="0"/>
              <a:t>Give example of a secrecy violation</a:t>
            </a:r>
          </a:p>
          <a:p>
            <a:r>
              <a:rPr lang="en-US" dirty="0"/>
              <a:t>Describe and give examples of role reversal </a:t>
            </a:r>
          </a:p>
          <a:p>
            <a:pPr marL="0" indent="0">
              <a:buNone/>
            </a:pPr>
            <a:endParaRPr lang="en-US" dirty="0"/>
          </a:p>
        </p:txBody>
      </p:sp>
      <p:pic>
        <p:nvPicPr>
          <p:cNvPr id="7" name="Content Placeholder 6">
            <a:extLst>
              <a:ext uri="{FF2B5EF4-FFF2-40B4-BE49-F238E27FC236}">
                <a16:creationId xmlns:a16="http://schemas.microsoft.com/office/drawing/2014/main" id="{819143B1-EB72-45DC-B8BE-73AB885E2166}"/>
              </a:ext>
            </a:extLst>
          </p:cNvPr>
          <p:cNvPicPr>
            <a:picLocks noGrp="1" noChangeAspect="1"/>
          </p:cNvPicPr>
          <p:nvPr>
            <p:ph sz="half" idx="1"/>
          </p:nvPr>
        </p:nvPicPr>
        <p:blipFill>
          <a:blip r:embed="rId2"/>
          <a:stretch>
            <a:fillRect/>
          </a:stretch>
        </p:blipFill>
        <p:spPr>
          <a:xfrm>
            <a:off x="1400175" y="2948781"/>
            <a:ext cx="4514850" cy="2533650"/>
          </a:xfrm>
          <a:prstGeom prst="rect">
            <a:avLst/>
          </a:prstGeom>
        </p:spPr>
      </p:pic>
    </p:spTree>
    <p:extLst>
      <p:ext uri="{BB962C8B-B14F-4D97-AF65-F5344CB8AC3E}">
        <p14:creationId xmlns:p14="http://schemas.microsoft.com/office/powerpoint/2010/main" val="370380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087A-6FC8-4525-95EB-89425B34D2F8}"/>
              </a:ext>
            </a:extLst>
          </p:cNvPr>
          <p:cNvSpPr>
            <a:spLocks noGrp="1"/>
          </p:cNvSpPr>
          <p:nvPr>
            <p:ph type="title"/>
          </p:nvPr>
        </p:nvSpPr>
        <p:spPr/>
        <p:txBody>
          <a:bodyPr/>
          <a:lstStyle/>
          <a:p>
            <a:r>
              <a:rPr lang="en-US" b="1" dirty="0"/>
              <a:t>Review Questions:  Session 8</a:t>
            </a:r>
          </a:p>
        </p:txBody>
      </p:sp>
      <p:sp>
        <p:nvSpPr>
          <p:cNvPr id="3" name="Content Placeholder 2">
            <a:extLst>
              <a:ext uri="{FF2B5EF4-FFF2-40B4-BE49-F238E27FC236}">
                <a16:creationId xmlns:a16="http://schemas.microsoft.com/office/drawing/2014/main" id="{067F2799-876E-47A6-8575-FB8D8966161F}"/>
              </a:ext>
            </a:extLst>
          </p:cNvPr>
          <p:cNvSpPr>
            <a:spLocks noGrp="1"/>
          </p:cNvSpPr>
          <p:nvPr>
            <p:ph sz="half" idx="1"/>
          </p:nvPr>
        </p:nvSpPr>
        <p:spPr>
          <a:xfrm>
            <a:off x="1298448" y="2560320"/>
            <a:ext cx="9598150" cy="3310128"/>
          </a:xfrm>
        </p:spPr>
        <p:txBody>
          <a:bodyPr>
            <a:normAutofit/>
          </a:bodyPr>
          <a:lstStyle/>
          <a:p>
            <a:r>
              <a:rPr lang="en-US" dirty="0"/>
              <a:t>When a person identifies something they are dissatisfied with, what are 6 things we can help them think through in order to set a goal?</a:t>
            </a:r>
          </a:p>
          <a:p>
            <a:r>
              <a:rPr lang="en-US" dirty="0"/>
              <a:t>What is the difference between a resiliency goal and a treatment goal?</a:t>
            </a:r>
          </a:p>
          <a:p>
            <a:r>
              <a:rPr lang="en-US" dirty="0"/>
              <a:t>Give two examples of a resiliency goal. </a:t>
            </a:r>
          </a:p>
        </p:txBody>
      </p:sp>
    </p:spTree>
    <p:extLst>
      <p:ext uri="{BB962C8B-B14F-4D97-AF65-F5344CB8AC3E}">
        <p14:creationId xmlns:p14="http://schemas.microsoft.com/office/powerpoint/2010/main" val="33631035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Discussion:  Double Bind and Indulgence of Professional Privilege </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a:bodyPr>
          <a:lstStyle/>
          <a:p>
            <a:r>
              <a:rPr lang="en-US" dirty="0"/>
              <a:t>Describe what happens in double bind and give an example</a:t>
            </a:r>
          </a:p>
          <a:p>
            <a:r>
              <a:rPr lang="en-US" dirty="0"/>
              <a:t>Describe indulgence of professional </a:t>
            </a:r>
          </a:p>
        </p:txBody>
      </p:sp>
      <p:pic>
        <p:nvPicPr>
          <p:cNvPr id="6" name="Content Placeholder 5">
            <a:extLst>
              <a:ext uri="{FF2B5EF4-FFF2-40B4-BE49-F238E27FC236}">
                <a16:creationId xmlns:a16="http://schemas.microsoft.com/office/drawing/2014/main" id="{795A2919-6E28-4F17-ABDD-5EC94FD2B1A9}"/>
              </a:ext>
            </a:extLst>
          </p:cNvPr>
          <p:cNvPicPr>
            <a:picLocks noGrp="1" noChangeAspect="1"/>
          </p:cNvPicPr>
          <p:nvPr>
            <p:ph sz="half" idx="1"/>
          </p:nvPr>
        </p:nvPicPr>
        <p:blipFill>
          <a:blip r:embed="rId2"/>
          <a:stretch>
            <a:fillRect/>
          </a:stretch>
        </p:blipFill>
        <p:spPr>
          <a:xfrm>
            <a:off x="1400175" y="2710656"/>
            <a:ext cx="4514850" cy="3009900"/>
          </a:xfrm>
          <a:prstGeom prst="rect">
            <a:avLst/>
          </a:prstGeom>
        </p:spPr>
      </p:pic>
    </p:spTree>
    <p:extLst>
      <p:ext uri="{BB962C8B-B14F-4D97-AF65-F5344CB8AC3E}">
        <p14:creationId xmlns:p14="http://schemas.microsoft.com/office/powerpoint/2010/main" val="13522509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a:xfrm>
            <a:off x="1295402" y="982132"/>
            <a:ext cx="9604246" cy="1303867"/>
          </a:xfrm>
        </p:spPr>
        <p:txBody>
          <a:bodyPr>
            <a:normAutofit fontScale="90000"/>
          </a:bodyPr>
          <a:lstStyle/>
          <a:p>
            <a:r>
              <a:rPr lang="en-US" b="1" dirty="0"/>
              <a:t>Some Warning Sign Boundaries Are Becoming Blurred: </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lnSpcReduction="10000"/>
          </a:bodyPr>
          <a:lstStyle/>
          <a:p>
            <a:r>
              <a:rPr lang="en-US" sz="2000" dirty="0"/>
              <a:t>Feeling you’re the only one able to help</a:t>
            </a:r>
          </a:p>
          <a:p>
            <a:r>
              <a:rPr lang="en-US" sz="2000" dirty="0"/>
              <a:t>Feeling responsible for their progress  </a:t>
            </a:r>
          </a:p>
          <a:p>
            <a:r>
              <a:rPr lang="en-US" sz="2000" dirty="0"/>
              <a:t>“Owning” their success/failure</a:t>
            </a:r>
          </a:p>
          <a:p>
            <a:r>
              <a:rPr lang="en-US" sz="2000" dirty="0"/>
              <a:t>Confiding personal or professional troubles</a:t>
            </a:r>
          </a:p>
          <a:p>
            <a:r>
              <a:rPr lang="en-US" sz="2000" dirty="0"/>
              <a:t>Providing services you’re not qualified to, i.e., therapy</a:t>
            </a:r>
          </a:p>
        </p:txBody>
      </p:sp>
      <p:sp>
        <p:nvSpPr>
          <p:cNvPr id="5" name="Content Placeholder 4">
            <a:extLst>
              <a:ext uri="{FF2B5EF4-FFF2-40B4-BE49-F238E27FC236}">
                <a16:creationId xmlns:a16="http://schemas.microsoft.com/office/drawing/2014/main" id="{B2C8A5A8-11D7-4D54-BCE6-E496E3C78750}"/>
              </a:ext>
            </a:extLst>
          </p:cNvPr>
          <p:cNvSpPr>
            <a:spLocks noGrp="1"/>
          </p:cNvSpPr>
          <p:nvPr>
            <p:ph sz="half" idx="1"/>
          </p:nvPr>
        </p:nvSpPr>
        <p:spPr/>
        <p:txBody>
          <a:bodyPr>
            <a:normAutofit lnSpcReduction="10000"/>
          </a:bodyPr>
          <a:lstStyle/>
          <a:p>
            <a:r>
              <a:rPr lang="en-US" dirty="0"/>
              <a:t>Choosing sides</a:t>
            </a:r>
          </a:p>
          <a:p>
            <a:r>
              <a:rPr lang="en-US" dirty="0"/>
              <a:t>Making exceptions</a:t>
            </a:r>
          </a:p>
          <a:p>
            <a:r>
              <a:rPr lang="en-US" dirty="0"/>
              <a:t>Keeping secrets</a:t>
            </a:r>
          </a:p>
          <a:p>
            <a:r>
              <a:rPr lang="en-US" dirty="0"/>
              <a:t>Giving or receiving gifts</a:t>
            </a:r>
          </a:p>
          <a:p>
            <a:r>
              <a:rPr lang="en-US" dirty="0"/>
              <a:t>Borrowing or lending money</a:t>
            </a:r>
          </a:p>
          <a:p>
            <a:r>
              <a:rPr lang="en-US" dirty="0"/>
              <a:t>Feeling like you’re the only one who cares about the person</a:t>
            </a:r>
          </a:p>
          <a:p>
            <a:pPr marL="0" indent="0">
              <a:buNone/>
            </a:pPr>
            <a:endParaRPr lang="en-US" dirty="0"/>
          </a:p>
        </p:txBody>
      </p:sp>
    </p:spTree>
    <p:extLst>
      <p:ext uri="{BB962C8B-B14F-4D97-AF65-F5344CB8AC3E}">
        <p14:creationId xmlns:p14="http://schemas.microsoft.com/office/powerpoint/2010/main" val="2534354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Discussion:  How to Make Good Decisions</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92500" lnSpcReduction="10000"/>
          </a:bodyPr>
          <a:lstStyle/>
          <a:p>
            <a:r>
              <a:rPr lang="en-US" dirty="0"/>
              <a:t>What questions can you ask yourself about your interactions?</a:t>
            </a:r>
          </a:p>
          <a:p>
            <a:r>
              <a:rPr lang="en-US" dirty="0"/>
              <a:t>What are some ways you can troubleshoot yourself and your work?</a:t>
            </a:r>
          </a:p>
          <a:p>
            <a:pPr marL="0" indent="0">
              <a:buNone/>
            </a:pPr>
            <a:r>
              <a:rPr lang="en-US" dirty="0"/>
              <a:t>If you are worried about your boundaries or of those who you serve, where can you turn for help?</a:t>
            </a:r>
          </a:p>
          <a:p>
            <a:pPr marL="0" indent="0" algn="ctr">
              <a:buNone/>
            </a:pPr>
            <a:r>
              <a:rPr lang="en-US" b="1" dirty="0">
                <a:solidFill>
                  <a:srgbClr val="C00000"/>
                </a:solidFill>
              </a:rPr>
              <a:t>Key takeaway:  Good boundaries establish trust!</a:t>
            </a:r>
          </a:p>
        </p:txBody>
      </p:sp>
      <p:pic>
        <p:nvPicPr>
          <p:cNvPr id="6" name="Content Placeholder 5">
            <a:extLst>
              <a:ext uri="{FF2B5EF4-FFF2-40B4-BE49-F238E27FC236}">
                <a16:creationId xmlns:a16="http://schemas.microsoft.com/office/drawing/2014/main" id="{9AD45268-9CFC-4B56-ADA7-14F1F8F254F6}"/>
              </a:ext>
            </a:extLst>
          </p:cNvPr>
          <p:cNvPicPr>
            <a:picLocks noGrp="1" noChangeAspect="1"/>
          </p:cNvPicPr>
          <p:nvPr>
            <p:ph sz="half" idx="1"/>
          </p:nvPr>
        </p:nvPicPr>
        <p:blipFill>
          <a:blip r:embed="rId2"/>
          <a:stretch>
            <a:fillRect/>
          </a:stretch>
        </p:blipFill>
        <p:spPr>
          <a:xfrm>
            <a:off x="1298575" y="3121213"/>
            <a:ext cx="4718050" cy="2188786"/>
          </a:xfrm>
          <a:prstGeom prst="rect">
            <a:avLst/>
          </a:prstGeom>
        </p:spPr>
      </p:pic>
    </p:spTree>
    <p:extLst>
      <p:ext uri="{BB962C8B-B14F-4D97-AF65-F5344CB8AC3E}">
        <p14:creationId xmlns:p14="http://schemas.microsoft.com/office/powerpoint/2010/main" val="35633363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Review Questions:  Session 13</a:t>
            </a:r>
            <a:br>
              <a:rPr lang="en-US" b="1" dirty="0"/>
            </a:br>
            <a:endParaRPr lang="en-US" b="1" dirty="0"/>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are 4 common elements of boundary violations? </a:t>
            </a:r>
          </a:p>
        </p:txBody>
      </p:sp>
    </p:spTree>
    <p:extLst>
      <p:ext uri="{BB962C8B-B14F-4D97-AF65-F5344CB8AC3E}">
        <p14:creationId xmlns:p14="http://schemas.microsoft.com/office/powerpoint/2010/main" val="132742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14</a:t>
            </a:r>
            <a:br>
              <a:rPr lang="en-US" sz="3600" b="1" dirty="0"/>
            </a:br>
            <a:r>
              <a:rPr lang="en-US" sz="3600" b="1" dirty="0"/>
              <a:t>Family Support Providers Code of Ethics</a:t>
            </a:r>
          </a:p>
        </p:txBody>
      </p:sp>
      <p:pic>
        <p:nvPicPr>
          <p:cNvPr id="2050" name="Picture 2" descr="How Code of Ethics is Important for Condo Board Members - Catalyst Condos">
            <a:extLst>
              <a:ext uri="{FF2B5EF4-FFF2-40B4-BE49-F238E27FC236}">
                <a16:creationId xmlns:a16="http://schemas.microsoft.com/office/drawing/2014/main" id="{58868D62-6646-44C9-B86B-A7BCDD8D48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09771" y="2837203"/>
            <a:ext cx="4965107" cy="253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094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a:bodyPr>
          <a:lstStyle/>
          <a:p>
            <a:r>
              <a:rPr lang="en-US" b="1" dirty="0"/>
              <a:t>FSP Ethics Code </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0000" lnSpcReduction="20000"/>
          </a:bodyPr>
          <a:lstStyle/>
          <a:p>
            <a:r>
              <a:rPr lang="en-US" b="1" i="1" dirty="0"/>
              <a:t>Note: All of the principles and ethical standards have been identified with a dual range of seriousness (except for a few that have only one option available). The intention of this guide is to assist the investigators and the Ethics Committee in applying an ‘indication’ of seriousness to the hearing panels so that a more standardized method of sanction can be used when applied. All agree that there may be “extenuating circumstances” that differentiate seriousness for violations, i.e., some violations may be a result of oversight or carelessness, when others are clearly intentional and without remorse. With any “SUBSTANTIATED VIOLATION”, it is now an expectation that there will be an attached level of seriousness being suggested by the Investigators and the Committee. Those levels are;</a:t>
            </a:r>
            <a:endParaRPr lang="en-US" dirty="0"/>
          </a:p>
          <a:p>
            <a:r>
              <a:rPr lang="en-US" b="1" i="1" dirty="0"/>
              <a:t>S = Serious</a:t>
            </a:r>
            <a:endParaRPr lang="en-US" dirty="0"/>
          </a:p>
          <a:p>
            <a:r>
              <a:rPr lang="en-US" b="1" i="1" dirty="0"/>
              <a:t>VS = Very Serious</a:t>
            </a:r>
            <a:endParaRPr lang="en-US" dirty="0"/>
          </a:p>
          <a:p>
            <a:r>
              <a:rPr lang="en-US" b="1" i="1" dirty="0"/>
              <a:t>ES = Extremely Serious</a:t>
            </a:r>
            <a:endParaRPr lang="en-US" dirty="0"/>
          </a:p>
        </p:txBody>
      </p:sp>
    </p:spTree>
    <p:extLst>
      <p:ext uri="{BB962C8B-B14F-4D97-AF65-F5344CB8AC3E}">
        <p14:creationId xmlns:p14="http://schemas.microsoft.com/office/powerpoint/2010/main" val="2207653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a:bodyPr>
          <a:lstStyle/>
          <a:p>
            <a:r>
              <a:rPr lang="en-US" b="1" dirty="0"/>
              <a:t>FSP Ethics Code</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62500" lnSpcReduction="20000"/>
          </a:bodyPr>
          <a:lstStyle/>
          <a:p>
            <a:pPr fontAlgn="base"/>
            <a:r>
              <a:rPr lang="en-US" dirty="0"/>
              <a:t>Family Support Providers (FSP) will maintain high standards of professional conduct and ethics as embodied in the statements below:</a:t>
            </a:r>
          </a:p>
          <a:p>
            <a:pPr lvl="0" fontAlgn="base"/>
            <a:r>
              <a:rPr lang="en-US" dirty="0"/>
              <a:t>FSP will be guided by the principles of self-determination for all. The primary responsibility of family support is to help individuals achieve their own needs, wants and goals. (S)</a:t>
            </a:r>
          </a:p>
          <a:p>
            <a:pPr lvl="0" fontAlgn="base"/>
            <a:r>
              <a:rPr lang="en-US" dirty="0"/>
              <a:t>FSP will maintain high standards of personal conduct, modeling accountable relationships, and fostering wellness and self-care along with their own resiliency. (VS/ES)</a:t>
            </a:r>
          </a:p>
          <a:p>
            <a:pPr lvl="0" fontAlgn="base"/>
            <a:r>
              <a:rPr lang="en-US" dirty="0"/>
              <a:t>FSP will share with family support providers and colleagues their resiliency stories and will likewise be able to identify and describe the supports that promote their own resiliency. (S)</a:t>
            </a:r>
          </a:p>
          <a:p>
            <a:pPr lvl="0" fontAlgn="base"/>
            <a:r>
              <a:rPr lang="en-US" dirty="0"/>
              <a:t>FSP will respect the privacy and confidentiality of private information shared by individuals utilizing family support services or other related professional services at the organization. Unless necessary for supervision, required by law, or otherwise consented to by the individual personally, no confidential information will be revealed to anyone. (S/VS/ES)</a:t>
            </a:r>
          </a:p>
          <a:p>
            <a:pPr lvl="0" fontAlgn="base"/>
            <a:r>
              <a:rPr lang="en-US" dirty="0"/>
              <a:t>FSP will at all times, respect the rights and dignity of those they serve. (S/VS)</a:t>
            </a:r>
          </a:p>
        </p:txBody>
      </p:sp>
    </p:spTree>
    <p:extLst>
      <p:ext uri="{BB962C8B-B14F-4D97-AF65-F5344CB8AC3E}">
        <p14:creationId xmlns:p14="http://schemas.microsoft.com/office/powerpoint/2010/main" val="10946803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a:bodyPr>
          <a:lstStyle/>
          <a:p>
            <a:r>
              <a:rPr lang="en-US" b="1" dirty="0"/>
              <a:t>FSP Ethics Code</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55000" lnSpcReduction="20000"/>
          </a:bodyPr>
          <a:lstStyle/>
          <a:p>
            <a:pPr lvl="0" fontAlgn="base"/>
            <a:r>
              <a:rPr lang="en-US" dirty="0"/>
              <a:t>FSP will keep current with emerging knowledge relevant to resiliency and share this knowledge with their colleagues and those they serve. (S)</a:t>
            </a:r>
          </a:p>
          <a:p>
            <a:pPr lvl="0" fontAlgn="base"/>
            <a:r>
              <a:rPr lang="en-US" dirty="0"/>
              <a:t>FSP will never intimidate, threaten, harass, use undue influence, physical force or verbal abuse, or make unwarranted promises of benefits to the individuals they serve. (VS/ES)</a:t>
            </a:r>
          </a:p>
          <a:p>
            <a:pPr lvl="0" fontAlgn="base"/>
            <a:r>
              <a:rPr lang="en-US" dirty="0"/>
              <a:t>FSP will not engage in romantic or sexual intimacies with the people utilizing family support services in the organization where the FSP is providing services. FSP will not engage in romantic or sexual intimacies with an individual the FSP has provided family support services to for a period of 5 years after the family support relationship has been terminated. FSP does not provide family support services to anyone with whom they've had romantic or sexual intimacies in the past. (ES)</a:t>
            </a:r>
          </a:p>
          <a:p>
            <a:pPr lvl="0" fontAlgn="base"/>
            <a:r>
              <a:rPr lang="en-US" dirty="0"/>
              <a:t>An FSP shall not initiate or cultivate a personal relationship once the professional family support relationship has ended with a former family or family member for a period of five years. This may include, but is not limited to: familial, social, romantic/sexual, financial, business or other types of close personal relationships with former families or family members. (VS/ES)</a:t>
            </a:r>
          </a:p>
          <a:p>
            <a:pPr lvl="0" fontAlgn="base"/>
            <a:r>
              <a:rPr lang="en-US" dirty="0"/>
              <a:t>FSP will not practice, condone, facilitate or collaborate in any form of discrimination on the basis of ethnicity, race, gender, sexual orientation, age, religion, national origin, marital status, political belief, mental or physical disability, or any other preference or personal characteristic, condition or state. (S/VS)</a:t>
            </a:r>
          </a:p>
        </p:txBody>
      </p:sp>
    </p:spTree>
    <p:extLst>
      <p:ext uri="{BB962C8B-B14F-4D97-AF65-F5344CB8AC3E}">
        <p14:creationId xmlns:p14="http://schemas.microsoft.com/office/powerpoint/2010/main" val="2925514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a:bodyPr>
          <a:lstStyle/>
          <a:p>
            <a:r>
              <a:rPr lang="en-US" b="1" dirty="0"/>
              <a:t>FSP Ethics Code </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0000" lnSpcReduction="20000"/>
          </a:bodyPr>
          <a:lstStyle/>
          <a:p>
            <a:pPr lvl="0" fontAlgn="base"/>
            <a:r>
              <a:rPr lang="en-US" dirty="0"/>
              <a:t>FSP will advocate for those they serve that they may make their own decisions in all matters, including when dealing with other professionals. (S/VS)</a:t>
            </a:r>
            <a:endParaRPr lang="en-US" sz="2000" dirty="0"/>
          </a:p>
          <a:p>
            <a:pPr lvl="0" fontAlgn="base"/>
            <a:r>
              <a:rPr lang="en-US" dirty="0"/>
              <a:t>FSP will advocate for the full integration of individuals into the communities of their choice and will promote the inherent value of these individuals to those communities. FSP will be directed by the knowledge that all individuals have the right to live in the least restrictive and least intrusive environment. (S/VS)</a:t>
            </a:r>
            <a:endParaRPr lang="en-US" sz="2000" dirty="0"/>
          </a:p>
          <a:p>
            <a:pPr lvl="0" fontAlgn="base"/>
            <a:r>
              <a:rPr lang="en-US" dirty="0"/>
              <a:t>FSP will strive to avoid dual relationships or commitments that conflict with the interests of those they serve. When a dual relationship or conflict can’t be avoided, the FSP informs a supervisor of the relationship or conflict and strives to ensure the individual is not exploited in any way. (ES)</a:t>
            </a:r>
            <a:endParaRPr lang="en-US" sz="2000" dirty="0"/>
          </a:p>
          <a:p>
            <a:pPr lvl="0" fontAlgn="base"/>
            <a:r>
              <a:rPr lang="en-US" dirty="0"/>
              <a:t>FSP will not exchange gifts of significant monetary value with those they serve. (S/VS/ES)</a:t>
            </a:r>
            <a:endParaRPr lang="en-US" sz="1400" dirty="0"/>
          </a:p>
          <a:p>
            <a:pPr lvl="0" fontAlgn="base"/>
            <a:r>
              <a:rPr lang="en-US" dirty="0"/>
              <a:t>FSP will take responsibility for maintaining the integrity and quality of job performance. This includes using work time to the advantage of the families they serve and always giving the best effort on the job. (S/VS)</a:t>
            </a:r>
            <a:endParaRPr lang="en-US" sz="2000" dirty="0"/>
          </a:p>
        </p:txBody>
      </p:sp>
    </p:spTree>
    <p:extLst>
      <p:ext uri="{BB962C8B-B14F-4D97-AF65-F5344CB8AC3E}">
        <p14:creationId xmlns:p14="http://schemas.microsoft.com/office/powerpoint/2010/main" val="21607321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a:bodyPr>
          <a:lstStyle/>
          <a:p>
            <a:r>
              <a:rPr lang="en-US" b="1" dirty="0"/>
              <a:t>FSP Ethics Code</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0000" lnSpcReduction="20000"/>
          </a:bodyPr>
          <a:lstStyle/>
          <a:p>
            <a:pPr lvl="0" fontAlgn="base"/>
            <a:r>
              <a:rPr lang="en-US" dirty="0"/>
              <a:t>FSP will strive through words and actions to create a professional atmosphere in the work environment. FSP will use people first language and avoid stigmatizing language. FSP will not use derogatory language in their communications, whether written or verbal. FSP will avoid negative criticism of colleagues. (VS/ES) </a:t>
            </a:r>
          </a:p>
          <a:p>
            <a:pPr lvl="0" fontAlgn="base"/>
            <a:r>
              <a:rPr lang="en-US" dirty="0"/>
              <a:t>FSP will fairly and accurately represent themselves and their capabilities to the families and the community. (S/VS) </a:t>
            </a:r>
          </a:p>
          <a:p>
            <a:pPr lvl="0" fontAlgn="base"/>
            <a:r>
              <a:rPr lang="en-US" dirty="0"/>
              <a:t>FSP will maintain a safe and healthy work environment. (S/VS) </a:t>
            </a:r>
          </a:p>
          <a:p>
            <a:pPr lvl="0" fontAlgn="base"/>
            <a:r>
              <a:rPr lang="en-US" dirty="0"/>
              <a:t>FSP will provide services to meet the identified needs of the families and avoid providing services that are unnecessary or not capable of producing the desired effect. (VS/ES) </a:t>
            </a:r>
          </a:p>
          <a:p>
            <a:pPr lvl="0" fontAlgn="base"/>
            <a:r>
              <a:rPr lang="en-US" dirty="0"/>
              <a:t>FSP will not use illegal substances under any circumstance. FSP will not use a prescribed medication in a non-prescribed way and will only use over the counter medication for its intended use. (ES) </a:t>
            </a:r>
          </a:p>
          <a:p>
            <a:pPr lvl="0" fontAlgn="base"/>
            <a:r>
              <a:rPr lang="en-US" dirty="0"/>
              <a:t>FSP will not use relationships with individuals utilizing family support services for financial gain or put the individual at risk of exploitation or harm. (ES)</a:t>
            </a:r>
          </a:p>
          <a:p>
            <a:pPr marL="0" indent="0">
              <a:buNone/>
            </a:pPr>
            <a:endParaRPr lang="en-US" dirty="0"/>
          </a:p>
        </p:txBody>
      </p:sp>
    </p:spTree>
    <p:extLst>
      <p:ext uri="{BB962C8B-B14F-4D97-AF65-F5344CB8AC3E}">
        <p14:creationId xmlns:p14="http://schemas.microsoft.com/office/powerpoint/2010/main" val="1623710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9</a:t>
            </a:r>
            <a:br>
              <a:rPr lang="en-US" sz="3600" b="1" dirty="0"/>
            </a:br>
            <a:r>
              <a:rPr lang="en-US" sz="3600" b="1" dirty="0"/>
              <a:t>Combating Negative Self Talk</a:t>
            </a:r>
          </a:p>
        </p:txBody>
      </p:sp>
      <p:pic>
        <p:nvPicPr>
          <p:cNvPr id="12" name="Content Placeholder 11">
            <a:extLst>
              <a:ext uri="{FF2B5EF4-FFF2-40B4-BE49-F238E27FC236}">
                <a16:creationId xmlns:a16="http://schemas.microsoft.com/office/drawing/2014/main" id="{B8C81804-30FA-4F42-B01C-685B79B99D45}"/>
              </a:ext>
            </a:extLst>
          </p:cNvPr>
          <p:cNvPicPr>
            <a:picLocks noGrp="1" noChangeAspect="1"/>
          </p:cNvPicPr>
          <p:nvPr>
            <p:ph idx="1"/>
          </p:nvPr>
        </p:nvPicPr>
        <p:blipFill>
          <a:blip r:embed="rId2"/>
          <a:stretch>
            <a:fillRect/>
          </a:stretch>
        </p:blipFill>
        <p:spPr>
          <a:xfrm>
            <a:off x="3503910" y="2557463"/>
            <a:ext cx="5184179" cy="3317875"/>
          </a:xfrm>
          <a:prstGeom prst="rect">
            <a:avLst/>
          </a:prstGeom>
        </p:spPr>
      </p:pic>
    </p:spTree>
    <p:extLst>
      <p:ext uri="{BB962C8B-B14F-4D97-AF65-F5344CB8AC3E}">
        <p14:creationId xmlns:p14="http://schemas.microsoft.com/office/powerpoint/2010/main" val="18708736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Review Questions:  Session 14</a:t>
            </a:r>
            <a:br>
              <a:rPr lang="en-US" b="1" dirty="0"/>
            </a:br>
            <a:endParaRPr lang="en-US" b="1" dirty="0"/>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The FSP Ethics Code test questions come directly from one of the 20 codes listed previously.  </a:t>
            </a:r>
            <a:r>
              <a:rPr lang="en-US" b="1" dirty="0"/>
              <a:t>As a FSP it is your responsibility to know the Code of Ethics.  </a:t>
            </a:r>
            <a:r>
              <a:rPr lang="en-US" dirty="0"/>
              <a:t>If there is a code you would like clarification on, please ask your instructor at this time. </a:t>
            </a:r>
          </a:p>
        </p:txBody>
      </p:sp>
    </p:spTree>
    <p:extLst>
      <p:ext uri="{BB962C8B-B14F-4D97-AF65-F5344CB8AC3E}">
        <p14:creationId xmlns:p14="http://schemas.microsoft.com/office/powerpoint/2010/main" val="1370190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09C3-1E8F-4DA1-94F2-707DCA6398AB}"/>
              </a:ext>
            </a:extLst>
          </p:cNvPr>
          <p:cNvSpPr>
            <a:spLocks noGrp="1"/>
          </p:cNvSpPr>
          <p:nvPr>
            <p:ph type="title"/>
          </p:nvPr>
        </p:nvSpPr>
        <p:spPr/>
        <p:txBody>
          <a:bodyPr>
            <a:normAutofit/>
          </a:bodyPr>
          <a:lstStyle/>
          <a:p>
            <a:r>
              <a:rPr lang="en-US" b="1" dirty="0"/>
              <a:t>What is Negative Self-Talk</a:t>
            </a:r>
          </a:p>
        </p:txBody>
      </p:sp>
      <p:sp>
        <p:nvSpPr>
          <p:cNvPr id="3" name="Content Placeholder 2">
            <a:extLst>
              <a:ext uri="{FF2B5EF4-FFF2-40B4-BE49-F238E27FC236}">
                <a16:creationId xmlns:a16="http://schemas.microsoft.com/office/drawing/2014/main" id="{58593DAC-73B0-46A8-920F-C77DD11C7B9E}"/>
              </a:ext>
            </a:extLst>
          </p:cNvPr>
          <p:cNvSpPr>
            <a:spLocks noGrp="1"/>
          </p:cNvSpPr>
          <p:nvPr>
            <p:ph sz="half" idx="1"/>
          </p:nvPr>
        </p:nvSpPr>
        <p:spPr/>
        <p:txBody>
          <a:bodyPr>
            <a:normAutofit/>
          </a:bodyPr>
          <a:lstStyle/>
          <a:p>
            <a:r>
              <a:rPr lang="en-US" dirty="0"/>
              <a:t>Negative self-talk is the negative things we tell ourselves that keep us from obtaining and keeping our goals.  </a:t>
            </a:r>
          </a:p>
        </p:txBody>
      </p:sp>
      <p:pic>
        <p:nvPicPr>
          <p:cNvPr id="6" name="Picture 5">
            <a:extLst>
              <a:ext uri="{FF2B5EF4-FFF2-40B4-BE49-F238E27FC236}">
                <a16:creationId xmlns:a16="http://schemas.microsoft.com/office/drawing/2014/main" id="{58773DE1-A9C9-4C71-B415-749E3B69C85B}"/>
              </a:ext>
            </a:extLst>
          </p:cNvPr>
          <p:cNvPicPr>
            <a:picLocks noChangeAspect="1"/>
          </p:cNvPicPr>
          <p:nvPr/>
        </p:nvPicPr>
        <p:blipFill>
          <a:blip r:embed="rId2"/>
          <a:stretch>
            <a:fillRect/>
          </a:stretch>
        </p:blipFill>
        <p:spPr>
          <a:xfrm>
            <a:off x="6575255" y="3102422"/>
            <a:ext cx="4141171" cy="207058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35099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F4C6E-0504-4285-9DDC-FC06ED0E848A}"/>
              </a:ext>
            </a:extLst>
          </p:cNvPr>
          <p:cNvSpPr>
            <a:spLocks noGrp="1"/>
          </p:cNvSpPr>
          <p:nvPr>
            <p:ph type="title"/>
          </p:nvPr>
        </p:nvSpPr>
        <p:spPr/>
        <p:txBody>
          <a:bodyPr/>
          <a:lstStyle/>
          <a:p>
            <a:r>
              <a:rPr lang="en-US" b="1" dirty="0"/>
              <a:t>Carol’s Story</a:t>
            </a:r>
          </a:p>
        </p:txBody>
      </p:sp>
      <p:pic>
        <p:nvPicPr>
          <p:cNvPr id="6" name="Content Placeholder 5">
            <a:extLst>
              <a:ext uri="{FF2B5EF4-FFF2-40B4-BE49-F238E27FC236}">
                <a16:creationId xmlns:a16="http://schemas.microsoft.com/office/drawing/2014/main" id="{71862010-3D0A-4C1B-9F7D-374D1883EA71}"/>
              </a:ext>
            </a:extLst>
          </p:cNvPr>
          <p:cNvPicPr>
            <a:picLocks noGrp="1" noChangeAspect="1"/>
          </p:cNvPicPr>
          <p:nvPr>
            <p:ph sz="half" idx="1"/>
          </p:nvPr>
        </p:nvPicPr>
        <p:blipFill>
          <a:blip r:embed="rId2"/>
          <a:stretch>
            <a:fillRect/>
          </a:stretch>
        </p:blipFill>
        <p:spPr>
          <a:xfrm>
            <a:off x="1916244" y="2560638"/>
            <a:ext cx="3482712" cy="3309937"/>
          </a:xfrm>
          <a:prstGeom prst="rect">
            <a:avLst/>
          </a:prstGeom>
        </p:spPr>
      </p:pic>
      <p:sp>
        <p:nvSpPr>
          <p:cNvPr id="4" name="Content Placeholder 3">
            <a:extLst>
              <a:ext uri="{FF2B5EF4-FFF2-40B4-BE49-F238E27FC236}">
                <a16:creationId xmlns:a16="http://schemas.microsoft.com/office/drawing/2014/main" id="{843C694E-263C-4A7F-A17B-5F26A7C6419A}"/>
              </a:ext>
            </a:extLst>
          </p:cNvPr>
          <p:cNvSpPr>
            <a:spLocks noGrp="1"/>
          </p:cNvSpPr>
          <p:nvPr>
            <p:ph sz="half" idx="2"/>
          </p:nvPr>
        </p:nvSpPr>
        <p:spPr/>
        <p:txBody>
          <a:bodyPr/>
          <a:lstStyle/>
          <a:p>
            <a:r>
              <a:rPr lang="en-US" dirty="0"/>
              <a:t>What were your thoughts while you listed to Carol’s story?</a:t>
            </a:r>
          </a:p>
          <a:p>
            <a:r>
              <a:rPr lang="en-US" dirty="0"/>
              <a:t>Which has more power?  Other’s comments or your own?</a:t>
            </a:r>
          </a:p>
          <a:p>
            <a:pPr marL="0" indent="0">
              <a:buNone/>
            </a:pPr>
            <a:r>
              <a:rPr lang="en-US" dirty="0"/>
              <a:t>Discuss and revisit </a:t>
            </a:r>
          </a:p>
        </p:txBody>
      </p:sp>
    </p:spTree>
    <p:extLst>
      <p:ext uri="{BB962C8B-B14F-4D97-AF65-F5344CB8AC3E}">
        <p14:creationId xmlns:p14="http://schemas.microsoft.com/office/powerpoint/2010/main" val="193926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AC2D-1407-4673-A52D-DE6977AAD1F4}"/>
              </a:ext>
            </a:extLst>
          </p:cNvPr>
          <p:cNvSpPr>
            <a:spLocks noGrp="1"/>
          </p:cNvSpPr>
          <p:nvPr>
            <p:ph type="title"/>
          </p:nvPr>
        </p:nvSpPr>
        <p:spPr/>
        <p:txBody>
          <a:bodyPr/>
          <a:lstStyle/>
          <a:p>
            <a:r>
              <a:rPr lang="en-US" b="1" dirty="0"/>
              <a:t>Group Discussion Questions</a:t>
            </a:r>
            <a:r>
              <a:rPr lang="en-US" dirty="0"/>
              <a:t> </a:t>
            </a:r>
          </a:p>
        </p:txBody>
      </p:sp>
      <p:sp>
        <p:nvSpPr>
          <p:cNvPr id="3" name="Content Placeholder 2">
            <a:extLst>
              <a:ext uri="{FF2B5EF4-FFF2-40B4-BE49-F238E27FC236}">
                <a16:creationId xmlns:a16="http://schemas.microsoft.com/office/drawing/2014/main" id="{75B137BC-D0FA-4582-8718-1066D1D11926}"/>
              </a:ext>
            </a:extLst>
          </p:cNvPr>
          <p:cNvSpPr>
            <a:spLocks noGrp="1"/>
          </p:cNvSpPr>
          <p:nvPr>
            <p:ph idx="1"/>
          </p:nvPr>
        </p:nvSpPr>
        <p:spPr>
          <a:xfrm>
            <a:off x="1295401" y="2556932"/>
            <a:ext cx="4216636" cy="3318936"/>
          </a:xfrm>
        </p:spPr>
        <p:txBody>
          <a:bodyPr>
            <a:normAutofit/>
          </a:bodyPr>
          <a:lstStyle/>
          <a:p>
            <a:r>
              <a:rPr lang="en-US" dirty="0"/>
              <a:t>What are your thoughts and feelings while you listed?</a:t>
            </a:r>
          </a:p>
          <a:p>
            <a:r>
              <a:rPr lang="en-US" dirty="0"/>
              <a:t>Which has more power?  The negative comments or our own self-talk?</a:t>
            </a:r>
          </a:p>
          <a:p>
            <a:r>
              <a:rPr lang="en-US" dirty="0"/>
              <a:t>What is the progression of negative self-talk?</a:t>
            </a:r>
          </a:p>
          <a:p>
            <a:pPr marL="0" indent="0">
              <a:buNone/>
            </a:pPr>
            <a:endParaRPr lang="en-US" dirty="0"/>
          </a:p>
        </p:txBody>
      </p:sp>
      <p:pic>
        <p:nvPicPr>
          <p:cNvPr id="4" name="Picture 3">
            <a:extLst>
              <a:ext uri="{FF2B5EF4-FFF2-40B4-BE49-F238E27FC236}">
                <a16:creationId xmlns:a16="http://schemas.microsoft.com/office/drawing/2014/main" id="{4F93221E-2626-4A46-967C-5A588546822B}"/>
              </a:ext>
            </a:extLst>
          </p:cNvPr>
          <p:cNvPicPr>
            <a:picLocks noChangeAspect="1"/>
          </p:cNvPicPr>
          <p:nvPr/>
        </p:nvPicPr>
        <p:blipFill>
          <a:blip r:embed="rId2"/>
          <a:stretch>
            <a:fillRect/>
          </a:stretch>
        </p:blipFill>
        <p:spPr>
          <a:xfrm>
            <a:off x="5923748" y="2436798"/>
            <a:ext cx="4514850" cy="3009900"/>
          </a:xfrm>
          <a:prstGeom prst="rect">
            <a:avLst/>
          </a:prstGeom>
        </p:spPr>
      </p:pic>
    </p:spTree>
    <p:extLst>
      <p:ext uri="{BB962C8B-B14F-4D97-AF65-F5344CB8AC3E}">
        <p14:creationId xmlns:p14="http://schemas.microsoft.com/office/powerpoint/2010/main" val="2010976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3414</TotalTime>
  <Words>4738</Words>
  <Application>Microsoft Office PowerPoint</Application>
  <PresentationFormat>Widescreen</PresentationFormat>
  <Paragraphs>296</Paragraphs>
  <Slides>60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Garamond</vt:lpstr>
      <vt:lpstr>Symbol</vt:lpstr>
      <vt:lpstr>Organic</vt:lpstr>
      <vt:lpstr>Family Support Provider </vt:lpstr>
      <vt:lpstr>Session 8 Using Dissatisfaction to Find Resiliency Goals</vt:lpstr>
      <vt:lpstr>How to Help Families Recognize Their Resiliency Goals</vt:lpstr>
      <vt:lpstr>Dissatisfaction Tool to Set Resiliency Goals (Example)  </vt:lpstr>
      <vt:lpstr>Review Questions:  Session 8</vt:lpstr>
      <vt:lpstr>Session 9 Combating Negative Self Talk</vt:lpstr>
      <vt:lpstr>What is Negative Self-Talk</vt:lpstr>
      <vt:lpstr>Carol’s Story</vt:lpstr>
      <vt:lpstr>Group Discussion Questions </vt:lpstr>
      <vt:lpstr>A Tool to Combat Negative Self-Talk?</vt:lpstr>
      <vt:lpstr>List Five Actions You Have Found Helpful in Catching,  Checking and Changing Your Negative Self-Talk</vt:lpstr>
      <vt:lpstr>Review Questions:  Session 9</vt:lpstr>
      <vt:lpstr>Session 10 Problem Solving With Families</vt:lpstr>
      <vt:lpstr>If it Was Easy, We Would Already Be Doing It Right? </vt:lpstr>
      <vt:lpstr>The Three Keys to Problem Solving</vt:lpstr>
      <vt:lpstr>Use the P.I.C.B.A Tool</vt:lpstr>
      <vt:lpstr>PICBA:  Helping a Family</vt:lpstr>
      <vt:lpstr>PICBA Activity:  Helping a Family</vt:lpstr>
      <vt:lpstr>PICBA Activity:  Helping Individual</vt:lpstr>
      <vt:lpstr>PICBA:  Individual Problem</vt:lpstr>
      <vt:lpstr>Review Questions</vt:lpstr>
      <vt:lpstr>Session 11 Suicide Prevention and Planning for Crisis Situations </vt:lpstr>
      <vt:lpstr>Suicide Myths and Facts</vt:lpstr>
      <vt:lpstr>Here’s How to Talk to Someone Who May Be Struggling with Their Behavioral Health</vt:lpstr>
      <vt:lpstr>What are the Risk Factors </vt:lpstr>
      <vt:lpstr>Risk Factors</vt:lpstr>
      <vt:lpstr>Risk Factors</vt:lpstr>
      <vt:lpstr>Stages of Change in Building Resiliency</vt:lpstr>
      <vt:lpstr>Protective Factors</vt:lpstr>
      <vt:lpstr>What is 988</vt:lpstr>
      <vt:lpstr>When Should You Call 988?</vt:lpstr>
      <vt:lpstr>Review Questions:  Session 11</vt:lpstr>
      <vt:lpstr>Session 12 Motivational Interviewing for Families</vt:lpstr>
      <vt:lpstr>The OARS Model Essential Communication Skills</vt:lpstr>
      <vt:lpstr>The OARS Model Includes 4 Basic Skills</vt:lpstr>
      <vt:lpstr>The Purpose of the OARS Model</vt:lpstr>
      <vt:lpstr>The Purpose of a Open Ended Question</vt:lpstr>
      <vt:lpstr>The Purpose of Using Affirmation Statement is To: </vt:lpstr>
      <vt:lpstr>The Purpose of Reflective Listening is To:</vt:lpstr>
      <vt:lpstr>The Purpose of Summarizing</vt:lpstr>
      <vt:lpstr>O.A.R.S. +</vt:lpstr>
      <vt:lpstr>IF Your Family is Ambivalent, Change Your Strategy.  Strive for Collaboration by:</vt:lpstr>
      <vt:lpstr>Review Questions:  Session 12 </vt:lpstr>
      <vt:lpstr>Session 13 Clarifying and Establishing Boundaries</vt:lpstr>
      <vt:lpstr>Boundaries What Are They?</vt:lpstr>
      <vt:lpstr>Discussion:  Why Be Concerned About Boundaries?</vt:lpstr>
      <vt:lpstr>Discussion:  Why Be Concerned About Boundaries?</vt:lpstr>
      <vt:lpstr>Four Common Elements of Boundary Violations</vt:lpstr>
      <vt:lpstr>Discussion:  Secrecy and Role Reversal </vt:lpstr>
      <vt:lpstr>Discussion:  Double Bind and Indulgence of Professional Privilege </vt:lpstr>
      <vt:lpstr>Some Warning Sign Boundaries Are Becoming Blurred: </vt:lpstr>
      <vt:lpstr>Discussion:  How to Make Good Decisions</vt:lpstr>
      <vt:lpstr>Review Questions:  Session 13 </vt:lpstr>
      <vt:lpstr>Session 14 Family Support Providers Code of Ethics</vt:lpstr>
      <vt:lpstr>FSP Ethics Code </vt:lpstr>
      <vt:lpstr>FSP Ethics Code</vt:lpstr>
      <vt:lpstr>FSP Ethics Code</vt:lpstr>
      <vt:lpstr>FSP Ethics Code </vt:lpstr>
      <vt:lpstr>FSP Ethics Code</vt:lpstr>
      <vt:lpstr>Review Questions:  Session 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Support Provider</dc:title>
  <dc:creator>Stacey Langendoerfer</dc:creator>
  <cp:lastModifiedBy>Stacey Langendoerfer</cp:lastModifiedBy>
  <cp:revision>66</cp:revision>
  <dcterms:created xsi:type="dcterms:W3CDTF">2023-02-21T19:27:34Z</dcterms:created>
  <dcterms:modified xsi:type="dcterms:W3CDTF">2023-02-26T15:13:48Z</dcterms:modified>
</cp:coreProperties>
</file>