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18288000" cy="10287000"/>
  <p:notesSz cx="6858000" cy="9144000"/>
  <p:embeddedFontLst>
    <p:embeddedFont>
      <p:font typeface="Beautifully Delicious Script Bold" panose="020B0604020202020204" charset="0"/>
      <p:regular r:id="rId17"/>
    </p:embeddedFont>
    <p:embeddedFont>
      <p:font typeface="Canva Sans" panose="020B0604020202020204" charset="0"/>
      <p:regular r:id="rId18"/>
    </p:embeddedFont>
    <p:embeddedFont>
      <p:font typeface="Canva Sans Bold" panose="020B0604020202020204" charset="0"/>
      <p:regular r:id="rId19"/>
    </p:embeddedFont>
    <p:embeddedFont>
      <p:font typeface="Cardo" panose="020B0604020202020204" charset="-79"/>
      <p:regular r:id="rId20"/>
    </p:embeddedFont>
    <p:embeddedFont>
      <p:font typeface="Cormorant Garamond Medium" panose="020B0604020202020204" charset="0"/>
      <p:regular r:id="rId21"/>
    </p:embeddedFont>
    <p:embeddedFont>
      <p:font typeface="DM Serif Display" pitchFamily="2" charset="0"/>
      <p:regular r:id="rId2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73" d="100"/>
          <a:sy n="73" d="100"/>
        </p:scale>
        <p:origin x="594"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168"/>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27.04.2024</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Emphasize the universality of stress within families but highlight that not all stress negatively impacts children.</a:t>
            </a:r>
          </a:p>
          <a:p>
            <a:endParaRPr lang="en-US"/>
          </a:p>
          <a:p>
            <a:r>
              <a:rPr lang="en-US"/>
              <a:t>Introduce the concept of five protective factors essential for families navigating mental health challenges, substance abuse, and trauma.</a:t>
            </a:r>
          </a:p>
          <a:p>
            <a:endParaRPr lang="en-US"/>
          </a:p>
          <a:p>
            <a:r>
              <a:rPr lang="en-US"/>
              <a:t>•	Concrete Resources: Access to tangible supports such as food, housing, transportation, and employment assistance. These resources help alleviate stressors and provide stability for families in need.</a:t>
            </a:r>
          </a:p>
          <a:p>
            <a:endParaRPr lang="en-US"/>
          </a:p>
          <a:p>
            <a:r>
              <a:rPr lang="en-US"/>
              <a:t>•	Support Systems: Strong networks of social support, including friends, family, neighbors, and community organizations. These connections offer emotional support, practical assistance, and a sense of belonging during difficult times.</a:t>
            </a:r>
          </a:p>
          <a:p>
            <a:endParaRPr lang="en-US"/>
          </a:p>
          <a:p>
            <a:r>
              <a:rPr lang="en-US"/>
              <a:t>•	Caregiver Resilience: The emotional and psychological strength of caregivers to cope with stress, adversity, and trauma. Resilient caregivers are better equipped to provide stable and nurturing environments for their children, despite facing their own challenges.</a:t>
            </a:r>
          </a:p>
          <a:p>
            <a:endParaRPr lang="en-US"/>
          </a:p>
          <a:p>
            <a:r>
              <a:rPr lang="en-US"/>
              <a:t>•	Parenting Support: Access to information, guidance, and skills development opportunities for caregivers to effectively parent their children. Parenting support programs offer education on child development, positive discipline techniques, and strategies for promoting healthy family dynamics.</a:t>
            </a:r>
          </a:p>
          <a:p>
            <a:endParaRPr lang="en-US"/>
          </a:p>
          <a:p>
            <a:r>
              <a:rPr lang="en-US"/>
              <a:t>•	Child Capacities: The social-emotional and cognitive competencies of children that enable them to thrive despite adverse circumstances. Building children's capacities through supportive relationships, educational opportunities, and positive experiences enhances their resilience and ability to cope with stress.</a:t>
            </a:r>
          </a:p>
          <a:p>
            <a:endParaRPr lang="en-US"/>
          </a:p>
          <a:p>
            <a:r>
              <a:rPr lang="en-US"/>
              <a:t>Stress the significance of these factors in not only managing stress but also fostering children's emotional and cognitive growth.</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Promoting Mental Health: Caregivers often experience high levels of stress, anxiety, and burnout due to the demands of their responsibilities. Providing inclusive and welcoming spaces where caregivers feel safe to express their emotions and seek support can help alleviate mental health challenges and prevent the onset of more serious conditions like depression.</a:t>
            </a:r>
          </a:p>
          <a:p>
            <a:endParaRPr lang="en-US" dirty="0"/>
          </a:p>
          <a:p>
            <a:r>
              <a:rPr lang="en-US" dirty="0"/>
              <a:t>Reducing Isolation: Inclusive and welcoming spaces offer opportunities for caregivers to connect with others who understand their experiences and can offer empathy, validation, and companionship. By reducing feelings of isolation, these spaces promote social connectedness and resilience.</a:t>
            </a:r>
          </a:p>
          <a:p>
            <a:endParaRPr lang="en-US" dirty="0"/>
          </a:p>
          <a:p>
            <a:r>
              <a:rPr lang="en-US" dirty="0"/>
              <a:t>Encouraging Peer Support: Caregivers often benefit from peer support, where they can share practical advice, coping strategies, and emotional support with others facing similar challenges.  Peer support can validate caregivers' experiences, normalize their feelings, and empower them to seek help when needed.</a:t>
            </a:r>
          </a:p>
          <a:p>
            <a:endParaRPr lang="en-US" dirty="0"/>
          </a:p>
          <a:p>
            <a:r>
              <a:rPr lang="en-US" dirty="0"/>
              <a:t>Fostering Empowerment: Inclusive and welcoming spaces empower caregivers to take control of their well-being by providing resources, information, and tools to support their self-care efforts. Whether through educational workshops, wellness activities, or access to community resources, these spaces equip caregivers with the knowledge and skills they need to prioritize their own health and happiness.</a:t>
            </a:r>
          </a:p>
          <a:p>
            <a:endParaRPr lang="en-US" dirty="0"/>
          </a:p>
          <a:p>
            <a:r>
              <a:rPr lang="en-US" dirty="0"/>
              <a:t>Building Community: Inclusive and welcoming spaces contribute to the creation of supportive communities where caregivers feel valued, respected, and included. By fostering a sense of belonging and connection, these spaces strengthen the social fabric of the community and promote solidarity among caregivers. </a:t>
            </a:r>
          </a:p>
          <a:p>
            <a:endParaRPr lang="en-US" dirty="0"/>
          </a:p>
          <a:p>
            <a:r>
              <a:rPr lang="en-US" dirty="0"/>
              <a:t>Promoting Diversity and Inclusion: Inclusive and welcoming spaces prioritize diversity and inclusion, recognizing that caregivers come from diverse backgrounds and have unique needs and experiences. By embracing diversity and creating environments that celebrate cultural, linguistic, and socioeconomic differences, these spaces ensure that all caregivers feel valued and respected.</a:t>
            </a:r>
          </a:p>
          <a:p>
            <a:endParaRPr lang="en-US" dirty="0"/>
          </a:p>
          <a:p>
            <a:r>
              <a:rPr lang="en-US" dirty="0"/>
              <a:t>In summary, creating inclusive and welcoming spaces for caregivers to connect and de-stress is essential for promoting mental health, reducing isolation, encouraging peer support, fostering empowerment, building community, and promoting diversity and inclusion. By prioritizing caregivers' well-being and providing them with the support they need, we can create a more compassionate and resilient society for all.</a:t>
            </a:r>
          </a:p>
          <a:p>
            <a:endParaRPr lang="en-US" dirty="0"/>
          </a:p>
          <a:p>
            <a:r>
              <a:rPr lang="en-US" dirty="0"/>
              <a:t>Encourage participants to explore natural meeting points within their communities and to solicit input from caregivers themselves on preferred activities or supports.</a:t>
            </a:r>
          </a:p>
          <a:p>
            <a:r>
              <a:rPr lang="en-US" dirty="0"/>
              <a:t>Encouraging participants to explore natural meeting points within their communities and solicit input from caregivers themselves on preferred activities or supports is essential for creating inclusive and effective support networks. Here's why:</a:t>
            </a:r>
          </a:p>
          <a:p>
            <a:endParaRPr lang="en-US" dirty="0"/>
          </a:p>
          <a:p>
            <a:r>
              <a:rPr lang="en-US" dirty="0"/>
              <a:t>Community-Centered Approach: By exploring natural meeting points such as daycare centers, schools, community centers, and places of worship, participants can tap into existing community resources and infrastructure. These locations are familiar and accessible to caregivers, making it easier to connect and engage with them.</a:t>
            </a:r>
          </a:p>
          <a:p>
            <a:endParaRPr lang="en-US" dirty="0"/>
          </a:p>
          <a:p>
            <a:r>
              <a:rPr lang="en-US" dirty="0"/>
              <a:t>Understanding Caregiver Needs: Soliciting input from caregivers themselves allows for a better understanding of their unique needs, preferences, and challenges. Caregivers are the experts on their own experiences and can provide valuable insights into the types of activities, supports, and resources that would be most beneficial to them.</a:t>
            </a:r>
          </a:p>
          <a:p>
            <a:endParaRPr lang="en-US" dirty="0"/>
          </a:p>
          <a:p>
            <a:r>
              <a:rPr lang="en-US" dirty="0"/>
              <a:t>Empowering Caregivers: Involving caregivers in the decision-making process empowers them to take ownership of their well-being and advocate for their needs. By giving caregivers a voice and a platform to express their preferences, participants can ensure that support initiatives are relevant, responsive, and meaningful to those they aim to serve.</a:t>
            </a:r>
          </a:p>
          <a:p>
            <a:endParaRPr lang="en-US" dirty="0"/>
          </a:p>
          <a:p>
            <a:r>
              <a:rPr lang="en-US" dirty="0"/>
              <a:t>Building Trust and Rapport: Engaging caregivers in the planning and implementation of support activities fosters trust, rapport, and a sense of partnership between participants and caregivers. When caregivers feel heard, valued, and respected, they are more likely to actively participate and benefit from support initiatives.</a:t>
            </a:r>
          </a:p>
          <a:p>
            <a:endParaRPr lang="en-US" dirty="0"/>
          </a:p>
          <a:p>
            <a:r>
              <a:rPr lang="en-US" dirty="0"/>
              <a:t>Tailoring Support Services: Soliciting input from caregivers allows participants to tailor support services to meet the diverse needs of caregivers within their communities. </a:t>
            </a:r>
          </a:p>
          <a:p>
            <a:endParaRPr lang="en-US" dirty="0"/>
          </a:p>
          <a:p>
            <a:r>
              <a:rPr lang="en-US" dirty="0"/>
              <a:t>Enhancing Effectiveness and Sustainability: By taking a collaborative and participatory approach, participants can ensure that support initiatives are effective, sustainable, and well-received by caregivers. Incorporating caregiver feedback into program design and implementation increases the likelihood of success and long-term impact.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What is the significance of exploring natural meeting points within communities for caregiver support initiatives?</a:t>
            </a:r>
          </a:p>
          <a:p>
            <a:endParaRPr lang="en-US" dirty="0"/>
          </a:p>
          <a:p>
            <a:r>
              <a:rPr lang="en-US" dirty="0"/>
              <a:t>It provides opportunities to engage caregivers in familiar and accessible environments.</a:t>
            </a:r>
          </a:p>
          <a:p>
            <a:endParaRPr lang="en-US" dirty="0"/>
          </a:p>
          <a:p>
            <a:r>
              <a:rPr lang="en-US" dirty="0"/>
              <a:t>How can engaging caregivers in the planning and implementation of support initiatives benefit both participants and caregivers?</a:t>
            </a:r>
          </a:p>
          <a:p>
            <a:endParaRPr lang="en-US" dirty="0"/>
          </a:p>
          <a:p>
            <a:r>
              <a:rPr lang="en-US" dirty="0"/>
              <a:t>It fosters trust, rapport, and partnership between participants and caregivers.</a:t>
            </a:r>
          </a:p>
          <a:p>
            <a:endParaRPr lang="en-US" dirty="0"/>
          </a:p>
          <a:p>
            <a:r>
              <a:rPr lang="en-US" dirty="0"/>
              <a:t>Which of the following is an example of a natural meeting point within communities where caregivers may gather?</a:t>
            </a:r>
          </a:p>
          <a:p>
            <a:endParaRPr lang="en-US" dirty="0"/>
          </a:p>
          <a:p>
            <a:r>
              <a:rPr lang="en-US" dirty="0"/>
              <a:t>Daycare centers</a:t>
            </a:r>
          </a:p>
          <a:p>
            <a:endParaRPr lang="en-US" dirty="0"/>
          </a:p>
          <a:p>
            <a:r>
              <a:rPr lang="en-US" dirty="0"/>
              <a:t>How can soliciting input from caregivers help tailor support services to meet their needs?</a:t>
            </a:r>
          </a:p>
          <a:p>
            <a:endParaRPr lang="en-US" dirty="0"/>
          </a:p>
          <a:p>
            <a:r>
              <a:rPr lang="en-US" dirty="0"/>
              <a:t>It allows for the customization of support services based on caregivers' preferences.</a:t>
            </a:r>
          </a:p>
          <a:p>
            <a:endParaRPr lang="en-US" dirty="0"/>
          </a:p>
          <a:p>
            <a:r>
              <a:rPr lang="en-US" dirty="0"/>
              <a:t>Why is it essential to prioritize caregiver input in the decision-making process for support activities?</a:t>
            </a:r>
          </a:p>
          <a:p>
            <a:endParaRPr lang="en-US" dirty="0"/>
          </a:p>
          <a:p>
            <a:r>
              <a:rPr lang="en-US" dirty="0"/>
              <a:t>To empower caregivers and make support activities more relevant and responsive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Explain each of the five protective factors: concrete resources, support systems, caregiver resilience, parenting support, and child capacities.</a:t>
            </a:r>
          </a:p>
          <a:p>
            <a:endParaRPr lang="en-US" dirty="0"/>
          </a:p>
          <a:p>
            <a:r>
              <a:rPr lang="en-US" dirty="0"/>
              <a:t>Provide brief examples or anecdotes to illustrate how each factor operates in real-life scenarios.</a:t>
            </a:r>
          </a:p>
          <a:p>
            <a:r>
              <a:rPr lang="en-US" dirty="0"/>
              <a:t>Concrete Resources”</a:t>
            </a:r>
          </a:p>
          <a:p>
            <a:r>
              <a:rPr lang="en-US" dirty="0"/>
              <a:t>•	Example: A family experiencing financial hardship due to job loss receives assistance from a local food bank, which provides them with groceries to meet their nutritional needs. This concrete support alleviates the stress of food insecurity and allows the family to focus on other priorities, such as finding employment.</a:t>
            </a:r>
          </a:p>
          <a:p>
            <a:endParaRPr lang="en-US" dirty="0"/>
          </a:p>
          <a:p>
            <a:r>
              <a:rPr lang="en-US" dirty="0"/>
              <a:t>Support Systems:</a:t>
            </a:r>
          </a:p>
          <a:p>
            <a:r>
              <a:rPr lang="en-US" dirty="0"/>
              <a:t>Anecdote: After a single mother undergoes surgery, her neighbors organize a meal train to provide daily dinners for her family during her recovery. This outpouring of support from her community not only ensures that the family's basic needs are met but also strengthens their sense of belonging and connection during a challenging time.</a:t>
            </a:r>
          </a:p>
          <a:p>
            <a:endParaRPr lang="en-US" dirty="0"/>
          </a:p>
          <a:p>
            <a:r>
              <a:rPr lang="en-US" dirty="0"/>
              <a:t>Caregiver Resilience:</a:t>
            </a:r>
          </a:p>
          <a:p>
            <a:r>
              <a:rPr lang="en-US" dirty="0"/>
              <a:t>Example: Despite facing financial struggles and personal setbacks, a parent seeks therapy to address their own mental health needs. Through therapy, they develop coping strategies and resilience skills that enable them to effectively manage stress and provide emotional stability for their children, fostering a positive family environment.</a:t>
            </a:r>
          </a:p>
          <a:p>
            <a:endParaRPr lang="en-US" dirty="0"/>
          </a:p>
          <a:p>
            <a:r>
              <a:rPr lang="en-US" dirty="0"/>
              <a:t>Parenting Support:</a:t>
            </a:r>
          </a:p>
          <a:p>
            <a:r>
              <a:rPr lang="en-US" dirty="0"/>
              <a:t>Anecdote: A new parent attends a parenting class offered by a local community center, where they learn about child development milestones and positive discipline techniques. Armed with this knowledge, the parent feels more confident in their parenting abilities and builds a stronger bond with their child, leading to improved family dynamics.</a:t>
            </a:r>
          </a:p>
          <a:p>
            <a:endParaRPr lang="en-US" dirty="0"/>
          </a:p>
          <a:p>
            <a:r>
              <a:rPr lang="en-US" dirty="0"/>
              <a:t>Child Capacities:</a:t>
            </a:r>
          </a:p>
          <a:p>
            <a:r>
              <a:rPr lang="en-US" dirty="0"/>
              <a:t>Example: A child who has experienced trauma receives counseling services at school, where they learn coping skills and emotional regulation techniques. Over time, the child's resilience grows, allowing them to navigate challenges more effectively and thrive academically and socially despite their adverse experiences.</a:t>
            </a:r>
          </a:p>
          <a:p>
            <a:endParaRPr lang="en-US" dirty="0"/>
          </a:p>
          <a:p>
            <a:r>
              <a:rPr lang="en-US" dirty="0"/>
              <a:t>Encourage participants to consider how these factors interplay within their own communities or work settings.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Concrete Resources:</a:t>
            </a:r>
          </a:p>
          <a:p>
            <a:r>
              <a:rPr lang="en-US"/>
              <a:t>Establish partnerships with local food banks, shelters, and community organizations to provide access to essential resources such as food, clothing, and housing assistance.</a:t>
            </a:r>
          </a:p>
          <a:p>
            <a:r>
              <a:rPr lang="en-US"/>
              <a:t>Develop a referral system to connect families in need with social services, employment agencies, and financial assistance programs.</a:t>
            </a:r>
          </a:p>
          <a:p>
            <a:r>
              <a:rPr lang="en-US"/>
              <a:t>Organize donation drives within the community to collect items like non-perishable food, toiletries, and children's clothing for families facing financial hardship.</a:t>
            </a:r>
          </a:p>
          <a:p>
            <a:r>
              <a:rPr lang="en-US"/>
              <a:t>Advocate for policies that address systemic issues contributing to poverty and inequality, such as affordable housing initiatives and living wage campaigns.</a:t>
            </a:r>
          </a:p>
          <a:p>
            <a:endParaRPr lang="en-US"/>
          </a:p>
          <a:p>
            <a:r>
              <a:rPr lang="en-US"/>
              <a:t>Support Systems:</a:t>
            </a:r>
          </a:p>
          <a:p>
            <a:r>
              <a:rPr lang="en-US"/>
              <a:t>Create support groups or peer mentoring programs for caregivers facing similar challenges, providing opportunities for mutual encouragement, sharing resources, and building social connections.</a:t>
            </a:r>
          </a:p>
          <a:p>
            <a:r>
              <a:rPr lang="en-US"/>
              <a:t>Organize community events and gatherings to foster a sense of belonging and connectedness among families, such as neighborhood potlucks, playgroups, or parent-child activities.</a:t>
            </a:r>
          </a:p>
          <a:p>
            <a:r>
              <a:rPr lang="en-US"/>
              <a:t>Train community members, including teachers, healthcare providers, and clergy, to recognize signs of distress in families and offer compassionate support and referrals to appropriate services.</a:t>
            </a:r>
          </a:p>
          <a:p>
            <a:r>
              <a:rPr lang="en-US"/>
              <a:t>Establish a community resource directory listing local support services, including counseling centers, hotlines, and support groups, for easy access by families seeking assistance.</a:t>
            </a:r>
          </a:p>
          <a:p>
            <a:endParaRPr lang="en-US"/>
          </a:p>
          <a:p>
            <a:r>
              <a:rPr lang="en-US"/>
              <a:t>Caregiver Resilience:</a:t>
            </a:r>
          </a:p>
          <a:p>
            <a:r>
              <a:rPr lang="en-US"/>
              <a:t>Offer workshops or seminars on stress management, self-care, and mindfulness techniques to help caregivers build emotional resilience and coping skills.</a:t>
            </a:r>
          </a:p>
          <a:p>
            <a:r>
              <a:rPr lang="en-US"/>
              <a:t>Provide access to mental health services, including counseling and therapy, for caregivers experiencing high levels of stress, anxiety, or depression.</a:t>
            </a:r>
          </a:p>
          <a:p>
            <a:r>
              <a:rPr lang="en-US"/>
              <a:t>Implement flexible work policies and employee assistance programs in workplaces to support caregivers in balancing their professional and caregiving responsibilities.</a:t>
            </a:r>
          </a:p>
          <a:p>
            <a:r>
              <a:rPr lang="en-US"/>
              <a:t>Encourage caregivers to engage in activities that promote relaxation and self-care, such as exercise, hobbies, and spending quality time with loved ones.</a:t>
            </a:r>
          </a:p>
          <a:p>
            <a:endParaRPr lang="en-US"/>
          </a:p>
          <a:p>
            <a:r>
              <a:rPr lang="en-US"/>
              <a:t>Parenting Support:</a:t>
            </a:r>
          </a:p>
          <a:p>
            <a:r>
              <a:rPr lang="en-US"/>
              <a:t>Offer parenting education classes or workshops covering topics such as child development, positive discipline, effective communication, and nurturing parent-child relationships.</a:t>
            </a:r>
          </a:p>
          <a:p>
            <a:r>
              <a:rPr lang="en-US"/>
              <a:t>Provide one-on-one coaching or mentorship for parents seeking personalized support and guidance in addressing specific parenting challenges.</a:t>
            </a:r>
          </a:p>
          <a:p>
            <a:r>
              <a:rPr lang="en-US"/>
              <a:t>Develop parent support networks or online forums where caregivers can exchange tips, advice, and resources related to parenting and family life.</a:t>
            </a:r>
          </a:p>
          <a:p>
            <a:r>
              <a:rPr lang="en-US"/>
              <a:t>Collaborate with local healthcare providers, schools, and community organizations to offer comprehensive parenting support services, including home visiting programs and early childhood development initiatives.</a:t>
            </a:r>
          </a:p>
          <a:p>
            <a:endParaRPr lang="en-US"/>
          </a:p>
          <a:p>
            <a:r>
              <a:rPr lang="en-US"/>
              <a:t>Child Capacities:</a:t>
            </a:r>
          </a:p>
          <a:p>
            <a:r>
              <a:rPr lang="en-US"/>
              <a:t>Implement social-emotional learning programs in schools and community settings to teach children essential skills such as self-awareness, empathy, problem-solving, and relationship-building.</a:t>
            </a:r>
          </a:p>
          <a:p>
            <a:r>
              <a:rPr lang="en-US"/>
              <a:t>Create safe and supportive environments for children to express themselves creatively, explore their interests, and develop their talents through extracurricular activities, clubs, and community programs.</a:t>
            </a:r>
          </a:p>
          <a:p>
            <a:r>
              <a:rPr lang="en-US"/>
              <a:t>Provide opportunities for children to build resilience through challenging experiences, such as outdoor adventure programs, team sports, and community service projects.</a:t>
            </a:r>
          </a:p>
          <a:p>
            <a:r>
              <a:rPr lang="en-US"/>
              <a:t>Foster positive adult-child relationships and mentorship opportunities to promote children's sense of belonging, self-esteem, and confidence in their abilities. ak down each factor into actionable steps or strategies that participants can implement.</a:t>
            </a:r>
          </a:p>
          <a:p>
            <a:endParaRPr lang="en-US"/>
          </a:p>
          <a:p>
            <a:r>
              <a:rPr lang="en-US"/>
              <a:t>Emphasize the importance of addressing these factors systematically and collaboratively within communities.</a:t>
            </a:r>
          </a:p>
          <a:p>
            <a:endParaRPr lang="en-US"/>
          </a:p>
          <a:p>
            <a:r>
              <a:rPr lang="en-US"/>
              <a:t>Encourage participants to think creatively about how to tailor these strategies to the specific needs of families they work with.</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Food Assistance:</a:t>
            </a:r>
          </a:p>
          <a:p>
            <a:r>
              <a:rPr lang="en-US"/>
              <a:t>Boca Helping Hands operates a food pantry that distributes nutritious groceries to individuals and families facing food insecurity.</a:t>
            </a:r>
          </a:p>
          <a:p>
            <a:r>
              <a:rPr lang="en-US"/>
              <a:t>The organization offers hot meals served daily in their community kitchen, providing nourishing meals to those experiencing hunger.</a:t>
            </a:r>
          </a:p>
          <a:p>
            <a:r>
              <a:rPr lang="en-US"/>
              <a:t>Food distribution programs are conducted in partnership with local supermarkets, food banks, and community volunteers to ensure access to a variety of food items.</a:t>
            </a:r>
          </a:p>
          <a:p>
            <a:endParaRPr lang="en-US"/>
          </a:p>
          <a:p>
            <a:r>
              <a:rPr lang="en-US"/>
              <a:t>Financial Assistance:</a:t>
            </a:r>
          </a:p>
          <a:p>
            <a:r>
              <a:rPr lang="en-US"/>
              <a:t>In addition to food support, Boca Helping Hands offers financial assistance programs to help individuals and families facing financial crises.</a:t>
            </a:r>
          </a:p>
          <a:p>
            <a:r>
              <a:rPr lang="en-US"/>
              <a:t>Assistance may include help with rent, utility bills, medical expenses, and other essential needs, providing a safety net for those experiencing economic hardship.</a:t>
            </a:r>
          </a:p>
          <a:p>
            <a:endParaRPr lang="en-US"/>
          </a:p>
          <a:p>
            <a:r>
              <a:rPr lang="en-US"/>
              <a:t>Job Training and Education:</a:t>
            </a:r>
          </a:p>
          <a:p>
            <a:r>
              <a:rPr lang="en-US"/>
              <a:t>Boca Helping Hands provides job training and educational opportunities to empower individuals to achieve self-sufficiency and economic stability.</a:t>
            </a:r>
          </a:p>
          <a:p>
            <a:r>
              <a:rPr lang="en-US"/>
              <a:t>Programs may include job readiness workshops, vocational training, resume building, and career counseling services to help participants gain skills and find employment.</a:t>
            </a:r>
          </a:p>
          <a:p>
            <a:endParaRPr lang="en-US"/>
          </a:p>
          <a:p>
            <a:endParaRPr lang="en-US"/>
          </a:p>
          <a:p>
            <a:r>
              <a:rPr lang="en-US"/>
              <a:t>Community Outreach:</a:t>
            </a:r>
          </a:p>
          <a:p>
            <a:r>
              <a:rPr lang="en-US"/>
              <a:t>The organization engages in community outreach initiatives to raise awareness about hunger and poverty issues in the local area.</a:t>
            </a:r>
          </a:p>
          <a:p>
            <a:r>
              <a:rPr lang="en-US"/>
              <a:t>Boca Helping Hands collaborates with other community organizations, schools, businesses, and faith-based groups to coordinate efforts and address the root causes of poverty.</a:t>
            </a:r>
          </a:p>
          <a:p>
            <a:endParaRPr lang="en-US"/>
          </a:p>
          <a:p>
            <a:r>
              <a:rPr lang="en-US"/>
              <a:t>Volunteer and Donor Engagement:</a:t>
            </a:r>
          </a:p>
          <a:p>
            <a:r>
              <a:rPr lang="en-US"/>
              <a:t>Volunteers play a crucial role in the success of Boca Helping Hands, assisting with food distribution, meal preparation, fundraising events, and administrative tasks.</a:t>
            </a:r>
          </a:p>
          <a:p>
            <a:r>
              <a:rPr lang="en-US"/>
              <a:t>The organization relies on donations from individuals, businesses, and foundations to support its programs and services, ensuring that those in need receive the assistance they require.</a:t>
            </a:r>
          </a:p>
          <a:p>
            <a:endParaRPr lang="en-US"/>
          </a:p>
          <a:p>
            <a:r>
              <a:rPr lang="en-US"/>
              <a:t>Overall, the Boca Helping Hands program embodies the spirit of community support and compassion, providing vital resources and assistance to individuals and families facing adversity in Boca Raton and the surrounding areas. Through its holistic approach to addressing poverty and hunger, the organization strives to make a positive impact and improve the lives of those it serves.</a:t>
            </a:r>
          </a:p>
          <a:p>
            <a:endParaRPr lang="en-US"/>
          </a:p>
          <a:p>
            <a:r>
              <a:rPr lang="en-US"/>
              <a:t>Highlight the effectiveness of these programs in alleviating stress and supporting family well-being.</a:t>
            </a:r>
          </a:p>
          <a:p>
            <a:r>
              <a:rPr lang="en-US"/>
              <a:t>Encourage participants to explore similar resources available in their own communities or to consider implementing similar initiatives.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The Kitchen Table Project and ROAD (Reaching Out about Depression) initiative are community-based programs aimed at providing support and resources to individuals, particularly women, facing mental health challenges, poverty, and social isolation. Here's a description of each initiative:</a:t>
            </a:r>
          </a:p>
          <a:p>
            <a:endParaRPr lang="en-US"/>
          </a:p>
          <a:p>
            <a:r>
              <a:rPr lang="en-US"/>
              <a:t>The Kitchen Table Project:</a:t>
            </a:r>
          </a:p>
          <a:p>
            <a:r>
              <a:rPr lang="en-US"/>
              <a:t>Originating in low-income neighborhoods in Cambridge, Massachusetts, the Kitchen Table Project was established by women who sought to address feelings of powerlessness and isolation often associated with living in poverty.</a:t>
            </a:r>
          </a:p>
          <a:p>
            <a:endParaRPr lang="en-US"/>
          </a:p>
          <a:p>
            <a:r>
              <a:rPr lang="en-US"/>
              <a:t>The project serves as a grassroots movement focused on community activism and empowerment, bringing together women from diverse backgrounds to support one another and advocate for change.</a:t>
            </a:r>
          </a:p>
          <a:p>
            <a:r>
              <a:rPr lang="en-US"/>
              <a:t>Through regular gatherings and meetings held around kitchen tables, participants share their experiences, discuss challenges, and brainstorm solutions to address issues related to poverty, mental health, and social inequality.</a:t>
            </a:r>
          </a:p>
          <a:p>
            <a:endParaRPr lang="en-US"/>
          </a:p>
          <a:p>
            <a:r>
              <a:rPr lang="en-US"/>
              <a:t>The Kitchen Table Project emphasizes the importance of collective action and solidarity, encouraging women to mobilize resources and support networks within their communities to create positive social change.</a:t>
            </a:r>
          </a:p>
          <a:p>
            <a:r>
              <a:rPr lang="en-US"/>
              <a:t>ROAD (Reaching Out about Depression) Initiative:</a:t>
            </a:r>
          </a:p>
          <a:p>
            <a:endParaRPr lang="en-US"/>
          </a:p>
          <a:p>
            <a:r>
              <a:rPr lang="en-US"/>
              <a:t>Developed as an offshoot of the Kitchen Table Project, ROAD is a community-led initiative that specifically focuses on raising awareness about depression and providing support to women experiencing symptoms of depression.</a:t>
            </a:r>
          </a:p>
          <a:p>
            <a:endParaRPr lang="en-US"/>
          </a:p>
          <a:p>
            <a:r>
              <a:rPr lang="en-US"/>
              <a:t>Recognizing the high prevalence of depression among women living in low-income neighborhoods, ROAD seeks to challenge the stigma surrounding mental illness and improve access to mental health resources and services.</a:t>
            </a:r>
          </a:p>
          <a:p>
            <a:endParaRPr lang="en-US"/>
          </a:p>
          <a:p>
            <a:r>
              <a:rPr lang="en-US"/>
              <a:t>Participants in the ROAD initiative collaborate with mental health professionals, community organizations, and local healthcare providers to develop workshops, support groups, and educational materials on depression and mental well-being.</a:t>
            </a:r>
          </a:p>
          <a:p>
            <a:endParaRPr lang="en-US"/>
          </a:p>
          <a:p>
            <a:r>
              <a:rPr lang="en-US"/>
              <a:t>ROAD members advocate for changes in the mental healthcare system to better address the needs of individuals living in poverty and to promote more equitable access to treatment and support services.</a:t>
            </a:r>
          </a:p>
          <a:p>
            <a:endParaRPr lang="en-US"/>
          </a:p>
          <a:p>
            <a:r>
              <a:rPr lang="en-US"/>
              <a:t>The initiative adopts a community-based approach to mental health care, emphasizing the importance of peer support, self-advocacy, and community activism in addressing the social determinants of mental health and promoting holistic well-being.</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Buffering against stress: Adversity such as mental health challenges, substance abuse, or financial strain can significantly increase stress levels within families. A strong support system provides a buffer against this stress by offering emotional support, practical assistance, and a sense of belonging. Knowing that they are not alone in facing their challenges can help families navigate difficult circumstances more effectively.</a:t>
            </a:r>
          </a:p>
          <a:p>
            <a:endParaRPr lang="en-US"/>
          </a:p>
          <a:p>
            <a:r>
              <a:rPr lang="en-US"/>
              <a:t>Preventing social isolation: Adversity can often lead to social isolation, as families may withdraw from social connections due to shame, stigma, or a lack of resources. Strengthening support systems helps combat this isolation by fostering connections with others who may be experiencing similar challenges or who are willing to offer assistance and understanding. Social support networks provide a sense of community and belonging that is essential for overall well-being.</a:t>
            </a:r>
          </a:p>
          <a:p>
            <a:endParaRPr lang="en-US"/>
          </a:p>
          <a:p>
            <a:r>
              <a:rPr lang="en-US"/>
              <a:t>Enhancing coping mechanisms: Families facing adversity may struggle to cope with the multiple stressors and demands placed upon them. Support systems provide opportunities for individuals to share coping strategies, seek advice, and learn from others' experiences. Through mutual support and encouragement, families can develop effective coping mechanisms that help them navigate adversity with resilience and adaptability.</a:t>
            </a:r>
          </a:p>
          <a:p>
            <a:endParaRPr lang="en-US"/>
          </a:p>
          <a:p>
            <a:r>
              <a:rPr lang="en-US"/>
              <a:t>Promoting access to resources: Support systems often serve as conduits for accessing essential resources and services that families may need to address their challenges. Whether through informal networks of friends and family or formal community organizations and agencies, support systems can help connect families to food assistance, housing support, mental health services, childcare, and other vital resources.</a:t>
            </a:r>
          </a:p>
          <a:p>
            <a:endParaRPr lang="en-US"/>
          </a:p>
          <a:p>
            <a:r>
              <a:rPr lang="en-US"/>
              <a:t>Strengthening family bonds: Adversity can strain relationships within families, leading to conflict, tension, and breakdowns in communication. A strong support system provides opportunities for family members to come together, support one another, and work through challenges collaboratively. By strengthening family bonds and fostering positive relationships, support systems contribute to greater cohesion and resilience within the family unit.</a:t>
            </a:r>
          </a:p>
          <a:p>
            <a:endParaRPr lang="en-US"/>
          </a:p>
          <a:p>
            <a:r>
              <a:rPr lang="en-US"/>
              <a:t>Overall, strengthening support systems for families facing adversity is essential for promoting well-being, resilience, and social connectedness. By building networks of support within communities and fostering collaborative relationships among individuals and organizations, we can create environments where families feel empowered, supported, and able to overcome adversity with strength and dignity.</a:t>
            </a:r>
          </a:p>
          <a:p>
            <a:r>
              <a:rPr lang="en-US"/>
              <a:t>Encourage participants to brainstorm ways to foster community connections and support networks for families in their area.</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Encouraging caregiver connections at natural meeting points.</a:t>
            </a:r>
          </a:p>
          <a:p>
            <a:endParaRPr lang="en-US" dirty="0"/>
          </a:p>
          <a:p>
            <a:r>
              <a:rPr lang="en-US" dirty="0"/>
              <a:t>Ease of Access: Natural meeting points such as daycare centers, schools, community centers, and religious institutions are places where caregivers regularly gather. By leveraging these existing meeting points, it becomes easier to reach caregivers and create opportunities for connection.</a:t>
            </a:r>
          </a:p>
          <a:p>
            <a:endParaRPr lang="en-US" dirty="0"/>
          </a:p>
          <a:p>
            <a:r>
              <a:rPr lang="en-US" dirty="0"/>
              <a:t>Shared Experiences: Caregivers often share common experiences, whether they're parenting young children, caring for elderly family members, or supporting loved ones with disabilities. Meeting at natural gathering spots allows caregivers to connect with others who understand their experiences and can offer empathy and understanding.</a:t>
            </a:r>
          </a:p>
          <a:p>
            <a:endParaRPr lang="en-US" dirty="0"/>
          </a:p>
          <a:p>
            <a:r>
              <a:rPr lang="en-US" dirty="0"/>
              <a:t>Reducing Stigma: Meeting at familiar and neutral locations can help reduce the stigma associated with seeking support for caregiving challenges. When caregivers see others in similar situations openly discussing their experiences and seeking help, it can normalize the experience of caregiving and encourage more individuals to seek support.</a:t>
            </a:r>
          </a:p>
          <a:p>
            <a:endParaRPr lang="en-US" dirty="0"/>
          </a:p>
          <a:p>
            <a:r>
              <a:rPr lang="en-US" dirty="0"/>
              <a:t>Building Community: Caregiver connections at natural meeting points contribute to the creation of supportive communities. These communities provide a sense of belonging and camaraderie, where caregivers can share resources, offer practical advice, and provide emotional support to one another.</a:t>
            </a:r>
          </a:p>
          <a:p>
            <a:endParaRPr lang="en-US" dirty="0"/>
          </a:p>
          <a:p>
            <a:r>
              <a:rPr lang="en-US" dirty="0"/>
              <a:t>Resource Sharing: Natural meeting points often offer access to resources and information that can benefit caregivers. For example, daycare centers may host parenting workshops, schools may offer support groups for parents, and community centers may provide access to social services. Encouraging caregiver connections at these locations facilitates the sharing of valuable resources and knowledge.</a:t>
            </a:r>
          </a:p>
          <a:p>
            <a:endParaRPr lang="en-US" dirty="0"/>
          </a:p>
          <a:p>
            <a:r>
              <a:rPr lang="en-US" dirty="0"/>
              <a:t>Promoting Self-Care: Caregivers who feel connected to a supportive community are more likely to prioritize their own well-being and engage in self-care activities. Meeting with other caregivers provides opportunities for relaxation, socialization, and stress relief, which are essential components of effective caregiving.</a:t>
            </a:r>
          </a:p>
          <a:p>
            <a:endParaRPr lang="en-US" dirty="0"/>
          </a:p>
          <a:p>
            <a:r>
              <a:rPr lang="en-US" dirty="0"/>
              <a:t>Overall, encouraging caregiver connections at natural meeting points is essential for creating supportive communities where caregivers can find understanding, resources, and solidarity as they navigate the challenges of caregiving. By leveraging existing gathering spots and fostering connections among caregivers, we can enhance the well-being of both caregivers and those under their care.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Emotional Support: Quality relationships provide genuine emotional support and understanding, which are essential for coping with life's challenges. Having a few close, trusted individuals who truly care can make a significant difference in one's emotional well-being compared to a larger network of superficial connections.</a:t>
            </a:r>
          </a:p>
          <a:p>
            <a:endParaRPr lang="en-US"/>
          </a:p>
          <a:p>
            <a:r>
              <a:rPr lang="en-US"/>
              <a:t>Trust and Intimacy: Quality relationships are built on trust, intimacy, and mutual respect. These elements foster deeper connections and allow individuals to share their vulnerabilities, fears, and joys in a safe and supportive environment. Trust and intimacy are harder to establish in superficial or transactional relationships.</a:t>
            </a:r>
          </a:p>
          <a:p>
            <a:endParaRPr lang="en-US"/>
          </a:p>
          <a:p>
            <a:r>
              <a:rPr lang="en-US"/>
              <a:t>Effective Communication: Quality relationships are characterized by open, honest communication and active listening. In such relationships, individuals feel comfortable expressing their thoughts and feelings without fear of judgment or criticism. Effective communication promotes understanding, empathy, and problem-solving.</a:t>
            </a:r>
          </a:p>
          <a:p>
            <a:endParaRPr lang="en-US"/>
          </a:p>
          <a:p>
            <a:r>
              <a:rPr lang="en-US"/>
              <a:t>Mutual Benefit: Quality relationships are mutually beneficial, with both parties contributing to each other's well-being and growth. These relationships are based on reciprocity, with individuals offering support, encouragement, and companionship to one another. In contrast, quantity-focused relationships may be one-sided or transactional.</a:t>
            </a:r>
          </a:p>
          <a:p>
            <a:endParaRPr lang="en-US"/>
          </a:p>
          <a:p>
            <a:r>
              <a:rPr lang="en-US"/>
              <a:t>Resilience and Adaptability: Quality relationships provide a strong foundation of support during times of adversity and change. When facing challenges, individuals with quality relationships can draw on the strength of their connections to navigate difficulties and overcome obstacles. These relationships foster resilience and adaptability in the face of life's uncertainties.</a:t>
            </a:r>
          </a:p>
          <a:p>
            <a:endParaRPr lang="en-US"/>
          </a:p>
          <a:p>
            <a:r>
              <a:rPr lang="en-US"/>
              <a:t>Enhanced Satisfaction: Quality relationships contribute to overall life satisfaction and happiness. Research has shown that individuals with strong, supportive relationships report higher levels of well-being and fulfillment. Quality relationships enrich our lives, providing meaning, purpose, and a sense of belonging.</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Discuss the role of community engagement in promoting family resilience.</a:t>
            </a:r>
          </a:p>
          <a:p>
            <a:endParaRPr lang="en-US"/>
          </a:p>
          <a:p>
            <a:r>
              <a:rPr lang="en-US"/>
              <a:t>Social Support Networks: Engaged communities provide opportunities for families to build social support networks, both formal and informal. These networks offer emotional support, practical assistance, and a sense of belonging during times of adversity. Whether through neighborhood associations, faith-based groups, or community centers, families can connect with others who understand their challenges and can offer empathy, encouragement, and assistance.</a:t>
            </a:r>
          </a:p>
          <a:p>
            <a:endParaRPr lang="en-US"/>
          </a:p>
          <a:p>
            <a:r>
              <a:rPr lang="en-US"/>
              <a:t>Access to Resources: Engaged communities offer access to a wide range of resources and services that support family well-being. These may include healthcare facilities, social service agencies, educational programs, recreational activities, and employment opportunities. By collaborating with community organizations and agencies, families can access the resources they need to address their specific challenges, whether it's accessing healthcare, finding affordable housing, or accessing childcare.</a:t>
            </a:r>
          </a:p>
          <a:p>
            <a:endParaRPr lang="en-US"/>
          </a:p>
          <a:p>
            <a:r>
              <a:rPr lang="en-US"/>
              <a:t>Community Resilience Building: Engaged communities prioritize resilience-building initiatives that strengthen families' ability to withstand and recover from adversity. These initiatives may include disaster preparedness programs, mental health awareness campaigns, parenting support groups, and economic development initiatives. By investing in these programs, communities empower families with the skills, resources, and support networks needed to navigate challenges effectively and bounce back from setbacks.</a:t>
            </a:r>
          </a:p>
          <a:p>
            <a:endParaRPr lang="en-US"/>
          </a:p>
          <a:p>
            <a:r>
              <a:rPr lang="en-US"/>
              <a:t>Advocacy and Social Change: Engaged communities advocate for policies and practices that promote family resilience and address systemic barriers to well-being. This may involve advocating for affordable housing, healthcare access, quality education, equitable employment opportunities, and social safety nets. By advocating for social change, communities create more equitable and supportive environments where families can thrive and build resilience.</a:t>
            </a:r>
          </a:p>
          <a:p>
            <a:endParaRPr lang="en-US"/>
          </a:p>
          <a:p>
            <a:r>
              <a:rPr lang="en-US"/>
              <a:t>Cultural and Spiritual Support: Engaged communities recognize the importance of cultural and spiritual support in promoting family resilience. They celebrate cultural diversity, honor traditions, and provide spaces for families to connect with their cultural heritage and spiritual beliefs. These connections provide families with a sense of identity, belonging, and purpose that strengthens their resilience in the face of adversity.</a:t>
            </a:r>
          </a:p>
          <a:p>
            <a:endParaRPr lang="en-US"/>
          </a:p>
          <a:p>
            <a:r>
              <a:rPr lang="en-US"/>
              <a:t>Community Cohesion and Trust: Engaged communities foster a sense of cohesion and trust among residents, which enhances social connectedness and collective action. When families feel connected to their community and trust in its institutions and leaders, they are more likely to seek help when needed, collaborate with neighbors, and participate in community-building activities. This sense of cohesion and trust strengthens the social fabric of the community and promotes resilience at both the individual and collective levels.</a:t>
            </a:r>
          </a:p>
          <a:p>
            <a:endParaRPr lang="en-US"/>
          </a:p>
          <a:p>
            <a:r>
              <a:rPr lang="en-US"/>
              <a:t>In summary, community engagement plays a vital role in promoting family resilience by providing social support networks, access to resources, resilience-building initiatives, advocacy for social change, cultural and spiritual support, and fostering community cohesion and trust. By working together to create supportive environments and empower families, engaged communities contribute to the resilience and well-being of families across generations.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4/27/2024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4/27/2024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4/27/2024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4/27/2024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4/27/2024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4/27/2024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4/27/2024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4/27/2024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4/27/2024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4/27/2024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xml"/><Relationship Id="rId5" Type="http://schemas.openxmlformats.org/officeDocument/2006/relationships/image" Target="../media/image29.jpeg"/><Relationship Id="rId4" Type="http://schemas.openxmlformats.org/officeDocument/2006/relationships/image" Target="../media/image28.jpeg"/></Relationships>
</file>

<file path=ppt/slides/_rels/slide1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271D18"/>
        </a:solidFill>
        <a:effectLst/>
      </p:bgPr>
    </p:bg>
    <p:spTree>
      <p:nvGrpSpPr>
        <p:cNvPr id="1" name=""/>
        <p:cNvGrpSpPr/>
        <p:nvPr/>
      </p:nvGrpSpPr>
      <p:grpSpPr>
        <a:xfrm>
          <a:off x="0" y="0"/>
          <a:ext cx="0" cy="0"/>
          <a:chOff x="0" y="0"/>
          <a:chExt cx="0" cy="0"/>
        </a:xfrm>
      </p:grpSpPr>
      <p:sp>
        <p:nvSpPr>
          <p:cNvPr id="2" name="Freeform 2"/>
          <p:cNvSpPr/>
          <p:nvPr/>
        </p:nvSpPr>
        <p:spPr>
          <a:xfrm>
            <a:off x="5070773" y="0"/>
            <a:ext cx="15430500" cy="10287000"/>
          </a:xfrm>
          <a:custGeom>
            <a:avLst/>
            <a:gdLst/>
            <a:ahLst/>
            <a:cxnLst/>
            <a:rect l="l" t="t" r="r" b="b"/>
            <a:pathLst>
              <a:path w="15430500" h="10287000">
                <a:moveTo>
                  <a:pt x="0" y="0"/>
                </a:moveTo>
                <a:lnTo>
                  <a:pt x="15430500" y="0"/>
                </a:lnTo>
                <a:lnTo>
                  <a:pt x="15430500" y="10287000"/>
                </a:lnTo>
                <a:lnTo>
                  <a:pt x="0" y="10287000"/>
                </a:lnTo>
                <a:lnTo>
                  <a:pt x="0" y="0"/>
                </a:lnTo>
                <a:close/>
              </a:path>
            </a:pathLst>
          </a:custGeom>
          <a:blipFill>
            <a:blip r:embed="rId2"/>
            <a:stretch>
              <a:fillRect/>
            </a:stretch>
          </a:blipFill>
        </p:spPr>
      </p:sp>
      <p:sp>
        <p:nvSpPr>
          <p:cNvPr id="3" name="TextBox 3"/>
          <p:cNvSpPr txBox="1"/>
          <p:nvPr/>
        </p:nvSpPr>
        <p:spPr>
          <a:xfrm>
            <a:off x="1184564" y="6105691"/>
            <a:ext cx="9074998" cy="1542233"/>
          </a:xfrm>
          <a:prstGeom prst="rect">
            <a:avLst/>
          </a:prstGeom>
        </p:spPr>
        <p:txBody>
          <a:bodyPr lIns="0" tIns="0" rIns="0" bIns="0" rtlCol="0" anchor="t">
            <a:spAutoFit/>
          </a:bodyPr>
          <a:lstStyle/>
          <a:p>
            <a:pPr>
              <a:lnSpc>
                <a:spcPts val="12645"/>
              </a:lnSpc>
            </a:pPr>
            <a:r>
              <a:rPr lang="en-US" sz="9032">
                <a:solidFill>
                  <a:srgbClr val="D1BEB5"/>
                </a:solidFill>
                <a:latin typeface="Beautifully Delicious Script Bold"/>
              </a:rPr>
              <a:t>and Supporting Caregivers</a:t>
            </a:r>
          </a:p>
        </p:txBody>
      </p:sp>
      <p:sp>
        <p:nvSpPr>
          <p:cNvPr id="4" name="TextBox 4"/>
          <p:cNvSpPr txBox="1"/>
          <p:nvPr/>
        </p:nvSpPr>
        <p:spPr>
          <a:xfrm>
            <a:off x="1184564" y="4115609"/>
            <a:ext cx="9633466" cy="2404181"/>
          </a:xfrm>
          <a:prstGeom prst="rect">
            <a:avLst/>
          </a:prstGeom>
        </p:spPr>
        <p:txBody>
          <a:bodyPr lIns="0" tIns="0" rIns="0" bIns="0" rtlCol="0" anchor="t">
            <a:spAutoFit/>
          </a:bodyPr>
          <a:lstStyle/>
          <a:p>
            <a:pPr>
              <a:lnSpc>
                <a:spcPts val="8800"/>
              </a:lnSpc>
            </a:pPr>
            <a:r>
              <a:rPr lang="en-US" sz="11734">
                <a:solidFill>
                  <a:srgbClr val="FF9078"/>
                </a:solidFill>
                <a:latin typeface="DM Serif Display"/>
              </a:rPr>
              <a:t>Promoting Resilience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271D18"/>
        </a:solidFill>
        <a:effectLst/>
      </p:bgPr>
    </p:bg>
    <p:spTree>
      <p:nvGrpSpPr>
        <p:cNvPr id="1" name=""/>
        <p:cNvGrpSpPr/>
        <p:nvPr/>
      </p:nvGrpSpPr>
      <p:grpSpPr>
        <a:xfrm>
          <a:off x="0" y="0"/>
          <a:ext cx="0" cy="0"/>
          <a:chOff x="0" y="0"/>
          <a:chExt cx="0" cy="0"/>
        </a:xfrm>
      </p:grpSpPr>
      <p:grpSp>
        <p:nvGrpSpPr>
          <p:cNvPr id="2" name="Group 2"/>
          <p:cNvGrpSpPr/>
          <p:nvPr/>
        </p:nvGrpSpPr>
        <p:grpSpPr>
          <a:xfrm>
            <a:off x="0" y="1985883"/>
            <a:ext cx="4572000" cy="4571982"/>
            <a:chOff x="0" y="0"/>
            <a:chExt cx="6350025" cy="6350000"/>
          </a:xfrm>
        </p:grpSpPr>
        <p:sp>
          <p:nvSpPr>
            <p:cNvPr id="3" name="Freeform 3"/>
            <p:cNvSpPr/>
            <p:nvPr/>
          </p:nvSpPr>
          <p:spPr>
            <a:xfrm>
              <a:off x="0" y="0"/>
              <a:ext cx="6350026" cy="6350000"/>
            </a:xfrm>
            <a:custGeom>
              <a:avLst/>
              <a:gdLst/>
              <a:ahLst/>
              <a:cxnLst/>
              <a:rect l="l" t="t" r="r" b="b"/>
              <a:pathLst>
                <a:path w="6350026" h="6350000">
                  <a:moveTo>
                    <a:pt x="0" y="0"/>
                  </a:moveTo>
                  <a:lnTo>
                    <a:pt x="6350026" y="0"/>
                  </a:lnTo>
                  <a:lnTo>
                    <a:pt x="6350026" y="6350000"/>
                  </a:lnTo>
                  <a:lnTo>
                    <a:pt x="0" y="6350000"/>
                  </a:lnTo>
                  <a:close/>
                </a:path>
              </a:pathLst>
            </a:custGeom>
            <a:blipFill>
              <a:blip r:embed="rId3"/>
              <a:stretch>
                <a:fillRect l="-40277" r="-9721"/>
              </a:stretch>
            </a:blipFill>
          </p:spPr>
        </p:sp>
      </p:grpSp>
      <p:grpSp>
        <p:nvGrpSpPr>
          <p:cNvPr id="4" name="Group 4"/>
          <p:cNvGrpSpPr/>
          <p:nvPr/>
        </p:nvGrpSpPr>
        <p:grpSpPr>
          <a:xfrm>
            <a:off x="4572000" y="1985883"/>
            <a:ext cx="4572000" cy="4571982"/>
            <a:chOff x="0" y="0"/>
            <a:chExt cx="6350025" cy="6350000"/>
          </a:xfrm>
        </p:grpSpPr>
        <p:sp>
          <p:nvSpPr>
            <p:cNvPr id="5" name="Freeform 5"/>
            <p:cNvSpPr/>
            <p:nvPr/>
          </p:nvSpPr>
          <p:spPr>
            <a:xfrm>
              <a:off x="0" y="0"/>
              <a:ext cx="6350026" cy="6350000"/>
            </a:xfrm>
            <a:custGeom>
              <a:avLst/>
              <a:gdLst/>
              <a:ahLst/>
              <a:cxnLst/>
              <a:rect l="l" t="t" r="r" b="b"/>
              <a:pathLst>
                <a:path w="6350026" h="6350000">
                  <a:moveTo>
                    <a:pt x="0" y="0"/>
                  </a:moveTo>
                  <a:lnTo>
                    <a:pt x="6350026" y="0"/>
                  </a:lnTo>
                  <a:lnTo>
                    <a:pt x="6350026" y="6350000"/>
                  </a:lnTo>
                  <a:lnTo>
                    <a:pt x="0" y="6350000"/>
                  </a:lnTo>
                  <a:close/>
                </a:path>
              </a:pathLst>
            </a:custGeom>
            <a:blipFill>
              <a:blip r:embed="rId4"/>
              <a:stretch>
                <a:fillRect l="-17360" r="-32638"/>
              </a:stretch>
            </a:blipFill>
          </p:spPr>
        </p:sp>
      </p:grpSp>
      <p:grpSp>
        <p:nvGrpSpPr>
          <p:cNvPr id="6" name="Group 6"/>
          <p:cNvGrpSpPr/>
          <p:nvPr/>
        </p:nvGrpSpPr>
        <p:grpSpPr>
          <a:xfrm>
            <a:off x="9144000" y="1985883"/>
            <a:ext cx="4572000" cy="4571982"/>
            <a:chOff x="0" y="0"/>
            <a:chExt cx="6350025" cy="6350000"/>
          </a:xfrm>
        </p:grpSpPr>
        <p:sp>
          <p:nvSpPr>
            <p:cNvPr id="7" name="Freeform 7"/>
            <p:cNvSpPr/>
            <p:nvPr/>
          </p:nvSpPr>
          <p:spPr>
            <a:xfrm>
              <a:off x="0" y="0"/>
              <a:ext cx="6350026" cy="6350000"/>
            </a:xfrm>
            <a:custGeom>
              <a:avLst/>
              <a:gdLst/>
              <a:ahLst/>
              <a:cxnLst/>
              <a:rect l="l" t="t" r="r" b="b"/>
              <a:pathLst>
                <a:path w="6350026" h="6350000">
                  <a:moveTo>
                    <a:pt x="0" y="0"/>
                  </a:moveTo>
                  <a:lnTo>
                    <a:pt x="6350026" y="0"/>
                  </a:lnTo>
                  <a:lnTo>
                    <a:pt x="6350026" y="6350000"/>
                  </a:lnTo>
                  <a:lnTo>
                    <a:pt x="0" y="6350000"/>
                  </a:lnTo>
                  <a:close/>
                </a:path>
              </a:pathLst>
            </a:custGeom>
            <a:blipFill>
              <a:blip r:embed="rId5"/>
              <a:stretch>
                <a:fillRect l="-18379" r="-31573"/>
              </a:stretch>
            </a:blipFill>
          </p:spPr>
        </p:sp>
      </p:grpSp>
      <p:sp>
        <p:nvSpPr>
          <p:cNvPr id="8" name="AutoShape 8"/>
          <p:cNvSpPr/>
          <p:nvPr/>
        </p:nvSpPr>
        <p:spPr>
          <a:xfrm rot="5400000">
            <a:off x="533969" y="274499"/>
            <a:ext cx="577238" cy="0"/>
          </a:xfrm>
          <a:prstGeom prst="line">
            <a:avLst/>
          </a:prstGeom>
          <a:ln w="28575" cap="flat">
            <a:solidFill>
              <a:srgbClr val="D1BEB5"/>
            </a:solidFill>
            <a:prstDash val="solid"/>
            <a:headEnd type="none" w="sm" len="sm"/>
            <a:tailEnd type="none" w="sm" len="sm"/>
          </a:ln>
        </p:spPr>
      </p:sp>
      <p:sp>
        <p:nvSpPr>
          <p:cNvPr id="9" name="AutoShape 9"/>
          <p:cNvSpPr/>
          <p:nvPr/>
        </p:nvSpPr>
        <p:spPr>
          <a:xfrm rot="5400000">
            <a:off x="-3484909" y="5950929"/>
            <a:ext cx="8643568" cy="0"/>
          </a:xfrm>
          <a:prstGeom prst="line">
            <a:avLst/>
          </a:prstGeom>
          <a:ln w="28575" cap="flat">
            <a:solidFill>
              <a:srgbClr val="D1BEB5"/>
            </a:solidFill>
            <a:prstDash val="solid"/>
            <a:headEnd type="none" w="sm" len="sm"/>
            <a:tailEnd type="none" w="sm" len="sm"/>
          </a:ln>
        </p:spPr>
      </p:sp>
      <p:sp>
        <p:nvSpPr>
          <p:cNvPr id="10" name="TextBox 10"/>
          <p:cNvSpPr txBox="1"/>
          <p:nvPr/>
        </p:nvSpPr>
        <p:spPr>
          <a:xfrm>
            <a:off x="1310397" y="7275324"/>
            <a:ext cx="7207995" cy="2131496"/>
          </a:xfrm>
          <a:prstGeom prst="rect">
            <a:avLst/>
          </a:prstGeom>
        </p:spPr>
        <p:txBody>
          <a:bodyPr lIns="0" tIns="0" rIns="0" bIns="0" rtlCol="0" anchor="t">
            <a:spAutoFit/>
          </a:bodyPr>
          <a:lstStyle/>
          <a:p>
            <a:pPr>
              <a:lnSpc>
                <a:spcPts val="7941"/>
              </a:lnSpc>
            </a:pPr>
            <a:r>
              <a:rPr lang="en-US" sz="9927">
                <a:solidFill>
                  <a:srgbClr val="EF7E66"/>
                </a:solidFill>
                <a:latin typeface="DM Serif Display"/>
              </a:rPr>
              <a:t>Community Engagement</a:t>
            </a:r>
          </a:p>
        </p:txBody>
      </p:sp>
      <p:grpSp>
        <p:nvGrpSpPr>
          <p:cNvPr id="11" name="Group 11"/>
          <p:cNvGrpSpPr/>
          <p:nvPr/>
        </p:nvGrpSpPr>
        <p:grpSpPr>
          <a:xfrm>
            <a:off x="13716000" y="1985883"/>
            <a:ext cx="4572000" cy="4571982"/>
            <a:chOff x="0" y="0"/>
            <a:chExt cx="6350025" cy="6350000"/>
          </a:xfrm>
        </p:grpSpPr>
        <p:sp>
          <p:nvSpPr>
            <p:cNvPr id="12" name="Freeform 12"/>
            <p:cNvSpPr/>
            <p:nvPr/>
          </p:nvSpPr>
          <p:spPr>
            <a:xfrm>
              <a:off x="0" y="0"/>
              <a:ext cx="6350026" cy="6350000"/>
            </a:xfrm>
            <a:custGeom>
              <a:avLst/>
              <a:gdLst/>
              <a:ahLst/>
              <a:cxnLst/>
              <a:rect l="l" t="t" r="r" b="b"/>
              <a:pathLst>
                <a:path w="6350026" h="6350000">
                  <a:moveTo>
                    <a:pt x="0" y="0"/>
                  </a:moveTo>
                  <a:lnTo>
                    <a:pt x="6350026" y="0"/>
                  </a:lnTo>
                  <a:lnTo>
                    <a:pt x="6350026" y="6350000"/>
                  </a:lnTo>
                  <a:lnTo>
                    <a:pt x="0" y="6350000"/>
                  </a:lnTo>
                  <a:close/>
                </a:path>
              </a:pathLst>
            </a:custGeom>
            <a:blipFill>
              <a:blip r:embed="rId6"/>
              <a:stretch>
                <a:fillRect l="-24952" r="-24952"/>
              </a:stretch>
            </a:blipFill>
          </p:spPr>
        </p:sp>
      </p:grpSp>
      <p:sp>
        <p:nvSpPr>
          <p:cNvPr id="13" name="TextBox 13"/>
          <p:cNvSpPr txBox="1"/>
          <p:nvPr/>
        </p:nvSpPr>
        <p:spPr>
          <a:xfrm>
            <a:off x="9515941" y="6638252"/>
            <a:ext cx="8521234" cy="3662680"/>
          </a:xfrm>
          <a:prstGeom prst="rect">
            <a:avLst/>
          </a:prstGeom>
        </p:spPr>
        <p:txBody>
          <a:bodyPr lIns="0" tIns="0" rIns="0" bIns="0" rtlCol="0" anchor="t">
            <a:spAutoFit/>
          </a:bodyPr>
          <a:lstStyle/>
          <a:p>
            <a:pPr>
              <a:lnSpc>
                <a:spcPts val="2660"/>
              </a:lnSpc>
            </a:pPr>
            <a:r>
              <a:rPr lang="en-US" sz="2000" spc="100" dirty="0">
                <a:solidFill>
                  <a:srgbClr val="FFFFFF"/>
                </a:solidFill>
                <a:latin typeface="Cardo"/>
              </a:rPr>
              <a:t>Community engagement plays a crucial role in promoting family resilience by fostering supportive environments, facilitating access to resources, and building social connections. Here's how community engagement contributes to family resilience:</a:t>
            </a:r>
          </a:p>
          <a:p>
            <a:pPr marL="431801" lvl="1" indent="-215900">
              <a:lnSpc>
                <a:spcPts val="2660"/>
              </a:lnSpc>
              <a:buFont typeface="Arial"/>
              <a:buChar char="•"/>
            </a:pPr>
            <a:r>
              <a:rPr lang="en-US" sz="2000" spc="100" dirty="0">
                <a:solidFill>
                  <a:srgbClr val="FFFFFF"/>
                </a:solidFill>
                <a:latin typeface="Cardo"/>
              </a:rPr>
              <a:t>Social Support Networks</a:t>
            </a:r>
          </a:p>
          <a:p>
            <a:pPr marL="431801" lvl="1" indent="-215900">
              <a:lnSpc>
                <a:spcPts val="2660"/>
              </a:lnSpc>
              <a:buFont typeface="Arial"/>
              <a:buChar char="•"/>
            </a:pPr>
            <a:r>
              <a:rPr lang="en-US" sz="2000" spc="100" dirty="0">
                <a:solidFill>
                  <a:srgbClr val="FFFFFF"/>
                </a:solidFill>
                <a:latin typeface="Cardo"/>
              </a:rPr>
              <a:t>Access to Resources</a:t>
            </a:r>
          </a:p>
          <a:p>
            <a:pPr marL="431801" lvl="1" indent="-215900">
              <a:lnSpc>
                <a:spcPts val="2660"/>
              </a:lnSpc>
              <a:buFont typeface="Arial"/>
              <a:buChar char="•"/>
            </a:pPr>
            <a:r>
              <a:rPr lang="en-US" sz="2000" spc="100" dirty="0">
                <a:solidFill>
                  <a:srgbClr val="FFFFFF"/>
                </a:solidFill>
                <a:latin typeface="Cardo"/>
              </a:rPr>
              <a:t>Community Resilience Building</a:t>
            </a:r>
          </a:p>
          <a:p>
            <a:pPr marL="431801" lvl="1" indent="-215900">
              <a:lnSpc>
                <a:spcPts val="2660"/>
              </a:lnSpc>
              <a:buFont typeface="Arial"/>
              <a:buChar char="•"/>
            </a:pPr>
            <a:r>
              <a:rPr lang="en-US" sz="2000" spc="100" dirty="0">
                <a:solidFill>
                  <a:srgbClr val="FFFFFF"/>
                </a:solidFill>
                <a:latin typeface="Cardo"/>
              </a:rPr>
              <a:t>Advocacy and Social Change</a:t>
            </a:r>
          </a:p>
          <a:p>
            <a:pPr marL="431801" lvl="1" indent="-215900">
              <a:lnSpc>
                <a:spcPts val="2660"/>
              </a:lnSpc>
              <a:buFont typeface="Arial"/>
              <a:buChar char="•"/>
            </a:pPr>
            <a:r>
              <a:rPr lang="en-US" sz="2000" spc="100" dirty="0">
                <a:solidFill>
                  <a:srgbClr val="FFFFFF"/>
                </a:solidFill>
                <a:latin typeface="Cardo"/>
              </a:rPr>
              <a:t>Cultural and Spiritual Support</a:t>
            </a:r>
          </a:p>
          <a:p>
            <a:pPr marL="431801" lvl="1" indent="-215900">
              <a:lnSpc>
                <a:spcPts val="2660"/>
              </a:lnSpc>
              <a:buFont typeface="Arial"/>
              <a:buChar char="•"/>
            </a:pPr>
            <a:r>
              <a:rPr lang="en-US" sz="2000" spc="100" dirty="0">
                <a:solidFill>
                  <a:srgbClr val="FFFFFF"/>
                </a:solidFill>
                <a:latin typeface="Cardo"/>
              </a:rPr>
              <a:t>Community Cohesion and Trust</a:t>
            </a:r>
          </a:p>
          <a:p>
            <a:pPr>
              <a:lnSpc>
                <a:spcPts val="2660"/>
              </a:lnSpc>
            </a:pPr>
            <a:endParaRPr lang="en-US" sz="2000" spc="100" dirty="0">
              <a:solidFill>
                <a:srgbClr val="FFFFFF"/>
              </a:solidFill>
              <a:latin typeface="Cardo"/>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271D18"/>
        </a:solidFill>
        <a:effectLst/>
      </p:bgPr>
    </p:bg>
    <p:spTree>
      <p:nvGrpSpPr>
        <p:cNvPr id="1" name=""/>
        <p:cNvGrpSpPr/>
        <p:nvPr/>
      </p:nvGrpSpPr>
      <p:grpSpPr>
        <a:xfrm>
          <a:off x="0" y="0"/>
          <a:ext cx="0" cy="0"/>
          <a:chOff x="0" y="0"/>
          <a:chExt cx="0" cy="0"/>
        </a:xfrm>
      </p:grpSpPr>
      <p:grpSp>
        <p:nvGrpSpPr>
          <p:cNvPr id="2" name="Group 2"/>
          <p:cNvGrpSpPr/>
          <p:nvPr/>
        </p:nvGrpSpPr>
        <p:grpSpPr>
          <a:xfrm>
            <a:off x="0" y="1985883"/>
            <a:ext cx="4572000" cy="4571982"/>
            <a:chOff x="0" y="0"/>
            <a:chExt cx="6350025" cy="6350000"/>
          </a:xfrm>
        </p:grpSpPr>
        <p:sp>
          <p:nvSpPr>
            <p:cNvPr id="3" name="Freeform 3"/>
            <p:cNvSpPr/>
            <p:nvPr/>
          </p:nvSpPr>
          <p:spPr>
            <a:xfrm>
              <a:off x="0" y="0"/>
              <a:ext cx="6350026" cy="6350000"/>
            </a:xfrm>
            <a:custGeom>
              <a:avLst/>
              <a:gdLst/>
              <a:ahLst/>
              <a:cxnLst/>
              <a:rect l="l" t="t" r="r" b="b"/>
              <a:pathLst>
                <a:path w="6350026" h="6350000">
                  <a:moveTo>
                    <a:pt x="0" y="0"/>
                  </a:moveTo>
                  <a:lnTo>
                    <a:pt x="6350026" y="0"/>
                  </a:lnTo>
                  <a:lnTo>
                    <a:pt x="6350026" y="6350000"/>
                  </a:lnTo>
                  <a:lnTo>
                    <a:pt x="0" y="6350000"/>
                  </a:lnTo>
                  <a:close/>
                </a:path>
              </a:pathLst>
            </a:custGeom>
            <a:blipFill>
              <a:blip r:embed="rId3"/>
              <a:stretch>
                <a:fillRect r="-49952"/>
              </a:stretch>
            </a:blipFill>
          </p:spPr>
        </p:sp>
      </p:grpSp>
      <p:grpSp>
        <p:nvGrpSpPr>
          <p:cNvPr id="4" name="Group 4"/>
          <p:cNvGrpSpPr/>
          <p:nvPr/>
        </p:nvGrpSpPr>
        <p:grpSpPr>
          <a:xfrm>
            <a:off x="4572000" y="1985883"/>
            <a:ext cx="4572000" cy="4571982"/>
            <a:chOff x="0" y="0"/>
            <a:chExt cx="6350025" cy="6350000"/>
          </a:xfrm>
        </p:grpSpPr>
        <p:sp>
          <p:nvSpPr>
            <p:cNvPr id="5" name="Freeform 5"/>
            <p:cNvSpPr/>
            <p:nvPr/>
          </p:nvSpPr>
          <p:spPr>
            <a:xfrm>
              <a:off x="0" y="0"/>
              <a:ext cx="6350026" cy="6350000"/>
            </a:xfrm>
            <a:custGeom>
              <a:avLst/>
              <a:gdLst/>
              <a:ahLst/>
              <a:cxnLst/>
              <a:rect l="l" t="t" r="r" b="b"/>
              <a:pathLst>
                <a:path w="6350026" h="6350000">
                  <a:moveTo>
                    <a:pt x="0" y="0"/>
                  </a:moveTo>
                  <a:lnTo>
                    <a:pt x="6350026" y="0"/>
                  </a:lnTo>
                  <a:lnTo>
                    <a:pt x="6350026" y="6350000"/>
                  </a:lnTo>
                  <a:lnTo>
                    <a:pt x="0" y="6350000"/>
                  </a:lnTo>
                  <a:close/>
                </a:path>
              </a:pathLst>
            </a:custGeom>
            <a:blipFill>
              <a:blip r:embed="rId4"/>
              <a:stretch>
                <a:fillRect l="-24976" r="-24976"/>
              </a:stretch>
            </a:blipFill>
          </p:spPr>
        </p:sp>
      </p:grpSp>
      <p:grpSp>
        <p:nvGrpSpPr>
          <p:cNvPr id="6" name="Group 6"/>
          <p:cNvGrpSpPr/>
          <p:nvPr/>
        </p:nvGrpSpPr>
        <p:grpSpPr>
          <a:xfrm>
            <a:off x="9144000" y="1985883"/>
            <a:ext cx="4572000" cy="4571982"/>
            <a:chOff x="0" y="0"/>
            <a:chExt cx="6350025" cy="6350000"/>
          </a:xfrm>
        </p:grpSpPr>
        <p:sp>
          <p:nvSpPr>
            <p:cNvPr id="7" name="Freeform 7"/>
            <p:cNvSpPr/>
            <p:nvPr/>
          </p:nvSpPr>
          <p:spPr>
            <a:xfrm>
              <a:off x="0" y="0"/>
              <a:ext cx="6350026" cy="6350000"/>
            </a:xfrm>
            <a:custGeom>
              <a:avLst/>
              <a:gdLst/>
              <a:ahLst/>
              <a:cxnLst/>
              <a:rect l="l" t="t" r="r" b="b"/>
              <a:pathLst>
                <a:path w="6350026" h="6350000">
                  <a:moveTo>
                    <a:pt x="0" y="0"/>
                  </a:moveTo>
                  <a:lnTo>
                    <a:pt x="6350026" y="0"/>
                  </a:lnTo>
                  <a:lnTo>
                    <a:pt x="6350026" y="6350000"/>
                  </a:lnTo>
                  <a:lnTo>
                    <a:pt x="0" y="6350000"/>
                  </a:lnTo>
                  <a:close/>
                </a:path>
              </a:pathLst>
            </a:custGeom>
            <a:blipFill>
              <a:blip r:embed="rId5"/>
              <a:stretch>
                <a:fillRect l="-12532" r="-12532"/>
              </a:stretch>
            </a:blipFill>
          </p:spPr>
        </p:sp>
      </p:grpSp>
      <p:sp>
        <p:nvSpPr>
          <p:cNvPr id="8" name="AutoShape 8"/>
          <p:cNvSpPr/>
          <p:nvPr/>
        </p:nvSpPr>
        <p:spPr>
          <a:xfrm rot="5400000">
            <a:off x="533969" y="274499"/>
            <a:ext cx="577238" cy="0"/>
          </a:xfrm>
          <a:prstGeom prst="line">
            <a:avLst/>
          </a:prstGeom>
          <a:ln w="28575" cap="flat">
            <a:solidFill>
              <a:srgbClr val="D1BEB5"/>
            </a:solidFill>
            <a:prstDash val="solid"/>
            <a:headEnd type="none" w="sm" len="sm"/>
            <a:tailEnd type="none" w="sm" len="sm"/>
          </a:ln>
        </p:spPr>
      </p:sp>
      <p:sp>
        <p:nvSpPr>
          <p:cNvPr id="9" name="AutoShape 9"/>
          <p:cNvSpPr/>
          <p:nvPr/>
        </p:nvSpPr>
        <p:spPr>
          <a:xfrm rot="5400000">
            <a:off x="-3484909" y="5950929"/>
            <a:ext cx="8643568" cy="0"/>
          </a:xfrm>
          <a:prstGeom prst="line">
            <a:avLst/>
          </a:prstGeom>
          <a:ln w="28575" cap="flat">
            <a:solidFill>
              <a:srgbClr val="D1BEB5"/>
            </a:solidFill>
            <a:prstDash val="solid"/>
            <a:headEnd type="none" w="sm" len="sm"/>
            <a:tailEnd type="none" w="sm" len="sm"/>
          </a:ln>
        </p:spPr>
      </p:sp>
      <p:sp>
        <p:nvSpPr>
          <p:cNvPr id="10" name="TextBox 10"/>
          <p:cNvSpPr txBox="1"/>
          <p:nvPr/>
        </p:nvSpPr>
        <p:spPr>
          <a:xfrm>
            <a:off x="836875" y="6862665"/>
            <a:ext cx="7681517" cy="3298321"/>
          </a:xfrm>
          <a:prstGeom prst="rect">
            <a:avLst/>
          </a:prstGeom>
        </p:spPr>
        <p:txBody>
          <a:bodyPr lIns="0" tIns="0" rIns="0" bIns="0" rtlCol="0" anchor="t">
            <a:spAutoFit/>
          </a:bodyPr>
          <a:lstStyle/>
          <a:p>
            <a:pPr>
              <a:lnSpc>
                <a:spcPts val="6342"/>
              </a:lnSpc>
            </a:pPr>
            <a:r>
              <a:rPr lang="en-US" sz="7927" dirty="0">
                <a:solidFill>
                  <a:srgbClr val="EF7E66"/>
                </a:solidFill>
                <a:latin typeface="DM Serif Display"/>
              </a:rPr>
              <a:t>Creating Inclusive and Welcoming Spaces</a:t>
            </a:r>
          </a:p>
        </p:txBody>
      </p:sp>
      <p:grpSp>
        <p:nvGrpSpPr>
          <p:cNvPr id="11" name="Group 11"/>
          <p:cNvGrpSpPr/>
          <p:nvPr/>
        </p:nvGrpSpPr>
        <p:grpSpPr>
          <a:xfrm>
            <a:off x="13716000" y="1985883"/>
            <a:ext cx="4572000" cy="4571982"/>
            <a:chOff x="0" y="0"/>
            <a:chExt cx="6350025" cy="6350000"/>
          </a:xfrm>
        </p:grpSpPr>
        <p:sp>
          <p:nvSpPr>
            <p:cNvPr id="12" name="Freeform 12"/>
            <p:cNvSpPr/>
            <p:nvPr/>
          </p:nvSpPr>
          <p:spPr>
            <a:xfrm>
              <a:off x="0" y="0"/>
              <a:ext cx="6350026" cy="6350000"/>
            </a:xfrm>
            <a:custGeom>
              <a:avLst/>
              <a:gdLst/>
              <a:ahLst/>
              <a:cxnLst/>
              <a:rect l="l" t="t" r="r" b="b"/>
              <a:pathLst>
                <a:path w="6350026" h="6350000">
                  <a:moveTo>
                    <a:pt x="0" y="0"/>
                  </a:moveTo>
                  <a:lnTo>
                    <a:pt x="6350026" y="0"/>
                  </a:lnTo>
                  <a:lnTo>
                    <a:pt x="6350026" y="6350000"/>
                  </a:lnTo>
                  <a:lnTo>
                    <a:pt x="0" y="6350000"/>
                  </a:lnTo>
                  <a:close/>
                </a:path>
              </a:pathLst>
            </a:custGeom>
            <a:blipFill>
              <a:blip r:embed="rId6"/>
              <a:stretch>
                <a:fillRect b="-49953"/>
              </a:stretch>
            </a:blipFill>
          </p:spPr>
        </p:sp>
      </p:grpSp>
      <p:sp>
        <p:nvSpPr>
          <p:cNvPr id="13" name="TextBox 13"/>
          <p:cNvSpPr txBox="1"/>
          <p:nvPr/>
        </p:nvSpPr>
        <p:spPr>
          <a:xfrm>
            <a:off x="9455383" y="6971627"/>
            <a:ext cx="8521234" cy="2995930"/>
          </a:xfrm>
          <a:prstGeom prst="rect">
            <a:avLst/>
          </a:prstGeom>
        </p:spPr>
        <p:txBody>
          <a:bodyPr lIns="0" tIns="0" rIns="0" bIns="0" rtlCol="0" anchor="t">
            <a:spAutoFit/>
          </a:bodyPr>
          <a:lstStyle/>
          <a:p>
            <a:pPr>
              <a:lnSpc>
                <a:spcPts val="2660"/>
              </a:lnSpc>
            </a:pPr>
            <a:r>
              <a:rPr lang="en-US" sz="2000" spc="100">
                <a:solidFill>
                  <a:srgbClr val="FFFFFF"/>
                </a:solidFill>
                <a:latin typeface="Cardo"/>
              </a:rPr>
              <a:t>Creating inclusive and welcoming spaces for caregivers to connect and de-stress is crucial for several reasons:</a:t>
            </a:r>
          </a:p>
          <a:p>
            <a:pPr marL="431801" lvl="1" indent="-215900">
              <a:lnSpc>
                <a:spcPts val="2660"/>
              </a:lnSpc>
              <a:buFont typeface="Arial"/>
              <a:buChar char="•"/>
            </a:pPr>
            <a:r>
              <a:rPr lang="en-US" sz="2000" spc="100">
                <a:solidFill>
                  <a:srgbClr val="FFFFFF"/>
                </a:solidFill>
                <a:latin typeface="Cardo"/>
              </a:rPr>
              <a:t>Promoting Mental Health</a:t>
            </a:r>
          </a:p>
          <a:p>
            <a:pPr marL="431801" lvl="1" indent="-215900">
              <a:lnSpc>
                <a:spcPts val="2660"/>
              </a:lnSpc>
              <a:buFont typeface="Arial"/>
              <a:buChar char="•"/>
            </a:pPr>
            <a:r>
              <a:rPr lang="en-US" sz="2000" spc="100">
                <a:solidFill>
                  <a:srgbClr val="FFFFFF"/>
                </a:solidFill>
                <a:latin typeface="Cardo"/>
              </a:rPr>
              <a:t>Reducing Isolation</a:t>
            </a:r>
          </a:p>
          <a:p>
            <a:pPr marL="431801" lvl="1" indent="-215900">
              <a:lnSpc>
                <a:spcPts val="2660"/>
              </a:lnSpc>
              <a:buFont typeface="Arial"/>
              <a:buChar char="•"/>
            </a:pPr>
            <a:r>
              <a:rPr lang="en-US" sz="2000" spc="100">
                <a:solidFill>
                  <a:srgbClr val="FFFFFF"/>
                </a:solidFill>
                <a:latin typeface="Cardo"/>
              </a:rPr>
              <a:t>Encouraging Peer Support</a:t>
            </a:r>
          </a:p>
          <a:p>
            <a:pPr marL="431801" lvl="1" indent="-215900">
              <a:lnSpc>
                <a:spcPts val="2660"/>
              </a:lnSpc>
              <a:buFont typeface="Arial"/>
              <a:buChar char="•"/>
            </a:pPr>
            <a:r>
              <a:rPr lang="en-US" sz="2000" spc="100">
                <a:solidFill>
                  <a:srgbClr val="FFFFFF"/>
                </a:solidFill>
                <a:latin typeface="Cardo"/>
              </a:rPr>
              <a:t>Fostering Empowerment</a:t>
            </a:r>
          </a:p>
          <a:p>
            <a:pPr marL="431801" lvl="1" indent="-215900">
              <a:lnSpc>
                <a:spcPts val="2660"/>
              </a:lnSpc>
              <a:buFont typeface="Arial"/>
              <a:buChar char="•"/>
            </a:pPr>
            <a:r>
              <a:rPr lang="en-US" sz="2000" spc="100">
                <a:solidFill>
                  <a:srgbClr val="FFFFFF"/>
                </a:solidFill>
                <a:latin typeface="Cardo"/>
              </a:rPr>
              <a:t>Building Community</a:t>
            </a:r>
          </a:p>
          <a:p>
            <a:pPr marL="431801" lvl="1" indent="-215900">
              <a:lnSpc>
                <a:spcPts val="2660"/>
              </a:lnSpc>
              <a:buFont typeface="Arial"/>
              <a:buChar char="•"/>
            </a:pPr>
            <a:r>
              <a:rPr lang="en-US" sz="2000" spc="100">
                <a:solidFill>
                  <a:srgbClr val="FFFFFF"/>
                </a:solidFill>
                <a:latin typeface="Cardo"/>
              </a:rPr>
              <a:t>Promoting Diversity and Inclusion </a:t>
            </a:r>
          </a:p>
          <a:p>
            <a:pPr>
              <a:lnSpc>
                <a:spcPts val="2660"/>
              </a:lnSpc>
            </a:pPr>
            <a:endParaRPr lang="en-US" sz="2000" spc="100">
              <a:solidFill>
                <a:srgbClr val="FFFFFF"/>
              </a:solidFill>
              <a:latin typeface="Cardo"/>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271D18"/>
        </a:solidFill>
        <a:effectLst/>
      </p:bgPr>
    </p:bg>
    <p:spTree>
      <p:nvGrpSpPr>
        <p:cNvPr id="1" name=""/>
        <p:cNvGrpSpPr/>
        <p:nvPr/>
      </p:nvGrpSpPr>
      <p:grpSpPr>
        <a:xfrm>
          <a:off x="0" y="0"/>
          <a:ext cx="0" cy="0"/>
          <a:chOff x="0" y="0"/>
          <a:chExt cx="0" cy="0"/>
        </a:xfrm>
      </p:grpSpPr>
      <p:sp>
        <p:nvSpPr>
          <p:cNvPr id="2" name="AutoShape 2"/>
          <p:cNvSpPr/>
          <p:nvPr/>
        </p:nvSpPr>
        <p:spPr>
          <a:xfrm rot="5375793">
            <a:off x="-856433" y="1676765"/>
            <a:ext cx="3381854" cy="0"/>
          </a:xfrm>
          <a:prstGeom prst="line">
            <a:avLst/>
          </a:prstGeom>
          <a:ln w="28575" cap="flat">
            <a:solidFill>
              <a:srgbClr val="D1BEB5"/>
            </a:solidFill>
            <a:prstDash val="solid"/>
            <a:headEnd type="none" w="sm" len="sm"/>
            <a:tailEnd type="none" w="sm" len="sm"/>
          </a:ln>
        </p:spPr>
      </p:sp>
      <p:sp>
        <p:nvSpPr>
          <p:cNvPr id="3" name="AutoShape 3"/>
          <p:cNvSpPr/>
          <p:nvPr/>
        </p:nvSpPr>
        <p:spPr>
          <a:xfrm rot="5391365">
            <a:off x="-2014325" y="7428665"/>
            <a:ext cx="5688113" cy="0"/>
          </a:xfrm>
          <a:prstGeom prst="line">
            <a:avLst/>
          </a:prstGeom>
          <a:ln w="28575" cap="flat">
            <a:solidFill>
              <a:srgbClr val="D1BEB5"/>
            </a:solidFill>
            <a:prstDash val="solid"/>
            <a:headEnd type="none" w="sm" len="sm"/>
            <a:tailEnd type="none" w="sm" len="sm"/>
          </a:ln>
        </p:spPr>
      </p:sp>
      <p:sp>
        <p:nvSpPr>
          <p:cNvPr id="4" name="AutoShape 4"/>
          <p:cNvSpPr/>
          <p:nvPr/>
        </p:nvSpPr>
        <p:spPr>
          <a:xfrm rot="5375793">
            <a:off x="-856433" y="1676765"/>
            <a:ext cx="3381854" cy="0"/>
          </a:xfrm>
          <a:prstGeom prst="line">
            <a:avLst/>
          </a:prstGeom>
          <a:ln w="28575" cap="flat">
            <a:solidFill>
              <a:srgbClr val="D1BEB5"/>
            </a:solidFill>
            <a:prstDash val="solid"/>
            <a:headEnd type="none" w="sm" len="sm"/>
            <a:tailEnd type="none" w="sm" len="sm"/>
          </a:ln>
        </p:spPr>
      </p:sp>
      <p:sp>
        <p:nvSpPr>
          <p:cNvPr id="5" name="AutoShape 5"/>
          <p:cNvSpPr/>
          <p:nvPr/>
        </p:nvSpPr>
        <p:spPr>
          <a:xfrm rot="5391365">
            <a:off x="-2014325" y="7428665"/>
            <a:ext cx="5688113" cy="0"/>
          </a:xfrm>
          <a:prstGeom prst="line">
            <a:avLst/>
          </a:prstGeom>
          <a:ln w="28575" cap="flat">
            <a:solidFill>
              <a:srgbClr val="D1BEB5"/>
            </a:solidFill>
            <a:prstDash val="solid"/>
            <a:headEnd type="none" w="sm" len="sm"/>
            <a:tailEnd type="none" w="sm" len="sm"/>
          </a:ln>
        </p:spPr>
      </p:sp>
      <p:sp>
        <p:nvSpPr>
          <p:cNvPr id="6" name="TextBox 6"/>
          <p:cNvSpPr txBox="1"/>
          <p:nvPr/>
        </p:nvSpPr>
        <p:spPr>
          <a:xfrm>
            <a:off x="4238625" y="753339"/>
            <a:ext cx="8195979" cy="1082142"/>
          </a:xfrm>
          <a:prstGeom prst="rect">
            <a:avLst/>
          </a:prstGeom>
        </p:spPr>
        <p:txBody>
          <a:bodyPr lIns="0" tIns="0" rIns="0" bIns="0" rtlCol="0" anchor="t">
            <a:spAutoFit/>
          </a:bodyPr>
          <a:lstStyle/>
          <a:p>
            <a:pPr algn="r">
              <a:lnSpc>
                <a:spcPts val="7761"/>
              </a:lnSpc>
            </a:pPr>
            <a:r>
              <a:rPr lang="en-US" sz="9130">
                <a:solidFill>
                  <a:srgbClr val="EF7E66"/>
                </a:solidFill>
                <a:latin typeface="DM Serif Display"/>
              </a:rPr>
              <a:t>Questions?</a:t>
            </a:r>
          </a:p>
        </p:txBody>
      </p:sp>
      <p:sp>
        <p:nvSpPr>
          <p:cNvPr id="7" name="TextBox 7"/>
          <p:cNvSpPr txBox="1"/>
          <p:nvPr/>
        </p:nvSpPr>
        <p:spPr>
          <a:xfrm>
            <a:off x="1746250" y="2400534"/>
            <a:ext cx="15513050" cy="8389619"/>
          </a:xfrm>
          <a:prstGeom prst="rect">
            <a:avLst/>
          </a:prstGeom>
        </p:spPr>
        <p:txBody>
          <a:bodyPr lIns="0" tIns="0" rIns="0" bIns="0" rtlCol="0" anchor="t">
            <a:spAutoFit/>
          </a:bodyPr>
          <a:lstStyle/>
          <a:p>
            <a:pPr marL="626122" lvl="1" indent="-313061">
              <a:lnSpc>
                <a:spcPts val="4060"/>
              </a:lnSpc>
              <a:buFont typeface="Arial"/>
              <a:buChar char="•"/>
            </a:pPr>
            <a:r>
              <a:rPr lang="en-US" sz="2900">
                <a:solidFill>
                  <a:srgbClr val="EF7E66"/>
                </a:solidFill>
                <a:latin typeface="Canva Sans Bold"/>
              </a:rPr>
              <a:t>What is the significance of exploring natural meeting points within communities for caregiver support initiatives?</a:t>
            </a:r>
          </a:p>
          <a:p>
            <a:pPr>
              <a:lnSpc>
                <a:spcPts val="4060"/>
              </a:lnSpc>
            </a:pPr>
            <a:endParaRPr lang="en-US" sz="2900">
              <a:solidFill>
                <a:srgbClr val="EF7E66"/>
              </a:solidFill>
              <a:latin typeface="Canva Sans Bold"/>
            </a:endParaRPr>
          </a:p>
          <a:p>
            <a:pPr marL="626122" lvl="1" indent="-313061">
              <a:lnSpc>
                <a:spcPts val="4060"/>
              </a:lnSpc>
              <a:buFont typeface="Arial"/>
              <a:buChar char="•"/>
            </a:pPr>
            <a:r>
              <a:rPr lang="en-US" sz="2900">
                <a:solidFill>
                  <a:srgbClr val="EF7E66"/>
                </a:solidFill>
                <a:latin typeface="Canva Sans Bold"/>
              </a:rPr>
              <a:t>How can engaging caregivers in the planning and implementation of support initiatives benefit both participants and caregivers?</a:t>
            </a:r>
          </a:p>
          <a:p>
            <a:pPr>
              <a:lnSpc>
                <a:spcPts val="4060"/>
              </a:lnSpc>
            </a:pPr>
            <a:endParaRPr lang="en-US" sz="2900">
              <a:solidFill>
                <a:srgbClr val="EF7E66"/>
              </a:solidFill>
              <a:latin typeface="Canva Sans Bold"/>
            </a:endParaRPr>
          </a:p>
          <a:p>
            <a:pPr marL="626122" lvl="1" indent="-313061">
              <a:lnSpc>
                <a:spcPts val="4060"/>
              </a:lnSpc>
              <a:buFont typeface="Arial"/>
              <a:buChar char="•"/>
            </a:pPr>
            <a:r>
              <a:rPr lang="en-US" sz="2900">
                <a:solidFill>
                  <a:srgbClr val="EF7E66"/>
                </a:solidFill>
                <a:latin typeface="Canva Sans Bold"/>
              </a:rPr>
              <a:t>Which of the following is an example of a natural meeting point within communities where caregivers may gather?</a:t>
            </a:r>
          </a:p>
          <a:p>
            <a:pPr>
              <a:lnSpc>
                <a:spcPts val="4060"/>
              </a:lnSpc>
            </a:pPr>
            <a:endParaRPr lang="en-US" sz="2900">
              <a:solidFill>
                <a:srgbClr val="EF7E66"/>
              </a:solidFill>
              <a:latin typeface="Canva Sans Bold"/>
            </a:endParaRPr>
          </a:p>
          <a:p>
            <a:pPr marL="626122" lvl="1" indent="-313061">
              <a:lnSpc>
                <a:spcPts val="4060"/>
              </a:lnSpc>
              <a:buFont typeface="Arial"/>
              <a:buChar char="•"/>
            </a:pPr>
            <a:r>
              <a:rPr lang="en-US" sz="2900">
                <a:solidFill>
                  <a:srgbClr val="EF7E66"/>
                </a:solidFill>
                <a:latin typeface="Canva Sans Bold"/>
              </a:rPr>
              <a:t>How can soliciting input from caregivers help tailor support services to meet their needs?</a:t>
            </a:r>
          </a:p>
          <a:p>
            <a:pPr>
              <a:lnSpc>
                <a:spcPts val="4060"/>
              </a:lnSpc>
            </a:pPr>
            <a:endParaRPr lang="en-US" sz="2900">
              <a:solidFill>
                <a:srgbClr val="EF7E66"/>
              </a:solidFill>
              <a:latin typeface="Canva Sans Bold"/>
            </a:endParaRPr>
          </a:p>
          <a:p>
            <a:pPr marL="626122" lvl="1" indent="-313061">
              <a:lnSpc>
                <a:spcPts val="4060"/>
              </a:lnSpc>
              <a:buFont typeface="Arial"/>
              <a:buChar char="•"/>
            </a:pPr>
            <a:r>
              <a:rPr lang="en-US" sz="2900">
                <a:solidFill>
                  <a:srgbClr val="EF7E66"/>
                </a:solidFill>
                <a:latin typeface="Canva Sans Bold"/>
              </a:rPr>
              <a:t>Why is it essential to prioritize caregiver input in the decision-making process for support activities?</a:t>
            </a:r>
          </a:p>
          <a:p>
            <a:pPr>
              <a:lnSpc>
                <a:spcPts val="4060"/>
              </a:lnSpc>
            </a:pPr>
            <a:endParaRPr lang="en-US" sz="2900">
              <a:solidFill>
                <a:srgbClr val="EF7E66"/>
              </a:solidFill>
              <a:latin typeface="Canva Sans Bold"/>
            </a:endParaRPr>
          </a:p>
          <a:p>
            <a:pPr>
              <a:lnSpc>
                <a:spcPts val="5600"/>
              </a:lnSpc>
            </a:pPr>
            <a:endParaRPr lang="en-US" sz="2900">
              <a:solidFill>
                <a:srgbClr val="EF7E66"/>
              </a:solidFill>
              <a:latin typeface="Canva Sans Bold"/>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271D18"/>
        </a:solidFill>
        <a:effectLst/>
      </p:bgPr>
    </p:bg>
    <p:spTree>
      <p:nvGrpSpPr>
        <p:cNvPr id="1" name=""/>
        <p:cNvGrpSpPr/>
        <p:nvPr/>
      </p:nvGrpSpPr>
      <p:grpSpPr>
        <a:xfrm>
          <a:off x="0" y="0"/>
          <a:ext cx="0" cy="0"/>
          <a:chOff x="0" y="0"/>
          <a:chExt cx="0" cy="0"/>
        </a:xfrm>
      </p:grpSpPr>
      <p:grpSp>
        <p:nvGrpSpPr>
          <p:cNvPr id="2" name="Group 2"/>
          <p:cNvGrpSpPr/>
          <p:nvPr/>
        </p:nvGrpSpPr>
        <p:grpSpPr>
          <a:xfrm>
            <a:off x="-113362" y="2576863"/>
            <a:ext cx="4600341" cy="4600322"/>
            <a:chOff x="0" y="0"/>
            <a:chExt cx="6350025" cy="6350000"/>
          </a:xfrm>
        </p:grpSpPr>
        <p:sp>
          <p:nvSpPr>
            <p:cNvPr id="3" name="Freeform 3"/>
            <p:cNvSpPr/>
            <p:nvPr/>
          </p:nvSpPr>
          <p:spPr>
            <a:xfrm>
              <a:off x="0" y="0"/>
              <a:ext cx="6350026" cy="6350000"/>
            </a:xfrm>
            <a:custGeom>
              <a:avLst/>
              <a:gdLst/>
              <a:ahLst/>
              <a:cxnLst/>
              <a:rect l="l" t="t" r="r" b="b"/>
              <a:pathLst>
                <a:path w="6350026" h="6350000">
                  <a:moveTo>
                    <a:pt x="0" y="0"/>
                  </a:moveTo>
                  <a:lnTo>
                    <a:pt x="6350026" y="0"/>
                  </a:lnTo>
                  <a:lnTo>
                    <a:pt x="6350026" y="6350000"/>
                  </a:lnTo>
                  <a:lnTo>
                    <a:pt x="0" y="6350000"/>
                  </a:lnTo>
                  <a:close/>
                </a:path>
              </a:pathLst>
            </a:custGeom>
            <a:blipFill>
              <a:blip r:embed="rId2"/>
              <a:stretch>
                <a:fillRect l="-24999" r="-24999"/>
              </a:stretch>
            </a:blipFill>
          </p:spPr>
        </p:sp>
      </p:grpSp>
      <p:grpSp>
        <p:nvGrpSpPr>
          <p:cNvPr id="4" name="Group 4"/>
          <p:cNvGrpSpPr/>
          <p:nvPr/>
        </p:nvGrpSpPr>
        <p:grpSpPr>
          <a:xfrm>
            <a:off x="4486978" y="2576863"/>
            <a:ext cx="4600341" cy="4600322"/>
            <a:chOff x="0" y="0"/>
            <a:chExt cx="6350025" cy="6350000"/>
          </a:xfrm>
        </p:grpSpPr>
        <p:sp>
          <p:nvSpPr>
            <p:cNvPr id="5" name="Freeform 5"/>
            <p:cNvSpPr/>
            <p:nvPr/>
          </p:nvSpPr>
          <p:spPr>
            <a:xfrm>
              <a:off x="0" y="0"/>
              <a:ext cx="6350026" cy="6350000"/>
            </a:xfrm>
            <a:custGeom>
              <a:avLst/>
              <a:gdLst/>
              <a:ahLst/>
              <a:cxnLst/>
              <a:rect l="l" t="t" r="r" b="b"/>
              <a:pathLst>
                <a:path w="6350026" h="6350000">
                  <a:moveTo>
                    <a:pt x="0" y="0"/>
                  </a:moveTo>
                  <a:lnTo>
                    <a:pt x="6350026" y="0"/>
                  </a:lnTo>
                  <a:lnTo>
                    <a:pt x="6350026" y="6350000"/>
                  </a:lnTo>
                  <a:lnTo>
                    <a:pt x="0" y="6350000"/>
                  </a:lnTo>
                  <a:close/>
                </a:path>
              </a:pathLst>
            </a:custGeom>
            <a:blipFill>
              <a:blip r:embed="rId3"/>
              <a:stretch>
                <a:fillRect t="-25000" b="-25000"/>
              </a:stretch>
            </a:blipFill>
          </p:spPr>
        </p:sp>
      </p:grpSp>
      <p:grpSp>
        <p:nvGrpSpPr>
          <p:cNvPr id="6" name="Group 6"/>
          <p:cNvGrpSpPr/>
          <p:nvPr/>
        </p:nvGrpSpPr>
        <p:grpSpPr>
          <a:xfrm>
            <a:off x="9087319" y="2576863"/>
            <a:ext cx="4600341" cy="4600322"/>
            <a:chOff x="0" y="0"/>
            <a:chExt cx="6350025" cy="6350000"/>
          </a:xfrm>
        </p:grpSpPr>
        <p:sp>
          <p:nvSpPr>
            <p:cNvPr id="7" name="Freeform 7"/>
            <p:cNvSpPr/>
            <p:nvPr/>
          </p:nvSpPr>
          <p:spPr>
            <a:xfrm>
              <a:off x="0" y="0"/>
              <a:ext cx="6350026" cy="6350000"/>
            </a:xfrm>
            <a:custGeom>
              <a:avLst/>
              <a:gdLst/>
              <a:ahLst/>
              <a:cxnLst/>
              <a:rect l="l" t="t" r="r" b="b"/>
              <a:pathLst>
                <a:path w="6350026" h="6350000">
                  <a:moveTo>
                    <a:pt x="0" y="0"/>
                  </a:moveTo>
                  <a:lnTo>
                    <a:pt x="6350026" y="0"/>
                  </a:lnTo>
                  <a:lnTo>
                    <a:pt x="6350026" y="6350000"/>
                  </a:lnTo>
                  <a:lnTo>
                    <a:pt x="0" y="6350000"/>
                  </a:lnTo>
                  <a:close/>
                </a:path>
              </a:pathLst>
            </a:custGeom>
            <a:blipFill>
              <a:blip r:embed="rId4"/>
              <a:stretch>
                <a:fillRect l="-12231" r="-37767"/>
              </a:stretch>
            </a:blipFill>
          </p:spPr>
        </p:sp>
      </p:grpSp>
      <p:grpSp>
        <p:nvGrpSpPr>
          <p:cNvPr id="8" name="Group 8"/>
          <p:cNvGrpSpPr/>
          <p:nvPr/>
        </p:nvGrpSpPr>
        <p:grpSpPr>
          <a:xfrm>
            <a:off x="13687659" y="2576863"/>
            <a:ext cx="4600341" cy="4600322"/>
            <a:chOff x="0" y="0"/>
            <a:chExt cx="6350025" cy="6350000"/>
          </a:xfrm>
        </p:grpSpPr>
        <p:sp>
          <p:nvSpPr>
            <p:cNvPr id="9" name="Freeform 9"/>
            <p:cNvSpPr/>
            <p:nvPr/>
          </p:nvSpPr>
          <p:spPr>
            <a:xfrm>
              <a:off x="0" y="0"/>
              <a:ext cx="6350026" cy="6350000"/>
            </a:xfrm>
            <a:custGeom>
              <a:avLst/>
              <a:gdLst/>
              <a:ahLst/>
              <a:cxnLst/>
              <a:rect l="l" t="t" r="r" b="b"/>
              <a:pathLst>
                <a:path w="6350026" h="6350000">
                  <a:moveTo>
                    <a:pt x="0" y="0"/>
                  </a:moveTo>
                  <a:lnTo>
                    <a:pt x="6350026" y="0"/>
                  </a:lnTo>
                  <a:lnTo>
                    <a:pt x="6350026" y="6350000"/>
                  </a:lnTo>
                  <a:lnTo>
                    <a:pt x="0" y="6350000"/>
                  </a:lnTo>
                  <a:close/>
                </a:path>
              </a:pathLst>
            </a:custGeom>
            <a:blipFill>
              <a:blip r:embed="rId5"/>
              <a:stretch>
                <a:fillRect l="-24999" r="-24999"/>
              </a:stretch>
            </a:blipFill>
          </p:spPr>
        </p:sp>
      </p:grpSp>
      <p:sp>
        <p:nvSpPr>
          <p:cNvPr id="10" name="TextBox 10"/>
          <p:cNvSpPr txBox="1"/>
          <p:nvPr/>
        </p:nvSpPr>
        <p:spPr>
          <a:xfrm>
            <a:off x="8502209" y="7845351"/>
            <a:ext cx="8757091" cy="1082142"/>
          </a:xfrm>
          <a:prstGeom prst="rect">
            <a:avLst/>
          </a:prstGeom>
        </p:spPr>
        <p:txBody>
          <a:bodyPr lIns="0" tIns="0" rIns="0" bIns="0" rtlCol="0" anchor="t">
            <a:spAutoFit/>
          </a:bodyPr>
          <a:lstStyle/>
          <a:p>
            <a:pPr algn="r">
              <a:lnSpc>
                <a:spcPts val="7761"/>
              </a:lnSpc>
            </a:pPr>
            <a:r>
              <a:rPr lang="en-US" sz="9130">
                <a:solidFill>
                  <a:srgbClr val="EF7E66"/>
                </a:solidFill>
                <a:latin typeface="DM Serif Display"/>
              </a:rPr>
              <a:t>Resources</a:t>
            </a:r>
          </a:p>
        </p:txBody>
      </p:sp>
      <p:sp>
        <p:nvSpPr>
          <p:cNvPr id="11" name="AutoShape 11"/>
          <p:cNvSpPr/>
          <p:nvPr/>
        </p:nvSpPr>
        <p:spPr>
          <a:xfrm rot="5400000">
            <a:off x="533969" y="274499"/>
            <a:ext cx="577238" cy="0"/>
          </a:xfrm>
          <a:prstGeom prst="line">
            <a:avLst/>
          </a:prstGeom>
          <a:ln w="28575" cap="flat">
            <a:solidFill>
              <a:srgbClr val="D1BEB5"/>
            </a:solidFill>
            <a:prstDash val="solid"/>
            <a:headEnd type="none" w="sm" len="sm"/>
            <a:tailEnd type="none" w="sm" len="sm"/>
          </a:ln>
        </p:spPr>
      </p:sp>
      <p:sp>
        <p:nvSpPr>
          <p:cNvPr id="12" name="AutoShape 12"/>
          <p:cNvSpPr/>
          <p:nvPr/>
        </p:nvSpPr>
        <p:spPr>
          <a:xfrm rot="5400000">
            <a:off x="-3484909" y="5950929"/>
            <a:ext cx="8643568" cy="0"/>
          </a:xfrm>
          <a:prstGeom prst="line">
            <a:avLst/>
          </a:prstGeom>
          <a:ln w="28575" cap="flat">
            <a:solidFill>
              <a:srgbClr val="D1BEB5"/>
            </a:solidFill>
            <a:prstDash val="solid"/>
            <a:headEnd type="none" w="sm" len="sm"/>
            <a:tailEnd type="none" w="sm" len="sm"/>
          </a:ln>
        </p:spPr>
      </p:sp>
      <p:sp>
        <p:nvSpPr>
          <p:cNvPr id="13" name="TextBox 13"/>
          <p:cNvSpPr txBox="1"/>
          <p:nvPr/>
        </p:nvSpPr>
        <p:spPr>
          <a:xfrm>
            <a:off x="4821237" y="8860818"/>
            <a:ext cx="13154025" cy="580390"/>
          </a:xfrm>
          <a:prstGeom prst="rect">
            <a:avLst/>
          </a:prstGeom>
        </p:spPr>
        <p:txBody>
          <a:bodyPr lIns="0" tIns="0" rIns="0" bIns="0" rtlCol="0" anchor="t">
            <a:spAutoFit/>
          </a:bodyPr>
          <a:lstStyle/>
          <a:p>
            <a:pPr algn="ctr">
              <a:lnSpc>
                <a:spcPts val="4759"/>
              </a:lnSpc>
            </a:pPr>
            <a:r>
              <a:rPr lang="en-US" sz="3399" u="sng">
                <a:solidFill>
                  <a:srgbClr val="FFFFFF"/>
                </a:solidFill>
                <a:latin typeface="Canva Sans"/>
              </a:rPr>
              <a:t>https://store.samhsa.gov/sites/default/files/sma12-4726.pdf</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271D18"/>
        </a:solidFill>
        <a:effectLst/>
      </p:bgPr>
    </p:bg>
    <p:spTree>
      <p:nvGrpSpPr>
        <p:cNvPr id="1" name=""/>
        <p:cNvGrpSpPr/>
        <p:nvPr/>
      </p:nvGrpSpPr>
      <p:grpSpPr>
        <a:xfrm>
          <a:off x="0" y="0"/>
          <a:ext cx="0" cy="0"/>
          <a:chOff x="0" y="0"/>
          <a:chExt cx="0" cy="0"/>
        </a:xfrm>
      </p:grpSpPr>
      <p:sp>
        <p:nvSpPr>
          <p:cNvPr id="2" name="Freeform 2"/>
          <p:cNvSpPr/>
          <p:nvPr/>
        </p:nvSpPr>
        <p:spPr>
          <a:xfrm>
            <a:off x="349467" y="1230716"/>
            <a:ext cx="17589065" cy="7825568"/>
          </a:xfrm>
          <a:custGeom>
            <a:avLst/>
            <a:gdLst/>
            <a:ahLst/>
            <a:cxnLst/>
            <a:rect l="l" t="t" r="r" b="b"/>
            <a:pathLst>
              <a:path w="17589065" h="7825568">
                <a:moveTo>
                  <a:pt x="0" y="0"/>
                </a:moveTo>
                <a:lnTo>
                  <a:pt x="17589066" y="0"/>
                </a:lnTo>
                <a:lnTo>
                  <a:pt x="17589066" y="7825568"/>
                </a:lnTo>
                <a:lnTo>
                  <a:pt x="0" y="7825568"/>
                </a:lnTo>
                <a:lnTo>
                  <a:pt x="0" y="0"/>
                </a:lnTo>
                <a:close/>
              </a:path>
            </a:pathLst>
          </a:custGeom>
          <a:blipFill>
            <a:blip r:embed="rId2">
              <a:alphaModFix amt="31999"/>
            </a:blip>
            <a:stretch>
              <a:fillRect t="-48619" b="-1270"/>
            </a:stretch>
          </a:blipFill>
        </p:spPr>
      </p:sp>
      <p:sp>
        <p:nvSpPr>
          <p:cNvPr id="3" name="TextBox 3"/>
          <p:cNvSpPr txBox="1"/>
          <p:nvPr/>
        </p:nvSpPr>
        <p:spPr>
          <a:xfrm>
            <a:off x="7665266" y="3671488"/>
            <a:ext cx="8726627" cy="1674028"/>
          </a:xfrm>
          <a:prstGeom prst="rect">
            <a:avLst/>
          </a:prstGeom>
        </p:spPr>
        <p:txBody>
          <a:bodyPr lIns="0" tIns="0" rIns="0" bIns="0" rtlCol="0" anchor="t">
            <a:spAutoFit/>
          </a:bodyPr>
          <a:lstStyle/>
          <a:p>
            <a:pPr algn="ctr">
              <a:lnSpc>
                <a:spcPts val="11976"/>
              </a:lnSpc>
            </a:pPr>
            <a:r>
              <a:rPr lang="en-US" sz="14089">
                <a:solidFill>
                  <a:srgbClr val="FF9078"/>
                </a:solidFill>
                <a:latin typeface="DM Serif Display"/>
              </a:rPr>
              <a:t>Thank You</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271D18"/>
        </a:solidFill>
        <a:effectLst/>
      </p:bgPr>
    </p:bg>
    <p:spTree>
      <p:nvGrpSpPr>
        <p:cNvPr id="1" name=""/>
        <p:cNvGrpSpPr/>
        <p:nvPr/>
      </p:nvGrpSpPr>
      <p:grpSpPr>
        <a:xfrm>
          <a:off x="0" y="0"/>
          <a:ext cx="0" cy="0"/>
          <a:chOff x="0" y="0"/>
          <a:chExt cx="0" cy="0"/>
        </a:xfrm>
      </p:grpSpPr>
      <p:grpSp>
        <p:nvGrpSpPr>
          <p:cNvPr id="2" name="Group 2"/>
          <p:cNvGrpSpPr/>
          <p:nvPr/>
        </p:nvGrpSpPr>
        <p:grpSpPr>
          <a:xfrm>
            <a:off x="632609" y="6797633"/>
            <a:ext cx="2995249" cy="2995249"/>
            <a:chOff x="0" y="0"/>
            <a:chExt cx="6350000" cy="6350000"/>
          </a:xfrm>
        </p:grpSpPr>
        <p:sp>
          <p:nvSpPr>
            <p:cNvPr id="3" name="Freeform 3"/>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EF7E66"/>
            </a:solidFill>
          </p:spPr>
        </p:sp>
      </p:grpSp>
      <p:sp>
        <p:nvSpPr>
          <p:cNvPr id="4" name="Freeform 4"/>
          <p:cNvSpPr/>
          <p:nvPr/>
        </p:nvSpPr>
        <p:spPr>
          <a:xfrm>
            <a:off x="1419693" y="1385159"/>
            <a:ext cx="4416330" cy="7594070"/>
          </a:xfrm>
          <a:custGeom>
            <a:avLst/>
            <a:gdLst/>
            <a:ahLst/>
            <a:cxnLst/>
            <a:rect l="l" t="t" r="r" b="b"/>
            <a:pathLst>
              <a:path w="4416330" h="7594070">
                <a:moveTo>
                  <a:pt x="0" y="0"/>
                </a:moveTo>
                <a:lnTo>
                  <a:pt x="4416330" y="0"/>
                </a:lnTo>
                <a:lnTo>
                  <a:pt x="4416330" y="7594070"/>
                </a:lnTo>
                <a:lnTo>
                  <a:pt x="0" y="7594070"/>
                </a:lnTo>
                <a:lnTo>
                  <a:pt x="0" y="0"/>
                </a:lnTo>
                <a:close/>
              </a:path>
            </a:pathLst>
          </a:custGeom>
          <a:blipFill>
            <a:blip r:embed="rId3"/>
            <a:stretch>
              <a:fillRect t="-13978" r="-56793"/>
            </a:stretch>
          </a:blipFill>
        </p:spPr>
      </p:sp>
      <p:sp>
        <p:nvSpPr>
          <p:cNvPr id="5" name="TextBox 5"/>
          <p:cNvSpPr txBox="1"/>
          <p:nvPr/>
        </p:nvSpPr>
        <p:spPr>
          <a:xfrm>
            <a:off x="8053716" y="933450"/>
            <a:ext cx="9205584" cy="887095"/>
          </a:xfrm>
          <a:prstGeom prst="rect">
            <a:avLst/>
          </a:prstGeom>
        </p:spPr>
        <p:txBody>
          <a:bodyPr lIns="0" tIns="0" rIns="0" bIns="0" rtlCol="0" anchor="t">
            <a:spAutoFit/>
          </a:bodyPr>
          <a:lstStyle/>
          <a:p>
            <a:pPr algn="ctr">
              <a:lnSpc>
                <a:spcPts val="7279"/>
              </a:lnSpc>
            </a:pPr>
            <a:r>
              <a:rPr lang="en-US" sz="5199">
                <a:solidFill>
                  <a:srgbClr val="FFFFFF"/>
                </a:solidFill>
                <a:latin typeface="Canva Sans Bold"/>
              </a:rPr>
              <a:t>Introduction: </a:t>
            </a:r>
          </a:p>
        </p:txBody>
      </p:sp>
      <p:sp>
        <p:nvSpPr>
          <p:cNvPr id="6" name="TextBox 6"/>
          <p:cNvSpPr txBox="1"/>
          <p:nvPr/>
        </p:nvSpPr>
        <p:spPr>
          <a:xfrm>
            <a:off x="8053716" y="2738120"/>
            <a:ext cx="9205584" cy="4780915"/>
          </a:xfrm>
          <a:prstGeom prst="rect">
            <a:avLst/>
          </a:prstGeom>
        </p:spPr>
        <p:txBody>
          <a:bodyPr lIns="0" tIns="0" rIns="0" bIns="0" rtlCol="0" anchor="t">
            <a:spAutoFit/>
          </a:bodyPr>
          <a:lstStyle/>
          <a:p>
            <a:pPr marL="734059" lvl="1" indent="-367030">
              <a:lnSpc>
                <a:spcPts val="4759"/>
              </a:lnSpc>
              <a:buFont typeface="Arial"/>
              <a:buChar char="•"/>
            </a:pPr>
            <a:r>
              <a:rPr lang="en-US" sz="3399" dirty="0">
                <a:solidFill>
                  <a:srgbClr val="FFFFFF"/>
                </a:solidFill>
                <a:latin typeface="Canva Sans"/>
              </a:rPr>
              <a:t>All families experience stress, but not all stress harms children.</a:t>
            </a:r>
          </a:p>
          <a:p>
            <a:pPr marL="734059" lvl="1" indent="-367030">
              <a:lnSpc>
                <a:spcPts val="4759"/>
              </a:lnSpc>
              <a:buFont typeface="Arial"/>
              <a:buChar char="•"/>
            </a:pPr>
            <a:r>
              <a:rPr lang="en-US" sz="3399" dirty="0">
                <a:solidFill>
                  <a:srgbClr val="FFFFFF"/>
                </a:solidFill>
                <a:latin typeface="Canva Sans"/>
              </a:rPr>
              <a:t>Five protective factors crucial for families facing mental health issues, substance use and trauma. </a:t>
            </a:r>
          </a:p>
          <a:p>
            <a:pPr marL="734059" lvl="1" indent="-367030">
              <a:lnSpc>
                <a:spcPts val="4759"/>
              </a:lnSpc>
              <a:buFont typeface="Arial"/>
              <a:buChar char="•"/>
            </a:pPr>
            <a:r>
              <a:rPr lang="en-US" sz="3399" dirty="0">
                <a:solidFill>
                  <a:srgbClr val="FFFFFF"/>
                </a:solidFill>
                <a:latin typeface="Canva Sans"/>
              </a:rPr>
              <a:t>These factors help manage stress and contribute to children’s emotional and cognitive development.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271D18"/>
        </a:solidFill>
        <a:effectLst/>
      </p:bgPr>
    </p:bg>
    <p:spTree>
      <p:nvGrpSpPr>
        <p:cNvPr id="1" name=""/>
        <p:cNvGrpSpPr/>
        <p:nvPr/>
      </p:nvGrpSpPr>
      <p:grpSpPr>
        <a:xfrm>
          <a:off x="0" y="0"/>
          <a:ext cx="0" cy="0"/>
          <a:chOff x="0" y="0"/>
          <a:chExt cx="0" cy="0"/>
        </a:xfrm>
      </p:grpSpPr>
      <p:grpSp>
        <p:nvGrpSpPr>
          <p:cNvPr id="2" name="Group 2"/>
          <p:cNvGrpSpPr/>
          <p:nvPr/>
        </p:nvGrpSpPr>
        <p:grpSpPr>
          <a:xfrm>
            <a:off x="6902448" y="779317"/>
            <a:ext cx="2031277" cy="2031277"/>
            <a:chOff x="0" y="0"/>
            <a:chExt cx="6350000" cy="6350000"/>
          </a:xfrm>
        </p:grpSpPr>
        <p:sp>
          <p:nvSpPr>
            <p:cNvPr id="3" name="Freeform 3"/>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EF7E66"/>
            </a:solidFill>
          </p:spPr>
        </p:sp>
      </p:grpSp>
      <p:sp>
        <p:nvSpPr>
          <p:cNvPr id="4" name="Freeform 4"/>
          <p:cNvSpPr/>
          <p:nvPr/>
        </p:nvSpPr>
        <p:spPr>
          <a:xfrm>
            <a:off x="7918087" y="779317"/>
            <a:ext cx="7761989" cy="5174659"/>
          </a:xfrm>
          <a:custGeom>
            <a:avLst/>
            <a:gdLst/>
            <a:ahLst/>
            <a:cxnLst/>
            <a:rect l="l" t="t" r="r" b="b"/>
            <a:pathLst>
              <a:path w="7761989" h="5174659">
                <a:moveTo>
                  <a:pt x="0" y="0"/>
                </a:moveTo>
                <a:lnTo>
                  <a:pt x="7761989" y="0"/>
                </a:lnTo>
                <a:lnTo>
                  <a:pt x="7761989" y="5174659"/>
                </a:lnTo>
                <a:lnTo>
                  <a:pt x="0" y="5174659"/>
                </a:lnTo>
                <a:lnTo>
                  <a:pt x="0" y="0"/>
                </a:lnTo>
                <a:close/>
              </a:path>
            </a:pathLst>
          </a:custGeom>
          <a:blipFill>
            <a:blip r:embed="rId3"/>
            <a:stretch>
              <a:fillRect t="-2343" b="-2343"/>
            </a:stretch>
          </a:blipFill>
        </p:spPr>
      </p:sp>
      <p:sp>
        <p:nvSpPr>
          <p:cNvPr id="5" name="Freeform 5"/>
          <p:cNvSpPr/>
          <p:nvPr/>
        </p:nvSpPr>
        <p:spPr>
          <a:xfrm>
            <a:off x="13123661" y="4350093"/>
            <a:ext cx="3518444" cy="5174659"/>
          </a:xfrm>
          <a:custGeom>
            <a:avLst/>
            <a:gdLst/>
            <a:ahLst/>
            <a:cxnLst/>
            <a:rect l="l" t="t" r="r" b="b"/>
            <a:pathLst>
              <a:path w="3518444" h="5174659">
                <a:moveTo>
                  <a:pt x="0" y="0"/>
                </a:moveTo>
                <a:lnTo>
                  <a:pt x="3518443" y="0"/>
                </a:lnTo>
                <a:lnTo>
                  <a:pt x="3518443" y="5174660"/>
                </a:lnTo>
                <a:lnTo>
                  <a:pt x="0" y="5174660"/>
                </a:lnTo>
                <a:lnTo>
                  <a:pt x="0" y="0"/>
                </a:lnTo>
                <a:close/>
              </a:path>
            </a:pathLst>
          </a:custGeom>
          <a:blipFill>
            <a:blip r:embed="rId4"/>
            <a:stretch>
              <a:fillRect t="-1187" b="-1187"/>
            </a:stretch>
          </a:blipFill>
        </p:spPr>
      </p:sp>
      <p:sp>
        <p:nvSpPr>
          <p:cNvPr id="6" name="TextBox 6"/>
          <p:cNvSpPr txBox="1"/>
          <p:nvPr/>
        </p:nvSpPr>
        <p:spPr>
          <a:xfrm>
            <a:off x="102473" y="3510523"/>
            <a:ext cx="7276585" cy="3426900"/>
          </a:xfrm>
          <a:prstGeom prst="rect">
            <a:avLst/>
          </a:prstGeom>
        </p:spPr>
        <p:txBody>
          <a:bodyPr lIns="0" tIns="0" rIns="0" bIns="0" rtlCol="0" anchor="t">
            <a:spAutoFit/>
          </a:bodyPr>
          <a:lstStyle/>
          <a:p>
            <a:pPr algn="r">
              <a:lnSpc>
                <a:spcPts val="8702"/>
              </a:lnSpc>
            </a:pPr>
            <a:r>
              <a:rPr lang="en-US" sz="10238">
                <a:solidFill>
                  <a:srgbClr val="EF7E66"/>
                </a:solidFill>
                <a:latin typeface="DM Serif Display"/>
              </a:rPr>
              <a:t>Overview of Protective Factors</a:t>
            </a:r>
          </a:p>
        </p:txBody>
      </p:sp>
      <p:sp>
        <p:nvSpPr>
          <p:cNvPr id="7" name="AutoShape 7"/>
          <p:cNvSpPr/>
          <p:nvPr/>
        </p:nvSpPr>
        <p:spPr>
          <a:xfrm rot="5375793">
            <a:off x="-856433" y="1676765"/>
            <a:ext cx="3381854" cy="0"/>
          </a:xfrm>
          <a:prstGeom prst="line">
            <a:avLst/>
          </a:prstGeom>
          <a:ln w="28575" cap="flat">
            <a:solidFill>
              <a:srgbClr val="D1BEB5"/>
            </a:solidFill>
            <a:prstDash val="solid"/>
            <a:headEnd type="none" w="sm" len="sm"/>
            <a:tailEnd type="none" w="sm" len="sm"/>
          </a:ln>
        </p:spPr>
      </p:sp>
      <p:sp>
        <p:nvSpPr>
          <p:cNvPr id="8" name="AutoShape 8"/>
          <p:cNvSpPr/>
          <p:nvPr/>
        </p:nvSpPr>
        <p:spPr>
          <a:xfrm rot="5400000">
            <a:off x="-2021460" y="7428665"/>
            <a:ext cx="5688095" cy="0"/>
          </a:xfrm>
          <a:prstGeom prst="line">
            <a:avLst/>
          </a:prstGeom>
          <a:ln w="28575" cap="flat">
            <a:solidFill>
              <a:srgbClr val="D1BEB5"/>
            </a:solidFill>
            <a:prstDash val="solid"/>
            <a:headEnd type="none" w="sm" len="sm"/>
            <a:tailEnd type="none" w="sm" len="sm"/>
          </a:ln>
        </p:spPr>
      </p:sp>
      <p:sp>
        <p:nvSpPr>
          <p:cNvPr id="9" name="TextBox 9"/>
          <p:cNvSpPr txBox="1"/>
          <p:nvPr/>
        </p:nvSpPr>
        <p:spPr>
          <a:xfrm>
            <a:off x="1774394" y="7153075"/>
            <a:ext cx="8914599" cy="2389251"/>
          </a:xfrm>
          <a:prstGeom prst="rect">
            <a:avLst/>
          </a:prstGeom>
        </p:spPr>
        <p:txBody>
          <a:bodyPr lIns="0" tIns="0" rIns="0" bIns="0" rtlCol="0" anchor="t">
            <a:spAutoFit/>
          </a:bodyPr>
          <a:lstStyle/>
          <a:p>
            <a:pPr marL="518158" lvl="1" indent="-259079" algn="just">
              <a:lnSpc>
                <a:spcPts val="3191"/>
              </a:lnSpc>
              <a:buFont typeface="Arial"/>
              <a:buChar char="•"/>
            </a:pPr>
            <a:r>
              <a:rPr lang="en-US" sz="2399" spc="119" dirty="0">
                <a:solidFill>
                  <a:srgbClr val="FFFFFF"/>
                </a:solidFill>
                <a:latin typeface="Cardo"/>
              </a:rPr>
              <a:t>"Concrete resources in times of need"</a:t>
            </a:r>
          </a:p>
          <a:p>
            <a:pPr marL="518158" lvl="1" indent="-259079" algn="just">
              <a:lnSpc>
                <a:spcPts val="3191"/>
              </a:lnSpc>
              <a:buFont typeface="Arial"/>
              <a:buChar char="•"/>
            </a:pPr>
            <a:r>
              <a:rPr lang="en-US" sz="2399" spc="119" dirty="0">
                <a:solidFill>
                  <a:srgbClr val="FFFFFF"/>
                </a:solidFill>
                <a:latin typeface="Cardo"/>
              </a:rPr>
              <a:t>"Support system for the family"</a:t>
            </a:r>
          </a:p>
          <a:p>
            <a:pPr marL="518158" lvl="1" indent="-259079" algn="just">
              <a:lnSpc>
                <a:spcPts val="3191"/>
              </a:lnSpc>
              <a:buFont typeface="Arial"/>
              <a:buChar char="•"/>
            </a:pPr>
            <a:r>
              <a:rPr lang="en-US" sz="2399" spc="119" dirty="0">
                <a:solidFill>
                  <a:srgbClr val="FFFFFF"/>
                </a:solidFill>
                <a:latin typeface="Cardo"/>
              </a:rPr>
              <a:t>"Emotional and psychological resilience of the caregiver"</a:t>
            </a:r>
          </a:p>
          <a:p>
            <a:pPr marL="518158" lvl="1" indent="-259079" algn="just">
              <a:lnSpc>
                <a:spcPts val="3191"/>
              </a:lnSpc>
              <a:buFont typeface="Arial"/>
              <a:buChar char="•"/>
            </a:pPr>
            <a:r>
              <a:rPr lang="en-US" sz="2399" spc="119" dirty="0">
                <a:solidFill>
                  <a:srgbClr val="FFFFFF"/>
                </a:solidFill>
                <a:latin typeface="Cardo"/>
              </a:rPr>
              <a:t>"Parenting tips, information, and skills courses"</a:t>
            </a:r>
          </a:p>
          <a:p>
            <a:pPr marL="518158" lvl="1" indent="-259079" algn="just">
              <a:lnSpc>
                <a:spcPts val="3191"/>
              </a:lnSpc>
              <a:buFont typeface="Arial"/>
              <a:buChar char="•"/>
            </a:pPr>
            <a:r>
              <a:rPr lang="en-US" sz="2399" spc="119" dirty="0">
                <a:solidFill>
                  <a:srgbClr val="FFFFFF"/>
                </a:solidFill>
                <a:latin typeface="Cardo"/>
              </a:rPr>
              <a:t>"Child’s social-emotional and cognitive capacities"</a:t>
            </a:r>
          </a:p>
          <a:p>
            <a:pPr algn="just">
              <a:lnSpc>
                <a:spcPts val="3191"/>
              </a:lnSpc>
            </a:pPr>
            <a:endParaRPr lang="en-US" sz="2399" spc="119" dirty="0">
              <a:solidFill>
                <a:srgbClr val="FFFFFF"/>
              </a:solidFill>
              <a:latin typeface="Cardo"/>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271D18"/>
        </a:solidFill>
        <a:effectLst/>
      </p:bgPr>
    </p:bg>
    <p:spTree>
      <p:nvGrpSpPr>
        <p:cNvPr id="1" name=""/>
        <p:cNvGrpSpPr/>
        <p:nvPr/>
      </p:nvGrpSpPr>
      <p:grpSpPr>
        <a:xfrm>
          <a:off x="0" y="0"/>
          <a:ext cx="0" cy="0"/>
          <a:chOff x="0" y="0"/>
          <a:chExt cx="0" cy="0"/>
        </a:xfrm>
      </p:grpSpPr>
      <p:sp>
        <p:nvSpPr>
          <p:cNvPr id="2" name="Freeform 2"/>
          <p:cNvSpPr/>
          <p:nvPr/>
        </p:nvSpPr>
        <p:spPr>
          <a:xfrm>
            <a:off x="2130971" y="3381938"/>
            <a:ext cx="4054628" cy="6436059"/>
          </a:xfrm>
          <a:custGeom>
            <a:avLst/>
            <a:gdLst/>
            <a:ahLst/>
            <a:cxnLst/>
            <a:rect l="l" t="t" r="r" b="b"/>
            <a:pathLst>
              <a:path w="4054628" h="6436059">
                <a:moveTo>
                  <a:pt x="0" y="0"/>
                </a:moveTo>
                <a:lnTo>
                  <a:pt x="4054629" y="0"/>
                </a:lnTo>
                <a:lnTo>
                  <a:pt x="4054629" y="6436059"/>
                </a:lnTo>
                <a:lnTo>
                  <a:pt x="0" y="6436059"/>
                </a:lnTo>
                <a:lnTo>
                  <a:pt x="0" y="0"/>
                </a:lnTo>
                <a:close/>
              </a:path>
            </a:pathLst>
          </a:custGeom>
          <a:blipFill>
            <a:blip r:embed="rId3"/>
            <a:stretch>
              <a:fillRect l="-5822"/>
            </a:stretch>
          </a:blipFill>
        </p:spPr>
      </p:sp>
      <p:sp>
        <p:nvSpPr>
          <p:cNvPr id="3" name="AutoShape 3"/>
          <p:cNvSpPr/>
          <p:nvPr/>
        </p:nvSpPr>
        <p:spPr>
          <a:xfrm rot="5375793">
            <a:off x="-856433" y="1676765"/>
            <a:ext cx="3381854" cy="0"/>
          </a:xfrm>
          <a:prstGeom prst="line">
            <a:avLst/>
          </a:prstGeom>
          <a:ln w="28575" cap="flat">
            <a:solidFill>
              <a:srgbClr val="D1BEB5"/>
            </a:solidFill>
            <a:prstDash val="solid"/>
            <a:headEnd type="none" w="sm" len="sm"/>
            <a:tailEnd type="none" w="sm" len="sm"/>
          </a:ln>
        </p:spPr>
      </p:sp>
      <p:sp>
        <p:nvSpPr>
          <p:cNvPr id="4" name="AutoShape 4"/>
          <p:cNvSpPr/>
          <p:nvPr/>
        </p:nvSpPr>
        <p:spPr>
          <a:xfrm rot="5391365">
            <a:off x="-2014325" y="7428665"/>
            <a:ext cx="5688113" cy="0"/>
          </a:xfrm>
          <a:prstGeom prst="line">
            <a:avLst/>
          </a:prstGeom>
          <a:ln w="28575" cap="flat">
            <a:solidFill>
              <a:srgbClr val="D1BEB5"/>
            </a:solidFill>
            <a:prstDash val="solid"/>
            <a:headEnd type="none" w="sm" len="sm"/>
            <a:tailEnd type="none" w="sm" len="sm"/>
          </a:ln>
        </p:spPr>
      </p:sp>
      <p:sp>
        <p:nvSpPr>
          <p:cNvPr id="5" name="TextBox 5"/>
          <p:cNvSpPr txBox="1"/>
          <p:nvPr/>
        </p:nvSpPr>
        <p:spPr>
          <a:xfrm>
            <a:off x="2130971" y="898410"/>
            <a:ext cx="10973569" cy="2235979"/>
          </a:xfrm>
          <a:prstGeom prst="rect">
            <a:avLst/>
          </a:prstGeom>
        </p:spPr>
        <p:txBody>
          <a:bodyPr lIns="0" tIns="0" rIns="0" bIns="0" rtlCol="0" anchor="t">
            <a:spAutoFit/>
          </a:bodyPr>
          <a:lstStyle/>
          <a:p>
            <a:pPr>
              <a:lnSpc>
                <a:spcPts val="8362"/>
              </a:lnSpc>
            </a:pPr>
            <a:r>
              <a:rPr lang="en-US" sz="10452">
                <a:solidFill>
                  <a:srgbClr val="EF7E66"/>
                </a:solidFill>
                <a:latin typeface="DM Serif Display"/>
              </a:rPr>
              <a:t>Building Protective Factors</a:t>
            </a:r>
          </a:p>
        </p:txBody>
      </p:sp>
      <p:sp>
        <p:nvSpPr>
          <p:cNvPr id="6" name="TextBox 6"/>
          <p:cNvSpPr txBox="1"/>
          <p:nvPr/>
        </p:nvSpPr>
        <p:spPr>
          <a:xfrm>
            <a:off x="6401048" y="3315263"/>
            <a:ext cx="11331327" cy="7181215"/>
          </a:xfrm>
          <a:prstGeom prst="rect">
            <a:avLst/>
          </a:prstGeom>
        </p:spPr>
        <p:txBody>
          <a:bodyPr lIns="0" tIns="0" rIns="0" bIns="0" rtlCol="0" anchor="t">
            <a:spAutoFit/>
          </a:bodyPr>
          <a:lstStyle/>
          <a:p>
            <a:pPr marL="734059" lvl="1" indent="-367030">
              <a:lnSpc>
                <a:spcPts val="4759"/>
              </a:lnSpc>
              <a:buFont typeface="Arial"/>
              <a:buChar char="•"/>
            </a:pPr>
            <a:r>
              <a:rPr lang="en-US" sz="3399" dirty="0">
                <a:solidFill>
                  <a:srgbClr val="EF7E66"/>
                </a:solidFill>
                <a:latin typeface="Canva Sans"/>
              </a:rPr>
              <a:t>Help with concrete resources--food banks, shelters, clothing, etc.</a:t>
            </a:r>
          </a:p>
          <a:p>
            <a:pPr marL="734059" lvl="1" indent="-367030">
              <a:lnSpc>
                <a:spcPts val="4759"/>
              </a:lnSpc>
              <a:buFont typeface="Arial"/>
              <a:buChar char="•"/>
            </a:pPr>
            <a:r>
              <a:rPr lang="en-US" sz="3399" dirty="0">
                <a:solidFill>
                  <a:srgbClr val="EF7E66"/>
                </a:solidFill>
                <a:latin typeface="Canva Sans"/>
              </a:rPr>
              <a:t>Strengthen support systems-peer mentoring programs, sharing resources, etc. </a:t>
            </a:r>
          </a:p>
          <a:p>
            <a:pPr marL="734059" lvl="1" indent="-367030">
              <a:lnSpc>
                <a:spcPts val="4759"/>
              </a:lnSpc>
              <a:buFont typeface="Arial"/>
              <a:buChar char="•"/>
            </a:pPr>
            <a:r>
              <a:rPr lang="en-US" sz="3399" dirty="0">
                <a:solidFill>
                  <a:srgbClr val="EF7E66"/>
                </a:solidFill>
                <a:latin typeface="Canva Sans"/>
              </a:rPr>
              <a:t>Foster emotional resilience-workshops or seminars; self-care, etc.</a:t>
            </a:r>
          </a:p>
          <a:p>
            <a:pPr marL="734059" lvl="1" indent="-367030">
              <a:lnSpc>
                <a:spcPts val="4759"/>
              </a:lnSpc>
              <a:buFont typeface="Arial"/>
              <a:buChar char="•"/>
            </a:pPr>
            <a:r>
              <a:rPr lang="en-US" sz="3399" dirty="0">
                <a:solidFill>
                  <a:srgbClr val="EF7E66"/>
                </a:solidFill>
                <a:latin typeface="Canva Sans"/>
              </a:rPr>
              <a:t>Provide parenting support-parenting education, collaborations with schools, etc.</a:t>
            </a:r>
          </a:p>
          <a:p>
            <a:pPr marL="734059" lvl="1" indent="-367030">
              <a:lnSpc>
                <a:spcPts val="4759"/>
              </a:lnSpc>
              <a:buFont typeface="Arial"/>
              <a:buChar char="•"/>
            </a:pPr>
            <a:r>
              <a:rPr lang="en-US" sz="3399" dirty="0">
                <a:solidFill>
                  <a:srgbClr val="EF7E66"/>
                </a:solidFill>
                <a:latin typeface="Canva Sans"/>
              </a:rPr>
              <a:t>Enhance child's capacities-programs in schools to teach children problem-solving, relationship building, etc. </a:t>
            </a:r>
          </a:p>
          <a:p>
            <a:pPr algn="ctr">
              <a:lnSpc>
                <a:spcPts val="4759"/>
              </a:lnSpc>
            </a:pPr>
            <a:endParaRPr lang="en-US" sz="3399" dirty="0">
              <a:solidFill>
                <a:srgbClr val="EF7E66"/>
              </a:solidFill>
              <a:latin typeface="Canva San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271D18"/>
        </a:solidFill>
        <a:effectLst/>
      </p:bgPr>
    </p:bg>
    <p:spTree>
      <p:nvGrpSpPr>
        <p:cNvPr id="1" name=""/>
        <p:cNvGrpSpPr/>
        <p:nvPr/>
      </p:nvGrpSpPr>
      <p:grpSpPr>
        <a:xfrm>
          <a:off x="0" y="0"/>
          <a:ext cx="0" cy="0"/>
          <a:chOff x="0" y="0"/>
          <a:chExt cx="0" cy="0"/>
        </a:xfrm>
      </p:grpSpPr>
      <p:sp>
        <p:nvSpPr>
          <p:cNvPr id="2" name="AutoShape 2"/>
          <p:cNvSpPr/>
          <p:nvPr/>
        </p:nvSpPr>
        <p:spPr>
          <a:xfrm rot="5375793">
            <a:off x="-856433" y="1676765"/>
            <a:ext cx="3381854" cy="0"/>
          </a:xfrm>
          <a:prstGeom prst="line">
            <a:avLst/>
          </a:prstGeom>
          <a:ln w="28575" cap="flat">
            <a:solidFill>
              <a:srgbClr val="D1BEB5"/>
            </a:solidFill>
            <a:prstDash val="solid"/>
            <a:headEnd type="none" w="sm" len="sm"/>
            <a:tailEnd type="none" w="sm" len="sm"/>
          </a:ln>
        </p:spPr>
      </p:sp>
      <p:sp>
        <p:nvSpPr>
          <p:cNvPr id="3" name="AutoShape 3"/>
          <p:cNvSpPr/>
          <p:nvPr/>
        </p:nvSpPr>
        <p:spPr>
          <a:xfrm rot="5391365">
            <a:off x="-2014325" y="7428665"/>
            <a:ext cx="5688113" cy="0"/>
          </a:xfrm>
          <a:prstGeom prst="line">
            <a:avLst/>
          </a:prstGeom>
          <a:ln w="28575" cap="flat">
            <a:solidFill>
              <a:srgbClr val="D1BEB5"/>
            </a:solidFill>
            <a:prstDash val="solid"/>
            <a:headEnd type="none" w="sm" len="sm"/>
            <a:tailEnd type="none" w="sm" len="sm"/>
          </a:ln>
        </p:spPr>
      </p:sp>
      <p:sp>
        <p:nvSpPr>
          <p:cNvPr id="4" name="AutoShape 4"/>
          <p:cNvSpPr/>
          <p:nvPr/>
        </p:nvSpPr>
        <p:spPr>
          <a:xfrm rot="5375793">
            <a:off x="-856433" y="1676765"/>
            <a:ext cx="3381854" cy="0"/>
          </a:xfrm>
          <a:prstGeom prst="line">
            <a:avLst/>
          </a:prstGeom>
          <a:ln w="28575" cap="flat">
            <a:solidFill>
              <a:srgbClr val="D1BEB5"/>
            </a:solidFill>
            <a:prstDash val="solid"/>
            <a:headEnd type="none" w="sm" len="sm"/>
            <a:tailEnd type="none" w="sm" len="sm"/>
          </a:ln>
        </p:spPr>
      </p:sp>
      <p:sp>
        <p:nvSpPr>
          <p:cNvPr id="5" name="AutoShape 5"/>
          <p:cNvSpPr/>
          <p:nvPr/>
        </p:nvSpPr>
        <p:spPr>
          <a:xfrm rot="5391365">
            <a:off x="-2014325" y="7428665"/>
            <a:ext cx="5688113" cy="0"/>
          </a:xfrm>
          <a:prstGeom prst="line">
            <a:avLst/>
          </a:prstGeom>
          <a:ln w="28575" cap="flat">
            <a:solidFill>
              <a:srgbClr val="D1BEB5"/>
            </a:solidFill>
            <a:prstDash val="solid"/>
            <a:headEnd type="none" w="sm" len="sm"/>
            <a:tailEnd type="none" w="sm" len="sm"/>
          </a:ln>
        </p:spPr>
      </p:sp>
      <p:grpSp>
        <p:nvGrpSpPr>
          <p:cNvPr id="6" name="Group 6"/>
          <p:cNvGrpSpPr>
            <a:grpSpLocks noChangeAspect="1"/>
          </p:cNvGrpSpPr>
          <p:nvPr/>
        </p:nvGrpSpPr>
        <p:grpSpPr>
          <a:xfrm>
            <a:off x="1548081" y="-102870"/>
            <a:ext cx="7945229" cy="10649227"/>
            <a:chOff x="0" y="0"/>
            <a:chExt cx="4235450" cy="5676900"/>
          </a:xfrm>
        </p:grpSpPr>
        <p:sp>
          <p:nvSpPr>
            <p:cNvPr id="7" name="Freeform 7"/>
            <p:cNvSpPr/>
            <p:nvPr/>
          </p:nvSpPr>
          <p:spPr>
            <a:xfrm>
              <a:off x="46990" y="77470"/>
              <a:ext cx="4141470" cy="5516880"/>
            </a:xfrm>
            <a:custGeom>
              <a:avLst/>
              <a:gdLst/>
              <a:ahLst/>
              <a:cxnLst/>
              <a:rect l="l" t="t" r="r" b="b"/>
              <a:pathLst>
                <a:path w="4141470" h="5516880">
                  <a:moveTo>
                    <a:pt x="4141470" y="5516880"/>
                  </a:moveTo>
                  <a:lnTo>
                    <a:pt x="0" y="5516880"/>
                  </a:lnTo>
                  <a:lnTo>
                    <a:pt x="0" y="0"/>
                  </a:lnTo>
                  <a:lnTo>
                    <a:pt x="4140200" y="0"/>
                  </a:lnTo>
                  <a:lnTo>
                    <a:pt x="4141470" y="5516880"/>
                  </a:lnTo>
                  <a:lnTo>
                    <a:pt x="4141470" y="5516880"/>
                  </a:lnTo>
                  <a:close/>
                </a:path>
              </a:pathLst>
            </a:custGeom>
            <a:blipFill>
              <a:blip r:embed="rId3"/>
              <a:stretch>
                <a:fillRect l="-24334" r="-75419"/>
              </a:stretch>
            </a:blipFill>
          </p:spPr>
        </p:sp>
        <p:sp>
          <p:nvSpPr>
            <p:cNvPr id="8" name="Freeform 8"/>
            <p:cNvSpPr/>
            <p:nvPr/>
          </p:nvSpPr>
          <p:spPr>
            <a:xfrm>
              <a:off x="0" y="0"/>
              <a:ext cx="4235450" cy="5676900"/>
            </a:xfrm>
            <a:custGeom>
              <a:avLst/>
              <a:gdLst/>
              <a:ahLst/>
              <a:cxnLst/>
              <a:rect l="l" t="t" r="r" b="b"/>
              <a:pathLst>
                <a:path w="4235450" h="5676900">
                  <a:moveTo>
                    <a:pt x="4235450" y="5676900"/>
                  </a:moveTo>
                  <a:lnTo>
                    <a:pt x="0" y="5676900"/>
                  </a:lnTo>
                  <a:lnTo>
                    <a:pt x="0" y="0"/>
                  </a:lnTo>
                  <a:lnTo>
                    <a:pt x="4235450" y="0"/>
                  </a:lnTo>
                  <a:lnTo>
                    <a:pt x="4235450" y="5676900"/>
                  </a:lnTo>
                  <a:close/>
                </a:path>
              </a:pathLst>
            </a:custGeom>
            <a:blipFill>
              <a:blip r:embed="rId4"/>
              <a:stretch>
                <a:fillRect l="-66" r="-66"/>
              </a:stretch>
            </a:blipFill>
          </p:spPr>
        </p:sp>
      </p:grpSp>
      <p:grpSp>
        <p:nvGrpSpPr>
          <p:cNvPr id="9" name="Group 9"/>
          <p:cNvGrpSpPr/>
          <p:nvPr/>
        </p:nvGrpSpPr>
        <p:grpSpPr>
          <a:xfrm>
            <a:off x="10270602" y="5144953"/>
            <a:ext cx="254016" cy="254016"/>
            <a:chOff x="0" y="0"/>
            <a:chExt cx="1913890" cy="1913890"/>
          </a:xfrm>
        </p:grpSpPr>
        <p:sp>
          <p:nvSpPr>
            <p:cNvPr id="10" name="Freeform 10"/>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EF7E66"/>
            </a:solidFill>
          </p:spPr>
        </p:sp>
      </p:grpSp>
      <p:sp>
        <p:nvSpPr>
          <p:cNvPr id="11" name="TextBox 11"/>
          <p:cNvSpPr txBox="1"/>
          <p:nvPr/>
        </p:nvSpPr>
        <p:spPr>
          <a:xfrm>
            <a:off x="9873027" y="2878417"/>
            <a:ext cx="7607630" cy="1077816"/>
          </a:xfrm>
          <a:prstGeom prst="rect">
            <a:avLst/>
          </a:prstGeom>
        </p:spPr>
        <p:txBody>
          <a:bodyPr lIns="0" tIns="0" rIns="0" bIns="0" rtlCol="0" anchor="t">
            <a:spAutoFit/>
          </a:bodyPr>
          <a:lstStyle/>
          <a:p>
            <a:pPr>
              <a:lnSpc>
                <a:spcPts val="8842"/>
              </a:lnSpc>
            </a:pPr>
            <a:r>
              <a:rPr lang="en-US" sz="6316">
                <a:solidFill>
                  <a:srgbClr val="D1BEB5"/>
                </a:solidFill>
                <a:latin typeface="Beautifully Delicious Script Bold"/>
              </a:rPr>
              <a:t>Example Boca Helping Hands Program</a:t>
            </a:r>
          </a:p>
        </p:txBody>
      </p:sp>
      <p:sp>
        <p:nvSpPr>
          <p:cNvPr id="12" name="TextBox 12"/>
          <p:cNvSpPr txBox="1"/>
          <p:nvPr/>
        </p:nvSpPr>
        <p:spPr>
          <a:xfrm>
            <a:off x="10179110" y="164805"/>
            <a:ext cx="7713536" cy="2699227"/>
          </a:xfrm>
          <a:prstGeom prst="rect">
            <a:avLst/>
          </a:prstGeom>
        </p:spPr>
        <p:txBody>
          <a:bodyPr lIns="0" tIns="0" rIns="0" bIns="0" rtlCol="0" anchor="t">
            <a:spAutoFit/>
          </a:bodyPr>
          <a:lstStyle/>
          <a:p>
            <a:pPr>
              <a:lnSpc>
                <a:spcPts val="10823"/>
              </a:lnSpc>
            </a:pPr>
            <a:r>
              <a:rPr lang="en-US" sz="7731">
                <a:solidFill>
                  <a:srgbClr val="EF7E66"/>
                </a:solidFill>
                <a:latin typeface="DM Serif Display"/>
              </a:rPr>
              <a:t>Examples of Concrete Support</a:t>
            </a:r>
          </a:p>
        </p:txBody>
      </p:sp>
      <p:sp>
        <p:nvSpPr>
          <p:cNvPr id="13" name="TextBox 13"/>
          <p:cNvSpPr txBox="1"/>
          <p:nvPr/>
        </p:nvSpPr>
        <p:spPr>
          <a:xfrm>
            <a:off x="10270602" y="4287703"/>
            <a:ext cx="2109254" cy="481330"/>
          </a:xfrm>
          <a:prstGeom prst="rect">
            <a:avLst/>
          </a:prstGeom>
        </p:spPr>
        <p:txBody>
          <a:bodyPr lIns="0" tIns="0" rIns="0" bIns="0" rtlCol="0" anchor="t">
            <a:spAutoFit/>
          </a:bodyPr>
          <a:lstStyle/>
          <a:p>
            <a:pPr>
              <a:lnSpc>
                <a:spcPts val="3919"/>
              </a:lnSpc>
            </a:pPr>
            <a:r>
              <a:rPr lang="en-US" sz="2799">
                <a:solidFill>
                  <a:srgbClr val="D1BEB5"/>
                </a:solidFill>
                <a:latin typeface="DM Serif Display"/>
              </a:rPr>
              <a:t>Discussion</a:t>
            </a:r>
          </a:p>
        </p:txBody>
      </p:sp>
      <p:sp>
        <p:nvSpPr>
          <p:cNvPr id="14" name="TextBox 14"/>
          <p:cNvSpPr txBox="1"/>
          <p:nvPr/>
        </p:nvSpPr>
        <p:spPr>
          <a:xfrm>
            <a:off x="10940067" y="5150033"/>
            <a:ext cx="6727675" cy="4535170"/>
          </a:xfrm>
          <a:prstGeom prst="rect">
            <a:avLst/>
          </a:prstGeom>
        </p:spPr>
        <p:txBody>
          <a:bodyPr lIns="0" tIns="0" rIns="0" bIns="0" rtlCol="0" anchor="t">
            <a:spAutoFit/>
          </a:bodyPr>
          <a:lstStyle/>
          <a:p>
            <a:pPr>
              <a:lnSpc>
                <a:spcPts val="3359"/>
              </a:lnSpc>
            </a:pPr>
            <a:r>
              <a:rPr lang="en-US" sz="2399">
                <a:solidFill>
                  <a:srgbClr val="FFFFFF"/>
                </a:solidFill>
                <a:latin typeface="Cormorant Garamond Medium"/>
              </a:rPr>
              <a:t>The Boca Helping Hands program is a nonprofit organization based in Boca Raton, Florida, dedicated to providing food, medical, and financial assistance to individuals and families in need within the community. Here's a description of the program:</a:t>
            </a:r>
          </a:p>
          <a:p>
            <a:pPr marL="518158" lvl="1" indent="-259079">
              <a:lnSpc>
                <a:spcPts val="3359"/>
              </a:lnSpc>
              <a:buFont typeface="Arial"/>
              <a:buChar char="•"/>
            </a:pPr>
            <a:r>
              <a:rPr lang="en-US" sz="2399">
                <a:solidFill>
                  <a:srgbClr val="FFFFFF"/>
                </a:solidFill>
                <a:latin typeface="Cormorant Garamond Medium"/>
              </a:rPr>
              <a:t>Food Assistance</a:t>
            </a:r>
          </a:p>
          <a:p>
            <a:pPr marL="518158" lvl="1" indent="-259079">
              <a:lnSpc>
                <a:spcPts val="3359"/>
              </a:lnSpc>
              <a:buFont typeface="Arial"/>
              <a:buChar char="•"/>
            </a:pPr>
            <a:r>
              <a:rPr lang="en-US" sz="2399">
                <a:solidFill>
                  <a:srgbClr val="FFFFFF"/>
                </a:solidFill>
                <a:latin typeface="Cormorant Garamond Medium"/>
              </a:rPr>
              <a:t>Financial Assistance</a:t>
            </a:r>
          </a:p>
          <a:p>
            <a:pPr marL="518158" lvl="1" indent="-259079">
              <a:lnSpc>
                <a:spcPts val="3359"/>
              </a:lnSpc>
              <a:buFont typeface="Arial"/>
              <a:buChar char="•"/>
            </a:pPr>
            <a:r>
              <a:rPr lang="en-US" sz="2399">
                <a:solidFill>
                  <a:srgbClr val="FFFFFF"/>
                </a:solidFill>
                <a:latin typeface="Cormorant Garamond Medium"/>
              </a:rPr>
              <a:t>Job Training and Education</a:t>
            </a:r>
          </a:p>
          <a:p>
            <a:pPr marL="518158" lvl="1" indent="-259079">
              <a:lnSpc>
                <a:spcPts val="3359"/>
              </a:lnSpc>
              <a:buFont typeface="Arial"/>
              <a:buChar char="•"/>
            </a:pPr>
            <a:r>
              <a:rPr lang="en-US" sz="2399">
                <a:solidFill>
                  <a:srgbClr val="FFFFFF"/>
                </a:solidFill>
                <a:latin typeface="Cormorant Garamond Medium"/>
              </a:rPr>
              <a:t>Community Outreach</a:t>
            </a:r>
          </a:p>
          <a:p>
            <a:pPr marL="518158" lvl="1" indent="-259079">
              <a:lnSpc>
                <a:spcPts val="3359"/>
              </a:lnSpc>
              <a:buFont typeface="Arial"/>
              <a:buChar char="•"/>
            </a:pPr>
            <a:r>
              <a:rPr lang="en-US" sz="2399">
                <a:solidFill>
                  <a:srgbClr val="FFFFFF"/>
                </a:solidFill>
                <a:latin typeface="Cormorant Garamond Medium"/>
              </a:rPr>
              <a:t>Volunteer and Donor Engagement </a:t>
            </a:r>
          </a:p>
          <a:p>
            <a:pPr>
              <a:lnSpc>
                <a:spcPts val="2800"/>
              </a:lnSpc>
              <a:spcBef>
                <a:spcPct val="0"/>
              </a:spcBef>
            </a:pPr>
            <a:endParaRPr lang="en-US" sz="2399">
              <a:solidFill>
                <a:srgbClr val="FFFFFF"/>
              </a:solidFill>
              <a:latin typeface="Cormorant Garamond Medium"/>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271D18"/>
        </a:solidFill>
        <a:effectLst/>
      </p:bgPr>
    </p:bg>
    <p:spTree>
      <p:nvGrpSpPr>
        <p:cNvPr id="1" name=""/>
        <p:cNvGrpSpPr/>
        <p:nvPr/>
      </p:nvGrpSpPr>
      <p:grpSpPr>
        <a:xfrm>
          <a:off x="0" y="0"/>
          <a:ext cx="0" cy="0"/>
          <a:chOff x="0" y="0"/>
          <a:chExt cx="0" cy="0"/>
        </a:xfrm>
      </p:grpSpPr>
      <p:sp>
        <p:nvSpPr>
          <p:cNvPr id="2" name="AutoShape 2"/>
          <p:cNvSpPr/>
          <p:nvPr/>
        </p:nvSpPr>
        <p:spPr>
          <a:xfrm rot="5375793">
            <a:off x="-856433" y="1676765"/>
            <a:ext cx="3381854" cy="0"/>
          </a:xfrm>
          <a:prstGeom prst="line">
            <a:avLst/>
          </a:prstGeom>
          <a:ln w="28575" cap="flat">
            <a:solidFill>
              <a:srgbClr val="D1BEB5"/>
            </a:solidFill>
            <a:prstDash val="solid"/>
            <a:headEnd type="none" w="sm" len="sm"/>
            <a:tailEnd type="none" w="sm" len="sm"/>
          </a:ln>
        </p:spPr>
      </p:sp>
      <p:sp>
        <p:nvSpPr>
          <p:cNvPr id="3" name="AutoShape 3"/>
          <p:cNvSpPr/>
          <p:nvPr/>
        </p:nvSpPr>
        <p:spPr>
          <a:xfrm rot="5391365">
            <a:off x="-2014325" y="7428665"/>
            <a:ext cx="5688113" cy="0"/>
          </a:xfrm>
          <a:prstGeom prst="line">
            <a:avLst/>
          </a:prstGeom>
          <a:ln w="28575" cap="flat">
            <a:solidFill>
              <a:srgbClr val="D1BEB5"/>
            </a:solidFill>
            <a:prstDash val="solid"/>
            <a:headEnd type="none" w="sm" len="sm"/>
            <a:tailEnd type="none" w="sm" len="sm"/>
          </a:ln>
        </p:spPr>
      </p:sp>
      <p:grpSp>
        <p:nvGrpSpPr>
          <p:cNvPr id="4" name="Group 4"/>
          <p:cNvGrpSpPr>
            <a:grpSpLocks noChangeAspect="1"/>
          </p:cNvGrpSpPr>
          <p:nvPr/>
        </p:nvGrpSpPr>
        <p:grpSpPr>
          <a:xfrm>
            <a:off x="1548081" y="-102870"/>
            <a:ext cx="7945229" cy="10649227"/>
            <a:chOff x="0" y="0"/>
            <a:chExt cx="4235450" cy="5676900"/>
          </a:xfrm>
        </p:grpSpPr>
        <p:sp>
          <p:nvSpPr>
            <p:cNvPr id="5" name="Freeform 5"/>
            <p:cNvSpPr/>
            <p:nvPr/>
          </p:nvSpPr>
          <p:spPr>
            <a:xfrm>
              <a:off x="46990" y="77470"/>
              <a:ext cx="4141470" cy="5516880"/>
            </a:xfrm>
            <a:custGeom>
              <a:avLst/>
              <a:gdLst/>
              <a:ahLst/>
              <a:cxnLst/>
              <a:rect l="l" t="t" r="r" b="b"/>
              <a:pathLst>
                <a:path w="4141470" h="5516880">
                  <a:moveTo>
                    <a:pt x="4141470" y="5516880"/>
                  </a:moveTo>
                  <a:lnTo>
                    <a:pt x="0" y="5516880"/>
                  </a:lnTo>
                  <a:lnTo>
                    <a:pt x="0" y="0"/>
                  </a:lnTo>
                  <a:lnTo>
                    <a:pt x="4140200" y="0"/>
                  </a:lnTo>
                  <a:lnTo>
                    <a:pt x="4141470" y="5516880"/>
                  </a:lnTo>
                  <a:lnTo>
                    <a:pt x="4141470" y="5516880"/>
                  </a:lnTo>
                  <a:close/>
                </a:path>
              </a:pathLst>
            </a:custGeom>
            <a:blipFill>
              <a:blip r:embed="rId3"/>
              <a:stretch>
                <a:fillRect t="-6301" b="-6301"/>
              </a:stretch>
            </a:blipFill>
          </p:spPr>
        </p:sp>
        <p:sp>
          <p:nvSpPr>
            <p:cNvPr id="6" name="Freeform 6"/>
            <p:cNvSpPr/>
            <p:nvPr/>
          </p:nvSpPr>
          <p:spPr>
            <a:xfrm>
              <a:off x="0" y="0"/>
              <a:ext cx="4235450" cy="5676900"/>
            </a:xfrm>
            <a:custGeom>
              <a:avLst/>
              <a:gdLst/>
              <a:ahLst/>
              <a:cxnLst/>
              <a:rect l="l" t="t" r="r" b="b"/>
              <a:pathLst>
                <a:path w="4235450" h="5676900">
                  <a:moveTo>
                    <a:pt x="4235450" y="5676900"/>
                  </a:moveTo>
                  <a:lnTo>
                    <a:pt x="0" y="5676900"/>
                  </a:lnTo>
                  <a:lnTo>
                    <a:pt x="0" y="0"/>
                  </a:lnTo>
                  <a:lnTo>
                    <a:pt x="4235450" y="0"/>
                  </a:lnTo>
                  <a:lnTo>
                    <a:pt x="4235450" y="5676900"/>
                  </a:lnTo>
                  <a:close/>
                </a:path>
              </a:pathLst>
            </a:custGeom>
            <a:blipFill>
              <a:blip r:embed="rId4"/>
              <a:stretch>
                <a:fillRect l="-66" r="-66"/>
              </a:stretch>
            </a:blipFill>
          </p:spPr>
        </p:sp>
      </p:grpSp>
      <p:grpSp>
        <p:nvGrpSpPr>
          <p:cNvPr id="7" name="Group 7"/>
          <p:cNvGrpSpPr/>
          <p:nvPr/>
        </p:nvGrpSpPr>
        <p:grpSpPr>
          <a:xfrm>
            <a:off x="9839202" y="5221744"/>
            <a:ext cx="254016" cy="254016"/>
            <a:chOff x="0" y="0"/>
            <a:chExt cx="1913890" cy="1913890"/>
          </a:xfrm>
        </p:grpSpPr>
        <p:sp>
          <p:nvSpPr>
            <p:cNvPr id="8" name="Freeform 8"/>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EF7E66"/>
            </a:solidFill>
          </p:spPr>
        </p:sp>
      </p:grpSp>
      <p:grpSp>
        <p:nvGrpSpPr>
          <p:cNvPr id="9" name="Group 9"/>
          <p:cNvGrpSpPr/>
          <p:nvPr/>
        </p:nvGrpSpPr>
        <p:grpSpPr>
          <a:xfrm>
            <a:off x="9816470" y="8362934"/>
            <a:ext cx="254016" cy="254016"/>
            <a:chOff x="0" y="0"/>
            <a:chExt cx="1913890" cy="1913890"/>
          </a:xfrm>
        </p:grpSpPr>
        <p:sp>
          <p:nvSpPr>
            <p:cNvPr id="10" name="Freeform 10"/>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EF7E66"/>
            </a:solidFill>
          </p:spPr>
        </p:sp>
      </p:grpSp>
      <p:sp>
        <p:nvSpPr>
          <p:cNvPr id="11" name="TextBox 11"/>
          <p:cNvSpPr txBox="1"/>
          <p:nvPr/>
        </p:nvSpPr>
        <p:spPr>
          <a:xfrm>
            <a:off x="9839202" y="2778300"/>
            <a:ext cx="8229723" cy="4102967"/>
          </a:xfrm>
          <a:prstGeom prst="rect">
            <a:avLst/>
          </a:prstGeom>
        </p:spPr>
        <p:txBody>
          <a:bodyPr lIns="0" tIns="0" rIns="0" bIns="0" rtlCol="0" anchor="t">
            <a:spAutoFit/>
          </a:bodyPr>
          <a:lstStyle/>
          <a:p>
            <a:pPr>
              <a:lnSpc>
                <a:spcPts val="8842"/>
              </a:lnSpc>
            </a:pPr>
            <a:r>
              <a:rPr lang="en-US" sz="6316">
                <a:solidFill>
                  <a:srgbClr val="D1BEB5"/>
                </a:solidFill>
                <a:latin typeface="Beautifully Delicious Script Bold"/>
              </a:rPr>
              <a:t>Example the Kitchen Table Project and ROAD initiative </a:t>
            </a:r>
          </a:p>
          <a:p>
            <a:pPr>
              <a:lnSpc>
                <a:spcPts val="15561"/>
              </a:lnSpc>
            </a:pPr>
            <a:endParaRPr lang="en-US" sz="6316">
              <a:solidFill>
                <a:srgbClr val="D1BEB5"/>
              </a:solidFill>
              <a:latin typeface="Beautifully Delicious Script Bold"/>
            </a:endParaRPr>
          </a:p>
        </p:txBody>
      </p:sp>
      <p:sp>
        <p:nvSpPr>
          <p:cNvPr id="12" name="TextBox 12"/>
          <p:cNvSpPr txBox="1"/>
          <p:nvPr/>
        </p:nvSpPr>
        <p:spPr>
          <a:xfrm>
            <a:off x="9839202" y="242902"/>
            <a:ext cx="7675279" cy="2770348"/>
          </a:xfrm>
          <a:prstGeom prst="rect">
            <a:avLst/>
          </a:prstGeom>
        </p:spPr>
        <p:txBody>
          <a:bodyPr lIns="0" tIns="0" rIns="0" bIns="0" rtlCol="0" anchor="t">
            <a:spAutoFit/>
          </a:bodyPr>
          <a:lstStyle/>
          <a:p>
            <a:pPr>
              <a:lnSpc>
                <a:spcPts val="11103"/>
              </a:lnSpc>
            </a:pPr>
            <a:r>
              <a:rPr lang="en-US" sz="7931">
                <a:solidFill>
                  <a:srgbClr val="EF7E66"/>
                </a:solidFill>
                <a:latin typeface="DM Serif Display"/>
              </a:rPr>
              <a:t>Strengthening Support Systems</a:t>
            </a:r>
          </a:p>
        </p:txBody>
      </p:sp>
      <p:sp>
        <p:nvSpPr>
          <p:cNvPr id="13" name="TextBox 13"/>
          <p:cNvSpPr txBox="1"/>
          <p:nvPr/>
        </p:nvSpPr>
        <p:spPr>
          <a:xfrm>
            <a:off x="10393646" y="5095875"/>
            <a:ext cx="7675279" cy="3521075"/>
          </a:xfrm>
          <a:prstGeom prst="rect">
            <a:avLst/>
          </a:prstGeom>
        </p:spPr>
        <p:txBody>
          <a:bodyPr lIns="0" tIns="0" rIns="0" bIns="0" rtlCol="0" anchor="t">
            <a:spAutoFit/>
          </a:bodyPr>
          <a:lstStyle/>
          <a:p>
            <a:pPr>
              <a:lnSpc>
                <a:spcPts val="2800"/>
              </a:lnSpc>
            </a:pPr>
            <a:r>
              <a:rPr lang="en-US" sz="2000">
                <a:solidFill>
                  <a:srgbClr val="FFFFFF"/>
                </a:solidFill>
                <a:latin typeface="Cormorant Garamond Medium"/>
              </a:rPr>
              <a:t>The Kitchen Table Project and ROAD (Reaching Out about Depression) initiative are community-based programs aimed at providing support and resources to individuals, particularly women, facing mental health challenges, poverty, and social isolation. Here's a description of each initiative:</a:t>
            </a:r>
          </a:p>
          <a:p>
            <a:pPr marL="431801" lvl="1" indent="-215900">
              <a:lnSpc>
                <a:spcPts val="2800"/>
              </a:lnSpc>
              <a:buFont typeface="Arial"/>
              <a:buChar char="•"/>
            </a:pPr>
            <a:r>
              <a:rPr lang="en-US" sz="2000">
                <a:solidFill>
                  <a:srgbClr val="FFFFFF"/>
                </a:solidFill>
                <a:latin typeface="Cormorant Garamond Medium"/>
              </a:rPr>
              <a:t>Originating in low-income neighborhoods in Cambridge, Massachusetts, the Kitchen Table Project was established by women who sought to address feelings of powerlessness and isolation often associated with living in poverty.</a:t>
            </a:r>
          </a:p>
          <a:p>
            <a:pPr>
              <a:lnSpc>
                <a:spcPts val="2800"/>
              </a:lnSpc>
            </a:pPr>
            <a:endParaRPr lang="en-US" sz="2000">
              <a:solidFill>
                <a:srgbClr val="FFFFFF"/>
              </a:solidFill>
              <a:latin typeface="Cormorant Garamond Medium"/>
            </a:endParaRPr>
          </a:p>
          <a:p>
            <a:pPr>
              <a:lnSpc>
                <a:spcPts val="2800"/>
              </a:lnSpc>
              <a:spcBef>
                <a:spcPct val="0"/>
              </a:spcBef>
            </a:pPr>
            <a:endParaRPr lang="en-US" sz="2000">
              <a:solidFill>
                <a:srgbClr val="FFFFFF"/>
              </a:solidFill>
              <a:latin typeface="Cormorant Garamond Medium"/>
            </a:endParaRPr>
          </a:p>
        </p:txBody>
      </p:sp>
      <p:sp>
        <p:nvSpPr>
          <p:cNvPr id="14" name="TextBox 14"/>
          <p:cNvSpPr txBox="1"/>
          <p:nvPr/>
        </p:nvSpPr>
        <p:spPr>
          <a:xfrm>
            <a:off x="10393646" y="8315309"/>
            <a:ext cx="7675279" cy="1758950"/>
          </a:xfrm>
          <a:prstGeom prst="rect">
            <a:avLst/>
          </a:prstGeom>
        </p:spPr>
        <p:txBody>
          <a:bodyPr lIns="0" tIns="0" rIns="0" bIns="0" rtlCol="0" anchor="t">
            <a:spAutoFit/>
          </a:bodyPr>
          <a:lstStyle/>
          <a:p>
            <a:pPr>
              <a:lnSpc>
                <a:spcPts val="2800"/>
              </a:lnSpc>
            </a:pPr>
            <a:r>
              <a:rPr lang="en-US" sz="2000">
                <a:solidFill>
                  <a:srgbClr val="FFFFFF"/>
                </a:solidFill>
                <a:latin typeface="Cormorant Garamond Medium"/>
              </a:rPr>
              <a:t>Developed as an offshoot of the Kitchen Table Project, ROAD is a community-led initiative that specifically focuses on raising awareness about depression and providing support to women experiencing symptoms of depression.</a:t>
            </a:r>
          </a:p>
          <a:p>
            <a:pPr>
              <a:lnSpc>
                <a:spcPts val="2800"/>
              </a:lnSpc>
              <a:spcBef>
                <a:spcPct val="0"/>
              </a:spcBef>
            </a:pPr>
            <a:endParaRPr lang="en-US" sz="2000">
              <a:solidFill>
                <a:srgbClr val="FFFFFF"/>
              </a:solidFill>
              <a:latin typeface="Cormorant Garamond Medium"/>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271D18"/>
        </a:solidFill>
        <a:effectLst/>
      </p:bgPr>
    </p:bg>
    <p:spTree>
      <p:nvGrpSpPr>
        <p:cNvPr id="1" name=""/>
        <p:cNvGrpSpPr/>
        <p:nvPr/>
      </p:nvGrpSpPr>
      <p:grpSpPr>
        <a:xfrm>
          <a:off x="0" y="0"/>
          <a:ext cx="0" cy="0"/>
          <a:chOff x="0" y="0"/>
          <a:chExt cx="0" cy="0"/>
        </a:xfrm>
      </p:grpSpPr>
      <p:sp>
        <p:nvSpPr>
          <p:cNvPr id="2" name="AutoShape 2"/>
          <p:cNvSpPr/>
          <p:nvPr/>
        </p:nvSpPr>
        <p:spPr>
          <a:xfrm rot="5375793">
            <a:off x="-856433" y="1676765"/>
            <a:ext cx="3381854" cy="0"/>
          </a:xfrm>
          <a:prstGeom prst="line">
            <a:avLst/>
          </a:prstGeom>
          <a:ln w="28575" cap="flat">
            <a:solidFill>
              <a:srgbClr val="D1BEB5"/>
            </a:solidFill>
            <a:prstDash val="solid"/>
            <a:headEnd type="none" w="sm" len="sm"/>
            <a:tailEnd type="none" w="sm" len="sm"/>
          </a:ln>
        </p:spPr>
      </p:sp>
      <p:sp>
        <p:nvSpPr>
          <p:cNvPr id="3" name="AutoShape 3"/>
          <p:cNvSpPr/>
          <p:nvPr/>
        </p:nvSpPr>
        <p:spPr>
          <a:xfrm rot="5391365">
            <a:off x="-2014325" y="7428665"/>
            <a:ext cx="5688113" cy="0"/>
          </a:xfrm>
          <a:prstGeom prst="line">
            <a:avLst/>
          </a:prstGeom>
          <a:ln w="28575" cap="flat">
            <a:solidFill>
              <a:srgbClr val="D1BEB5"/>
            </a:solidFill>
            <a:prstDash val="solid"/>
            <a:headEnd type="none" w="sm" len="sm"/>
            <a:tailEnd type="none" w="sm" len="sm"/>
          </a:ln>
        </p:spPr>
      </p:sp>
      <p:sp>
        <p:nvSpPr>
          <p:cNvPr id="4" name="AutoShape 4"/>
          <p:cNvSpPr/>
          <p:nvPr/>
        </p:nvSpPr>
        <p:spPr>
          <a:xfrm rot="5375793">
            <a:off x="-856433" y="1676765"/>
            <a:ext cx="3381854" cy="0"/>
          </a:xfrm>
          <a:prstGeom prst="line">
            <a:avLst/>
          </a:prstGeom>
          <a:ln w="28575" cap="flat">
            <a:solidFill>
              <a:srgbClr val="D1BEB5"/>
            </a:solidFill>
            <a:prstDash val="solid"/>
            <a:headEnd type="none" w="sm" len="sm"/>
            <a:tailEnd type="none" w="sm" len="sm"/>
          </a:ln>
        </p:spPr>
      </p:sp>
      <p:sp>
        <p:nvSpPr>
          <p:cNvPr id="5" name="AutoShape 5"/>
          <p:cNvSpPr/>
          <p:nvPr/>
        </p:nvSpPr>
        <p:spPr>
          <a:xfrm rot="5391365">
            <a:off x="-2014325" y="7428665"/>
            <a:ext cx="5688113" cy="0"/>
          </a:xfrm>
          <a:prstGeom prst="line">
            <a:avLst/>
          </a:prstGeom>
          <a:ln w="28575" cap="flat">
            <a:solidFill>
              <a:srgbClr val="D1BEB5"/>
            </a:solidFill>
            <a:prstDash val="solid"/>
            <a:headEnd type="none" w="sm" len="sm"/>
            <a:tailEnd type="none" w="sm" len="sm"/>
          </a:ln>
        </p:spPr>
      </p:sp>
      <p:grpSp>
        <p:nvGrpSpPr>
          <p:cNvPr id="6" name="Group 6"/>
          <p:cNvGrpSpPr>
            <a:grpSpLocks noChangeAspect="1"/>
          </p:cNvGrpSpPr>
          <p:nvPr/>
        </p:nvGrpSpPr>
        <p:grpSpPr>
          <a:xfrm>
            <a:off x="1548081" y="-102870"/>
            <a:ext cx="7945229" cy="10649227"/>
            <a:chOff x="0" y="0"/>
            <a:chExt cx="4235450" cy="5676900"/>
          </a:xfrm>
        </p:grpSpPr>
        <p:sp>
          <p:nvSpPr>
            <p:cNvPr id="7" name="Freeform 7"/>
            <p:cNvSpPr/>
            <p:nvPr/>
          </p:nvSpPr>
          <p:spPr>
            <a:xfrm>
              <a:off x="46990" y="77470"/>
              <a:ext cx="4141470" cy="5516880"/>
            </a:xfrm>
            <a:custGeom>
              <a:avLst/>
              <a:gdLst/>
              <a:ahLst/>
              <a:cxnLst/>
              <a:rect l="l" t="t" r="r" b="b"/>
              <a:pathLst>
                <a:path w="4141470" h="5516880">
                  <a:moveTo>
                    <a:pt x="4141470" y="5516880"/>
                  </a:moveTo>
                  <a:lnTo>
                    <a:pt x="0" y="5516880"/>
                  </a:lnTo>
                  <a:lnTo>
                    <a:pt x="0" y="0"/>
                  </a:lnTo>
                  <a:lnTo>
                    <a:pt x="4140200" y="0"/>
                  </a:lnTo>
                  <a:lnTo>
                    <a:pt x="4141470" y="5516880"/>
                  </a:lnTo>
                  <a:lnTo>
                    <a:pt x="4141470" y="5516880"/>
                  </a:lnTo>
                  <a:close/>
                </a:path>
              </a:pathLst>
            </a:custGeom>
            <a:blipFill>
              <a:blip r:embed="rId3"/>
              <a:stretch>
                <a:fillRect l="-71241" r="-28574"/>
              </a:stretch>
            </a:blipFill>
          </p:spPr>
        </p:sp>
        <p:sp>
          <p:nvSpPr>
            <p:cNvPr id="8" name="Freeform 8"/>
            <p:cNvSpPr/>
            <p:nvPr/>
          </p:nvSpPr>
          <p:spPr>
            <a:xfrm>
              <a:off x="0" y="0"/>
              <a:ext cx="4235450" cy="5676900"/>
            </a:xfrm>
            <a:custGeom>
              <a:avLst/>
              <a:gdLst/>
              <a:ahLst/>
              <a:cxnLst/>
              <a:rect l="l" t="t" r="r" b="b"/>
              <a:pathLst>
                <a:path w="4235450" h="5676900">
                  <a:moveTo>
                    <a:pt x="4235450" y="5676900"/>
                  </a:moveTo>
                  <a:lnTo>
                    <a:pt x="0" y="5676900"/>
                  </a:lnTo>
                  <a:lnTo>
                    <a:pt x="0" y="0"/>
                  </a:lnTo>
                  <a:lnTo>
                    <a:pt x="4235450" y="0"/>
                  </a:lnTo>
                  <a:lnTo>
                    <a:pt x="4235450" y="5676900"/>
                  </a:lnTo>
                  <a:close/>
                </a:path>
              </a:pathLst>
            </a:custGeom>
            <a:blipFill>
              <a:blip r:embed="rId4"/>
              <a:stretch>
                <a:fillRect l="-66" r="-66"/>
              </a:stretch>
            </a:blipFill>
          </p:spPr>
        </p:sp>
      </p:grpSp>
      <p:grpSp>
        <p:nvGrpSpPr>
          <p:cNvPr id="9" name="Group 9"/>
          <p:cNvGrpSpPr/>
          <p:nvPr/>
        </p:nvGrpSpPr>
        <p:grpSpPr>
          <a:xfrm>
            <a:off x="10302352" y="4699000"/>
            <a:ext cx="254016" cy="254016"/>
            <a:chOff x="0" y="0"/>
            <a:chExt cx="1913890" cy="1913890"/>
          </a:xfrm>
        </p:grpSpPr>
        <p:sp>
          <p:nvSpPr>
            <p:cNvPr id="10" name="Freeform 10"/>
            <p:cNvSpPr/>
            <p:nvPr/>
          </p:nvSpPr>
          <p:spPr>
            <a:xfrm>
              <a:off x="0" y="0"/>
              <a:ext cx="1913890" cy="1913890"/>
            </a:xfrm>
            <a:custGeom>
              <a:avLst/>
              <a:gdLst/>
              <a:ahLst/>
              <a:cxnLst/>
              <a:rect l="l" t="t" r="r" b="b"/>
              <a:pathLst>
                <a:path w="1913890" h="1913890">
                  <a:moveTo>
                    <a:pt x="0" y="0"/>
                  </a:moveTo>
                  <a:lnTo>
                    <a:pt x="1913890" y="0"/>
                  </a:lnTo>
                  <a:lnTo>
                    <a:pt x="1913890" y="1913890"/>
                  </a:lnTo>
                  <a:lnTo>
                    <a:pt x="0" y="1913890"/>
                  </a:lnTo>
                  <a:close/>
                </a:path>
              </a:pathLst>
            </a:custGeom>
            <a:solidFill>
              <a:srgbClr val="EF7E66"/>
            </a:solidFill>
          </p:spPr>
        </p:sp>
      </p:grpSp>
      <p:sp>
        <p:nvSpPr>
          <p:cNvPr id="11" name="TextBox 11"/>
          <p:cNvSpPr txBox="1"/>
          <p:nvPr/>
        </p:nvSpPr>
        <p:spPr>
          <a:xfrm>
            <a:off x="10067985" y="421240"/>
            <a:ext cx="7554379" cy="4177665"/>
          </a:xfrm>
          <a:prstGeom prst="rect">
            <a:avLst/>
          </a:prstGeom>
        </p:spPr>
        <p:txBody>
          <a:bodyPr lIns="0" tIns="0" rIns="0" bIns="0" rtlCol="0" anchor="t">
            <a:spAutoFit/>
          </a:bodyPr>
          <a:lstStyle/>
          <a:p>
            <a:pPr>
              <a:lnSpc>
                <a:spcPts val="3360"/>
              </a:lnSpc>
            </a:pPr>
            <a:r>
              <a:rPr lang="en-US" sz="2400">
                <a:solidFill>
                  <a:srgbClr val="D1BEB5"/>
                </a:solidFill>
                <a:latin typeface="DM Serif Display"/>
              </a:rPr>
              <a:t>Both the Kitchen Table Project and the ROAD initiative exemplify the power of grassroots organizing and community engagement in addressing complex social issues and empowering individuals to create positive change in their lives and communities. Through their collaborative efforts and advocacy work, these initiatives strive to promote resilience, reduce stigma, and build stronger, more supportive communities for all members.</a:t>
            </a:r>
          </a:p>
          <a:p>
            <a:pPr>
              <a:lnSpc>
                <a:spcPts val="3360"/>
              </a:lnSpc>
            </a:pPr>
            <a:endParaRPr lang="en-US" sz="2400">
              <a:solidFill>
                <a:srgbClr val="D1BEB5"/>
              </a:solidFill>
              <a:latin typeface="DM Serif Display"/>
            </a:endParaRPr>
          </a:p>
        </p:txBody>
      </p:sp>
      <p:sp>
        <p:nvSpPr>
          <p:cNvPr id="12" name="TextBox 12"/>
          <p:cNvSpPr txBox="1"/>
          <p:nvPr/>
        </p:nvSpPr>
        <p:spPr>
          <a:xfrm>
            <a:off x="10781317" y="4651375"/>
            <a:ext cx="7347933" cy="5635625"/>
          </a:xfrm>
          <a:prstGeom prst="rect">
            <a:avLst/>
          </a:prstGeom>
        </p:spPr>
        <p:txBody>
          <a:bodyPr lIns="0" tIns="0" rIns="0" bIns="0" rtlCol="0" anchor="t">
            <a:spAutoFit/>
          </a:bodyPr>
          <a:lstStyle/>
          <a:p>
            <a:pPr>
              <a:lnSpc>
                <a:spcPts val="2800"/>
              </a:lnSpc>
            </a:pPr>
            <a:r>
              <a:rPr lang="en-US" sz="2000" dirty="0">
                <a:solidFill>
                  <a:srgbClr val="FFFFFF"/>
                </a:solidFill>
                <a:latin typeface="Cormorant Garamond Medium"/>
              </a:rPr>
              <a:t>Strengthening support systems for families facing adversity is of paramount importance due to several compelling reasons:</a:t>
            </a:r>
          </a:p>
          <a:p>
            <a:pPr marL="431801" lvl="1" indent="-215900">
              <a:lnSpc>
                <a:spcPts val="2800"/>
              </a:lnSpc>
              <a:buFont typeface="Arial"/>
              <a:buChar char="•"/>
            </a:pPr>
            <a:r>
              <a:rPr lang="en-US" sz="2000" dirty="0">
                <a:solidFill>
                  <a:srgbClr val="FFFFFF"/>
                </a:solidFill>
                <a:latin typeface="Cormorant Garamond Medium"/>
              </a:rPr>
              <a:t>Buffering against stress;</a:t>
            </a:r>
          </a:p>
          <a:p>
            <a:pPr marL="431801" lvl="1" indent="-215900">
              <a:lnSpc>
                <a:spcPts val="2800"/>
              </a:lnSpc>
              <a:buFont typeface="Arial"/>
              <a:buChar char="•"/>
            </a:pPr>
            <a:r>
              <a:rPr lang="en-US" sz="2000" dirty="0">
                <a:solidFill>
                  <a:srgbClr val="FFFFFF"/>
                </a:solidFill>
                <a:latin typeface="Cormorant Garamond Medium"/>
              </a:rPr>
              <a:t>Preventing social isolation;</a:t>
            </a:r>
          </a:p>
          <a:p>
            <a:pPr marL="431801" lvl="1" indent="-215900">
              <a:lnSpc>
                <a:spcPts val="2800"/>
              </a:lnSpc>
              <a:buFont typeface="Arial"/>
              <a:buChar char="•"/>
            </a:pPr>
            <a:r>
              <a:rPr lang="en-US" sz="2000" dirty="0">
                <a:solidFill>
                  <a:srgbClr val="FFFFFF"/>
                </a:solidFill>
                <a:latin typeface="Cormorant Garamond Medium"/>
              </a:rPr>
              <a:t>Enhancing coping mechanisms;</a:t>
            </a:r>
          </a:p>
          <a:p>
            <a:pPr marL="431801" lvl="1" indent="-215900">
              <a:lnSpc>
                <a:spcPts val="2800"/>
              </a:lnSpc>
              <a:buFont typeface="Arial"/>
              <a:buChar char="•"/>
            </a:pPr>
            <a:r>
              <a:rPr lang="en-US" sz="2000" dirty="0">
                <a:solidFill>
                  <a:srgbClr val="FFFFFF"/>
                </a:solidFill>
                <a:latin typeface="Cormorant Garamond Medium"/>
              </a:rPr>
              <a:t>Promoting access to resources;</a:t>
            </a:r>
          </a:p>
          <a:p>
            <a:pPr marL="431801" lvl="1" indent="-215900">
              <a:lnSpc>
                <a:spcPts val="2800"/>
              </a:lnSpc>
              <a:buFont typeface="Arial"/>
              <a:buChar char="•"/>
            </a:pPr>
            <a:r>
              <a:rPr lang="en-US" sz="2000" dirty="0">
                <a:solidFill>
                  <a:srgbClr val="FFFFFF"/>
                </a:solidFill>
                <a:latin typeface="Cormorant Garamond Medium"/>
              </a:rPr>
              <a:t>Strengthening family bonds. </a:t>
            </a:r>
          </a:p>
          <a:p>
            <a:pPr>
              <a:lnSpc>
                <a:spcPts val="2800"/>
              </a:lnSpc>
            </a:pPr>
            <a:endParaRPr lang="en-US" sz="2000" dirty="0">
              <a:solidFill>
                <a:srgbClr val="FFFFFF"/>
              </a:solidFill>
              <a:latin typeface="Cormorant Garamond Medium"/>
            </a:endParaRPr>
          </a:p>
          <a:p>
            <a:pPr>
              <a:lnSpc>
                <a:spcPts val="2800"/>
              </a:lnSpc>
            </a:pPr>
            <a:r>
              <a:rPr lang="en-US" sz="2000" dirty="0">
                <a:solidFill>
                  <a:srgbClr val="FFFFFF"/>
                </a:solidFill>
                <a:latin typeface="Cormorant Garamond Medium"/>
              </a:rPr>
              <a:t>Overall, strengthening support systems for families facing adversity is essential for promoting well-being, resilience, and social connectedness. By building networks of support within communities and fostering collaborative relationships among individuals and organizations, we can create environments where families feel empowered, supported, and able to overcome adversity with strength and dignity.</a:t>
            </a:r>
          </a:p>
          <a:p>
            <a:pPr>
              <a:lnSpc>
                <a:spcPts val="2800"/>
              </a:lnSpc>
            </a:pPr>
            <a:endParaRPr lang="en-US" sz="2000" dirty="0">
              <a:solidFill>
                <a:srgbClr val="FFFFFF"/>
              </a:solidFill>
              <a:latin typeface="Cormorant Garamond Medium"/>
            </a:endParaRPr>
          </a:p>
          <a:p>
            <a:pPr>
              <a:lnSpc>
                <a:spcPts val="2800"/>
              </a:lnSpc>
              <a:spcBef>
                <a:spcPct val="0"/>
              </a:spcBef>
            </a:pPr>
            <a:endParaRPr lang="en-US" sz="2000" dirty="0">
              <a:solidFill>
                <a:srgbClr val="FFFFFF"/>
              </a:solidFill>
              <a:latin typeface="Cormorant Garamond Medium"/>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271D18"/>
        </a:solidFill>
        <a:effectLst/>
      </p:bgPr>
    </p:bg>
    <p:spTree>
      <p:nvGrpSpPr>
        <p:cNvPr id="1" name=""/>
        <p:cNvGrpSpPr/>
        <p:nvPr/>
      </p:nvGrpSpPr>
      <p:grpSpPr>
        <a:xfrm>
          <a:off x="0" y="0"/>
          <a:ext cx="0" cy="0"/>
          <a:chOff x="0" y="0"/>
          <a:chExt cx="0" cy="0"/>
        </a:xfrm>
      </p:grpSpPr>
      <p:grpSp>
        <p:nvGrpSpPr>
          <p:cNvPr id="2" name="Group 2"/>
          <p:cNvGrpSpPr/>
          <p:nvPr/>
        </p:nvGrpSpPr>
        <p:grpSpPr>
          <a:xfrm>
            <a:off x="0" y="1985883"/>
            <a:ext cx="4572000" cy="4571982"/>
            <a:chOff x="0" y="0"/>
            <a:chExt cx="6350025" cy="6350000"/>
          </a:xfrm>
        </p:grpSpPr>
        <p:sp>
          <p:nvSpPr>
            <p:cNvPr id="3" name="Freeform 3"/>
            <p:cNvSpPr/>
            <p:nvPr/>
          </p:nvSpPr>
          <p:spPr>
            <a:xfrm>
              <a:off x="0" y="0"/>
              <a:ext cx="6350026" cy="6350000"/>
            </a:xfrm>
            <a:custGeom>
              <a:avLst/>
              <a:gdLst/>
              <a:ahLst/>
              <a:cxnLst/>
              <a:rect l="l" t="t" r="r" b="b"/>
              <a:pathLst>
                <a:path w="6350026" h="6350000">
                  <a:moveTo>
                    <a:pt x="0" y="0"/>
                  </a:moveTo>
                  <a:lnTo>
                    <a:pt x="6350026" y="0"/>
                  </a:lnTo>
                  <a:lnTo>
                    <a:pt x="6350026" y="6350000"/>
                  </a:lnTo>
                  <a:lnTo>
                    <a:pt x="0" y="6350000"/>
                  </a:lnTo>
                  <a:close/>
                </a:path>
              </a:pathLst>
            </a:custGeom>
            <a:blipFill>
              <a:blip r:embed="rId3"/>
              <a:stretch>
                <a:fillRect l="-24999" r="-24999"/>
              </a:stretch>
            </a:blipFill>
          </p:spPr>
        </p:sp>
      </p:grpSp>
      <p:grpSp>
        <p:nvGrpSpPr>
          <p:cNvPr id="4" name="Group 4"/>
          <p:cNvGrpSpPr/>
          <p:nvPr/>
        </p:nvGrpSpPr>
        <p:grpSpPr>
          <a:xfrm>
            <a:off x="4572000" y="1985883"/>
            <a:ext cx="4572000" cy="4571982"/>
            <a:chOff x="0" y="0"/>
            <a:chExt cx="6350025" cy="6350000"/>
          </a:xfrm>
        </p:grpSpPr>
        <p:sp>
          <p:nvSpPr>
            <p:cNvPr id="5" name="Freeform 5"/>
            <p:cNvSpPr/>
            <p:nvPr/>
          </p:nvSpPr>
          <p:spPr>
            <a:xfrm>
              <a:off x="0" y="0"/>
              <a:ext cx="6350026" cy="6350000"/>
            </a:xfrm>
            <a:custGeom>
              <a:avLst/>
              <a:gdLst/>
              <a:ahLst/>
              <a:cxnLst/>
              <a:rect l="l" t="t" r="r" b="b"/>
              <a:pathLst>
                <a:path w="6350026" h="6350000">
                  <a:moveTo>
                    <a:pt x="0" y="0"/>
                  </a:moveTo>
                  <a:lnTo>
                    <a:pt x="6350026" y="0"/>
                  </a:lnTo>
                  <a:lnTo>
                    <a:pt x="6350026" y="6350000"/>
                  </a:lnTo>
                  <a:lnTo>
                    <a:pt x="0" y="6350000"/>
                  </a:lnTo>
                  <a:close/>
                </a:path>
              </a:pathLst>
            </a:custGeom>
            <a:blipFill>
              <a:blip r:embed="rId4"/>
              <a:stretch>
                <a:fillRect r="-49999"/>
              </a:stretch>
            </a:blipFill>
          </p:spPr>
        </p:sp>
      </p:grpSp>
      <p:grpSp>
        <p:nvGrpSpPr>
          <p:cNvPr id="6" name="Group 6"/>
          <p:cNvGrpSpPr/>
          <p:nvPr/>
        </p:nvGrpSpPr>
        <p:grpSpPr>
          <a:xfrm>
            <a:off x="9144000" y="1985883"/>
            <a:ext cx="4572000" cy="4571982"/>
            <a:chOff x="0" y="0"/>
            <a:chExt cx="6350025" cy="6350000"/>
          </a:xfrm>
        </p:grpSpPr>
        <p:sp>
          <p:nvSpPr>
            <p:cNvPr id="7" name="Freeform 7"/>
            <p:cNvSpPr/>
            <p:nvPr/>
          </p:nvSpPr>
          <p:spPr>
            <a:xfrm>
              <a:off x="0" y="0"/>
              <a:ext cx="6350026" cy="6350000"/>
            </a:xfrm>
            <a:custGeom>
              <a:avLst/>
              <a:gdLst/>
              <a:ahLst/>
              <a:cxnLst/>
              <a:rect l="l" t="t" r="r" b="b"/>
              <a:pathLst>
                <a:path w="6350026" h="6350000">
                  <a:moveTo>
                    <a:pt x="0" y="0"/>
                  </a:moveTo>
                  <a:lnTo>
                    <a:pt x="6350026" y="0"/>
                  </a:lnTo>
                  <a:lnTo>
                    <a:pt x="6350026" y="6350000"/>
                  </a:lnTo>
                  <a:lnTo>
                    <a:pt x="0" y="6350000"/>
                  </a:lnTo>
                  <a:close/>
                </a:path>
              </a:pathLst>
            </a:custGeom>
            <a:blipFill>
              <a:blip r:embed="rId5"/>
              <a:stretch>
                <a:fillRect l="-24999" r="-24999"/>
              </a:stretch>
            </a:blipFill>
          </p:spPr>
        </p:sp>
      </p:grpSp>
      <p:sp>
        <p:nvSpPr>
          <p:cNvPr id="8" name="AutoShape 8"/>
          <p:cNvSpPr/>
          <p:nvPr/>
        </p:nvSpPr>
        <p:spPr>
          <a:xfrm rot="5400000">
            <a:off x="533969" y="274499"/>
            <a:ext cx="577238" cy="0"/>
          </a:xfrm>
          <a:prstGeom prst="line">
            <a:avLst/>
          </a:prstGeom>
          <a:ln w="28575" cap="flat">
            <a:solidFill>
              <a:srgbClr val="D1BEB5"/>
            </a:solidFill>
            <a:prstDash val="solid"/>
            <a:headEnd type="none" w="sm" len="sm"/>
            <a:tailEnd type="none" w="sm" len="sm"/>
          </a:ln>
        </p:spPr>
      </p:sp>
      <p:sp>
        <p:nvSpPr>
          <p:cNvPr id="9" name="AutoShape 9"/>
          <p:cNvSpPr/>
          <p:nvPr/>
        </p:nvSpPr>
        <p:spPr>
          <a:xfrm rot="5400000">
            <a:off x="-3484909" y="5950929"/>
            <a:ext cx="8643568" cy="0"/>
          </a:xfrm>
          <a:prstGeom prst="line">
            <a:avLst/>
          </a:prstGeom>
          <a:ln w="28575" cap="flat">
            <a:solidFill>
              <a:srgbClr val="D1BEB5"/>
            </a:solidFill>
            <a:prstDash val="solid"/>
            <a:headEnd type="none" w="sm" len="sm"/>
            <a:tailEnd type="none" w="sm" len="sm"/>
          </a:ln>
        </p:spPr>
      </p:sp>
      <p:sp>
        <p:nvSpPr>
          <p:cNvPr id="10" name="TextBox 10"/>
          <p:cNvSpPr txBox="1"/>
          <p:nvPr/>
        </p:nvSpPr>
        <p:spPr>
          <a:xfrm>
            <a:off x="1310397" y="7275324"/>
            <a:ext cx="7207995" cy="2131496"/>
          </a:xfrm>
          <a:prstGeom prst="rect">
            <a:avLst/>
          </a:prstGeom>
        </p:spPr>
        <p:txBody>
          <a:bodyPr lIns="0" tIns="0" rIns="0" bIns="0" rtlCol="0" anchor="t">
            <a:spAutoFit/>
          </a:bodyPr>
          <a:lstStyle/>
          <a:p>
            <a:pPr>
              <a:lnSpc>
                <a:spcPts val="7941"/>
              </a:lnSpc>
            </a:pPr>
            <a:r>
              <a:rPr lang="en-US" sz="9927">
                <a:solidFill>
                  <a:srgbClr val="EF7E66"/>
                </a:solidFill>
                <a:latin typeface="DM Serif Display"/>
              </a:rPr>
              <a:t>Community</a:t>
            </a:r>
          </a:p>
          <a:p>
            <a:pPr>
              <a:lnSpc>
                <a:spcPts val="7941"/>
              </a:lnSpc>
            </a:pPr>
            <a:r>
              <a:rPr lang="en-US" sz="9927">
                <a:solidFill>
                  <a:srgbClr val="EF7E66"/>
                </a:solidFill>
                <a:latin typeface="DM Serif Display"/>
              </a:rPr>
              <a:t>Engagement </a:t>
            </a:r>
          </a:p>
        </p:txBody>
      </p:sp>
      <p:grpSp>
        <p:nvGrpSpPr>
          <p:cNvPr id="11" name="Group 11"/>
          <p:cNvGrpSpPr/>
          <p:nvPr/>
        </p:nvGrpSpPr>
        <p:grpSpPr>
          <a:xfrm>
            <a:off x="13716000" y="1985883"/>
            <a:ext cx="4572000" cy="4571982"/>
            <a:chOff x="0" y="0"/>
            <a:chExt cx="6350025" cy="6350000"/>
          </a:xfrm>
        </p:grpSpPr>
        <p:sp>
          <p:nvSpPr>
            <p:cNvPr id="12" name="Freeform 12"/>
            <p:cNvSpPr/>
            <p:nvPr/>
          </p:nvSpPr>
          <p:spPr>
            <a:xfrm>
              <a:off x="0" y="0"/>
              <a:ext cx="6350026" cy="6350000"/>
            </a:xfrm>
            <a:custGeom>
              <a:avLst/>
              <a:gdLst/>
              <a:ahLst/>
              <a:cxnLst/>
              <a:rect l="l" t="t" r="r" b="b"/>
              <a:pathLst>
                <a:path w="6350026" h="6350000">
                  <a:moveTo>
                    <a:pt x="0" y="0"/>
                  </a:moveTo>
                  <a:lnTo>
                    <a:pt x="6350026" y="0"/>
                  </a:lnTo>
                  <a:lnTo>
                    <a:pt x="6350026" y="6350000"/>
                  </a:lnTo>
                  <a:lnTo>
                    <a:pt x="0" y="6350000"/>
                  </a:lnTo>
                  <a:close/>
                </a:path>
              </a:pathLst>
            </a:custGeom>
            <a:blipFill>
              <a:blip r:embed="rId6"/>
              <a:stretch>
                <a:fillRect l="-49999"/>
              </a:stretch>
            </a:blipFill>
          </p:spPr>
        </p:sp>
      </p:grpSp>
      <p:sp>
        <p:nvSpPr>
          <p:cNvPr id="13" name="TextBox 13"/>
          <p:cNvSpPr txBox="1"/>
          <p:nvPr/>
        </p:nvSpPr>
        <p:spPr>
          <a:xfrm>
            <a:off x="8842375" y="6865749"/>
            <a:ext cx="8965734" cy="3329305"/>
          </a:xfrm>
          <a:prstGeom prst="rect">
            <a:avLst/>
          </a:prstGeom>
        </p:spPr>
        <p:txBody>
          <a:bodyPr lIns="0" tIns="0" rIns="0" bIns="0" rtlCol="0" anchor="t">
            <a:spAutoFit/>
          </a:bodyPr>
          <a:lstStyle/>
          <a:p>
            <a:pPr>
              <a:lnSpc>
                <a:spcPts val="2660"/>
              </a:lnSpc>
            </a:pPr>
            <a:r>
              <a:rPr lang="en-US" sz="2000" spc="100" dirty="0">
                <a:solidFill>
                  <a:srgbClr val="FFFFFF"/>
                </a:solidFill>
                <a:latin typeface="Cardo"/>
              </a:rPr>
              <a:t>Encouraging caregiver connections at natural meeting points is a valuable strategy for fostering social support and reducing isolation among individuals facing similar challenges. Here's why it's significant:</a:t>
            </a:r>
          </a:p>
          <a:p>
            <a:pPr marL="431801" lvl="1" indent="-215900">
              <a:lnSpc>
                <a:spcPts val="2660"/>
              </a:lnSpc>
              <a:buFont typeface="Arial"/>
              <a:buChar char="•"/>
            </a:pPr>
            <a:r>
              <a:rPr lang="en-US" sz="2000" spc="100" dirty="0">
                <a:solidFill>
                  <a:srgbClr val="FFFFFF"/>
                </a:solidFill>
                <a:latin typeface="Cardo"/>
              </a:rPr>
              <a:t>Ease of Access</a:t>
            </a:r>
          </a:p>
          <a:p>
            <a:pPr marL="431801" lvl="1" indent="-215900">
              <a:lnSpc>
                <a:spcPts val="2660"/>
              </a:lnSpc>
              <a:buFont typeface="Arial"/>
              <a:buChar char="•"/>
            </a:pPr>
            <a:r>
              <a:rPr lang="en-US" sz="2000" spc="100" dirty="0">
                <a:solidFill>
                  <a:srgbClr val="FFFFFF"/>
                </a:solidFill>
                <a:latin typeface="Cardo"/>
              </a:rPr>
              <a:t>Shared Experiences</a:t>
            </a:r>
          </a:p>
          <a:p>
            <a:pPr marL="431801" lvl="1" indent="-215900">
              <a:lnSpc>
                <a:spcPts val="2660"/>
              </a:lnSpc>
              <a:buFont typeface="Arial"/>
              <a:buChar char="•"/>
            </a:pPr>
            <a:r>
              <a:rPr lang="en-US" sz="2000" spc="100" dirty="0">
                <a:solidFill>
                  <a:srgbClr val="FFFFFF"/>
                </a:solidFill>
                <a:latin typeface="Cardo"/>
              </a:rPr>
              <a:t>Reducing Stigma</a:t>
            </a:r>
          </a:p>
          <a:p>
            <a:pPr marL="431801" lvl="1" indent="-215900">
              <a:lnSpc>
                <a:spcPts val="2660"/>
              </a:lnSpc>
              <a:buFont typeface="Arial"/>
              <a:buChar char="•"/>
            </a:pPr>
            <a:r>
              <a:rPr lang="en-US" sz="2000" spc="100" dirty="0">
                <a:solidFill>
                  <a:srgbClr val="FFFFFF"/>
                </a:solidFill>
                <a:latin typeface="Cardo"/>
              </a:rPr>
              <a:t>Building Community</a:t>
            </a:r>
          </a:p>
          <a:p>
            <a:pPr marL="431801" lvl="1" indent="-215900">
              <a:lnSpc>
                <a:spcPts val="2660"/>
              </a:lnSpc>
              <a:buFont typeface="Arial"/>
              <a:buChar char="•"/>
            </a:pPr>
            <a:r>
              <a:rPr lang="en-US" sz="2000" spc="100" dirty="0">
                <a:solidFill>
                  <a:srgbClr val="FFFFFF"/>
                </a:solidFill>
                <a:latin typeface="Cardo"/>
              </a:rPr>
              <a:t>Resource Sharing</a:t>
            </a:r>
          </a:p>
          <a:p>
            <a:pPr marL="431801" lvl="1" indent="-215900">
              <a:lnSpc>
                <a:spcPts val="2660"/>
              </a:lnSpc>
              <a:buFont typeface="Arial"/>
              <a:buChar char="•"/>
            </a:pPr>
            <a:r>
              <a:rPr lang="en-US" sz="2000" spc="100" dirty="0">
                <a:solidFill>
                  <a:srgbClr val="FFFFFF"/>
                </a:solidFill>
                <a:latin typeface="Cardo"/>
              </a:rPr>
              <a:t>Promoting Self-Care</a:t>
            </a:r>
          </a:p>
          <a:p>
            <a:pPr>
              <a:lnSpc>
                <a:spcPts val="2660"/>
              </a:lnSpc>
            </a:pPr>
            <a:endParaRPr lang="en-US" sz="2000" spc="100" dirty="0">
              <a:solidFill>
                <a:srgbClr val="FFFFFF"/>
              </a:solidFill>
              <a:latin typeface="Cardo"/>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271D18"/>
        </a:solidFill>
        <a:effectLst/>
      </p:bgPr>
    </p:bg>
    <p:spTree>
      <p:nvGrpSpPr>
        <p:cNvPr id="1" name=""/>
        <p:cNvGrpSpPr/>
        <p:nvPr/>
      </p:nvGrpSpPr>
      <p:grpSpPr>
        <a:xfrm>
          <a:off x="0" y="0"/>
          <a:ext cx="0" cy="0"/>
          <a:chOff x="0" y="0"/>
          <a:chExt cx="0" cy="0"/>
        </a:xfrm>
      </p:grpSpPr>
      <p:grpSp>
        <p:nvGrpSpPr>
          <p:cNvPr id="2" name="Group 2"/>
          <p:cNvGrpSpPr/>
          <p:nvPr/>
        </p:nvGrpSpPr>
        <p:grpSpPr>
          <a:xfrm>
            <a:off x="0" y="1985883"/>
            <a:ext cx="4572000" cy="4571982"/>
            <a:chOff x="0" y="0"/>
            <a:chExt cx="6350025" cy="6350000"/>
          </a:xfrm>
        </p:grpSpPr>
        <p:sp>
          <p:nvSpPr>
            <p:cNvPr id="3" name="Freeform 3"/>
            <p:cNvSpPr/>
            <p:nvPr/>
          </p:nvSpPr>
          <p:spPr>
            <a:xfrm>
              <a:off x="0" y="0"/>
              <a:ext cx="6350026" cy="6350000"/>
            </a:xfrm>
            <a:custGeom>
              <a:avLst/>
              <a:gdLst/>
              <a:ahLst/>
              <a:cxnLst/>
              <a:rect l="l" t="t" r="r" b="b"/>
              <a:pathLst>
                <a:path w="6350026" h="6350000">
                  <a:moveTo>
                    <a:pt x="0" y="0"/>
                  </a:moveTo>
                  <a:lnTo>
                    <a:pt x="6350026" y="0"/>
                  </a:lnTo>
                  <a:lnTo>
                    <a:pt x="6350026" y="6350000"/>
                  </a:lnTo>
                  <a:lnTo>
                    <a:pt x="0" y="6350000"/>
                  </a:lnTo>
                  <a:close/>
                </a:path>
              </a:pathLst>
            </a:custGeom>
            <a:blipFill>
              <a:blip r:embed="rId3"/>
              <a:stretch>
                <a:fillRect l="-24999" r="-24999"/>
              </a:stretch>
            </a:blipFill>
          </p:spPr>
        </p:sp>
      </p:grpSp>
      <p:grpSp>
        <p:nvGrpSpPr>
          <p:cNvPr id="4" name="Group 4"/>
          <p:cNvGrpSpPr/>
          <p:nvPr/>
        </p:nvGrpSpPr>
        <p:grpSpPr>
          <a:xfrm>
            <a:off x="4572000" y="1985883"/>
            <a:ext cx="4572000" cy="4571982"/>
            <a:chOff x="0" y="0"/>
            <a:chExt cx="6350025" cy="6350000"/>
          </a:xfrm>
        </p:grpSpPr>
        <p:sp>
          <p:nvSpPr>
            <p:cNvPr id="5" name="Freeform 5"/>
            <p:cNvSpPr/>
            <p:nvPr/>
          </p:nvSpPr>
          <p:spPr>
            <a:xfrm>
              <a:off x="0" y="0"/>
              <a:ext cx="6350026" cy="6350000"/>
            </a:xfrm>
            <a:custGeom>
              <a:avLst/>
              <a:gdLst/>
              <a:ahLst/>
              <a:cxnLst/>
              <a:rect l="l" t="t" r="r" b="b"/>
              <a:pathLst>
                <a:path w="6350026" h="6350000">
                  <a:moveTo>
                    <a:pt x="0" y="0"/>
                  </a:moveTo>
                  <a:lnTo>
                    <a:pt x="6350026" y="0"/>
                  </a:lnTo>
                  <a:lnTo>
                    <a:pt x="6350026" y="6350000"/>
                  </a:lnTo>
                  <a:lnTo>
                    <a:pt x="0" y="6350000"/>
                  </a:lnTo>
                  <a:close/>
                </a:path>
              </a:pathLst>
            </a:custGeom>
            <a:blipFill>
              <a:blip r:embed="rId4"/>
              <a:stretch>
                <a:fillRect l="-46874" r="-3124"/>
              </a:stretch>
            </a:blipFill>
          </p:spPr>
        </p:sp>
      </p:grpSp>
      <p:grpSp>
        <p:nvGrpSpPr>
          <p:cNvPr id="6" name="Group 6"/>
          <p:cNvGrpSpPr/>
          <p:nvPr/>
        </p:nvGrpSpPr>
        <p:grpSpPr>
          <a:xfrm>
            <a:off x="9144000" y="1985883"/>
            <a:ext cx="4572000" cy="4571982"/>
            <a:chOff x="0" y="0"/>
            <a:chExt cx="6350025" cy="6350000"/>
          </a:xfrm>
        </p:grpSpPr>
        <p:sp>
          <p:nvSpPr>
            <p:cNvPr id="7" name="Freeform 7"/>
            <p:cNvSpPr/>
            <p:nvPr/>
          </p:nvSpPr>
          <p:spPr>
            <a:xfrm>
              <a:off x="0" y="0"/>
              <a:ext cx="6350026" cy="6350000"/>
            </a:xfrm>
            <a:custGeom>
              <a:avLst/>
              <a:gdLst/>
              <a:ahLst/>
              <a:cxnLst/>
              <a:rect l="l" t="t" r="r" b="b"/>
              <a:pathLst>
                <a:path w="6350026" h="6350000">
                  <a:moveTo>
                    <a:pt x="0" y="0"/>
                  </a:moveTo>
                  <a:lnTo>
                    <a:pt x="6350026" y="0"/>
                  </a:lnTo>
                  <a:lnTo>
                    <a:pt x="6350026" y="6350000"/>
                  </a:lnTo>
                  <a:lnTo>
                    <a:pt x="0" y="6350000"/>
                  </a:lnTo>
                  <a:close/>
                </a:path>
              </a:pathLst>
            </a:custGeom>
            <a:blipFill>
              <a:blip r:embed="rId5"/>
              <a:stretch>
                <a:fillRect l="-24952" r="-24952"/>
              </a:stretch>
            </a:blipFill>
          </p:spPr>
        </p:sp>
      </p:grpSp>
      <p:sp>
        <p:nvSpPr>
          <p:cNvPr id="8" name="AutoShape 8"/>
          <p:cNvSpPr/>
          <p:nvPr/>
        </p:nvSpPr>
        <p:spPr>
          <a:xfrm rot="5400000">
            <a:off x="533969" y="274499"/>
            <a:ext cx="577238" cy="0"/>
          </a:xfrm>
          <a:prstGeom prst="line">
            <a:avLst/>
          </a:prstGeom>
          <a:ln w="28575" cap="flat">
            <a:solidFill>
              <a:srgbClr val="D1BEB5"/>
            </a:solidFill>
            <a:prstDash val="solid"/>
            <a:headEnd type="none" w="sm" len="sm"/>
            <a:tailEnd type="none" w="sm" len="sm"/>
          </a:ln>
        </p:spPr>
      </p:sp>
      <p:sp>
        <p:nvSpPr>
          <p:cNvPr id="9" name="AutoShape 9"/>
          <p:cNvSpPr/>
          <p:nvPr/>
        </p:nvSpPr>
        <p:spPr>
          <a:xfrm rot="5400000">
            <a:off x="-3484909" y="5950929"/>
            <a:ext cx="8643568" cy="0"/>
          </a:xfrm>
          <a:prstGeom prst="line">
            <a:avLst/>
          </a:prstGeom>
          <a:ln w="28575" cap="flat">
            <a:solidFill>
              <a:srgbClr val="D1BEB5"/>
            </a:solidFill>
            <a:prstDash val="solid"/>
            <a:headEnd type="none" w="sm" len="sm"/>
            <a:tailEnd type="none" w="sm" len="sm"/>
          </a:ln>
        </p:spPr>
      </p:sp>
      <p:sp>
        <p:nvSpPr>
          <p:cNvPr id="10" name="TextBox 10"/>
          <p:cNvSpPr txBox="1"/>
          <p:nvPr/>
        </p:nvSpPr>
        <p:spPr>
          <a:xfrm>
            <a:off x="1028700" y="7294374"/>
            <a:ext cx="8599117" cy="2106801"/>
          </a:xfrm>
          <a:prstGeom prst="rect">
            <a:avLst/>
          </a:prstGeom>
        </p:spPr>
        <p:txBody>
          <a:bodyPr lIns="0" tIns="0" rIns="0" bIns="0" rtlCol="0" anchor="t">
            <a:spAutoFit/>
          </a:bodyPr>
          <a:lstStyle/>
          <a:p>
            <a:pPr>
              <a:lnSpc>
                <a:spcPts val="5347"/>
              </a:lnSpc>
            </a:pPr>
            <a:r>
              <a:rPr lang="en-US" sz="6684">
                <a:solidFill>
                  <a:srgbClr val="EF7E66"/>
                </a:solidFill>
                <a:latin typeface="DM Serif Display"/>
              </a:rPr>
              <a:t>Importance of Quality Relationships Over Quantity </a:t>
            </a:r>
          </a:p>
        </p:txBody>
      </p:sp>
      <p:grpSp>
        <p:nvGrpSpPr>
          <p:cNvPr id="11" name="Group 11"/>
          <p:cNvGrpSpPr/>
          <p:nvPr/>
        </p:nvGrpSpPr>
        <p:grpSpPr>
          <a:xfrm>
            <a:off x="13716000" y="1985883"/>
            <a:ext cx="4572000" cy="4571982"/>
            <a:chOff x="0" y="0"/>
            <a:chExt cx="6350025" cy="6350000"/>
          </a:xfrm>
        </p:grpSpPr>
        <p:sp>
          <p:nvSpPr>
            <p:cNvPr id="12" name="Freeform 12"/>
            <p:cNvSpPr/>
            <p:nvPr/>
          </p:nvSpPr>
          <p:spPr>
            <a:xfrm>
              <a:off x="0" y="0"/>
              <a:ext cx="6350026" cy="6350000"/>
            </a:xfrm>
            <a:custGeom>
              <a:avLst/>
              <a:gdLst/>
              <a:ahLst/>
              <a:cxnLst/>
              <a:rect l="l" t="t" r="r" b="b"/>
              <a:pathLst>
                <a:path w="6350026" h="6350000">
                  <a:moveTo>
                    <a:pt x="0" y="0"/>
                  </a:moveTo>
                  <a:lnTo>
                    <a:pt x="6350026" y="0"/>
                  </a:lnTo>
                  <a:lnTo>
                    <a:pt x="6350026" y="6350000"/>
                  </a:lnTo>
                  <a:lnTo>
                    <a:pt x="0" y="6350000"/>
                  </a:lnTo>
                  <a:close/>
                </a:path>
              </a:pathLst>
            </a:custGeom>
            <a:blipFill>
              <a:blip r:embed="rId6"/>
              <a:stretch>
                <a:fillRect t="-2083" b="-47917"/>
              </a:stretch>
            </a:blipFill>
          </p:spPr>
        </p:sp>
      </p:grpSp>
      <p:sp>
        <p:nvSpPr>
          <p:cNvPr id="13" name="TextBox 13"/>
          <p:cNvSpPr txBox="1"/>
          <p:nvPr/>
        </p:nvSpPr>
        <p:spPr>
          <a:xfrm>
            <a:off x="10360258" y="7008624"/>
            <a:ext cx="6711484" cy="2995930"/>
          </a:xfrm>
          <a:prstGeom prst="rect">
            <a:avLst/>
          </a:prstGeom>
        </p:spPr>
        <p:txBody>
          <a:bodyPr lIns="0" tIns="0" rIns="0" bIns="0" rtlCol="0" anchor="t">
            <a:spAutoFit/>
          </a:bodyPr>
          <a:lstStyle/>
          <a:p>
            <a:pPr>
              <a:lnSpc>
                <a:spcPts val="2660"/>
              </a:lnSpc>
            </a:pPr>
            <a:r>
              <a:rPr lang="en-US" sz="2000" spc="100">
                <a:solidFill>
                  <a:srgbClr val="FFFFFF"/>
                </a:solidFill>
                <a:latin typeface="Cardo"/>
              </a:rPr>
              <a:t>Emphasizing the importance of quality relationships over quantity is crucial for several reasons:</a:t>
            </a:r>
          </a:p>
          <a:p>
            <a:pPr marL="431801" lvl="1" indent="-215900">
              <a:lnSpc>
                <a:spcPts val="2660"/>
              </a:lnSpc>
              <a:buFont typeface="Arial"/>
              <a:buChar char="•"/>
            </a:pPr>
            <a:r>
              <a:rPr lang="en-US" sz="2000" spc="100">
                <a:solidFill>
                  <a:srgbClr val="FFFFFF"/>
                </a:solidFill>
                <a:latin typeface="Cardo"/>
              </a:rPr>
              <a:t>Emotional Support</a:t>
            </a:r>
          </a:p>
          <a:p>
            <a:pPr marL="431801" lvl="1" indent="-215900">
              <a:lnSpc>
                <a:spcPts val="2660"/>
              </a:lnSpc>
              <a:buFont typeface="Arial"/>
              <a:buChar char="•"/>
            </a:pPr>
            <a:r>
              <a:rPr lang="en-US" sz="2000" spc="100">
                <a:solidFill>
                  <a:srgbClr val="FFFFFF"/>
                </a:solidFill>
                <a:latin typeface="Cardo"/>
              </a:rPr>
              <a:t>Trust and Intimacy</a:t>
            </a:r>
          </a:p>
          <a:p>
            <a:pPr marL="431801" lvl="1" indent="-215900">
              <a:lnSpc>
                <a:spcPts val="2660"/>
              </a:lnSpc>
              <a:buFont typeface="Arial"/>
              <a:buChar char="•"/>
            </a:pPr>
            <a:r>
              <a:rPr lang="en-US" sz="2000" spc="100">
                <a:solidFill>
                  <a:srgbClr val="FFFFFF"/>
                </a:solidFill>
                <a:latin typeface="Cardo"/>
              </a:rPr>
              <a:t>Effective Communication</a:t>
            </a:r>
          </a:p>
          <a:p>
            <a:pPr marL="431801" lvl="1" indent="-215900">
              <a:lnSpc>
                <a:spcPts val="2660"/>
              </a:lnSpc>
              <a:buFont typeface="Arial"/>
              <a:buChar char="•"/>
            </a:pPr>
            <a:r>
              <a:rPr lang="en-US" sz="2000" spc="100">
                <a:solidFill>
                  <a:srgbClr val="FFFFFF"/>
                </a:solidFill>
                <a:latin typeface="Cardo"/>
              </a:rPr>
              <a:t>Mutual Benefit</a:t>
            </a:r>
          </a:p>
          <a:p>
            <a:pPr marL="431801" lvl="1" indent="-215900">
              <a:lnSpc>
                <a:spcPts val="2660"/>
              </a:lnSpc>
              <a:buFont typeface="Arial"/>
              <a:buChar char="•"/>
            </a:pPr>
            <a:r>
              <a:rPr lang="en-US" sz="2000" spc="100">
                <a:solidFill>
                  <a:srgbClr val="FFFFFF"/>
                </a:solidFill>
                <a:latin typeface="Cardo"/>
              </a:rPr>
              <a:t>Resilience and Adaptability</a:t>
            </a:r>
          </a:p>
          <a:p>
            <a:pPr marL="431801" lvl="1" indent="-215900">
              <a:lnSpc>
                <a:spcPts val="2660"/>
              </a:lnSpc>
              <a:buFont typeface="Arial"/>
              <a:buChar char="•"/>
            </a:pPr>
            <a:r>
              <a:rPr lang="en-US" sz="2000" spc="100">
                <a:solidFill>
                  <a:srgbClr val="FFFFFF"/>
                </a:solidFill>
                <a:latin typeface="Cardo"/>
              </a:rPr>
              <a:t>Enhanced Satisfaction</a:t>
            </a:r>
          </a:p>
          <a:p>
            <a:pPr>
              <a:lnSpc>
                <a:spcPts val="2660"/>
              </a:lnSpc>
            </a:pPr>
            <a:endParaRPr lang="en-US" sz="2000" spc="100">
              <a:solidFill>
                <a:srgbClr val="FFFFFF"/>
              </a:solidFill>
              <a:latin typeface="Cardo"/>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121</TotalTime>
  <Words>5172</Words>
  <Application>Microsoft Office PowerPoint</Application>
  <PresentationFormat>Custom</PresentationFormat>
  <Paragraphs>322</Paragraphs>
  <Slides>14</Slides>
  <Notes>11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14</vt:i4>
      </vt:variant>
    </vt:vector>
  </HeadingPairs>
  <TitlesOfParts>
    <vt:vector size="23" baseType="lpstr">
      <vt:lpstr>Canva Sans Bold</vt:lpstr>
      <vt:lpstr>Canva Sans</vt:lpstr>
      <vt:lpstr>Cardo</vt:lpstr>
      <vt:lpstr>Calibri</vt:lpstr>
      <vt:lpstr>DM Serif Display</vt:lpstr>
      <vt:lpstr>Cormorant Garamond Medium</vt:lpstr>
      <vt:lpstr>Arial</vt:lpstr>
      <vt:lpstr>Beautifully Delicious Script 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Family Engagement</dc:title>
  <dc:creator>Stacey</dc:creator>
  <cp:lastModifiedBy>Kimberly Crouch</cp:lastModifiedBy>
  <cp:revision>3</cp:revision>
  <dcterms:created xsi:type="dcterms:W3CDTF">2006-08-16T00:00:00Z</dcterms:created>
  <dcterms:modified xsi:type="dcterms:W3CDTF">2024-04-27T15:40:50Z</dcterms:modified>
  <dc:identifier>DAGCtaOE1VQ</dc:identifier>
</cp:coreProperties>
</file>