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1"/>
  </p:notesMasterIdLst>
  <p:handoutMasterIdLst>
    <p:handoutMasterId r:id="rId32"/>
  </p:handoutMasterIdLst>
  <p:sldIdLst>
    <p:sldId id="322" r:id="rId5"/>
    <p:sldId id="320" r:id="rId6"/>
    <p:sldId id="318" r:id="rId7"/>
    <p:sldId id="317" r:id="rId8"/>
    <p:sldId id="316" r:id="rId9"/>
    <p:sldId id="315" r:id="rId10"/>
    <p:sldId id="314" r:id="rId11"/>
    <p:sldId id="325" r:id="rId12"/>
    <p:sldId id="326" r:id="rId13"/>
    <p:sldId id="330" r:id="rId14"/>
    <p:sldId id="269" r:id="rId15"/>
    <p:sldId id="270" r:id="rId16"/>
    <p:sldId id="271" r:id="rId17"/>
    <p:sldId id="272" r:id="rId18"/>
    <p:sldId id="273" r:id="rId19"/>
    <p:sldId id="274" r:id="rId20"/>
    <p:sldId id="275" r:id="rId21"/>
    <p:sldId id="276" r:id="rId22"/>
    <p:sldId id="331" r:id="rId23"/>
    <p:sldId id="327" r:id="rId24"/>
    <p:sldId id="328" r:id="rId25"/>
    <p:sldId id="329" r:id="rId26"/>
    <p:sldId id="311" r:id="rId27"/>
    <p:sldId id="323" r:id="rId28"/>
    <p:sldId id="310" r:id="rId29"/>
    <p:sldId id="32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B8BF"/>
    <a:srgbClr val="58696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0A728C-7082-4D0A-9D60-477883DD2BF6}" v="16" dt="2024-05-09T18:42:54.349"/>
  </p1510:revLst>
</p1510:revInfo>
</file>

<file path=ppt/tableStyles.xml><?xml version="1.0" encoding="utf-8"?>
<a:tblStyleLst xmlns:a="http://schemas.openxmlformats.org/drawingml/2006/main" def="{0E3FDE45-AF77-4B5C-9715-49D594BDF05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5388" autoAdjust="0"/>
  </p:normalViewPr>
  <p:slideViewPr>
    <p:cSldViewPr snapToGrid="0">
      <p:cViewPr varScale="1">
        <p:scale>
          <a:sx n="109" d="100"/>
          <a:sy n="109" d="100"/>
        </p:scale>
        <p:origin x="672" y="108"/>
      </p:cViewPr>
      <p:guideLst/>
    </p:cSldViewPr>
  </p:slideViewPr>
  <p:outlineViewPr>
    <p:cViewPr>
      <p:scale>
        <a:sx n="33" d="100"/>
        <a:sy n="33" d="100"/>
      </p:scale>
      <p:origin x="0" y="-7776"/>
    </p:cViewPr>
  </p:outlin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3480" y="55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 Vick" userId="a60d298fc2bc5114" providerId="LiveId" clId="{6B0A728C-7082-4D0A-9D60-477883DD2BF6}"/>
    <pc:docChg chg="undo custSel modSld">
      <pc:chgData name="Ken Vick" userId="a60d298fc2bc5114" providerId="LiveId" clId="{6B0A728C-7082-4D0A-9D60-477883DD2BF6}" dt="2024-05-09T18:46:38.302" v="226"/>
      <pc:docMkLst>
        <pc:docMk/>
      </pc:docMkLst>
      <pc:sldChg chg="modSp mod modNotesTx">
        <pc:chgData name="Ken Vick" userId="a60d298fc2bc5114" providerId="LiveId" clId="{6B0A728C-7082-4D0A-9D60-477883DD2BF6}" dt="2024-05-09T18:44:55.304" v="218"/>
        <pc:sldMkLst>
          <pc:docMk/>
          <pc:sldMk cId="704370842" sldId="310"/>
        </pc:sldMkLst>
        <pc:spChg chg="mod">
          <ac:chgData name="Ken Vick" userId="a60d298fc2bc5114" providerId="LiveId" clId="{6B0A728C-7082-4D0A-9D60-477883DD2BF6}" dt="2024-05-09T18:44:30.735" v="217" actId="27636"/>
          <ac:spMkLst>
            <pc:docMk/>
            <pc:sldMk cId="704370842" sldId="310"/>
            <ac:spMk id="2" creationId="{70ECFE66-A9E7-A365-967B-2FD670CB3923}"/>
          </ac:spMkLst>
        </pc:spChg>
      </pc:sldChg>
      <pc:sldChg chg="addSp delSp modSp mod modClrScheme chgLayout">
        <pc:chgData name="Ken Vick" userId="a60d298fc2bc5114" providerId="LiveId" clId="{6B0A728C-7082-4D0A-9D60-477883DD2BF6}" dt="2024-05-09T18:40:44.073" v="197" actId="20577"/>
        <pc:sldMkLst>
          <pc:docMk/>
          <pc:sldMk cId="952135350" sldId="312"/>
        </pc:sldMkLst>
        <pc:spChg chg="mod">
          <ac:chgData name="Ken Vick" userId="a60d298fc2bc5114" providerId="LiveId" clId="{6B0A728C-7082-4D0A-9D60-477883DD2BF6}" dt="2024-05-09T18:40:31.918" v="192" actId="1076"/>
          <ac:spMkLst>
            <pc:docMk/>
            <pc:sldMk cId="952135350" sldId="312"/>
            <ac:spMk id="2" creationId="{35BFFCC8-C04D-0071-3B14-4AF828E000B0}"/>
          </ac:spMkLst>
        </pc:spChg>
        <pc:spChg chg="mod ord modVis">
          <ac:chgData name="Ken Vick" userId="a60d298fc2bc5114" providerId="LiveId" clId="{6B0A728C-7082-4D0A-9D60-477883DD2BF6}" dt="2024-05-09T18:40:16.193" v="189" actId="26606"/>
          <ac:spMkLst>
            <pc:docMk/>
            <pc:sldMk cId="952135350" sldId="312"/>
            <ac:spMk id="3" creationId="{D9D6A759-37B6-1E14-BD05-D652BEECEA33}"/>
          </ac:spMkLst>
        </pc:spChg>
        <pc:spChg chg="add del mod">
          <ac:chgData name="Ken Vick" userId="a60d298fc2bc5114" providerId="LiveId" clId="{6B0A728C-7082-4D0A-9D60-477883DD2BF6}" dt="2024-05-09T18:39:24.682" v="184" actId="478"/>
          <ac:spMkLst>
            <pc:docMk/>
            <pc:sldMk cId="952135350" sldId="312"/>
            <ac:spMk id="5" creationId="{DADD5764-9BA0-5042-14CA-48685CC82609}"/>
          </ac:spMkLst>
        </pc:spChg>
        <pc:spChg chg="add mod">
          <ac:chgData name="Ken Vick" userId="a60d298fc2bc5114" providerId="LiveId" clId="{6B0A728C-7082-4D0A-9D60-477883DD2BF6}" dt="2024-05-09T18:40:44.073" v="197" actId="20577"/>
          <ac:spMkLst>
            <pc:docMk/>
            <pc:sldMk cId="952135350" sldId="312"/>
            <ac:spMk id="7" creationId="{895E3B8B-59BA-EC9F-32B7-95E630C8F6BB}"/>
          </ac:spMkLst>
        </pc:spChg>
        <pc:graphicFrameChg chg="del">
          <ac:chgData name="Ken Vick" userId="a60d298fc2bc5114" providerId="LiveId" clId="{6B0A728C-7082-4D0A-9D60-477883DD2BF6}" dt="2024-05-09T18:39:22.182" v="183" actId="478"/>
          <ac:graphicFrameMkLst>
            <pc:docMk/>
            <pc:sldMk cId="952135350" sldId="312"/>
            <ac:graphicFrameMk id="8" creationId="{FCEF131D-F0A5-0106-02D9-23BB2DE28969}"/>
          </ac:graphicFrameMkLst>
        </pc:graphicFrameChg>
        <pc:picChg chg="mod">
          <ac:chgData name="Ken Vick" userId="a60d298fc2bc5114" providerId="LiveId" clId="{6B0A728C-7082-4D0A-9D60-477883DD2BF6}" dt="2024-05-09T18:40:21.301" v="190" actId="1076"/>
          <ac:picMkLst>
            <pc:docMk/>
            <pc:sldMk cId="952135350" sldId="312"/>
            <ac:picMk id="10" creationId="{96869CD7-EC08-1CFB-0762-8BEABE2CF866}"/>
          </ac:picMkLst>
        </pc:picChg>
      </pc:sldChg>
      <pc:sldChg chg="addSp delSp modSp mod modClrScheme chgLayout">
        <pc:chgData name="Ken Vick" userId="a60d298fc2bc5114" providerId="LiveId" clId="{6B0A728C-7082-4D0A-9D60-477883DD2BF6}" dt="2024-05-09T18:39:07.403" v="182" actId="1076"/>
        <pc:sldMkLst>
          <pc:docMk/>
          <pc:sldMk cId="2224546682" sldId="313"/>
        </pc:sldMkLst>
        <pc:spChg chg="mod">
          <ac:chgData name="Ken Vick" userId="a60d298fc2bc5114" providerId="LiveId" clId="{6B0A728C-7082-4D0A-9D60-477883DD2BF6}" dt="2024-05-09T18:37:48.110" v="178" actId="26606"/>
          <ac:spMkLst>
            <pc:docMk/>
            <pc:sldMk cId="2224546682" sldId="313"/>
            <ac:spMk id="3" creationId="{71592F51-55CE-19DC-B632-AD19560BA9D1}"/>
          </ac:spMkLst>
        </pc:spChg>
        <pc:spChg chg="mod">
          <ac:chgData name="Ken Vick" userId="a60d298fc2bc5114" providerId="LiveId" clId="{6B0A728C-7082-4D0A-9D60-477883DD2BF6}" dt="2024-05-09T18:37:48.110" v="178" actId="26606"/>
          <ac:spMkLst>
            <pc:docMk/>
            <pc:sldMk cId="2224546682" sldId="313"/>
            <ac:spMk id="4" creationId="{925AA6ED-97F0-825D-71BB-D4D461E7870C}"/>
          </ac:spMkLst>
        </pc:spChg>
        <pc:spChg chg="add del mod">
          <ac:chgData name="Ken Vick" userId="a60d298fc2bc5114" providerId="LiveId" clId="{6B0A728C-7082-4D0A-9D60-477883DD2BF6}" dt="2024-05-09T18:37:41.485" v="177" actId="478"/>
          <ac:spMkLst>
            <pc:docMk/>
            <pc:sldMk cId="2224546682" sldId="313"/>
            <ac:spMk id="5" creationId="{021E6BBB-927F-1EFC-D81E-5476CC56EB69}"/>
          </ac:spMkLst>
        </pc:spChg>
        <pc:spChg chg="add del">
          <ac:chgData name="Ken Vick" userId="a60d298fc2bc5114" providerId="LiveId" clId="{6B0A728C-7082-4D0A-9D60-477883DD2BF6}" dt="2024-05-09T18:37:48.110" v="178" actId="26606"/>
          <ac:spMkLst>
            <pc:docMk/>
            <pc:sldMk cId="2224546682" sldId="313"/>
            <ac:spMk id="7" creationId="{BF544878-26D0-1F12-46E2-E1B9C4C337CF}"/>
          </ac:spMkLst>
        </pc:spChg>
        <pc:spChg chg="add del mod">
          <ac:chgData name="Ken Vick" userId="a60d298fc2bc5114" providerId="LiveId" clId="{6B0A728C-7082-4D0A-9D60-477883DD2BF6}" dt="2024-05-09T18:38:54.682" v="179" actId="931"/>
          <ac:spMkLst>
            <pc:docMk/>
            <pc:sldMk cId="2224546682" sldId="313"/>
            <ac:spMk id="13" creationId="{6DB6122D-FBC5-3A3F-19E4-33D03806149D}"/>
          </ac:spMkLst>
        </pc:spChg>
        <pc:graphicFrameChg chg="del mod">
          <ac:chgData name="Ken Vick" userId="a60d298fc2bc5114" providerId="LiveId" clId="{6B0A728C-7082-4D0A-9D60-477883DD2BF6}" dt="2024-05-09T18:37:28.995" v="175" actId="478"/>
          <ac:graphicFrameMkLst>
            <pc:docMk/>
            <pc:sldMk cId="2224546682" sldId="313"/>
            <ac:graphicFrameMk id="8" creationId="{DAAD6095-3600-9005-D258-691A014E21C1}"/>
          </ac:graphicFrameMkLst>
        </pc:graphicFrameChg>
        <pc:graphicFrameChg chg="add">
          <ac:chgData name="Ken Vick" userId="a60d298fc2bc5114" providerId="LiveId" clId="{6B0A728C-7082-4D0A-9D60-477883DD2BF6}" dt="2024-05-09T18:37:48.110" v="178" actId="26606"/>
          <ac:graphicFrameMkLst>
            <pc:docMk/>
            <pc:sldMk cId="2224546682" sldId="313"/>
            <ac:graphicFrameMk id="9" creationId="{C50FD3A5-6963-D0D6-51B6-1F7452E4AA5F}"/>
          </ac:graphicFrameMkLst>
        </pc:graphicFrameChg>
        <pc:picChg chg="add mod">
          <ac:chgData name="Ken Vick" userId="a60d298fc2bc5114" providerId="LiveId" clId="{6B0A728C-7082-4D0A-9D60-477883DD2BF6}" dt="2024-05-09T18:39:07.403" v="182" actId="1076"/>
          <ac:picMkLst>
            <pc:docMk/>
            <pc:sldMk cId="2224546682" sldId="313"/>
            <ac:picMk id="11" creationId="{BEB20CE6-9ABA-AE30-5F14-D77326644DFF}"/>
          </ac:picMkLst>
        </pc:picChg>
      </pc:sldChg>
      <pc:sldChg chg="addSp delSp modSp mod modClrScheme chgLayout modNotesTx">
        <pc:chgData name="Ken Vick" userId="a60d298fc2bc5114" providerId="LiveId" clId="{6B0A728C-7082-4D0A-9D60-477883DD2BF6}" dt="2024-05-09T18:36:21.186" v="165"/>
        <pc:sldMkLst>
          <pc:docMk/>
          <pc:sldMk cId="82250651" sldId="314"/>
        </pc:sldMkLst>
        <pc:spChg chg="mod">
          <ac:chgData name="Ken Vick" userId="a60d298fc2bc5114" providerId="LiveId" clId="{6B0A728C-7082-4D0A-9D60-477883DD2BF6}" dt="2024-05-09T18:35:12.568" v="145" actId="26606"/>
          <ac:spMkLst>
            <pc:docMk/>
            <pc:sldMk cId="82250651" sldId="314"/>
            <ac:spMk id="2" creationId="{C1D94129-1999-7159-E6E3-7D6C478655BD}"/>
          </ac:spMkLst>
        </pc:spChg>
        <pc:spChg chg="mod">
          <ac:chgData name="Ken Vick" userId="a60d298fc2bc5114" providerId="LiveId" clId="{6B0A728C-7082-4D0A-9D60-477883DD2BF6}" dt="2024-05-09T18:35:12.568" v="145" actId="26606"/>
          <ac:spMkLst>
            <pc:docMk/>
            <pc:sldMk cId="82250651" sldId="314"/>
            <ac:spMk id="4" creationId="{E52EF1C1-5933-D909-38D2-D22F630A85FE}"/>
          </ac:spMkLst>
        </pc:spChg>
        <pc:spChg chg="add del mod">
          <ac:chgData name="Ken Vick" userId="a60d298fc2bc5114" providerId="LiveId" clId="{6B0A728C-7082-4D0A-9D60-477883DD2BF6}" dt="2024-05-09T18:34:26.400" v="128" actId="478"/>
          <ac:spMkLst>
            <pc:docMk/>
            <pc:sldMk cId="82250651" sldId="314"/>
            <ac:spMk id="5" creationId="{CCE23005-0683-36E9-9C08-9AAA35D314D8}"/>
          </ac:spMkLst>
        </pc:spChg>
        <pc:spChg chg="add mod ord">
          <ac:chgData name="Ken Vick" userId="a60d298fc2bc5114" providerId="LiveId" clId="{6B0A728C-7082-4D0A-9D60-477883DD2BF6}" dt="2024-05-09T18:36:00.617" v="164" actId="12"/>
          <ac:spMkLst>
            <pc:docMk/>
            <pc:sldMk cId="82250651" sldId="314"/>
            <ac:spMk id="7" creationId="{63AF6885-30F6-BD0E-B007-7BC14F622A8F}"/>
          </ac:spMkLst>
        </pc:spChg>
        <pc:graphicFrameChg chg="del">
          <ac:chgData name="Ken Vick" userId="a60d298fc2bc5114" providerId="LiveId" clId="{6B0A728C-7082-4D0A-9D60-477883DD2BF6}" dt="2024-05-09T18:34:24.602" v="127" actId="478"/>
          <ac:graphicFrameMkLst>
            <pc:docMk/>
            <pc:sldMk cId="82250651" sldId="314"/>
            <ac:graphicFrameMk id="8" creationId="{17DE11CA-68CD-8B81-729A-7722296BC425}"/>
          </ac:graphicFrameMkLst>
        </pc:graphicFrameChg>
        <pc:picChg chg="mod">
          <ac:chgData name="Ken Vick" userId="a60d298fc2bc5114" providerId="LiveId" clId="{6B0A728C-7082-4D0A-9D60-477883DD2BF6}" dt="2024-05-09T18:35:12.568" v="145" actId="26606"/>
          <ac:picMkLst>
            <pc:docMk/>
            <pc:sldMk cId="82250651" sldId="314"/>
            <ac:picMk id="11" creationId="{B154CC41-AB38-8B70-BFFB-EDF95EE27F24}"/>
          </ac:picMkLst>
        </pc:picChg>
      </pc:sldChg>
      <pc:sldChg chg="modSp mod">
        <pc:chgData name="Ken Vick" userId="a60d298fc2bc5114" providerId="LiveId" clId="{6B0A728C-7082-4D0A-9D60-477883DD2BF6}" dt="2024-05-09T18:33:29.111" v="125" actId="20577"/>
        <pc:sldMkLst>
          <pc:docMk/>
          <pc:sldMk cId="2302010161" sldId="315"/>
        </pc:sldMkLst>
        <pc:spChg chg="mod">
          <ac:chgData name="Ken Vick" userId="a60d298fc2bc5114" providerId="LiveId" clId="{6B0A728C-7082-4D0A-9D60-477883DD2BF6}" dt="2024-05-09T18:33:29.111" v="125" actId="20577"/>
          <ac:spMkLst>
            <pc:docMk/>
            <pc:sldMk cId="2302010161" sldId="315"/>
            <ac:spMk id="4" creationId="{685D951B-D6C0-AB0A-0FFD-23670BE643EE}"/>
          </ac:spMkLst>
        </pc:spChg>
        <pc:spChg chg="mod">
          <ac:chgData name="Ken Vick" userId="a60d298fc2bc5114" providerId="LiveId" clId="{6B0A728C-7082-4D0A-9D60-477883DD2BF6}" dt="2024-05-09T18:32:49.976" v="113" actId="1076"/>
          <ac:spMkLst>
            <pc:docMk/>
            <pc:sldMk cId="2302010161" sldId="315"/>
            <ac:spMk id="10" creationId="{22C8414D-DD52-8D7E-BBB6-9D961CE73733}"/>
          </ac:spMkLst>
        </pc:spChg>
      </pc:sldChg>
      <pc:sldChg chg="modSp mod">
        <pc:chgData name="Ken Vick" userId="a60d298fc2bc5114" providerId="LiveId" clId="{6B0A728C-7082-4D0A-9D60-477883DD2BF6}" dt="2024-05-09T18:31:47.895" v="107" actId="14100"/>
        <pc:sldMkLst>
          <pc:docMk/>
          <pc:sldMk cId="554382460" sldId="316"/>
        </pc:sldMkLst>
        <pc:spChg chg="mod">
          <ac:chgData name="Ken Vick" userId="a60d298fc2bc5114" providerId="LiveId" clId="{6B0A728C-7082-4D0A-9D60-477883DD2BF6}" dt="2024-05-09T18:31:47.895" v="107" actId="14100"/>
          <ac:spMkLst>
            <pc:docMk/>
            <pc:sldMk cId="554382460" sldId="316"/>
            <ac:spMk id="2" creationId="{C7992593-AF79-3D1E-E253-0765DF0F513F}"/>
          </ac:spMkLst>
        </pc:spChg>
        <pc:spChg chg="mod">
          <ac:chgData name="Ken Vick" userId="a60d298fc2bc5114" providerId="LiveId" clId="{6B0A728C-7082-4D0A-9D60-477883DD2BF6}" dt="2024-05-09T18:30:42.477" v="94" actId="255"/>
          <ac:spMkLst>
            <pc:docMk/>
            <pc:sldMk cId="554382460" sldId="316"/>
            <ac:spMk id="3" creationId="{986F71E8-8D71-9405-3A01-01C3B8F86877}"/>
          </ac:spMkLst>
        </pc:spChg>
        <pc:spChg chg="mod">
          <ac:chgData name="Ken Vick" userId="a60d298fc2bc5114" providerId="LiveId" clId="{6B0A728C-7082-4D0A-9D60-477883DD2BF6}" dt="2024-05-09T18:31:16.605" v="100" actId="27636"/>
          <ac:spMkLst>
            <pc:docMk/>
            <pc:sldMk cId="554382460" sldId="316"/>
            <ac:spMk id="4" creationId="{392C90C5-5198-C255-02F9-1608AA49E088}"/>
          </ac:spMkLst>
        </pc:spChg>
      </pc:sldChg>
      <pc:sldChg chg="modSp mod modNotesTx">
        <pc:chgData name="Ken Vick" userId="a60d298fc2bc5114" providerId="LiveId" clId="{6B0A728C-7082-4D0A-9D60-477883DD2BF6}" dt="2024-05-09T18:29:37.219" v="92" actId="120"/>
        <pc:sldMkLst>
          <pc:docMk/>
          <pc:sldMk cId="4011334062" sldId="317"/>
        </pc:sldMkLst>
        <pc:spChg chg="mod">
          <ac:chgData name="Ken Vick" userId="a60d298fc2bc5114" providerId="LiveId" clId="{6B0A728C-7082-4D0A-9D60-477883DD2BF6}" dt="2024-05-09T18:29:37.219" v="92" actId="120"/>
          <ac:spMkLst>
            <pc:docMk/>
            <pc:sldMk cId="4011334062" sldId="317"/>
            <ac:spMk id="3" creationId="{FEF606B8-D15C-3916-2C66-49DEC593A3C2}"/>
          </ac:spMkLst>
        </pc:spChg>
      </pc:sldChg>
      <pc:sldChg chg="addSp delSp modSp mod modClrScheme chgLayout">
        <pc:chgData name="Ken Vick" userId="a60d298fc2bc5114" providerId="LiveId" clId="{6B0A728C-7082-4D0A-9D60-477883DD2BF6}" dt="2024-05-09T18:24:15.999" v="35" actId="20577"/>
        <pc:sldMkLst>
          <pc:docMk/>
          <pc:sldMk cId="2906152353" sldId="318"/>
        </pc:sldMkLst>
        <pc:spChg chg="mod">
          <ac:chgData name="Ken Vick" userId="a60d298fc2bc5114" providerId="LiveId" clId="{6B0A728C-7082-4D0A-9D60-477883DD2BF6}" dt="2024-05-09T18:22:18.473" v="23" actId="26606"/>
          <ac:spMkLst>
            <pc:docMk/>
            <pc:sldMk cId="2906152353" sldId="318"/>
            <ac:spMk id="2" creationId="{CFDEBC60-AA38-5DEF-3160-0CAA68F3D28C}"/>
          </ac:spMkLst>
        </pc:spChg>
        <pc:spChg chg="mod ord">
          <ac:chgData name="Ken Vick" userId="a60d298fc2bc5114" providerId="LiveId" clId="{6B0A728C-7082-4D0A-9D60-477883DD2BF6}" dt="2024-05-09T18:22:18.473" v="23" actId="26606"/>
          <ac:spMkLst>
            <pc:docMk/>
            <pc:sldMk cId="2906152353" sldId="318"/>
            <ac:spMk id="4" creationId="{527C964F-E2D5-D8E7-C513-C47A7E409DF3}"/>
          </ac:spMkLst>
        </pc:spChg>
        <pc:spChg chg="add del mod">
          <ac:chgData name="Ken Vick" userId="a60d298fc2bc5114" providerId="LiveId" clId="{6B0A728C-7082-4D0A-9D60-477883DD2BF6}" dt="2024-05-09T18:21:49.819" v="21" actId="478"/>
          <ac:spMkLst>
            <pc:docMk/>
            <pc:sldMk cId="2906152353" sldId="318"/>
            <ac:spMk id="5" creationId="{F895AA34-C065-FE4B-FE2D-02BA6638FF58}"/>
          </ac:spMkLst>
        </pc:spChg>
        <pc:spChg chg="add mod">
          <ac:chgData name="Ken Vick" userId="a60d298fc2bc5114" providerId="LiveId" clId="{6B0A728C-7082-4D0A-9D60-477883DD2BF6}" dt="2024-05-09T18:24:15.999" v="35" actId="20577"/>
          <ac:spMkLst>
            <pc:docMk/>
            <pc:sldMk cId="2906152353" sldId="318"/>
            <ac:spMk id="7" creationId="{8A76E7C1-7280-E094-942B-3E683A2C3B13}"/>
          </ac:spMkLst>
        </pc:spChg>
        <pc:spChg chg="add del mod">
          <ac:chgData name="Ken Vick" userId="a60d298fc2bc5114" providerId="LiveId" clId="{6B0A728C-7082-4D0A-9D60-477883DD2BF6}" dt="2024-05-09T18:23:12.651" v="27" actId="931"/>
          <ac:spMkLst>
            <pc:docMk/>
            <pc:sldMk cId="2906152353" sldId="318"/>
            <ac:spMk id="12" creationId="{1A89DD3C-27FD-679C-58A8-F2D041A504D9}"/>
          </ac:spMkLst>
        </pc:spChg>
        <pc:graphicFrameChg chg="del">
          <ac:chgData name="Ken Vick" userId="a60d298fc2bc5114" providerId="LiveId" clId="{6B0A728C-7082-4D0A-9D60-477883DD2BF6}" dt="2024-05-09T18:21:35.059" v="19" actId="478"/>
          <ac:graphicFrameMkLst>
            <pc:docMk/>
            <pc:sldMk cId="2906152353" sldId="318"/>
            <ac:graphicFrameMk id="8" creationId="{5434B5D6-BD65-5A4B-1088-CE7067B76D0B}"/>
          </ac:graphicFrameMkLst>
        </pc:graphicFrameChg>
        <pc:picChg chg="add mod">
          <ac:chgData name="Ken Vick" userId="a60d298fc2bc5114" providerId="LiveId" clId="{6B0A728C-7082-4D0A-9D60-477883DD2BF6}" dt="2024-05-09T18:23:24.514" v="30" actId="14100"/>
          <ac:picMkLst>
            <pc:docMk/>
            <pc:sldMk cId="2906152353" sldId="318"/>
            <ac:picMk id="10" creationId="{C778E350-1271-BA61-12D6-C2D2829564B5}"/>
          </ac:picMkLst>
        </pc:picChg>
      </pc:sldChg>
      <pc:sldChg chg="modSp mod">
        <pc:chgData name="Ken Vick" userId="a60d298fc2bc5114" providerId="LiveId" clId="{6B0A728C-7082-4D0A-9D60-477883DD2BF6}" dt="2024-05-09T18:20:38.756" v="16" actId="20577"/>
        <pc:sldMkLst>
          <pc:docMk/>
          <pc:sldMk cId="3421680658" sldId="319"/>
        </pc:sldMkLst>
        <pc:spChg chg="mod">
          <ac:chgData name="Ken Vick" userId="a60d298fc2bc5114" providerId="LiveId" clId="{6B0A728C-7082-4D0A-9D60-477883DD2BF6}" dt="2024-05-09T18:20:38.756" v="16" actId="20577"/>
          <ac:spMkLst>
            <pc:docMk/>
            <pc:sldMk cId="3421680658" sldId="319"/>
            <ac:spMk id="8" creationId="{DD542008-8017-76E5-ABC0-32401068875D}"/>
          </ac:spMkLst>
        </pc:spChg>
      </pc:sldChg>
      <pc:sldChg chg="addSp modSp mod modClrScheme chgLayout">
        <pc:chgData name="Ken Vick" userId="a60d298fc2bc5114" providerId="LiveId" clId="{6B0A728C-7082-4D0A-9D60-477883DD2BF6}" dt="2024-05-09T18:19:47.368" v="11" actId="14100"/>
        <pc:sldMkLst>
          <pc:docMk/>
          <pc:sldMk cId="3752118431" sldId="320"/>
        </pc:sldMkLst>
        <pc:spChg chg="mod">
          <ac:chgData name="Ken Vick" userId="a60d298fc2bc5114" providerId="LiveId" clId="{6B0A728C-7082-4D0A-9D60-477883DD2BF6}" dt="2024-05-09T18:19:47.368" v="11" actId="14100"/>
          <ac:spMkLst>
            <pc:docMk/>
            <pc:sldMk cId="3752118431" sldId="320"/>
            <ac:spMk id="3" creationId="{89D0E47E-D228-15EB-5886-33E9AA181D03}"/>
          </ac:spMkLst>
        </pc:spChg>
        <pc:spChg chg="add mod">
          <ac:chgData name="Ken Vick" userId="a60d298fc2bc5114" providerId="LiveId" clId="{6B0A728C-7082-4D0A-9D60-477883DD2BF6}" dt="2024-05-09T18:19:32.984" v="8" actId="26606"/>
          <ac:spMkLst>
            <pc:docMk/>
            <pc:sldMk cId="3752118431" sldId="320"/>
            <ac:spMk id="12" creationId="{8CD1F9BB-34DD-B9AC-97E3-7FB2B9BE2F9D}"/>
          </ac:spMkLst>
        </pc:spChg>
        <pc:picChg chg="mod">
          <ac:chgData name="Ken Vick" userId="a60d298fc2bc5114" providerId="LiveId" clId="{6B0A728C-7082-4D0A-9D60-477883DD2BF6}" dt="2024-05-09T18:19:42.423" v="10" actId="1076"/>
          <ac:picMkLst>
            <pc:docMk/>
            <pc:sldMk cId="3752118431" sldId="320"/>
            <ac:picMk id="7" creationId="{25B30AF7-816F-3369-FFCA-082351211865}"/>
          </ac:picMkLst>
        </pc:picChg>
      </pc:sldChg>
      <pc:sldChg chg="modSp mod">
        <pc:chgData name="Ken Vick" userId="a60d298fc2bc5114" providerId="LiveId" clId="{6B0A728C-7082-4D0A-9D60-477883DD2BF6}" dt="2024-05-09T18:18:16.850" v="1" actId="255"/>
        <pc:sldMkLst>
          <pc:docMk/>
          <pc:sldMk cId="3378822495" sldId="322"/>
        </pc:sldMkLst>
        <pc:spChg chg="mod">
          <ac:chgData name="Ken Vick" userId="a60d298fc2bc5114" providerId="LiveId" clId="{6B0A728C-7082-4D0A-9D60-477883DD2BF6}" dt="2024-05-09T18:18:16.850" v="1" actId="255"/>
          <ac:spMkLst>
            <pc:docMk/>
            <pc:sldMk cId="3378822495" sldId="322"/>
            <ac:spMk id="2" creationId="{75454C9E-20FB-B999-9303-C71D1334BAD7}"/>
          </ac:spMkLst>
        </pc:spChg>
      </pc:sldChg>
      <pc:sldChg chg="addSp delSp modSp mod modClrScheme chgLayout">
        <pc:chgData name="Ken Vick" userId="a60d298fc2bc5114" providerId="LiveId" clId="{6B0A728C-7082-4D0A-9D60-477883DD2BF6}" dt="2024-05-09T18:43:15.967" v="211" actId="14100"/>
        <pc:sldMkLst>
          <pc:docMk/>
          <pc:sldMk cId="3699267830" sldId="323"/>
        </pc:sldMkLst>
        <pc:spChg chg="mod">
          <ac:chgData name="Ken Vick" userId="a60d298fc2bc5114" providerId="LiveId" clId="{6B0A728C-7082-4D0A-9D60-477883DD2BF6}" dt="2024-05-09T18:41:34.929" v="200" actId="26606"/>
          <ac:spMkLst>
            <pc:docMk/>
            <pc:sldMk cId="3699267830" sldId="323"/>
            <ac:spMk id="2" creationId="{10194BA2-0886-CB62-C897-5C2747A96F94}"/>
          </ac:spMkLst>
        </pc:spChg>
        <pc:spChg chg="mod">
          <ac:chgData name="Ken Vick" userId="a60d298fc2bc5114" providerId="LiveId" clId="{6B0A728C-7082-4D0A-9D60-477883DD2BF6}" dt="2024-05-09T18:41:34.929" v="200" actId="26606"/>
          <ac:spMkLst>
            <pc:docMk/>
            <pc:sldMk cId="3699267830" sldId="323"/>
            <ac:spMk id="4" creationId="{42400014-892D-322A-B7D2-6223305E70E9}"/>
          </ac:spMkLst>
        </pc:spChg>
        <pc:spChg chg="add del">
          <ac:chgData name="Ken Vick" userId="a60d298fc2bc5114" providerId="LiveId" clId="{6B0A728C-7082-4D0A-9D60-477883DD2BF6}" dt="2024-05-09T18:41:34.929" v="200" actId="26606"/>
          <ac:spMkLst>
            <pc:docMk/>
            <pc:sldMk cId="3699267830" sldId="323"/>
            <ac:spMk id="5" creationId="{514EECC7-B73A-C7DC-ECC3-1F4ABEEE8314}"/>
          </ac:spMkLst>
        </pc:spChg>
        <pc:spChg chg="add del mod">
          <ac:chgData name="Ken Vick" userId="a60d298fc2bc5114" providerId="LiveId" clId="{6B0A728C-7082-4D0A-9D60-477883DD2BF6}" dt="2024-05-09T18:42:54.349" v="206" actId="931"/>
          <ac:spMkLst>
            <pc:docMk/>
            <pc:sldMk cId="3699267830" sldId="323"/>
            <ac:spMk id="11" creationId="{D421CB02-9374-12E4-ED0F-93199FC50D67}"/>
          </ac:spMkLst>
        </pc:spChg>
        <pc:graphicFrameChg chg="del">
          <ac:chgData name="Ken Vick" userId="a60d298fc2bc5114" providerId="LiveId" clId="{6B0A728C-7082-4D0A-9D60-477883DD2BF6}" dt="2024-05-09T18:41:25.139" v="198" actId="478"/>
          <ac:graphicFrameMkLst>
            <pc:docMk/>
            <pc:sldMk cId="3699267830" sldId="323"/>
            <ac:graphicFrameMk id="6" creationId="{7B3A9CA1-0F2C-71FB-1266-A5F654107717}"/>
          </ac:graphicFrameMkLst>
        </pc:graphicFrameChg>
        <pc:graphicFrameChg chg="add mod">
          <ac:chgData name="Ken Vick" userId="a60d298fc2bc5114" providerId="LiveId" clId="{6B0A728C-7082-4D0A-9D60-477883DD2BF6}" dt="2024-05-09T18:41:48.148" v="205" actId="20577"/>
          <ac:graphicFrameMkLst>
            <pc:docMk/>
            <pc:sldMk cId="3699267830" sldId="323"/>
            <ac:graphicFrameMk id="7" creationId="{B8346391-BB21-65B1-56E6-699B04FAD93B}"/>
          </ac:graphicFrameMkLst>
        </pc:graphicFrameChg>
        <pc:picChg chg="add mod">
          <ac:chgData name="Ken Vick" userId="a60d298fc2bc5114" providerId="LiveId" clId="{6B0A728C-7082-4D0A-9D60-477883DD2BF6}" dt="2024-05-09T18:43:15.967" v="211" actId="14100"/>
          <ac:picMkLst>
            <pc:docMk/>
            <pc:sldMk cId="3699267830" sldId="323"/>
            <ac:picMk id="9" creationId="{8F88F133-16DF-5332-229F-3BF03E689A04}"/>
          </ac:picMkLst>
        </pc:picChg>
      </pc:sldChg>
      <pc:sldChg chg="modSp mod modNotesTx">
        <pc:chgData name="Ken Vick" userId="a60d298fc2bc5114" providerId="LiveId" clId="{6B0A728C-7082-4D0A-9D60-477883DD2BF6}" dt="2024-05-09T18:46:38.302" v="226"/>
        <pc:sldMkLst>
          <pc:docMk/>
          <pc:sldMk cId="1198083833" sldId="324"/>
        </pc:sldMkLst>
        <pc:spChg chg="mod">
          <ac:chgData name="Ken Vick" userId="a60d298fc2bc5114" providerId="LiveId" clId="{6B0A728C-7082-4D0A-9D60-477883DD2BF6}" dt="2024-05-09T18:46:24.685" v="225" actId="1076"/>
          <ac:spMkLst>
            <pc:docMk/>
            <pc:sldMk cId="1198083833" sldId="324"/>
            <ac:spMk id="4" creationId="{0E7FFD6D-315C-11C6-6A36-40AB40B5DC3B}"/>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90C986-A8F1-4DF2-ADA7-1DA8B121378C}" type="doc">
      <dgm:prSet loTypeId="urn:microsoft.com/office/officeart/2016/7/layout/VerticalSolidActionList" loCatId="List" qsTypeId="urn:microsoft.com/office/officeart/2005/8/quickstyle/simple2" qsCatId="simple" csTypeId="urn:microsoft.com/office/officeart/2005/8/colors/accent1_2" csCatId="accent1" phldr="1"/>
      <dgm:spPr/>
      <dgm:t>
        <a:bodyPr/>
        <a:lstStyle/>
        <a:p>
          <a:endParaRPr lang="en-US"/>
        </a:p>
      </dgm:t>
    </dgm:pt>
    <dgm:pt modelId="{E2342E18-0596-4D69-94B8-399E515DEC48}">
      <dgm:prSet/>
      <dgm:spPr/>
      <dgm:t>
        <a:bodyPr/>
        <a:lstStyle/>
        <a:p>
          <a:r>
            <a:rPr lang="en-US"/>
            <a:t>Encourage</a:t>
          </a:r>
        </a:p>
      </dgm:t>
    </dgm:pt>
    <dgm:pt modelId="{AEB7DF68-5FE5-4B36-9A36-D7DE1429B2D9}" type="parTrans" cxnId="{CE26D8D3-4926-4AEC-AC01-A8BAA22985AB}">
      <dgm:prSet/>
      <dgm:spPr/>
      <dgm:t>
        <a:bodyPr/>
        <a:lstStyle/>
        <a:p>
          <a:endParaRPr lang="en-US"/>
        </a:p>
      </dgm:t>
    </dgm:pt>
    <dgm:pt modelId="{4049C781-9C73-473F-ACF9-421D4A338851}" type="sibTrans" cxnId="{CE26D8D3-4926-4AEC-AC01-A8BAA22985AB}">
      <dgm:prSet/>
      <dgm:spPr/>
      <dgm:t>
        <a:bodyPr/>
        <a:lstStyle/>
        <a:p>
          <a:endParaRPr lang="en-US"/>
        </a:p>
      </dgm:t>
    </dgm:pt>
    <dgm:pt modelId="{300E8F97-EBBE-4793-A02E-884B73C4519E}">
      <dgm:prSet/>
      <dgm:spPr/>
      <dgm:t>
        <a:bodyPr/>
        <a:lstStyle/>
        <a:p>
          <a:r>
            <a:rPr lang="en-US"/>
            <a:t>- Encourage active participation by asking open-ended questions and inviting sharing from all participants.</a:t>
          </a:r>
        </a:p>
      </dgm:t>
    </dgm:pt>
    <dgm:pt modelId="{CC56758D-6E1D-4BAF-8555-CA2196FDF5F3}" type="parTrans" cxnId="{5B768658-40A5-418A-A14D-5EC185DCE559}">
      <dgm:prSet/>
      <dgm:spPr/>
      <dgm:t>
        <a:bodyPr/>
        <a:lstStyle/>
        <a:p>
          <a:endParaRPr lang="en-US"/>
        </a:p>
      </dgm:t>
    </dgm:pt>
    <dgm:pt modelId="{1D373AAA-7FB2-4958-B9E9-83D0AA05D8FA}" type="sibTrans" cxnId="{5B768658-40A5-418A-A14D-5EC185DCE559}">
      <dgm:prSet/>
      <dgm:spPr/>
      <dgm:t>
        <a:bodyPr/>
        <a:lstStyle/>
        <a:p>
          <a:endParaRPr lang="en-US"/>
        </a:p>
      </dgm:t>
    </dgm:pt>
    <dgm:pt modelId="{F23C9608-D645-4922-8E74-AA68E8131636}">
      <dgm:prSet/>
      <dgm:spPr/>
      <dgm:t>
        <a:bodyPr/>
        <a:lstStyle/>
        <a:p>
          <a:r>
            <a:rPr lang="en-US"/>
            <a:t>Foster</a:t>
          </a:r>
        </a:p>
      </dgm:t>
    </dgm:pt>
    <dgm:pt modelId="{2ADB44C3-9EE5-456B-A7A3-87133D9D1C47}" type="parTrans" cxnId="{8444E89B-4369-455A-BA71-E0F72FC2F444}">
      <dgm:prSet/>
      <dgm:spPr/>
      <dgm:t>
        <a:bodyPr/>
        <a:lstStyle/>
        <a:p>
          <a:endParaRPr lang="en-US"/>
        </a:p>
      </dgm:t>
    </dgm:pt>
    <dgm:pt modelId="{C449AD1C-0A8A-4E62-AD05-5746D7E640A1}" type="sibTrans" cxnId="{8444E89B-4369-455A-BA71-E0F72FC2F444}">
      <dgm:prSet/>
      <dgm:spPr/>
      <dgm:t>
        <a:bodyPr/>
        <a:lstStyle/>
        <a:p>
          <a:endParaRPr lang="en-US"/>
        </a:p>
      </dgm:t>
    </dgm:pt>
    <dgm:pt modelId="{E6FDB948-7CC2-4693-8219-94B9A584C9EA}">
      <dgm:prSet/>
      <dgm:spPr/>
      <dgm:t>
        <a:bodyPr/>
        <a:lstStyle/>
        <a:p>
          <a:r>
            <a:rPr lang="en-US"/>
            <a:t>- Foster a non-judgmental and supportive atmosphere where participants feel comfortable expressing themselves.</a:t>
          </a:r>
        </a:p>
      </dgm:t>
    </dgm:pt>
    <dgm:pt modelId="{D31D725A-9DBF-4273-8E07-3AA5EDB600DD}" type="parTrans" cxnId="{A4984B5A-10CE-470A-8590-CFBF2A7863AE}">
      <dgm:prSet/>
      <dgm:spPr/>
      <dgm:t>
        <a:bodyPr/>
        <a:lstStyle/>
        <a:p>
          <a:endParaRPr lang="en-US"/>
        </a:p>
      </dgm:t>
    </dgm:pt>
    <dgm:pt modelId="{4D285DC4-62DA-448B-B70C-154C76E29108}" type="sibTrans" cxnId="{A4984B5A-10CE-470A-8590-CFBF2A7863AE}">
      <dgm:prSet/>
      <dgm:spPr/>
      <dgm:t>
        <a:bodyPr/>
        <a:lstStyle/>
        <a:p>
          <a:endParaRPr lang="en-US"/>
        </a:p>
      </dgm:t>
    </dgm:pt>
    <dgm:pt modelId="{1D8493B5-F3C7-4C31-A427-C1BC054CC6DB}">
      <dgm:prSet/>
      <dgm:spPr/>
      <dgm:t>
        <a:bodyPr/>
        <a:lstStyle/>
        <a:p>
          <a:r>
            <a:rPr lang="en-US" dirty="0"/>
            <a:t>Focus</a:t>
          </a:r>
        </a:p>
      </dgm:t>
    </dgm:pt>
    <dgm:pt modelId="{0BEC39EB-9050-400D-8E29-043D0BC6C94D}" type="parTrans" cxnId="{BE8B1EB8-08B3-4A82-8D91-48275A151C40}">
      <dgm:prSet/>
      <dgm:spPr/>
      <dgm:t>
        <a:bodyPr/>
        <a:lstStyle/>
        <a:p>
          <a:endParaRPr lang="en-US"/>
        </a:p>
      </dgm:t>
    </dgm:pt>
    <dgm:pt modelId="{7D41DA72-5D98-47B7-B8A2-E65694CE4A3C}" type="sibTrans" cxnId="{BE8B1EB8-08B3-4A82-8D91-48275A151C40}">
      <dgm:prSet/>
      <dgm:spPr/>
      <dgm:t>
        <a:bodyPr/>
        <a:lstStyle/>
        <a:p>
          <a:endParaRPr lang="en-US"/>
        </a:p>
      </dgm:t>
    </dgm:pt>
    <dgm:pt modelId="{4C9BBD48-F8FB-4CC7-83F3-ED1877AACAF7}">
      <dgm:prSet/>
      <dgm:spPr/>
      <dgm:t>
        <a:bodyPr/>
        <a:lstStyle/>
        <a:p>
          <a:r>
            <a:rPr lang="en-US"/>
            <a:t>- Keep the discussion focused and on track, gently redirecting if necessary.</a:t>
          </a:r>
        </a:p>
      </dgm:t>
    </dgm:pt>
    <dgm:pt modelId="{6618C296-E9A6-47A4-96E9-E444EB6F6061}" type="parTrans" cxnId="{ED8E66D7-4067-4CB4-98D3-EA9DF6E0602F}">
      <dgm:prSet/>
      <dgm:spPr/>
      <dgm:t>
        <a:bodyPr/>
        <a:lstStyle/>
        <a:p>
          <a:endParaRPr lang="en-US"/>
        </a:p>
      </dgm:t>
    </dgm:pt>
    <dgm:pt modelId="{B7D94CF7-9425-49F8-AF6B-3DE59979A25C}" type="sibTrans" cxnId="{ED8E66D7-4067-4CB4-98D3-EA9DF6E0602F}">
      <dgm:prSet/>
      <dgm:spPr/>
      <dgm:t>
        <a:bodyPr/>
        <a:lstStyle/>
        <a:p>
          <a:endParaRPr lang="en-US"/>
        </a:p>
      </dgm:t>
    </dgm:pt>
    <dgm:pt modelId="{C413C668-E6D5-422F-907E-A7379B2E4DA2}">
      <dgm:prSet/>
      <dgm:spPr/>
      <dgm:t>
        <a:bodyPr/>
        <a:lstStyle/>
        <a:p>
          <a:r>
            <a:rPr lang="en-US"/>
            <a:t>Respect</a:t>
          </a:r>
        </a:p>
      </dgm:t>
    </dgm:pt>
    <dgm:pt modelId="{49EC3959-201A-43EC-B242-DB1B2617941C}" type="parTrans" cxnId="{9EB9A283-C757-456C-B750-4F5AF5C583AB}">
      <dgm:prSet/>
      <dgm:spPr/>
      <dgm:t>
        <a:bodyPr/>
        <a:lstStyle/>
        <a:p>
          <a:endParaRPr lang="en-US"/>
        </a:p>
      </dgm:t>
    </dgm:pt>
    <dgm:pt modelId="{396D9F8E-8A94-4DB7-BF07-0E19EE2A3678}" type="sibTrans" cxnId="{9EB9A283-C757-456C-B750-4F5AF5C583AB}">
      <dgm:prSet/>
      <dgm:spPr/>
      <dgm:t>
        <a:bodyPr/>
        <a:lstStyle/>
        <a:p>
          <a:endParaRPr lang="en-US"/>
        </a:p>
      </dgm:t>
    </dgm:pt>
    <dgm:pt modelId="{B97DBE29-D829-4996-BBFD-D8C39F7C0B6E}">
      <dgm:prSet/>
      <dgm:spPr/>
      <dgm:t>
        <a:bodyPr/>
        <a:lstStyle/>
        <a:p>
          <a:r>
            <a:rPr lang="en-US"/>
            <a:t>- Respect confidentiality and remind participants of the importance of maintaining privacy within the group.</a:t>
          </a:r>
        </a:p>
      </dgm:t>
    </dgm:pt>
    <dgm:pt modelId="{CA439DC7-ACD0-4FD4-AE2B-ED39F716D8BA}" type="parTrans" cxnId="{CEE73C33-3CF5-4D2A-BEA3-B4DBB6F27863}">
      <dgm:prSet/>
      <dgm:spPr/>
      <dgm:t>
        <a:bodyPr/>
        <a:lstStyle/>
        <a:p>
          <a:endParaRPr lang="en-US"/>
        </a:p>
      </dgm:t>
    </dgm:pt>
    <dgm:pt modelId="{4D18753A-7025-401A-B70E-567430C3C409}" type="sibTrans" cxnId="{CEE73C33-3CF5-4D2A-BEA3-B4DBB6F27863}">
      <dgm:prSet/>
      <dgm:spPr/>
      <dgm:t>
        <a:bodyPr/>
        <a:lstStyle/>
        <a:p>
          <a:endParaRPr lang="en-US"/>
        </a:p>
      </dgm:t>
    </dgm:pt>
    <dgm:pt modelId="{246F5DEA-1143-4199-86CB-76C3A55F836C}" type="pres">
      <dgm:prSet presAssocID="{BC90C986-A8F1-4DF2-ADA7-1DA8B121378C}" presName="Name0" presStyleCnt="0">
        <dgm:presLayoutVars>
          <dgm:dir/>
          <dgm:animLvl val="lvl"/>
          <dgm:resizeHandles val="exact"/>
        </dgm:presLayoutVars>
      </dgm:prSet>
      <dgm:spPr/>
    </dgm:pt>
    <dgm:pt modelId="{46DC6838-5C99-498C-8508-7E621FF3C46E}" type="pres">
      <dgm:prSet presAssocID="{E2342E18-0596-4D69-94B8-399E515DEC48}" presName="linNode" presStyleCnt="0"/>
      <dgm:spPr/>
    </dgm:pt>
    <dgm:pt modelId="{4FED84C7-CB8D-4703-A08E-14CFC1ABBE85}" type="pres">
      <dgm:prSet presAssocID="{E2342E18-0596-4D69-94B8-399E515DEC48}" presName="parentText" presStyleLbl="alignNode1" presStyleIdx="0" presStyleCnt="4">
        <dgm:presLayoutVars>
          <dgm:chMax val="1"/>
          <dgm:bulletEnabled/>
        </dgm:presLayoutVars>
      </dgm:prSet>
      <dgm:spPr/>
    </dgm:pt>
    <dgm:pt modelId="{1641AF37-4E82-4062-B529-C44D1230A236}" type="pres">
      <dgm:prSet presAssocID="{E2342E18-0596-4D69-94B8-399E515DEC48}" presName="descendantText" presStyleLbl="alignAccFollowNode1" presStyleIdx="0" presStyleCnt="4">
        <dgm:presLayoutVars>
          <dgm:bulletEnabled/>
        </dgm:presLayoutVars>
      </dgm:prSet>
      <dgm:spPr/>
    </dgm:pt>
    <dgm:pt modelId="{B45C664C-B30D-4FDD-9964-35742EE44679}" type="pres">
      <dgm:prSet presAssocID="{4049C781-9C73-473F-ACF9-421D4A338851}" presName="sp" presStyleCnt="0"/>
      <dgm:spPr/>
    </dgm:pt>
    <dgm:pt modelId="{7279771F-CA23-4EBB-A642-45D1AACCDF2C}" type="pres">
      <dgm:prSet presAssocID="{F23C9608-D645-4922-8E74-AA68E8131636}" presName="linNode" presStyleCnt="0"/>
      <dgm:spPr/>
    </dgm:pt>
    <dgm:pt modelId="{E5A8D4DC-E873-4379-A4F8-FC86333ACAFE}" type="pres">
      <dgm:prSet presAssocID="{F23C9608-D645-4922-8E74-AA68E8131636}" presName="parentText" presStyleLbl="alignNode1" presStyleIdx="1" presStyleCnt="4">
        <dgm:presLayoutVars>
          <dgm:chMax val="1"/>
          <dgm:bulletEnabled/>
        </dgm:presLayoutVars>
      </dgm:prSet>
      <dgm:spPr/>
    </dgm:pt>
    <dgm:pt modelId="{173F5C3A-E58B-4D1F-A51A-098D83D4ABE4}" type="pres">
      <dgm:prSet presAssocID="{F23C9608-D645-4922-8E74-AA68E8131636}" presName="descendantText" presStyleLbl="alignAccFollowNode1" presStyleIdx="1" presStyleCnt="4">
        <dgm:presLayoutVars>
          <dgm:bulletEnabled/>
        </dgm:presLayoutVars>
      </dgm:prSet>
      <dgm:spPr/>
    </dgm:pt>
    <dgm:pt modelId="{B5AD3098-28DA-4BC7-8359-49B4C828B03B}" type="pres">
      <dgm:prSet presAssocID="{C449AD1C-0A8A-4E62-AD05-5746D7E640A1}" presName="sp" presStyleCnt="0"/>
      <dgm:spPr/>
    </dgm:pt>
    <dgm:pt modelId="{BF98B062-E30C-47EC-BEAC-6FABF90C0812}" type="pres">
      <dgm:prSet presAssocID="{1D8493B5-F3C7-4C31-A427-C1BC054CC6DB}" presName="linNode" presStyleCnt="0"/>
      <dgm:spPr/>
    </dgm:pt>
    <dgm:pt modelId="{1A69998C-1FDB-466B-A33A-224B34E55F0E}" type="pres">
      <dgm:prSet presAssocID="{1D8493B5-F3C7-4C31-A427-C1BC054CC6DB}" presName="parentText" presStyleLbl="alignNode1" presStyleIdx="2" presStyleCnt="4">
        <dgm:presLayoutVars>
          <dgm:chMax val="1"/>
          <dgm:bulletEnabled/>
        </dgm:presLayoutVars>
      </dgm:prSet>
      <dgm:spPr/>
    </dgm:pt>
    <dgm:pt modelId="{9E2CC63C-EC6C-480B-9BB2-8655406E65BD}" type="pres">
      <dgm:prSet presAssocID="{1D8493B5-F3C7-4C31-A427-C1BC054CC6DB}" presName="descendantText" presStyleLbl="alignAccFollowNode1" presStyleIdx="2" presStyleCnt="4">
        <dgm:presLayoutVars>
          <dgm:bulletEnabled/>
        </dgm:presLayoutVars>
      </dgm:prSet>
      <dgm:spPr/>
    </dgm:pt>
    <dgm:pt modelId="{2209A05F-DCCD-4343-83A4-87CBEA973227}" type="pres">
      <dgm:prSet presAssocID="{7D41DA72-5D98-47B7-B8A2-E65694CE4A3C}" presName="sp" presStyleCnt="0"/>
      <dgm:spPr/>
    </dgm:pt>
    <dgm:pt modelId="{7CAF0F60-370D-4D07-ACEF-17D5BE805DFD}" type="pres">
      <dgm:prSet presAssocID="{C413C668-E6D5-422F-907E-A7379B2E4DA2}" presName="linNode" presStyleCnt="0"/>
      <dgm:spPr/>
    </dgm:pt>
    <dgm:pt modelId="{98956B55-8ABF-49A7-B953-BAC6C379A9C3}" type="pres">
      <dgm:prSet presAssocID="{C413C668-E6D5-422F-907E-A7379B2E4DA2}" presName="parentText" presStyleLbl="alignNode1" presStyleIdx="3" presStyleCnt="4">
        <dgm:presLayoutVars>
          <dgm:chMax val="1"/>
          <dgm:bulletEnabled/>
        </dgm:presLayoutVars>
      </dgm:prSet>
      <dgm:spPr/>
    </dgm:pt>
    <dgm:pt modelId="{0A1F100E-A568-4C17-ABD4-29A2ABFE07D8}" type="pres">
      <dgm:prSet presAssocID="{C413C668-E6D5-422F-907E-A7379B2E4DA2}" presName="descendantText" presStyleLbl="alignAccFollowNode1" presStyleIdx="3" presStyleCnt="4">
        <dgm:presLayoutVars>
          <dgm:bulletEnabled/>
        </dgm:presLayoutVars>
      </dgm:prSet>
      <dgm:spPr/>
    </dgm:pt>
  </dgm:ptLst>
  <dgm:cxnLst>
    <dgm:cxn modelId="{ACD4CF02-565F-431E-88B4-E875E88FBA0C}" type="presOf" srcId="{300E8F97-EBBE-4793-A02E-884B73C4519E}" destId="{1641AF37-4E82-4062-B529-C44D1230A236}" srcOrd="0" destOrd="0" presId="urn:microsoft.com/office/officeart/2016/7/layout/VerticalSolidActionList"/>
    <dgm:cxn modelId="{85D43033-79DD-48A5-8BBA-9A1823DB7E62}" type="presOf" srcId="{B97DBE29-D829-4996-BBFD-D8C39F7C0B6E}" destId="{0A1F100E-A568-4C17-ABD4-29A2ABFE07D8}" srcOrd="0" destOrd="0" presId="urn:microsoft.com/office/officeart/2016/7/layout/VerticalSolidActionList"/>
    <dgm:cxn modelId="{CEE73C33-3CF5-4D2A-BEA3-B4DBB6F27863}" srcId="{C413C668-E6D5-422F-907E-A7379B2E4DA2}" destId="{B97DBE29-D829-4996-BBFD-D8C39F7C0B6E}" srcOrd="0" destOrd="0" parTransId="{CA439DC7-ACD0-4FD4-AE2B-ED39F716D8BA}" sibTransId="{4D18753A-7025-401A-B70E-567430C3C409}"/>
    <dgm:cxn modelId="{63567434-556E-41D1-978E-0F5B79CD540F}" type="presOf" srcId="{4C9BBD48-F8FB-4CC7-83F3-ED1877AACAF7}" destId="{9E2CC63C-EC6C-480B-9BB2-8655406E65BD}" srcOrd="0" destOrd="0" presId="urn:microsoft.com/office/officeart/2016/7/layout/VerticalSolidActionList"/>
    <dgm:cxn modelId="{E847E645-B0C8-411F-8344-ED02250FFC0C}" type="presOf" srcId="{C413C668-E6D5-422F-907E-A7379B2E4DA2}" destId="{98956B55-8ABF-49A7-B953-BAC6C379A9C3}" srcOrd="0" destOrd="0" presId="urn:microsoft.com/office/officeart/2016/7/layout/VerticalSolidActionList"/>
    <dgm:cxn modelId="{C6B32446-7441-4D51-A78A-AB2C5189BC0A}" type="presOf" srcId="{E6FDB948-7CC2-4693-8219-94B9A584C9EA}" destId="{173F5C3A-E58B-4D1F-A51A-098D83D4ABE4}" srcOrd="0" destOrd="0" presId="urn:microsoft.com/office/officeart/2016/7/layout/VerticalSolidActionList"/>
    <dgm:cxn modelId="{EE28C16A-19C9-4719-A819-E5C2960E67EF}" type="presOf" srcId="{1D8493B5-F3C7-4C31-A427-C1BC054CC6DB}" destId="{1A69998C-1FDB-466B-A33A-224B34E55F0E}" srcOrd="0" destOrd="0" presId="urn:microsoft.com/office/officeart/2016/7/layout/VerticalSolidActionList"/>
    <dgm:cxn modelId="{5B768658-40A5-418A-A14D-5EC185DCE559}" srcId="{E2342E18-0596-4D69-94B8-399E515DEC48}" destId="{300E8F97-EBBE-4793-A02E-884B73C4519E}" srcOrd="0" destOrd="0" parTransId="{CC56758D-6E1D-4BAF-8555-CA2196FDF5F3}" sibTransId="{1D373AAA-7FB2-4958-B9E9-83D0AA05D8FA}"/>
    <dgm:cxn modelId="{A4984B5A-10CE-470A-8590-CFBF2A7863AE}" srcId="{F23C9608-D645-4922-8E74-AA68E8131636}" destId="{E6FDB948-7CC2-4693-8219-94B9A584C9EA}" srcOrd="0" destOrd="0" parTransId="{D31D725A-9DBF-4273-8E07-3AA5EDB600DD}" sibTransId="{4D285DC4-62DA-448B-B70C-154C76E29108}"/>
    <dgm:cxn modelId="{9EB9A283-C757-456C-B750-4F5AF5C583AB}" srcId="{BC90C986-A8F1-4DF2-ADA7-1DA8B121378C}" destId="{C413C668-E6D5-422F-907E-A7379B2E4DA2}" srcOrd="3" destOrd="0" parTransId="{49EC3959-201A-43EC-B242-DB1B2617941C}" sibTransId="{396D9F8E-8A94-4DB7-BF07-0E19EE2A3678}"/>
    <dgm:cxn modelId="{25B35399-570C-4913-AC7E-8237223942C1}" type="presOf" srcId="{F23C9608-D645-4922-8E74-AA68E8131636}" destId="{E5A8D4DC-E873-4379-A4F8-FC86333ACAFE}" srcOrd="0" destOrd="0" presId="urn:microsoft.com/office/officeart/2016/7/layout/VerticalSolidActionList"/>
    <dgm:cxn modelId="{8444E89B-4369-455A-BA71-E0F72FC2F444}" srcId="{BC90C986-A8F1-4DF2-ADA7-1DA8B121378C}" destId="{F23C9608-D645-4922-8E74-AA68E8131636}" srcOrd="1" destOrd="0" parTransId="{2ADB44C3-9EE5-456B-A7A3-87133D9D1C47}" sibTransId="{C449AD1C-0A8A-4E62-AD05-5746D7E640A1}"/>
    <dgm:cxn modelId="{BE8B1EB8-08B3-4A82-8D91-48275A151C40}" srcId="{BC90C986-A8F1-4DF2-ADA7-1DA8B121378C}" destId="{1D8493B5-F3C7-4C31-A427-C1BC054CC6DB}" srcOrd="2" destOrd="0" parTransId="{0BEC39EB-9050-400D-8E29-043D0BC6C94D}" sibTransId="{7D41DA72-5D98-47B7-B8A2-E65694CE4A3C}"/>
    <dgm:cxn modelId="{CE26D8D3-4926-4AEC-AC01-A8BAA22985AB}" srcId="{BC90C986-A8F1-4DF2-ADA7-1DA8B121378C}" destId="{E2342E18-0596-4D69-94B8-399E515DEC48}" srcOrd="0" destOrd="0" parTransId="{AEB7DF68-5FE5-4B36-9A36-D7DE1429B2D9}" sibTransId="{4049C781-9C73-473F-ACF9-421D4A338851}"/>
    <dgm:cxn modelId="{ED8E66D7-4067-4CB4-98D3-EA9DF6E0602F}" srcId="{1D8493B5-F3C7-4C31-A427-C1BC054CC6DB}" destId="{4C9BBD48-F8FB-4CC7-83F3-ED1877AACAF7}" srcOrd="0" destOrd="0" parTransId="{6618C296-E9A6-47A4-96E9-E444EB6F6061}" sibTransId="{B7D94CF7-9425-49F8-AF6B-3DE59979A25C}"/>
    <dgm:cxn modelId="{D11A7FF8-5BAA-4EBD-85F6-1553DFF4EAF3}" type="presOf" srcId="{E2342E18-0596-4D69-94B8-399E515DEC48}" destId="{4FED84C7-CB8D-4703-A08E-14CFC1ABBE85}" srcOrd="0" destOrd="0" presId="urn:microsoft.com/office/officeart/2016/7/layout/VerticalSolidActionList"/>
    <dgm:cxn modelId="{D0B5C0FB-B35E-4643-B24B-D574B30FB7F6}" type="presOf" srcId="{BC90C986-A8F1-4DF2-ADA7-1DA8B121378C}" destId="{246F5DEA-1143-4199-86CB-76C3A55F836C}" srcOrd="0" destOrd="0" presId="urn:microsoft.com/office/officeart/2016/7/layout/VerticalSolidActionList"/>
    <dgm:cxn modelId="{96377A93-44CB-41A7-B531-DEF155BEB9D0}" type="presParOf" srcId="{246F5DEA-1143-4199-86CB-76C3A55F836C}" destId="{46DC6838-5C99-498C-8508-7E621FF3C46E}" srcOrd="0" destOrd="0" presId="urn:microsoft.com/office/officeart/2016/7/layout/VerticalSolidActionList"/>
    <dgm:cxn modelId="{D83CEE68-2FD7-4BF8-8810-422F16B06EE8}" type="presParOf" srcId="{46DC6838-5C99-498C-8508-7E621FF3C46E}" destId="{4FED84C7-CB8D-4703-A08E-14CFC1ABBE85}" srcOrd="0" destOrd="0" presId="urn:microsoft.com/office/officeart/2016/7/layout/VerticalSolidActionList"/>
    <dgm:cxn modelId="{B1562A10-97A6-4D8A-BD83-D721CE8885CF}" type="presParOf" srcId="{46DC6838-5C99-498C-8508-7E621FF3C46E}" destId="{1641AF37-4E82-4062-B529-C44D1230A236}" srcOrd="1" destOrd="0" presId="urn:microsoft.com/office/officeart/2016/7/layout/VerticalSolidActionList"/>
    <dgm:cxn modelId="{9DE925A4-3B5E-4FB5-8C59-E2065CC43A90}" type="presParOf" srcId="{246F5DEA-1143-4199-86CB-76C3A55F836C}" destId="{B45C664C-B30D-4FDD-9964-35742EE44679}" srcOrd="1" destOrd="0" presId="urn:microsoft.com/office/officeart/2016/7/layout/VerticalSolidActionList"/>
    <dgm:cxn modelId="{89A61A3F-CA9B-491A-8D29-7982ABD25538}" type="presParOf" srcId="{246F5DEA-1143-4199-86CB-76C3A55F836C}" destId="{7279771F-CA23-4EBB-A642-45D1AACCDF2C}" srcOrd="2" destOrd="0" presId="urn:microsoft.com/office/officeart/2016/7/layout/VerticalSolidActionList"/>
    <dgm:cxn modelId="{7D78FED3-F681-494F-AE63-8A586B904AC7}" type="presParOf" srcId="{7279771F-CA23-4EBB-A642-45D1AACCDF2C}" destId="{E5A8D4DC-E873-4379-A4F8-FC86333ACAFE}" srcOrd="0" destOrd="0" presId="urn:microsoft.com/office/officeart/2016/7/layout/VerticalSolidActionList"/>
    <dgm:cxn modelId="{B7441E1F-FDD1-4B9B-895D-EBC612738E93}" type="presParOf" srcId="{7279771F-CA23-4EBB-A642-45D1AACCDF2C}" destId="{173F5C3A-E58B-4D1F-A51A-098D83D4ABE4}" srcOrd="1" destOrd="0" presId="urn:microsoft.com/office/officeart/2016/7/layout/VerticalSolidActionList"/>
    <dgm:cxn modelId="{835E96D3-865E-4112-83E4-0E77A06C05AC}" type="presParOf" srcId="{246F5DEA-1143-4199-86CB-76C3A55F836C}" destId="{B5AD3098-28DA-4BC7-8359-49B4C828B03B}" srcOrd="3" destOrd="0" presId="urn:microsoft.com/office/officeart/2016/7/layout/VerticalSolidActionList"/>
    <dgm:cxn modelId="{2B944879-EB0F-4F64-9B7E-32C08CBA5409}" type="presParOf" srcId="{246F5DEA-1143-4199-86CB-76C3A55F836C}" destId="{BF98B062-E30C-47EC-BEAC-6FABF90C0812}" srcOrd="4" destOrd="0" presId="urn:microsoft.com/office/officeart/2016/7/layout/VerticalSolidActionList"/>
    <dgm:cxn modelId="{B9347941-41B3-4C43-AA02-7A17573D316D}" type="presParOf" srcId="{BF98B062-E30C-47EC-BEAC-6FABF90C0812}" destId="{1A69998C-1FDB-466B-A33A-224B34E55F0E}" srcOrd="0" destOrd="0" presId="urn:microsoft.com/office/officeart/2016/7/layout/VerticalSolidActionList"/>
    <dgm:cxn modelId="{16A99574-0FEF-4F55-9934-7B4AF505BE96}" type="presParOf" srcId="{BF98B062-E30C-47EC-BEAC-6FABF90C0812}" destId="{9E2CC63C-EC6C-480B-9BB2-8655406E65BD}" srcOrd="1" destOrd="0" presId="urn:microsoft.com/office/officeart/2016/7/layout/VerticalSolidActionList"/>
    <dgm:cxn modelId="{02C1600D-125E-40A5-8DB2-96FCACA38A9B}" type="presParOf" srcId="{246F5DEA-1143-4199-86CB-76C3A55F836C}" destId="{2209A05F-DCCD-4343-83A4-87CBEA973227}" srcOrd="5" destOrd="0" presId="urn:microsoft.com/office/officeart/2016/7/layout/VerticalSolidActionList"/>
    <dgm:cxn modelId="{51FFCE05-16F3-42AE-A206-A677E768B1C0}" type="presParOf" srcId="{246F5DEA-1143-4199-86CB-76C3A55F836C}" destId="{7CAF0F60-370D-4D07-ACEF-17D5BE805DFD}" srcOrd="6" destOrd="0" presId="urn:microsoft.com/office/officeart/2016/7/layout/VerticalSolidActionList"/>
    <dgm:cxn modelId="{D9B76509-690A-4008-806B-7FC4D7FC9105}" type="presParOf" srcId="{7CAF0F60-370D-4D07-ACEF-17D5BE805DFD}" destId="{98956B55-8ABF-49A7-B953-BAC6C379A9C3}" srcOrd="0" destOrd="0" presId="urn:microsoft.com/office/officeart/2016/7/layout/VerticalSolidActionList"/>
    <dgm:cxn modelId="{86776727-9846-455E-AEBB-3BD147CFBAC6}" type="presParOf" srcId="{7CAF0F60-370D-4D07-ACEF-17D5BE805DFD}" destId="{0A1F100E-A568-4C17-ABD4-29A2ABFE07D8}" srcOrd="1" destOrd="0" presId="urn:microsoft.com/office/officeart/2016/7/layout/VerticalSolidAction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41AF37-4E82-4062-B529-C44D1230A236}">
      <dsp:nvSpPr>
        <dsp:cNvPr id="0" name=""/>
        <dsp:cNvSpPr/>
      </dsp:nvSpPr>
      <dsp:spPr>
        <a:xfrm>
          <a:off x="1217171" y="1900"/>
          <a:ext cx="4868685" cy="98460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4466" tIns="250090" rIns="94466" bIns="250090" numCol="1" spcCol="1270" anchor="ctr" anchorCtr="0">
          <a:noAutofit/>
        </a:bodyPr>
        <a:lstStyle/>
        <a:p>
          <a:pPr marL="0" lvl="0" indent="0" algn="l" defTabSz="577850">
            <a:lnSpc>
              <a:spcPct val="90000"/>
            </a:lnSpc>
            <a:spcBef>
              <a:spcPct val="0"/>
            </a:spcBef>
            <a:spcAft>
              <a:spcPct val="35000"/>
            </a:spcAft>
            <a:buNone/>
          </a:pPr>
          <a:r>
            <a:rPr lang="en-US" sz="1300" kern="1200"/>
            <a:t>- Encourage active participation by asking open-ended questions and inviting sharing from all participants.</a:t>
          </a:r>
        </a:p>
      </dsp:txBody>
      <dsp:txXfrm>
        <a:off x="1217171" y="1900"/>
        <a:ext cx="4868685" cy="984607"/>
      </dsp:txXfrm>
    </dsp:sp>
    <dsp:sp modelId="{4FED84C7-CB8D-4703-A08E-14CFC1ABBE85}">
      <dsp:nvSpPr>
        <dsp:cNvPr id="0" name=""/>
        <dsp:cNvSpPr/>
      </dsp:nvSpPr>
      <dsp:spPr>
        <a:xfrm>
          <a:off x="0" y="1900"/>
          <a:ext cx="1217171" cy="98460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64409" tIns="97257" rIns="64409" bIns="97257" numCol="1" spcCol="1270" anchor="ctr" anchorCtr="0">
          <a:noAutofit/>
        </a:bodyPr>
        <a:lstStyle/>
        <a:p>
          <a:pPr marL="0" lvl="0" indent="0" algn="ctr" defTabSz="711200">
            <a:lnSpc>
              <a:spcPct val="90000"/>
            </a:lnSpc>
            <a:spcBef>
              <a:spcPct val="0"/>
            </a:spcBef>
            <a:spcAft>
              <a:spcPct val="35000"/>
            </a:spcAft>
            <a:buNone/>
          </a:pPr>
          <a:r>
            <a:rPr lang="en-US" sz="1600" kern="1200"/>
            <a:t>Encourage</a:t>
          </a:r>
        </a:p>
      </dsp:txBody>
      <dsp:txXfrm>
        <a:off x="0" y="1900"/>
        <a:ext cx="1217171" cy="984607"/>
      </dsp:txXfrm>
    </dsp:sp>
    <dsp:sp modelId="{173F5C3A-E58B-4D1F-A51A-098D83D4ABE4}">
      <dsp:nvSpPr>
        <dsp:cNvPr id="0" name=""/>
        <dsp:cNvSpPr/>
      </dsp:nvSpPr>
      <dsp:spPr>
        <a:xfrm>
          <a:off x="1217171" y="1045585"/>
          <a:ext cx="4868685" cy="98460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4466" tIns="250090" rIns="94466" bIns="250090" numCol="1" spcCol="1270" anchor="ctr" anchorCtr="0">
          <a:noAutofit/>
        </a:bodyPr>
        <a:lstStyle/>
        <a:p>
          <a:pPr marL="0" lvl="0" indent="0" algn="l" defTabSz="577850">
            <a:lnSpc>
              <a:spcPct val="90000"/>
            </a:lnSpc>
            <a:spcBef>
              <a:spcPct val="0"/>
            </a:spcBef>
            <a:spcAft>
              <a:spcPct val="35000"/>
            </a:spcAft>
            <a:buNone/>
          </a:pPr>
          <a:r>
            <a:rPr lang="en-US" sz="1300" kern="1200"/>
            <a:t>- Foster a non-judgmental and supportive atmosphere where participants feel comfortable expressing themselves.</a:t>
          </a:r>
        </a:p>
      </dsp:txBody>
      <dsp:txXfrm>
        <a:off x="1217171" y="1045585"/>
        <a:ext cx="4868685" cy="984607"/>
      </dsp:txXfrm>
    </dsp:sp>
    <dsp:sp modelId="{E5A8D4DC-E873-4379-A4F8-FC86333ACAFE}">
      <dsp:nvSpPr>
        <dsp:cNvPr id="0" name=""/>
        <dsp:cNvSpPr/>
      </dsp:nvSpPr>
      <dsp:spPr>
        <a:xfrm>
          <a:off x="0" y="1045585"/>
          <a:ext cx="1217171" cy="98460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64409" tIns="97257" rIns="64409" bIns="97257" numCol="1" spcCol="1270" anchor="ctr" anchorCtr="0">
          <a:noAutofit/>
        </a:bodyPr>
        <a:lstStyle/>
        <a:p>
          <a:pPr marL="0" lvl="0" indent="0" algn="ctr" defTabSz="711200">
            <a:lnSpc>
              <a:spcPct val="90000"/>
            </a:lnSpc>
            <a:spcBef>
              <a:spcPct val="0"/>
            </a:spcBef>
            <a:spcAft>
              <a:spcPct val="35000"/>
            </a:spcAft>
            <a:buNone/>
          </a:pPr>
          <a:r>
            <a:rPr lang="en-US" sz="1600" kern="1200"/>
            <a:t>Foster</a:t>
          </a:r>
        </a:p>
      </dsp:txBody>
      <dsp:txXfrm>
        <a:off x="0" y="1045585"/>
        <a:ext cx="1217171" cy="984607"/>
      </dsp:txXfrm>
    </dsp:sp>
    <dsp:sp modelId="{9E2CC63C-EC6C-480B-9BB2-8655406E65BD}">
      <dsp:nvSpPr>
        <dsp:cNvPr id="0" name=""/>
        <dsp:cNvSpPr/>
      </dsp:nvSpPr>
      <dsp:spPr>
        <a:xfrm>
          <a:off x="1217171" y="2089269"/>
          <a:ext cx="4868685" cy="98460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4466" tIns="250090" rIns="94466" bIns="250090" numCol="1" spcCol="1270" anchor="ctr" anchorCtr="0">
          <a:noAutofit/>
        </a:bodyPr>
        <a:lstStyle/>
        <a:p>
          <a:pPr marL="0" lvl="0" indent="0" algn="l" defTabSz="577850">
            <a:lnSpc>
              <a:spcPct val="90000"/>
            </a:lnSpc>
            <a:spcBef>
              <a:spcPct val="0"/>
            </a:spcBef>
            <a:spcAft>
              <a:spcPct val="35000"/>
            </a:spcAft>
            <a:buNone/>
          </a:pPr>
          <a:r>
            <a:rPr lang="en-US" sz="1300" kern="1200"/>
            <a:t>- Keep the discussion focused and on track, gently redirecting if necessary.</a:t>
          </a:r>
        </a:p>
      </dsp:txBody>
      <dsp:txXfrm>
        <a:off x="1217171" y="2089269"/>
        <a:ext cx="4868685" cy="984607"/>
      </dsp:txXfrm>
    </dsp:sp>
    <dsp:sp modelId="{1A69998C-1FDB-466B-A33A-224B34E55F0E}">
      <dsp:nvSpPr>
        <dsp:cNvPr id="0" name=""/>
        <dsp:cNvSpPr/>
      </dsp:nvSpPr>
      <dsp:spPr>
        <a:xfrm>
          <a:off x="0" y="2089269"/>
          <a:ext cx="1217171" cy="98460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64409" tIns="97257" rIns="64409" bIns="97257" numCol="1" spcCol="1270" anchor="ctr" anchorCtr="0">
          <a:noAutofit/>
        </a:bodyPr>
        <a:lstStyle/>
        <a:p>
          <a:pPr marL="0" lvl="0" indent="0" algn="ctr" defTabSz="711200">
            <a:lnSpc>
              <a:spcPct val="90000"/>
            </a:lnSpc>
            <a:spcBef>
              <a:spcPct val="0"/>
            </a:spcBef>
            <a:spcAft>
              <a:spcPct val="35000"/>
            </a:spcAft>
            <a:buNone/>
          </a:pPr>
          <a:r>
            <a:rPr lang="en-US" sz="1600" kern="1200" dirty="0"/>
            <a:t>Focus</a:t>
          </a:r>
        </a:p>
      </dsp:txBody>
      <dsp:txXfrm>
        <a:off x="0" y="2089269"/>
        <a:ext cx="1217171" cy="984607"/>
      </dsp:txXfrm>
    </dsp:sp>
    <dsp:sp modelId="{0A1F100E-A568-4C17-ABD4-29A2ABFE07D8}">
      <dsp:nvSpPr>
        <dsp:cNvPr id="0" name=""/>
        <dsp:cNvSpPr/>
      </dsp:nvSpPr>
      <dsp:spPr>
        <a:xfrm>
          <a:off x="1217171" y="3132954"/>
          <a:ext cx="4868685" cy="984607"/>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4466" tIns="250090" rIns="94466" bIns="250090" numCol="1" spcCol="1270" anchor="ctr" anchorCtr="0">
          <a:noAutofit/>
        </a:bodyPr>
        <a:lstStyle/>
        <a:p>
          <a:pPr marL="0" lvl="0" indent="0" algn="l" defTabSz="577850">
            <a:lnSpc>
              <a:spcPct val="90000"/>
            </a:lnSpc>
            <a:spcBef>
              <a:spcPct val="0"/>
            </a:spcBef>
            <a:spcAft>
              <a:spcPct val="35000"/>
            </a:spcAft>
            <a:buNone/>
          </a:pPr>
          <a:r>
            <a:rPr lang="en-US" sz="1300" kern="1200"/>
            <a:t>- Respect confidentiality and remind participants of the importance of maintaining privacy within the group.</a:t>
          </a:r>
        </a:p>
      </dsp:txBody>
      <dsp:txXfrm>
        <a:off x="1217171" y="3132954"/>
        <a:ext cx="4868685" cy="984607"/>
      </dsp:txXfrm>
    </dsp:sp>
    <dsp:sp modelId="{98956B55-8ABF-49A7-B953-BAC6C379A9C3}">
      <dsp:nvSpPr>
        <dsp:cNvPr id="0" name=""/>
        <dsp:cNvSpPr/>
      </dsp:nvSpPr>
      <dsp:spPr>
        <a:xfrm>
          <a:off x="0" y="3132954"/>
          <a:ext cx="1217171" cy="98460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64409" tIns="97257" rIns="64409" bIns="97257" numCol="1" spcCol="1270" anchor="ctr" anchorCtr="0">
          <a:noAutofit/>
        </a:bodyPr>
        <a:lstStyle/>
        <a:p>
          <a:pPr marL="0" lvl="0" indent="0" algn="ctr" defTabSz="711200">
            <a:lnSpc>
              <a:spcPct val="90000"/>
            </a:lnSpc>
            <a:spcBef>
              <a:spcPct val="0"/>
            </a:spcBef>
            <a:spcAft>
              <a:spcPct val="35000"/>
            </a:spcAft>
            <a:buNone/>
          </a:pPr>
          <a:r>
            <a:rPr lang="en-US" sz="1600" kern="1200"/>
            <a:t>Respect</a:t>
          </a:r>
        </a:p>
      </dsp:txBody>
      <dsp:txXfrm>
        <a:off x="0" y="3132954"/>
        <a:ext cx="1217171" cy="984607"/>
      </dsp:txXfrm>
    </dsp:sp>
  </dsp:spTree>
</dsp:drawing>
</file>

<file path=ppt/diagrams/layout1.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1A50702-3C68-4B14-B819-72B57D27F94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EF0F4880-E690-44D0-8356-A9E7BDBAB0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E6205E-B305-4B90-9534-3C5E99A0275E}" type="datetimeFigureOut">
              <a:rPr lang="en-US" smtClean="0"/>
              <a:t>5/14/2024</a:t>
            </a:fld>
            <a:endParaRPr lang="en-US" dirty="0"/>
          </a:p>
        </p:txBody>
      </p:sp>
      <p:sp>
        <p:nvSpPr>
          <p:cNvPr id="4" name="Footer Placeholder 3">
            <a:extLst>
              <a:ext uri="{FF2B5EF4-FFF2-40B4-BE49-F238E27FC236}">
                <a16:creationId xmlns:a16="http://schemas.microsoft.com/office/drawing/2014/main" id="{26B4ACF6-39FD-4B08-A7D5-5BFDC37B462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F7C9FD2-2C57-4DE7-8EA4-86DEE80B988D}"/>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0AC623C-86E0-4A85-83FB-F4A716956FD4}" type="slidenum">
              <a:rPr lang="en-US" smtClean="0"/>
              <a:t>‹#›</a:t>
            </a:fld>
            <a:endParaRPr lang="en-US" dirty="0"/>
          </a:p>
        </p:txBody>
      </p:sp>
    </p:spTree>
    <p:extLst>
      <p:ext uri="{BB962C8B-B14F-4D97-AF65-F5344CB8AC3E}">
        <p14:creationId xmlns:p14="http://schemas.microsoft.com/office/powerpoint/2010/main" val="16939555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3722F1-E430-42A1-A473-1759336AECCE}" type="datetimeFigureOut">
              <a:rPr lang="en-US" smtClean="0"/>
              <a:t>5/14/2024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7D7554-D10C-4E29-B8E6-BB7111FA614F}" type="slidenum">
              <a:rPr lang="en-US" smtClean="0"/>
              <a:t>‹#›</a:t>
            </a:fld>
            <a:endParaRPr lang="en-US" dirty="0"/>
          </a:p>
        </p:txBody>
      </p:sp>
    </p:spTree>
    <p:extLst>
      <p:ext uri="{BB962C8B-B14F-4D97-AF65-F5344CB8AC3E}">
        <p14:creationId xmlns:p14="http://schemas.microsoft.com/office/powerpoint/2010/main" val="3517347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By understanding the concept of self-help mutual support and its associated benefits, participants can better appreciate the value of participating in such groups and feel more prepared to engage in the session's activities.</a:t>
            </a:r>
          </a:p>
        </p:txBody>
      </p:sp>
      <p:sp>
        <p:nvSpPr>
          <p:cNvPr id="4" name="Slide Number Placeholder 3"/>
          <p:cNvSpPr>
            <a:spLocks noGrp="1"/>
          </p:cNvSpPr>
          <p:nvPr>
            <p:ph type="sldNum" sz="quarter" idx="5"/>
          </p:nvPr>
        </p:nvSpPr>
        <p:spPr/>
        <p:txBody>
          <a:bodyPr/>
          <a:lstStyle/>
          <a:p>
            <a:fld id="{C37D7554-D10C-4E29-B8E6-BB7111FA614F}" type="slidenum">
              <a:rPr lang="en-US" smtClean="0"/>
              <a:t>4</a:t>
            </a:fld>
            <a:endParaRPr lang="en-US" dirty="0"/>
          </a:p>
        </p:txBody>
      </p:sp>
    </p:spTree>
    <p:extLst>
      <p:ext uri="{BB962C8B-B14F-4D97-AF65-F5344CB8AC3E}">
        <p14:creationId xmlns:p14="http://schemas.microsoft.com/office/powerpoint/2010/main" val="312694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By guiding participants through a process of self-reflection and goal setting, you can help them gain clarity on their personal challenges and empower them to take proactive steps towards self-improvement and growth within the supportive context of the self-help group.</a:t>
            </a:r>
          </a:p>
        </p:txBody>
      </p:sp>
      <p:sp>
        <p:nvSpPr>
          <p:cNvPr id="4" name="Slide Number Placeholder 3"/>
          <p:cNvSpPr>
            <a:spLocks noGrp="1"/>
          </p:cNvSpPr>
          <p:nvPr>
            <p:ph type="sldNum" sz="quarter" idx="5"/>
          </p:nvPr>
        </p:nvSpPr>
        <p:spPr/>
        <p:txBody>
          <a:bodyPr/>
          <a:lstStyle/>
          <a:p>
            <a:fld id="{C37D7554-D10C-4E29-B8E6-BB7111FA614F}" type="slidenum">
              <a:rPr lang="en-US" smtClean="0"/>
              <a:t>7</a:t>
            </a:fld>
            <a:endParaRPr lang="en-US" dirty="0"/>
          </a:p>
        </p:txBody>
      </p:sp>
    </p:spTree>
    <p:extLst>
      <p:ext uri="{BB962C8B-B14F-4D97-AF65-F5344CB8AC3E}">
        <p14:creationId xmlns:p14="http://schemas.microsoft.com/office/powerpoint/2010/main" val="8462141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Keeping the group conversation moving requires the facilitator to maintain a delicate balance between structure and flexibility, ensuring that discussions remain focused, inclusive, and engaging. Facilitators can achieve this by actively listening to participants, asking open-ended questions to encourage deeper exploration of topics, and gently redirecting the conversation back on track when necessary. Utilizing facilitation techniques such as summarizing key points, paraphrasing contributions, and acknowledging diverse perspectives helps to validate participants' experiences and maintain momentum in the discussion. Additionally, incorporating interactive activities, group exercises, or visual aids can break up monotony, stimulate participation, and foster a sense of collaboration among group members. By creating a supportive and dynamic atmosphere where everyone feels heard and valued, facilitators can effectively guide group conversations towards meaningful insights, shared learning, and mutual support in the journey of recovery.</a:t>
            </a:r>
          </a:p>
          <a:p>
            <a:endParaRPr lang="en-US" dirty="0"/>
          </a:p>
        </p:txBody>
      </p:sp>
      <p:sp>
        <p:nvSpPr>
          <p:cNvPr id="4" name="Slide Number Placeholder 3"/>
          <p:cNvSpPr>
            <a:spLocks noGrp="1"/>
          </p:cNvSpPr>
          <p:nvPr>
            <p:ph type="sldNum" sz="quarter" idx="5"/>
          </p:nvPr>
        </p:nvSpPr>
        <p:spPr/>
        <p:txBody>
          <a:bodyPr/>
          <a:lstStyle/>
          <a:p>
            <a:fld id="{C37D7554-D10C-4E29-B8E6-BB7111FA614F}" type="slidenum">
              <a:rPr lang="en-US" smtClean="0"/>
              <a:t>24</a:t>
            </a:fld>
            <a:endParaRPr lang="en-US" dirty="0"/>
          </a:p>
        </p:txBody>
      </p:sp>
    </p:spTree>
    <p:extLst>
      <p:ext uri="{BB962C8B-B14F-4D97-AF65-F5344CB8AC3E}">
        <p14:creationId xmlns:p14="http://schemas.microsoft.com/office/powerpoint/2010/main" val="42123190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What is the primary goal of self-help mutual support groups?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 Providing professional counseling services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B) Offering financial assistance to members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C) Sharing experiences and providing emotional support</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D) Advocating for policy changes in the community</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**Answer: C) Sharing experiences and providing emotional support**</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Which of the following is NOT a benefit of participating in self-help groups?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 Emotional support</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B) Shared experiences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C) Financial compensation</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D) Practical advice and coping strategies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**Answer: C) Financial compensation**</a:t>
            </a:r>
          </a:p>
        </p:txBody>
      </p:sp>
      <p:sp>
        <p:nvSpPr>
          <p:cNvPr id="4" name="Slide Number Placeholder 3"/>
          <p:cNvSpPr>
            <a:spLocks noGrp="1"/>
          </p:cNvSpPr>
          <p:nvPr>
            <p:ph type="sldNum" sz="quarter" idx="5"/>
          </p:nvPr>
        </p:nvSpPr>
        <p:spPr/>
        <p:txBody>
          <a:bodyPr/>
          <a:lstStyle/>
          <a:p>
            <a:fld id="{C37D7554-D10C-4E29-B8E6-BB7111FA614F}" type="slidenum">
              <a:rPr lang="en-US" smtClean="0"/>
              <a:t>25</a:t>
            </a:fld>
            <a:endParaRPr lang="en-US" dirty="0"/>
          </a:p>
        </p:txBody>
      </p:sp>
    </p:spTree>
    <p:extLst>
      <p:ext uri="{BB962C8B-B14F-4D97-AF65-F5344CB8AC3E}">
        <p14:creationId xmlns:p14="http://schemas.microsoft.com/office/powerpoint/2010/main" val="33143279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3. Which self-help group is specifically focused on providing support to individuals recovering from drug addiction?</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 Alcoholics Anonymous (AA)</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B) Weight Watchers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C) Narcotics Anonymous (NA)</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D) Mental Health Support Group</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**Answer: C) Narcotics Anonymous (NA)**</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4. What does mutual support refer to in the context of self-help groups?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 Offering financial assistance to group members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B) Sharing experiences and providing encouragement to one another</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C) Advocating for policy changes at the governmental level</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D) Providing professional counseling services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**Answer: B) Sharing experiences and providing encouragement to one another**</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5. Which of the following is an essential element of self-help group dynamics?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 Dependency on professional intervention</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B) Focus on competition among members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C) Respect for confidentiality and privacy</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D) Encouragement of judgment and criticism</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**Answer: C) Respect for confidentiality and privacy**</a:t>
            </a:r>
          </a:p>
        </p:txBody>
      </p:sp>
      <p:sp>
        <p:nvSpPr>
          <p:cNvPr id="4" name="Slide Number Placeholder 3"/>
          <p:cNvSpPr>
            <a:spLocks noGrp="1"/>
          </p:cNvSpPr>
          <p:nvPr>
            <p:ph type="sldNum" sz="quarter" idx="5"/>
          </p:nvPr>
        </p:nvSpPr>
        <p:spPr/>
        <p:txBody>
          <a:bodyPr/>
          <a:lstStyle/>
          <a:p>
            <a:fld id="{C37D7554-D10C-4E29-B8E6-BB7111FA614F}" type="slidenum">
              <a:rPr lang="en-US" smtClean="0"/>
              <a:t>26</a:t>
            </a:fld>
            <a:endParaRPr lang="en-US" dirty="0"/>
          </a:p>
        </p:txBody>
      </p:sp>
    </p:spTree>
    <p:extLst>
      <p:ext uri="{BB962C8B-B14F-4D97-AF65-F5344CB8AC3E}">
        <p14:creationId xmlns:p14="http://schemas.microsoft.com/office/powerpoint/2010/main" val="16812466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1">
    <p:bg>
      <p:bgPr>
        <a:solidFill>
          <a:schemeClr val="accent2">
            <a:lumMod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B5E70F-EF03-B535-2505-BC971E3BC36D}"/>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 name="Straight Connector 2">
            <a:extLst>
              <a:ext uri="{FF2B5EF4-FFF2-40B4-BE49-F238E27FC236}">
                <a16:creationId xmlns:a16="http://schemas.microsoft.com/office/drawing/2014/main" id="{8794424E-93DD-A404-D05E-EF6030A76D3B}"/>
              </a:ext>
              <a:ext uri="{C183D7F6-B498-43B3-948B-1728B52AA6E4}">
                <adec:decorative xmlns:adec="http://schemas.microsoft.com/office/drawing/2017/decorative" val="1"/>
              </a:ext>
            </a:extLst>
          </p:cNvPr>
          <p:cNvCxnSpPr>
            <a:cxnSpLocks/>
          </p:cNvCxnSpPr>
          <p:nvPr userDrawn="1"/>
        </p:nvCxnSpPr>
        <p:spPr>
          <a:xfrm>
            <a:off x="896628" y="0"/>
            <a:ext cx="0" cy="6858000"/>
          </a:xfrm>
          <a:prstGeom prst="line">
            <a:avLst/>
          </a:prstGeom>
          <a:ln w="19050">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03A3B6B-5129-A46A-A20C-5D7BC706C9B1}"/>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24E401A1-8CEE-5E1B-343B-D737433AE63F}"/>
              </a:ext>
            </a:extLst>
          </p:cNvPr>
          <p:cNvSpPr>
            <a:spLocks noGrp="1"/>
          </p:cNvSpPr>
          <p:nvPr>
            <p:ph type="title" hasCustomPrompt="1"/>
          </p:nvPr>
        </p:nvSpPr>
        <p:spPr>
          <a:xfrm>
            <a:off x="1317615" y="690511"/>
            <a:ext cx="5185821" cy="5253089"/>
          </a:xfrm>
        </p:spPr>
        <p:txBody>
          <a:bodyPr anchor="b">
            <a:normAutofit/>
          </a:bodyPr>
          <a:lstStyle>
            <a:lvl1pPr>
              <a:defRPr sz="6000">
                <a:solidFill>
                  <a:schemeClr val="bg1"/>
                </a:solidFill>
              </a:defRPr>
            </a:lvl1pPr>
          </a:lstStyle>
          <a:p>
            <a:r>
              <a:rPr lang="en-US" dirty="0"/>
              <a:t>Click to add title</a:t>
            </a:r>
          </a:p>
        </p:txBody>
      </p:sp>
    </p:spTree>
    <p:extLst>
      <p:ext uri="{BB962C8B-B14F-4D97-AF65-F5344CB8AC3E}">
        <p14:creationId xmlns:p14="http://schemas.microsoft.com/office/powerpoint/2010/main" val="1784555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Content and Table">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12" name="Content Placeholder 7">
            <a:extLst>
              <a:ext uri="{FF2B5EF4-FFF2-40B4-BE49-F238E27FC236}">
                <a16:creationId xmlns:a16="http://schemas.microsoft.com/office/drawing/2014/main" id="{617CE1C3-9892-2E23-986F-80ABB41823D6}"/>
              </a:ext>
            </a:extLst>
          </p:cNvPr>
          <p:cNvSpPr>
            <a:spLocks noGrp="1"/>
          </p:cNvSpPr>
          <p:nvPr>
            <p:ph sz="quarter" idx="11" hasCustomPrompt="1"/>
          </p:nvPr>
        </p:nvSpPr>
        <p:spPr>
          <a:xfrm>
            <a:off x="1468814" y="2057400"/>
            <a:ext cx="3091027" cy="3867538"/>
          </a:xfrm>
        </p:spPr>
        <p:txBody>
          <a:bodyPr lIns="0">
            <a:normAutofit/>
          </a:bodyPr>
          <a:lstStyle>
            <a:lvl1pPr marL="0" indent="0">
              <a:lnSpc>
                <a:spcPct val="100000"/>
              </a:lnSpc>
              <a:spcBef>
                <a:spcPts val="0"/>
              </a:spcBef>
              <a:spcAft>
                <a:spcPts val="1200"/>
              </a:spcAft>
              <a:buNone/>
              <a:defRPr sz="2000"/>
            </a:lvl1pPr>
            <a:lvl2pPr marL="800100" indent="-342900">
              <a:lnSpc>
                <a:spcPct val="100000"/>
              </a:lnSpc>
              <a:spcBef>
                <a:spcPts val="0"/>
              </a:spcBef>
              <a:spcAft>
                <a:spcPts val="1200"/>
              </a:spcAft>
              <a:buFont typeface="Arial" panose="020B0604020202020204" pitchFamily="34" charset="0"/>
              <a:buChar char="•"/>
              <a:defRPr sz="2000"/>
            </a:lvl2pPr>
            <a:lvl3pPr marL="1257300" indent="-342900">
              <a:spcBef>
                <a:spcPts val="0"/>
              </a:spcBef>
              <a:spcAft>
                <a:spcPts val="1200"/>
              </a:spcAft>
              <a:buFont typeface="Arial" panose="020B0604020202020204" pitchFamily="34" charset="0"/>
              <a:buChar char="•"/>
              <a:defRPr sz="2000"/>
            </a:lvl3pPr>
            <a:lvl4pPr marL="1714500" indent="-342900">
              <a:spcBef>
                <a:spcPts val="0"/>
              </a:spcBef>
              <a:spcAft>
                <a:spcPts val="1200"/>
              </a:spcAft>
              <a:buFont typeface="Arial" panose="020B0604020202020204" pitchFamily="34" charset="0"/>
              <a:buChar char="•"/>
              <a:defRPr sz="2000"/>
            </a:lvl4pPr>
            <a:lvl5pPr marL="2171700" indent="-342900">
              <a:spcBef>
                <a:spcPts val="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Table Placeholder 13">
            <a:extLst>
              <a:ext uri="{FF2B5EF4-FFF2-40B4-BE49-F238E27FC236}">
                <a16:creationId xmlns:a16="http://schemas.microsoft.com/office/drawing/2014/main" id="{EA708189-1532-1BDD-104F-4D8556146CEE}"/>
              </a:ext>
            </a:extLst>
          </p:cNvPr>
          <p:cNvSpPr>
            <a:spLocks noGrp="1"/>
          </p:cNvSpPr>
          <p:nvPr>
            <p:ph type="tbl" sz="quarter" idx="12"/>
          </p:nvPr>
        </p:nvSpPr>
        <p:spPr>
          <a:xfrm>
            <a:off x="5097463" y="2051976"/>
            <a:ext cx="6180137" cy="3867538"/>
          </a:xfrm>
        </p:spPr>
        <p:txBody>
          <a:bodyPr>
            <a:normAutofit/>
          </a:bodyPr>
          <a:lstStyle>
            <a:lvl1pPr>
              <a:defRPr sz="2000"/>
            </a:lvl1pPr>
          </a:lstStyle>
          <a:p>
            <a:r>
              <a:rPr lang="en-US"/>
              <a:t>Click icon to add table</a:t>
            </a:r>
            <a:endParaRPr lang="en-US" dirty="0"/>
          </a:p>
        </p:txBody>
      </p:sp>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Slide Number Placeholder 5">
            <a:extLst>
              <a:ext uri="{FF2B5EF4-FFF2-40B4-BE49-F238E27FC236}">
                <a16:creationId xmlns:a16="http://schemas.microsoft.com/office/drawing/2014/main" id="{6E0EC71B-95A1-C740-6B1F-F8DF02E2D164}"/>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34092991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2 Content 2">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8" name="Content Placeholder 7">
            <a:extLst>
              <a:ext uri="{FF2B5EF4-FFF2-40B4-BE49-F238E27FC236}">
                <a16:creationId xmlns:a16="http://schemas.microsoft.com/office/drawing/2014/main" id="{8B0AB10A-3CAB-D4C0-3CB1-401461802BD3}"/>
              </a:ext>
            </a:extLst>
          </p:cNvPr>
          <p:cNvSpPr>
            <a:spLocks noGrp="1"/>
          </p:cNvSpPr>
          <p:nvPr>
            <p:ph sz="quarter" idx="10" hasCustomPrompt="1"/>
          </p:nvPr>
        </p:nvSpPr>
        <p:spPr>
          <a:xfrm>
            <a:off x="1468814" y="2066731"/>
            <a:ext cx="6452876" cy="3867538"/>
          </a:xfrm>
        </p:spPr>
        <p:txBody>
          <a:bodyPr lIns="0">
            <a:normAutofit/>
          </a:bodyPr>
          <a:lstStyle>
            <a:lvl1pPr>
              <a:lnSpc>
                <a:spcPct val="100000"/>
              </a:lnSpc>
              <a:spcAft>
                <a:spcPts val="600"/>
              </a:spcAft>
              <a:defRPr sz="2000"/>
            </a:lvl1pPr>
            <a:lvl2pPr>
              <a:lnSpc>
                <a:spcPct val="100000"/>
              </a:lnSpc>
              <a:spcAft>
                <a:spcPts val="600"/>
              </a:spcAft>
              <a:defRPr sz="2000"/>
            </a:lvl2pPr>
            <a:lvl3pPr>
              <a:lnSpc>
                <a:spcPct val="100000"/>
              </a:lnSpc>
              <a:spcBef>
                <a:spcPts val="1000"/>
              </a:spcBef>
              <a:spcAft>
                <a:spcPts val="600"/>
              </a:spcAft>
              <a:defRPr sz="2000"/>
            </a:lvl3pPr>
            <a:lvl4pPr>
              <a:lnSpc>
                <a:spcPct val="100000"/>
              </a:lnSpc>
              <a:spcAft>
                <a:spcPts val="1200"/>
              </a:spcAft>
              <a:defRPr sz="2000"/>
            </a:lvl4pPr>
            <a:lvl5pP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7">
            <a:extLst>
              <a:ext uri="{FF2B5EF4-FFF2-40B4-BE49-F238E27FC236}">
                <a16:creationId xmlns:a16="http://schemas.microsoft.com/office/drawing/2014/main" id="{7DBA8ADB-B20F-8404-46AB-AF67E25C7C75}"/>
              </a:ext>
            </a:extLst>
          </p:cNvPr>
          <p:cNvSpPr>
            <a:spLocks noGrp="1"/>
          </p:cNvSpPr>
          <p:nvPr>
            <p:ph sz="quarter" idx="11" hasCustomPrompt="1"/>
          </p:nvPr>
        </p:nvSpPr>
        <p:spPr>
          <a:xfrm>
            <a:off x="8169196" y="2066731"/>
            <a:ext cx="3108391" cy="3867538"/>
          </a:xfrm>
        </p:spPr>
        <p:txBody>
          <a:bodyPr lIns="0">
            <a:normAutofit/>
          </a:bodyPr>
          <a:lstStyle>
            <a:lvl1pPr marL="0" indent="0">
              <a:lnSpc>
                <a:spcPct val="100000"/>
              </a:lnSpc>
              <a:spcAft>
                <a:spcPts val="600"/>
              </a:spcAft>
              <a:buNone/>
              <a:defRPr sz="2000"/>
            </a:lvl1pPr>
            <a:lvl2pPr marL="800100" indent="-342900">
              <a:lnSpc>
                <a:spcPct val="100000"/>
              </a:lnSpc>
              <a:spcAft>
                <a:spcPts val="600"/>
              </a:spcAft>
              <a:buFont typeface="Arial" panose="020B0604020202020204" pitchFamily="34" charset="0"/>
              <a:buChar char="•"/>
              <a:defRPr sz="2000"/>
            </a:lvl2pPr>
            <a:lvl3pPr marL="1257300" indent="-342900">
              <a:buFont typeface="Arial" panose="020B0604020202020204" pitchFamily="34" charset="0"/>
              <a:buChar char="•"/>
              <a:defRPr sz="2000"/>
            </a:lvl3pPr>
            <a:lvl4pPr marL="1714500" indent="-342900">
              <a:buFont typeface="Arial" panose="020B0604020202020204" pitchFamily="34" charset="0"/>
              <a:buChar char="•"/>
              <a:defRPr sz="2000"/>
            </a:lvl4pPr>
            <a:lvl5pPr marL="2171700" indent="-342900">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5">
            <a:extLst>
              <a:ext uri="{FF2B5EF4-FFF2-40B4-BE49-F238E27FC236}">
                <a16:creationId xmlns:a16="http://schemas.microsoft.com/office/drawing/2014/main" id="{8814D5F7-E70A-5F97-5C8F-95B9E1B6D492}"/>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8528140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Table">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9" name="Table Placeholder 8">
            <a:extLst>
              <a:ext uri="{FF2B5EF4-FFF2-40B4-BE49-F238E27FC236}">
                <a16:creationId xmlns:a16="http://schemas.microsoft.com/office/drawing/2014/main" id="{CB43608F-0A38-CF4A-4B3B-F1212E786FDE}"/>
              </a:ext>
            </a:extLst>
          </p:cNvPr>
          <p:cNvSpPr>
            <a:spLocks noGrp="1"/>
          </p:cNvSpPr>
          <p:nvPr>
            <p:ph type="tbl" sz="quarter" idx="10"/>
          </p:nvPr>
        </p:nvSpPr>
        <p:spPr>
          <a:xfrm>
            <a:off x="1487488" y="2057400"/>
            <a:ext cx="9790112" cy="3886200"/>
          </a:xfrm>
        </p:spPr>
        <p:txBody>
          <a:bodyPr>
            <a:normAutofit/>
          </a:bodyPr>
          <a:lstStyle>
            <a:lvl1pPr>
              <a:defRPr sz="2400"/>
            </a:lvl1pPr>
          </a:lstStyle>
          <a:p>
            <a:r>
              <a:rPr lang="en-US"/>
              <a:t>Click icon to add table</a:t>
            </a:r>
            <a:endParaRPr lang="en-US" dirty="0"/>
          </a:p>
        </p:txBody>
      </p:sp>
      <p:sp>
        <p:nvSpPr>
          <p:cNvPr id="2" name="Slide Number Placeholder 5">
            <a:extLst>
              <a:ext uri="{FF2B5EF4-FFF2-40B4-BE49-F238E27FC236}">
                <a16:creationId xmlns:a16="http://schemas.microsoft.com/office/drawing/2014/main" id="{05DA3688-07D1-82D9-6818-C95E9A69C2F1}"/>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26913572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ank you 1">
    <p:bg>
      <p:bgPr>
        <a:solidFill>
          <a:schemeClr val="accent2">
            <a:lumMod val="50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B5E70F-EF03-B535-2505-BC971E3BC36D}"/>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 name="Straight Connector 2">
            <a:extLst>
              <a:ext uri="{FF2B5EF4-FFF2-40B4-BE49-F238E27FC236}">
                <a16:creationId xmlns:a16="http://schemas.microsoft.com/office/drawing/2014/main" id="{8794424E-93DD-A404-D05E-EF6030A76D3B}"/>
              </a:ext>
              <a:ext uri="{C183D7F6-B498-43B3-948B-1728B52AA6E4}">
                <adec:decorative xmlns:adec="http://schemas.microsoft.com/office/drawing/2017/decorative" val="1"/>
              </a:ext>
            </a:extLst>
          </p:cNvPr>
          <p:cNvCxnSpPr>
            <a:cxnSpLocks/>
          </p:cNvCxnSpPr>
          <p:nvPr userDrawn="1"/>
        </p:nvCxnSpPr>
        <p:spPr>
          <a:xfrm>
            <a:off x="896628" y="0"/>
            <a:ext cx="0" cy="6858000"/>
          </a:xfrm>
          <a:prstGeom prst="line">
            <a:avLst/>
          </a:prstGeom>
          <a:ln w="19050">
            <a:solidFill>
              <a:schemeClr val="accent5">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03A3B6B-5129-A46A-A20C-5D7BC706C9B1}"/>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7">
            <a:extLst>
              <a:ext uri="{FF2B5EF4-FFF2-40B4-BE49-F238E27FC236}">
                <a16:creationId xmlns:a16="http://schemas.microsoft.com/office/drawing/2014/main" id="{24E401A1-8CEE-5E1B-343B-D737433AE63F}"/>
              </a:ext>
            </a:extLst>
          </p:cNvPr>
          <p:cNvSpPr>
            <a:spLocks noGrp="1"/>
          </p:cNvSpPr>
          <p:nvPr>
            <p:ph type="title" hasCustomPrompt="1"/>
          </p:nvPr>
        </p:nvSpPr>
        <p:spPr>
          <a:xfrm>
            <a:off x="1317614" y="690511"/>
            <a:ext cx="4964671" cy="5253089"/>
          </a:xfrm>
        </p:spPr>
        <p:txBody>
          <a:bodyPr anchor="b">
            <a:normAutofit/>
          </a:bodyPr>
          <a:lstStyle>
            <a:lvl1pPr>
              <a:defRPr sz="6000">
                <a:solidFill>
                  <a:schemeClr val="bg1"/>
                </a:solidFill>
              </a:defRPr>
            </a:lvl1pPr>
          </a:lstStyle>
          <a:p>
            <a:r>
              <a:rPr lang="en-US" dirty="0"/>
              <a:t>Click to add title</a:t>
            </a:r>
          </a:p>
        </p:txBody>
      </p:sp>
      <p:sp>
        <p:nvSpPr>
          <p:cNvPr id="10" name="Content Placeholder 9">
            <a:extLst>
              <a:ext uri="{FF2B5EF4-FFF2-40B4-BE49-F238E27FC236}">
                <a16:creationId xmlns:a16="http://schemas.microsoft.com/office/drawing/2014/main" id="{AD608249-3D60-D3B2-68C5-778D0EA18F2D}"/>
              </a:ext>
            </a:extLst>
          </p:cNvPr>
          <p:cNvSpPr>
            <a:spLocks noGrp="1"/>
          </p:cNvSpPr>
          <p:nvPr>
            <p:ph sz="quarter" idx="10" hasCustomPrompt="1"/>
          </p:nvPr>
        </p:nvSpPr>
        <p:spPr>
          <a:xfrm>
            <a:off x="6282286" y="690465"/>
            <a:ext cx="4784372" cy="5253089"/>
          </a:xfrm>
        </p:spPr>
        <p:txBody>
          <a:bodyPr anchor="ctr">
            <a:normAutofit/>
          </a:bodyPr>
          <a:lstStyle>
            <a:lvl1pPr marL="0" indent="0">
              <a:lnSpc>
                <a:spcPct val="100000"/>
              </a:lnSpc>
              <a:spcBef>
                <a:spcPts val="0"/>
              </a:spcBef>
              <a:spcAft>
                <a:spcPts val="1200"/>
              </a:spcAft>
              <a:buNone/>
              <a:defRPr sz="2000">
                <a:solidFill>
                  <a:schemeClr val="bg1"/>
                </a:solidFill>
              </a:defRPr>
            </a:lvl1pPr>
            <a:lvl2pPr marL="742950" indent="-285750">
              <a:lnSpc>
                <a:spcPct val="100000"/>
              </a:lnSpc>
              <a:spcBef>
                <a:spcPts val="0"/>
              </a:spcBef>
              <a:spcAft>
                <a:spcPts val="1200"/>
              </a:spcAft>
              <a:buFont typeface="Arial" panose="020B0604020202020204" pitchFamily="34" charset="0"/>
              <a:buChar char="•"/>
              <a:defRPr sz="1800">
                <a:solidFill>
                  <a:schemeClr val="bg1"/>
                </a:solidFill>
              </a:defRPr>
            </a:lvl2pPr>
            <a:lvl3pPr marL="1200150" indent="-285750">
              <a:lnSpc>
                <a:spcPct val="100000"/>
              </a:lnSpc>
              <a:spcBef>
                <a:spcPts val="0"/>
              </a:spcBef>
              <a:spcAft>
                <a:spcPts val="1200"/>
              </a:spcAft>
              <a:buFont typeface="Arial" panose="020B0604020202020204" pitchFamily="34" charset="0"/>
              <a:buChar char="•"/>
              <a:defRPr sz="1600">
                <a:solidFill>
                  <a:schemeClr val="bg1"/>
                </a:solidFill>
              </a:defRPr>
            </a:lvl3pPr>
            <a:lvl4pPr marL="1657350" indent="-285750">
              <a:lnSpc>
                <a:spcPct val="100000"/>
              </a:lnSpc>
              <a:spcBef>
                <a:spcPts val="0"/>
              </a:spcBef>
              <a:spcAft>
                <a:spcPts val="1200"/>
              </a:spcAft>
              <a:buFont typeface="Arial" panose="020B0604020202020204" pitchFamily="34" charset="0"/>
              <a:buChar char="•"/>
              <a:defRPr sz="1400">
                <a:solidFill>
                  <a:schemeClr val="bg1"/>
                </a:solidFill>
              </a:defRPr>
            </a:lvl4pPr>
            <a:lvl5pPr marL="2114550" indent="-285750">
              <a:lnSpc>
                <a:spcPct val="100000"/>
              </a:lnSpc>
              <a:spcBef>
                <a:spcPts val="0"/>
              </a:spcBef>
              <a:spcAft>
                <a:spcPts val="1200"/>
              </a:spcAft>
              <a:buFont typeface="Arial" panose="020B0604020202020204" pitchFamily="34" charset="0"/>
              <a:buChar char="•"/>
              <a:defRPr sz="1400">
                <a:solidFill>
                  <a:schemeClr val="bg1"/>
                </a:solidFill>
              </a:defRPr>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437483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5/14/2024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50145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1">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55583" y="737115"/>
            <a:ext cx="4640418" cy="5407091"/>
          </a:xfrm>
        </p:spPr>
        <p:txBody>
          <a:bodyPr lIns="0">
            <a:normAutofit/>
          </a:bodyPr>
          <a:lstStyle>
            <a:lvl1pPr>
              <a:defRPr sz="3600"/>
            </a:lvl1pPr>
          </a:lstStyle>
          <a:p>
            <a:r>
              <a:rPr lang="en-US" dirty="0"/>
              <a:t>Click to add title</a:t>
            </a:r>
          </a:p>
        </p:txBody>
      </p:sp>
      <p:sp>
        <p:nvSpPr>
          <p:cNvPr id="2" name="Content Placeholder 7">
            <a:extLst>
              <a:ext uri="{FF2B5EF4-FFF2-40B4-BE49-F238E27FC236}">
                <a16:creationId xmlns:a16="http://schemas.microsoft.com/office/drawing/2014/main" id="{AEA3C42D-C3E7-4F13-63E2-96D7A3B21113}"/>
              </a:ext>
            </a:extLst>
          </p:cNvPr>
          <p:cNvSpPr>
            <a:spLocks noGrp="1"/>
          </p:cNvSpPr>
          <p:nvPr>
            <p:ph sz="quarter" idx="12" hasCustomPrompt="1"/>
          </p:nvPr>
        </p:nvSpPr>
        <p:spPr>
          <a:xfrm>
            <a:off x="6388461" y="737115"/>
            <a:ext cx="4449712" cy="5407091"/>
          </a:xfrm>
        </p:spPr>
        <p:txBody>
          <a:bodyPr lIns="0" tIns="0" rIns="0" bIns="0" anchor="ctr">
            <a:normAutofit/>
          </a:bodyPr>
          <a:lstStyle>
            <a:lvl1pPr marL="228600" indent="-228600">
              <a:lnSpc>
                <a:spcPct val="100000"/>
              </a:lnSpc>
              <a:spcBef>
                <a:spcPts val="0"/>
              </a:spcBef>
              <a:spcAft>
                <a:spcPts val="1200"/>
              </a:spcAft>
              <a:buFont typeface="Arial" panose="020B0604020202020204" pitchFamily="34" charset="0"/>
              <a:buChar char="•"/>
              <a:defRPr sz="2000"/>
            </a:lvl1pPr>
            <a:lvl2pPr marL="685800" indent="-228600">
              <a:lnSpc>
                <a:spcPct val="100000"/>
              </a:lnSpc>
              <a:spcBef>
                <a:spcPts val="0"/>
              </a:spcBef>
              <a:spcAft>
                <a:spcPts val="1200"/>
              </a:spcAft>
              <a:buFont typeface="Arial" panose="020B0604020202020204" pitchFamily="34" charset="0"/>
              <a:buChar char="•"/>
              <a:defRPr sz="2000"/>
            </a:lvl2pPr>
            <a:lvl3pPr marL="1143000" indent="-228600">
              <a:spcBef>
                <a:spcPts val="0"/>
              </a:spcBef>
              <a:spcAft>
                <a:spcPts val="1200"/>
              </a:spcAft>
              <a:buFont typeface="Arial" panose="020B0604020202020204" pitchFamily="34" charset="0"/>
              <a:buChar char="•"/>
              <a:defRPr sz="2000"/>
            </a:lvl3pPr>
            <a:lvl4pPr marL="1600200" indent="-228600">
              <a:spcBef>
                <a:spcPts val="0"/>
              </a:spcBef>
              <a:spcAft>
                <a:spcPts val="1200"/>
              </a:spcAft>
              <a:buFont typeface="Arial" panose="020B0604020202020204" pitchFamily="34" charset="0"/>
              <a:buChar char="•"/>
              <a:defRPr sz="2000"/>
            </a:lvl4pPr>
            <a:lvl5pPr marL="2057400" indent="-228600">
              <a:spcBef>
                <a:spcPts val="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3" name="Straight Connector 2">
            <a:extLst>
              <a:ext uri="{FF2B5EF4-FFF2-40B4-BE49-F238E27FC236}">
                <a16:creationId xmlns:a16="http://schemas.microsoft.com/office/drawing/2014/main" id="{45FE61D9-DA99-9DA5-5DD2-C4118066CA63}"/>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E64603E-965E-E3BF-203B-F4D99428203D}"/>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4E9F5D75-1D8F-F695-81F8-4A6D0C678215}"/>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32772451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Picture">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B6B956C-A124-5A7C-EBD4-CBB618B9BC1D}"/>
              </a:ext>
            </a:extLst>
          </p:cNvPr>
          <p:cNvSpPr>
            <a:spLocks noGrp="1"/>
          </p:cNvSpPr>
          <p:nvPr>
            <p:ph type="title" hasCustomPrompt="1"/>
          </p:nvPr>
        </p:nvSpPr>
        <p:spPr>
          <a:xfrm>
            <a:off x="1353827" y="1278294"/>
            <a:ext cx="5000318" cy="4904141"/>
          </a:xfrm>
        </p:spPr>
        <p:txBody>
          <a:bodyPr anchor="b">
            <a:normAutofit/>
          </a:bodyPr>
          <a:lstStyle>
            <a:lvl1pPr>
              <a:defRPr sz="3600"/>
            </a:lvl1pPr>
          </a:lstStyle>
          <a:p>
            <a:r>
              <a:rPr lang="en-US" dirty="0"/>
              <a:t>Click to add title</a:t>
            </a:r>
          </a:p>
        </p:txBody>
      </p:sp>
      <p:sp>
        <p:nvSpPr>
          <p:cNvPr id="12" name="Picture Placeholder 11">
            <a:extLst>
              <a:ext uri="{FF2B5EF4-FFF2-40B4-BE49-F238E27FC236}">
                <a16:creationId xmlns:a16="http://schemas.microsoft.com/office/drawing/2014/main" id="{2B92702B-E14C-886C-445A-349265F37592}"/>
              </a:ext>
            </a:extLst>
          </p:cNvPr>
          <p:cNvSpPr>
            <a:spLocks noGrp="1"/>
          </p:cNvSpPr>
          <p:nvPr>
            <p:ph type="pic" sz="quarter" idx="13"/>
          </p:nvPr>
        </p:nvSpPr>
        <p:spPr>
          <a:xfrm>
            <a:off x="6642169" y="-1"/>
            <a:ext cx="4635426" cy="6857999"/>
          </a:xfrm>
        </p:spPr>
        <p:txBody>
          <a:bodyPr>
            <a:normAutofit/>
          </a:bodyPr>
          <a:lstStyle>
            <a:lvl1pPr marL="0" indent="0" algn="ctr">
              <a:buNone/>
              <a:defRPr sz="2000"/>
            </a:lvl1pPr>
          </a:lstStyle>
          <a:p>
            <a:r>
              <a:rPr lang="en-US"/>
              <a:t>Click icon to add picture</a:t>
            </a:r>
            <a:endParaRPr lang="en-US" dirty="0"/>
          </a:p>
        </p:txBody>
      </p:sp>
      <p:sp>
        <p:nvSpPr>
          <p:cNvPr id="6" name="Rectangle 5">
            <a:extLst>
              <a:ext uri="{FF2B5EF4-FFF2-40B4-BE49-F238E27FC236}">
                <a16:creationId xmlns:a16="http://schemas.microsoft.com/office/drawing/2014/main" id="{49C76C37-CBD2-36CF-1413-53DD1CB4A545}"/>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510D1AAD-E663-5B8E-CE72-64C1DBF19CE0}"/>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EC250190-89C1-EAA3-6C2A-15A60C6754F5}"/>
              </a:ext>
              <a:ext uri="{C183D7F6-B498-43B3-948B-1728B52AA6E4}">
                <adec:decorative xmlns:adec="http://schemas.microsoft.com/office/drawing/2017/decorative" val="1"/>
              </a:ext>
            </a:extLst>
          </p:cNvPr>
          <p:cNvCxnSpPr>
            <a:cxnSpLocks/>
          </p:cNvCxnSpPr>
          <p:nvPr userDrawn="1"/>
        </p:nvCxnSpPr>
        <p:spPr>
          <a:xfrm>
            <a:off x="896628" y="0"/>
            <a:ext cx="0" cy="6858000"/>
          </a:xfrm>
          <a:prstGeom prst="line">
            <a:avLst/>
          </a:prstGeom>
          <a:ln w="190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90299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B6B956C-A124-5A7C-EBD4-CBB618B9BC1D}"/>
              </a:ext>
            </a:extLst>
          </p:cNvPr>
          <p:cNvSpPr>
            <a:spLocks noGrp="1"/>
          </p:cNvSpPr>
          <p:nvPr>
            <p:ph type="title" hasCustomPrompt="1"/>
          </p:nvPr>
        </p:nvSpPr>
        <p:spPr>
          <a:xfrm>
            <a:off x="1353827" y="3508311"/>
            <a:ext cx="9923770" cy="1438762"/>
          </a:xfrm>
        </p:spPr>
        <p:txBody>
          <a:bodyPr anchor="b">
            <a:normAutofit/>
          </a:bodyPr>
          <a:lstStyle>
            <a:lvl1pPr>
              <a:defRPr sz="3600"/>
            </a:lvl1pPr>
          </a:lstStyle>
          <a:p>
            <a:r>
              <a:rPr lang="en-US" dirty="0"/>
              <a:t>Click to add title</a:t>
            </a:r>
          </a:p>
        </p:txBody>
      </p:sp>
      <p:sp>
        <p:nvSpPr>
          <p:cNvPr id="12" name="Picture Placeholder 11">
            <a:extLst>
              <a:ext uri="{FF2B5EF4-FFF2-40B4-BE49-F238E27FC236}">
                <a16:creationId xmlns:a16="http://schemas.microsoft.com/office/drawing/2014/main" id="{2B92702B-E14C-886C-445A-349265F37592}"/>
              </a:ext>
            </a:extLst>
          </p:cNvPr>
          <p:cNvSpPr>
            <a:spLocks noGrp="1"/>
          </p:cNvSpPr>
          <p:nvPr>
            <p:ph type="pic" sz="quarter" idx="13"/>
          </p:nvPr>
        </p:nvSpPr>
        <p:spPr>
          <a:xfrm>
            <a:off x="915600" y="0"/>
            <a:ext cx="10361995" cy="3429000"/>
          </a:xfrm>
        </p:spPr>
        <p:txBody>
          <a:bodyPr>
            <a:normAutofit/>
          </a:bodyPr>
          <a:lstStyle>
            <a:lvl1pPr marL="0" indent="0" algn="ctr">
              <a:buNone/>
              <a:defRPr sz="2000"/>
            </a:lvl1pPr>
          </a:lstStyle>
          <a:p>
            <a:r>
              <a:rPr lang="en-US"/>
              <a:t>Click icon to add picture</a:t>
            </a:r>
            <a:endParaRPr lang="en-US" dirty="0"/>
          </a:p>
        </p:txBody>
      </p:sp>
      <p:sp>
        <p:nvSpPr>
          <p:cNvPr id="6" name="Rectangle 5">
            <a:extLst>
              <a:ext uri="{FF2B5EF4-FFF2-40B4-BE49-F238E27FC236}">
                <a16:creationId xmlns:a16="http://schemas.microsoft.com/office/drawing/2014/main" id="{49C76C37-CBD2-36CF-1413-53DD1CB4A545}"/>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510D1AAD-E663-5B8E-CE72-64C1DBF19CE0}"/>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Connector 7">
            <a:extLst>
              <a:ext uri="{FF2B5EF4-FFF2-40B4-BE49-F238E27FC236}">
                <a16:creationId xmlns:a16="http://schemas.microsoft.com/office/drawing/2014/main" id="{EC250190-89C1-EAA3-6C2A-15A60C6754F5}"/>
              </a:ext>
              <a:ext uri="{C183D7F6-B498-43B3-948B-1728B52AA6E4}">
                <adec:decorative xmlns:adec="http://schemas.microsoft.com/office/drawing/2017/decorative" val="1"/>
              </a:ext>
            </a:extLst>
          </p:cNvPr>
          <p:cNvCxnSpPr>
            <a:cxnSpLocks/>
          </p:cNvCxnSpPr>
          <p:nvPr userDrawn="1"/>
        </p:nvCxnSpPr>
        <p:spPr>
          <a:xfrm>
            <a:off x="896628" y="0"/>
            <a:ext cx="0" cy="6858000"/>
          </a:xfrm>
          <a:prstGeom prst="line">
            <a:avLst/>
          </a:prstGeom>
          <a:ln w="190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10" name="Text Placeholder 12">
            <a:extLst>
              <a:ext uri="{FF2B5EF4-FFF2-40B4-BE49-F238E27FC236}">
                <a16:creationId xmlns:a16="http://schemas.microsoft.com/office/drawing/2014/main" id="{D179113D-0374-3934-841E-56AD5AFCF977}"/>
              </a:ext>
            </a:extLst>
          </p:cNvPr>
          <p:cNvSpPr>
            <a:spLocks noGrp="1"/>
          </p:cNvSpPr>
          <p:nvPr>
            <p:ph type="body" sz="quarter" idx="12" hasCustomPrompt="1"/>
          </p:nvPr>
        </p:nvSpPr>
        <p:spPr>
          <a:xfrm>
            <a:off x="1353828" y="5228488"/>
            <a:ext cx="9923770" cy="1368256"/>
          </a:xfrm>
          <a:prstGeom prst="rect">
            <a:avLst/>
          </a:prstGeom>
        </p:spPr>
        <p:txBody>
          <a:bodyPr anchor="t">
            <a:normAutofit/>
          </a:bodyPr>
          <a:lstStyle>
            <a:lvl1pPr marL="0" indent="0" algn="l">
              <a:lnSpc>
                <a:spcPct val="80000"/>
              </a:lnSpc>
              <a:spcBef>
                <a:spcPts val="0"/>
              </a:spcBef>
              <a:buNone/>
              <a:defRPr sz="2000" spc="0" baseline="0">
                <a:solidFill>
                  <a:schemeClr val="tx1"/>
                </a:solidFill>
                <a:latin typeface="+mn-lt"/>
              </a:defRPr>
            </a:lvl1pPr>
          </a:lstStyle>
          <a:p>
            <a:pPr lvl="0"/>
            <a:r>
              <a:rPr lang="en-US" dirty="0"/>
              <a:t>Click to add subtitle</a:t>
            </a:r>
          </a:p>
        </p:txBody>
      </p:sp>
    </p:spTree>
    <p:extLst>
      <p:ext uri="{BB962C8B-B14F-4D97-AF65-F5344CB8AC3E}">
        <p14:creationId xmlns:p14="http://schemas.microsoft.com/office/powerpoint/2010/main" val="32272241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5" y="503852"/>
            <a:ext cx="9150675" cy="1427585"/>
          </a:xfrm>
        </p:spPr>
        <p:txBody>
          <a:bodyPr lIns="0">
            <a:normAutofit/>
          </a:bodyPr>
          <a:lstStyle>
            <a:lvl1pPr>
              <a:defRPr sz="3600"/>
            </a:lvl1pPr>
          </a:lstStyle>
          <a:p>
            <a:r>
              <a:rPr lang="en-US" dirty="0"/>
              <a:t>Click to add title</a:t>
            </a:r>
          </a:p>
        </p:txBody>
      </p:sp>
      <p:sp>
        <p:nvSpPr>
          <p:cNvPr id="2" name="Content Placeholder 7">
            <a:extLst>
              <a:ext uri="{FF2B5EF4-FFF2-40B4-BE49-F238E27FC236}">
                <a16:creationId xmlns:a16="http://schemas.microsoft.com/office/drawing/2014/main" id="{AEA3C42D-C3E7-4F13-63E2-96D7A3B21113}"/>
              </a:ext>
            </a:extLst>
          </p:cNvPr>
          <p:cNvSpPr>
            <a:spLocks noGrp="1"/>
          </p:cNvSpPr>
          <p:nvPr>
            <p:ph sz="quarter" idx="12" hasCustomPrompt="1"/>
          </p:nvPr>
        </p:nvSpPr>
        <p:spPr>
          <a:xfrm>
            <a:off x="1450153" y="2108722"/>
            <a:ext cx="8552264" cy="4119463"/>
          </a:xfrm>
        </p:spPr>
        <p:txBody>
          <a:bodyPr lIns="0" tIns="0" rIns="0" bIns="0">
            <a:normAutofit/>
          </a:bodyPr>
          <a:lstStyle>
            <a:lvl1pPr marL="228600" indent="-228600">
              <a:lnSpc>
                <a:spcPct val="100000"/>
              </a:lnSpc>
              <a:spcBef>
                <a:spcPts val="0"/>
              </a:spcBef>
              <a:spcAft>
                <a:spcPts val="1200"/>
              </a:spcAft>
              <a:buFont typeface="Arial" panose="020B0604020202020204" pitchFamily="34" charset="0"/>
              <a:buChar char="•"/>
              <a:defRPr sz="2000"/>
            </a:lvl1pPr>
            <a:lvl2pPr marL="685800" indent="-228600">
              <a:lnSpc>
                <a:spcPct val="100000"/>
              </a:lnSpc>
              <a:spcBef>
                <a:spcPts val="0"/>
              </a:spcBef>
              <a:spcAft>
                <a:spcPts val="1200"/>
              </a:spcAft>
              <a:buFont typeface="Arial" panose="020B0604020202020204" pitchFamily="34" charset="0"/>
              <a:buChar char="•"/>
              <a:defRPr sz="2000"/>
            </a:lvl2pPr>
            <a:lvl3pPr marL="1143000" indent="-228600">
              <a:spcBef>
                <a:spcPts val="0"/>
              </a:spcBef>
              <a:spcAft>
                <a:spcPts val="1200"/>
              </a:spcAft>
              <a:buFont typeface="Arial" panose="020B0604020202020204" pitchFamily="34" charset="0"/>
              <a:buChar char="•"/>
              <a:defRPr sz="2000"/>
            </a:lvl3pPr>
            <a:lvl4pPr marL="1600200" indent="-228600">
              <a:spcBef>
                <a:spcPts val="0"/>
              </a:spcBef>
              <a:spcAft>
                <a:spcPts val="1200"/>
              </a:spcAft>
              <a:buFont typeface="Arial" panose="020B0604020202020204" pitchFamily="34" charset="0"/>
              <a:buChar char="•"/>
              <a:defRPr sz="2000"/>
            </a:lvl4pPr>
            <a:lvl5pPr marL="2057400" indent="-228600">
              <a:spcBef>
                <a:spcPts val="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3" name="Straight Connector 2">
            <a:extLst>
              <a:ext uri="{FF2B5EF4-FFF2-40B4-BE49-F238E27FC236}">
                <a16:creationId xmlns:a16="http://schemas.microsoft.com/office/drawing/2014/main" id="{45FE61D9-DA99-9DA5-5DD2-C4118066CA63}"/>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CE64603E-965E-E3BF-203B-F4D99428203D}"/>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a:extLst>
              <a:ext uri="{FF2B5EF4-FFF2-40B4-BE49-F238E27FC236}">
                <a16:creationId xmlns:a16="http://schemas.microsoft.com/office/drawing/2014/main" id="{5DABAFC1-3E76-DCE6-3A6D-E0020C5BE864}"/>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13735965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accent6"/>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07175C5-CB2F-2BAC-3704-54DCD1BF043F}"/>
              </a:ext>
            </a:extLst>
          </p:cNvPr>
          <p:cNvSpPr>
            <a:spLocks noGrp="1"/>
          </p:cNvSpPr>
          <p:nvPr>
            <p:ph type="title" hasCustomPrompt="1"/>
          </p:nvPr>
        </p:nvSpPr>
        <p:spPr>
          <a:xfrm>
            <a:off x="1038031" y="1068169"/>
            <a:ext cx="10115939" cy="2681549"/>
          </a:xfrm>
        </p:spPr>
        <p:txBody>
          <a:bodyPr anchor="b"/>
          <a:lstStyle>
            <a:lvl1pPr algn="ctr">
              <a:defRPr>
                <a:solidFill>
                  <a:schemeClr val="bg1"/>
                </a:solidFill>
              </a:defRPr>
            </a:lvl1pPr>
          </a:lstStyle>
          <a:p>
            <a:r>
              <a:rPr lang="en-US" dirty="0"/>
              <a:t>Click to add title</a:t>
            </a:r>
          </a:p>
        </p:txBody>
      </p:sp>
      <p:sp>
        <p:nvSpPr>
          <p:cNvPr id="5" name="Rectangle 4">
            <a:extLst>
              <a:ext uri="{FF2B5EF4-FFF2-40B4-BE49-F238E27FC236}">
                <a16:creationId xmlns:a16="http://schemas.microsoft.com/office/drawing/2014/main" id="{3901905E-33E7-852F-94E3-8E100B3D1E4A}"/>
              </a:ext>
              <a:ext uri="{C183D7F6-B498-43B3-948B-1728B52AA6E4}">
                <adec:decorative xmlns:adec="http://schemas.microsoft.com/office/drawing/2017/decorative" val="1"/>
              </a:ext>
            </a:extLst>
          </p:cNvPr>
          <p:cNvSpPr/>
          <p:nvPr userDrawn="1"/>
        </p:nvSpPr>
        <p:spPr>
          <a:xfrm>
            <a:off x="914400" y="914400"/>
            <a:ext cx="10363200" cy="5029200"/>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1B7799F7-CBB1-9649-7D06-F7EEFD4F0183}"/>
              </a:ext>
              <a:ext uri="{C183D7F6-B498-43B3-948B-1728B52AA6E4}">
                <adec:decorative xmlns:adec="http://schemas.microsoft.com/office/drawing/2017/decorative" val="1"/>
              </a:ext>
            </a:extLst>
          </p:cNvPr>
          <p:cNvSpPr/>
          <p:nvPr userDrawn="1"/>
        </p:nvSpPr>
        <p:spPr>
          <a:xfrm>
            <a:off x="0" y="594360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a:extLst>
              <a:ext uri="{FF2B5EF4-FFF2-40B4-BE49-F238E27FC236}">
                <a16:creationId xmlns:a16="http://schemas.microsoft.com/office/drawing/2014/main" id="{B1AFC5CA-DB29-4B8C-C004-72E4EC761C3B}"/>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 Placeholder 12">
            <a:extLst>
              <a:ext uri="{FF2B5EF4-FFF2-40B4-BE49-F238E27FC236}">
                <a16:creationId xmlns:a16="http://schemas.microsoft.com/office/drawing/2014/main" id="{E3CB2D2A-7172-87CE-D493-DAF52D62EBFC}"/>
              </a:ext>
            </a:extLst>
          </p:cNvPr>
          <p:cNvSpPr>
            <a:spLocks noGrp="1"/>
          </p:cNvSpPr>
          <p:nvPr>
            <p:ph type="body" sz="quarter" idx="12" hasCustomPrompt="1"/>
          </p:nvPr>
        </p:nvSpPr>
        <p:spPr>
          <a:xfrm>
            <a:off x="1038031" y="4027047"/>
            <a:ext cx="10115939" cy="1762783"/>
          </a:xfrm>
          <a:prstGeom prst="rect">
            <a:avLst/>
          </a:prstGeom>
        </p:spPr>
        <p:txBody>
          <a:bodyPr anchor="t">
            <a:normAutofit/>
          </a:bodyPr>
          <a:lstStyle>
            <a:lvl1pPr marL="0" indent="0" algn="ctr">
              <a:lnSpc>
                <a:spcPct val="80000"/>
              </a:lnSpc>
              <a:spcBef>
                <a:spcPts val="0"/>
              </a:spcBef>
              <a:buNone/>
              <a:defRPr sz="2000" spc="0" baseline="0">
                <a:solidFill>
                  <a:schemeClr val="bg1"/>
                </a:solidFill>
                <a:latin typeface="+mn-lt"/>
              </a:defRPr>
            </a:lvl1pPr>
          </a:lstStyle>
          <a:p>
            <a:pPr lvl="0"/>
            <a:r>
              <a:rPr lang="en-US" dirty="0"/>
              <a:t>Click to add subtitle</a:t>
            </a:r>
          </a:p>
        </p:txBody>
      </p:sp>
    </p:spTree>
    <p:extLst>
      <p:ext uri="{BB962C8B-B14F-4D97-AF65-F5344CB8AC3E}">
        <p14:creationId xmlns:p14="http://schemas.microsoft.com/office/powerpoint/2010/main" val="20695361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2 Content ">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2" name="Content Placeholder 7">
            <a:extLst>
              <a:ext uri="{FF2B5EF4-FFF2-40B4-BE49-F238E27FC236}">
                <a16:creationId xmlns:a16="http://schemas.microsoft.com/office/drawing/2014/main" id="{AEA3C42D-C3E7-4F13-63E2-96D7A3B21113}"/>
              </a:ext>
            </a:extLst>
          </p:cNvPr>
          <p:cNvSpPr>
            <a:spLocks noGrp="1"/>
          </p:cNvSpPr>
          <p:nvPr>
            <p:ph sz="quarter" idx="12" hasCustomPrompt="1"/>
          </p:nvPr>
        </p:nvSpPr>
        <p:spPr>
          <a:xfrm>
            <a:off x="1468814" y="2057401"/>
            <a:ext cx="4627186" cy="4119463"/>
          </a:xfrm>
        </p:spPr>
        <p:txBody>
          <a:bodyPr lIns="0">
            <a:normAutofit/>
          </a:bodyPr>
          <a:lstStyle>
            <a:lvl1pPr marL="0" indent="0">
              <a:lnSpc>
                <a:spcPct val="100000"/>
              </a:lnSpc>
              <a:spcBef>
                <a:spcPts val="1000"/>
              </a:spcBef>
              <a:spcAft>
                <a:spcPts val="1200"/>
              </a:spcAft>
              <a:buNone/>
              <a:defRPr sz="2000"/>
            </a:lvl1pPr>
            <a:lvl2pPr marL="228600" indent="-228600">
              <a:lnSpc>
                <a:spcPct val="100000"/>
              </a:lnSpc>
              <a:spcBef>
                <a:spcPts val="0"/>
              </a:spcBef>
              <a:spcAft>
                <a:spcPts val="1200"/>
              </a:spcAft>
              <a:buFont typeface="Arial" panose="020B0604020202020204" pitchFamily="34" charset="0"/>
              <a:buChar char="•"/>
              <a:defRPr sz="2000"/>
            </a:lvl2pPr>
            <a:lvl3pPr marL="685800" indent="-228600">
              <a:spcBef>
                <a:spcPts val="1000"/>
              </a:spcBef>
              <a:spcAft>
                <a:spcPts val="1200"/>
              </a:spcAft>
              <a:buFont typeface="Arial" panose="020B0604020202020204" pitchFamily="34" charset="0"/>
              <a:buChar char="•"/>
              <a:defRPr sz="2000"/>
            </a:lvl3pPr>
            <a:lvl4pPr marL="1143000" indent="-228600">
              <a:spcBef>
                <a:spcPts val="1000"/>
              </a:spcBef>
              <a:spcAft>
                <a:spcPts val="1200"/>
              </a:spcAft>
              <a:buFont typeface="Arial" panose="020B0604020202020204" pitchFamily="34" charset="0"/>
              <a:buChar char="•"/>
              <a:defRPr sz="2000"/>
            </a:lvl4pPr>
            <a:lvl5pPr marL="1600200" indent="-228600">
              <a:spcBef>
                <a:spcPts val="100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7">
            <a:extLst>
              <a:ext uri="{FF2B5EF4-FFF2-40B4-BE49-F238E27FC236}">
                <a16:creationId xmlns:a16="http://schemas.microsoft.com/office/drawing/2014/main" id="{617CE1C3-9892-2E23-986F-80ABB41823D6}"/>
              </a:ext>
            </a:extLst>
          </p:cNvPr>
          <p:cNvSpPr>
            <a:spLocks noGrp="1"/>
          </p:cNvSpPr>
          <p:nvPr>
            <p:ph sz="quarter" idx="11" hasCustomPrompt="1"/>
          </p:nvPr>
        </p:nvSpPr>
        <p:spPr>
          <a:xfrm>
            <a:off x="6668185" y="2057401"/>
            <a:ext cx="4609399" cy="4119463"/>
          </a:xfrm>
        </p:spPr>
        <p:txBody>
          <a:bodyPr lIns="0">
            <a:normAutofit/>
          </a:bodyPr>
          <a:lstStyle>
            <a:lvl1pPr marL="0" indent="0">
              <a:lnSpc>
                <a:spcPct val="100000"/>
              </a:lnSpc>
              <a:spcBef>
                <a:spcPts val="1000"/>
              </a:spcBef>
              <a:spcAft>
                <a:spcPts val="1200"/>
              </a:spcAft>
              <a:buNone/>
              <a:defRPr sz="2000"/>
            </a:lvl1pPr>
            <a:lvl2pPr marL="228600" indent="-228600">
              <a:lnSpc>
                <a:spcPct val="100000"/>
              </a:lnSpc>
              <a:spcBef>
                <a:spcPts val="1000"/>
              </a:spcBef>
              <a:spcAft>
                <a:spcPts val="1200"/>
              </a:spcAft>
              <a:buFont typeface="Arial" panose="020B0604020202020204" pitchFamily="34" charset="0"/>
              <a:buChar char="•"/>
              <a:defRPr sz="2000"/>
            </a:lvl2pPr>
            <a:lvl3pPr marL="685800" indent="-228600">
              <a:spcBef>
                <a:spcPts val="1000"/>
              </a:spcBef>
              <a:spcAft>
                <a:spcPts val="1200"/>
              </a:spcAft>
              <a:buFont typeface="Arial" panose="020B0604020202020204" pitchFamily="34" charset="0"/>
              <a:buChar char="•"/>
              <a:defRPr sz="2000"/>
            </a:lvl3pPr>
            <a:lvl4pPr marL="1143000" indent="-228600">
              <a:spcBef>
                <a:spcPts val="1000"/>
              </a:spcBef>
              <a:spcAft>
                <a:spcPts val="1200"/>
              </a:spcAft>
              <a:buFont typeface="Arial" panose="020B0604020202020204" pitchFamily="34" charset="0"/>
              <a:buChar char="•"/>
              <a:defRPr sz="2000"/>
            </a:lvl4pPr>
            <a:lvl5pPr marL="1600200" indent="-228600">
              <a:spcBef>
                <a:spcPts val="100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1D40DF0B-6602-19D4-3110-4659C28780D5}"/>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2561720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2 Content 3">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4" name="Content Placeholder 7">
            <a:extLst>
              <a:ext uri="{FF2B5EF4-FFF2-40B4-BE49-F238E27FC236}">
                <a16:creationId xmlns:a16="http://schemas.microsoft.com/office/drawing/2014/main" id="{C355854D-70C0-E6E1-2A0C-284D00A21AEC}"/>
              </a:ext>
            </a:extLst>
          </p:cNvPr>
          <p:cNvSpPr>
            <a:spLocks noGrp="1"/>
          </p:cNvSpPr>
          <p:nvPr>
            <p:ph sz="quarter" idx="12" hasCustomPrompt="1"/>
          </p:nvPr>
        </p:nvSpPr>
        <p:spPr>
          <a:xfrm>
            <a:off x="1468815" y="2057401"/>
            <a:ext cx="3068678" cy="4119463"/>
          </a:xfrm>
        </p:spPr>
        <p:txBody>
          <a:bodyPr lIns="0">
            <a:normAutofit/>
          </a:bodyPr>
          <a:lstStyle>
            <a:lvl1pPr marL="320040" indent="-320040">
              <a:lnSpc>
                <a:spcPct val="100000"/>
              </a:lnSpc>
              <a:spcBef>
                <a:spcPts val="0"/>
              </a:spcBef>
              <a:spcAft>
                <a:spcPts val="1200"/>
              </a:spcAft>
              <a:buFont typeface="+mj-lt"/>
              <a:buAutoNum type="arabicPeriod"/>
              <a:defRPr sz="2000"/>
            </a:lvl1pPr>
            <a:lvl2pPr marL="457200" indent="-320040">
              <a:lnSpc>
                <a:spcPct val="100000"/>
              </a:lnSpc>
              <a:spcBef>
                <a:spcPts val="1000"/>
              </a:spcBef>
              <a:spcAft>
                <a:spcPts val="1200"/>
              </a:spcAft>
              <a:buFont typeface="+mj-lt"/>
              <a:buAutoNum type="alphaLcPeriod"/>
              <a:defRPr sz="2000"/>
            </a:lvl2pPr>
            <a:lvl3pPr marL="914400" indent="-320040">
              <a:spcBef>
                <a:spcPts val="1000"/>
              </a:spcBef>
              <a:spcAft>
                <a:spcPts val="1200"/>
              </a:spcAft>
              <a:buFont typeface="+mj-lt"/>
              <a:buAutoNum type="arabicParenR"/>
              <a:defRPr sz="2000"/>
            </a:lvl3pPr>
            <a:lvl4pPr marL="1371600" indent="-320040">
              <a:spcBef>
                <a:spcPts val="1000"/>
              </a:spcBef>
              <a:spcAft>
                <a:spcPts val="1200"/>
              </a:spcAft>
              <a:buFont typeface="+mj-lt"/>
              <a:buAutoNum type="alphaLcParenR"/>
              <a:defRPr sz="2000"/>
            </a:lvl4pPr>
            <a:lvl5pPr marL="1828800" indent="-320040">
              <a:spcBef>
                <a:spcPts val="1000"/>
              </a:spcBef>
              <a:spcAft>
                <a:spcPts val="1200"/>
              </a:spcAft>
              <a:buFont typeface="+mj-lt"/>
              <a:buAutoNum type="romanLcPeriod"/>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7">
            <a:extLst>
              <a:ext uri="{FF2B5EF4-FFF2-40B4-BE49-F238E27FC236}">
                <a16:creationId xmlns:a16="http://schemas.microsoft.com/office/drawing/2014/main" id="{617CE1C3-9892-2E23-986F-80ABB41823D6}"/>
              </a:ext>
            </a:extLst>
          </p:cNvPr>
          <p:cNvSpPr>
            <a:spLocks noGrp="1"/>
          </p:cNvSpPr>
          <p:nvPr>
            <p:ph sz="quarter" idx="11" hasCustomPrompt="1"/>
          </p:nvPr>
        </p:nvSpPr>
        <p:spPr>
          <a:xfrm>
            <a:off x="5191727" y="2057401"/>
            <a:ext cx="6085857" cy="4119463"/>
          </a:xfrm>
        </p:spPr>
        <p:txBody>
          <a:bodyPr lIns="0">
            <a:normAutofit/>
          </a:bodyPr>
          <a:lstStyle>
            <a:lvl1pPr marL="0" indent="0">
              <a:lnSpc>
                <a:spcPct val="100000"/>
              </a:lnSpc>
              <a:spcBef>
                <a:spcPts val="1000"/>
              </a:spcBef>
              <a:spcAft>
                <a:spcPts val="1200"/>
              </a:spcAft>
              <a:buNone/>
              <a:defRPr sz="2000"/>
            </a:lvl1pPr>
            <a:lvl2pPr marL="228600" indent="-228600">
              <a:lnSpc>
                <a:spcPct val="100000"/>
              </a:lnSpc>
              <a:spcBef>
                <a:spcPts val="1000"/>
              </a:spcBef>
              <a:spcAft>
                <a:spcPts val="1200"/>
              </a:spcAft>
              <a:buFont typeface="Arial" panose="020B0604020202020204" pitchFamily="34" charset="0"/>
              <a:buChar char="•"/>
              <a:defRPr sz="2000"/>
            </a:lvl2pPr>
            <a:lvl3pPr marL="685800" indent="-228600">
              <a:spcBef>
                <a:spcPts val="1000"/>
              </a:spcBef>
              <a:spcAft>
                <a:spcPts val="1200"/>
              </a:spcAft>
              <a:buFont typeface="Arial" panose="020B0604020202020204" pitchFamily="34" charset="0"/>
              <a:buChar char="•"/>
              <a:defRPr sz="2000"/>
            </a:lvl3pPr>
            <a:lvl4pPr marL="1143000" indent="-228600">
              <a:spcBef>
                <a:spcPts val="1000"/>
              </a:spcBef>
              <a:spcAft>
                <a:spcPts val="1200"/>
              </a:spcAft>
              <a:buFont typeface="Arial" panose="020B0604020202020204" pitchFamily="34" charset="0"/>
              <a:buChar char="•"/>
              <a:defRPr sz="2000"/>
            </a:lvl4pPr>
            <a:lvl5pPr marL="1600200" indent="-228600">
              <a:spcBef>
                <a:spcPts val="100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 name="Slide Number Placeholder 5">
            <a:extLst>
              <a:ext uri="{FF2B5EF4-FFF2-40B4-BE49-F238E27FC236}">
                <a16:creationId xmlns:a16="http://schemas.microsoft.com/office/drawing/2014/main" id="{D7B331F9-6D4A-5020-969F-E961AF374E19}"/>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25142378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icture and Conten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75B3424C-4925-A7F7-02CD-84526B2E22EF}"/>
              </a:ext>
            </a:extLst>
          </p:cNvPr>
          <p:cNvSpPr>
            <a:spLocks noGrp="1"/>
          </p:cNvSpPr>
          <p:nvPr>
            <p:ph type="title" hasCustomPrompt="1"/>
          </p:nvPr>
        </p:nvSpPr>
        <p:spPr>
          <a:xfrm>
            <a:off x="1468814" y="503852"/>
            <a:ext cx="9808773" cy="1427585"/>
          </a:xfrm>
        </p:spPr>
        <p:txBody>
          <a:bodyPr lIns="0">
            <a:normAutofit/>
          </a:bodyPr>
          <a:lstStyle>
            <a:lvl1pPr>
              <a:defRPr sz="3600"/>
            </a:lvl1pPr>
          </a:lstStyle>
          <a:p>
            <a:r>
              <a:rPr lang="en-US" dirty="0"/>
              <a:t>Click to add title</a:t>
            </a:r>
          </a:p>
        </p:txBody>
      </p:sp>
      <p:sp>
        <p:nvSpPr>
          <p:cNvPr id="8" name="Picture Placeholder 7">
            <a:extLst>
              <a:ext uri="{FF2B5EF4-FFF2-40B4-BE49-F238E27FC236}">
                <a16:creationId xmlns:a16="http://schemas.microsoft.com/office/drawing/2014/main" id="{357912CB-B8F8-1E65-094F-AD3220E6C79C}"/>
              </a:ext>
            </a:extLst>
          </p:cNvPr>
          <p:cNvSpPr>
            <a:spLocks noGrp="1"/>
          </p:cNvSpPr>
          <p:nvPr>
            <p:ph type="pic" sz="quarter" idx="12"/>
          </p:nvPr>
        </p:nvSpPr>
        <p:spPr>
          <a:xfrm>
            <a:off x="1503363" y="2061969"/>
            <a:ext cx="4592637" cy="4805362"/>
          </a:xfrm>
        </p:spPr>
        <p:txBody>
          <a:bodyPr>
            <a:normAutofit/>
          </a:bodyPr>
          <a:lstStyle>
            <a:lvl1pPr marL="0" indent="0" algn="ctr">
              <a:buNone/>
              <a:defRPr sz="2000"/>
            </a:lvl1pPr>
          </a:lstStyle>
          <a:p>
            <a:r>
              <a:rPr lang="en-US"/>
              <a:t>Click icon to add picture</a:t>
            </a:r>
            <a:endParaRPr lang="en-US" dirty="0"/>
          </a:p>
        </p:txBody>
      </p:sp>
      <p:sp>
        <p:nvSpPr>
          <p:cNvPr id="12" name="Content Placeholder 7">
            <a:extLst>
              <a:ext uri="{FF2B5EF4-FFF2-40B4-BE49-F238E27FC236}">
                <a16:creationId xmlns:a16="http://schemas.microsoft.com/office/drawing/2014/main" id="{617CE1C3-9892-2E23-986F-80ABB41823D6}"/>
              </a:ext>
            </a:extLst>
          </p:cNvPr>
          <p:cNvSpPr>
            <a:spLocks noGrp="1"/>
          </p:cNvSpPr>
          <p:nvPr>
            <p:ph sz="quarter" idx="11" hasCustomPrompt="1"/>
          </p:nvPr>
        </p:nvSpPr>
        <p:spPr>
          <a:xfrm>
            <a:off x="6787262" y="2052736"/>
            <a:ext cx="4490320" cy="4800598"/>
          </a:xfrm>
        </p:spPr>
        <p:txBody>
          <a:bodyPr lIns="0">
            <a:normAutofit/>
          </a:bodyPr>
          <a:lstStyle>
            <a:lvl1pPr marL="0" indent="0">
              <a:lnSpc>
                <a:spcPct val="100000"/>
              </a:lnSpc>
              <a:spcBef>
                <a:spcPts val="1000"/>
              </a:spcBef>
              <a:spcAft>
                <a:spcPts val="1200"/>
              </a:spcAft>
              <a:buNone/>
              <a:defRPr sz="2000"/>
            </a:lvl1pPr>
            <a:lvl2pPr marL="800100" indent="-342900">
              <a:lnSpc>
                <a:spcPct val="100000"/>
              </a:lnSpc>
              <a:spcBef>
                <a:spcPts val="1000"/>
              </a:spcBef>
              <a:spcAft>
                <a:spcPts val="1200"/>
              </a:spcAft>
              <a:buFont typeface="Arial" panose="020B0604020202020204" pitchFamily="34" charset="0"/>
              <a:buChar char="•"/>
              <a:defRPr sz="2000"/>
            </a:lvl2pPr>
            <a:lvl3pPr marL="1257300" indent="-342900">
              <a:spcBef>
                <a:spcPts val="1000"/>
              </a:spcBef>
              <a:spcAft>
                <a:spcPts val="1200"/>
              </a:spcAft>
              <a:buFont typeface="Arial" panose="020B0604020202020204" pitchFamily="34" charset="0"/>
              <a:buChar char="•"/>
              <a:defRPr sz="2000"/>
            </a:lvl3pPr>
            <a:lvl4pPr marL="1714500" indent="-342900">
              <a:spcBef>
                <a:spcPts val="1000"/>
              </a:spcBef>
              <a:spcAft>
                <a:spcPts val="1200"/>
              </a:spcAft>
              <a:buFont typeface="Arial" panose="020B0604020202020204" pitchFamily="34" charset="0"/>
              <a:buChar char="•"/>
              <a:defRPr sz="2000"/>
            </a:lvl4pPr>
            <a:lvl5pPr marL="2171700" indent="-342900">
              <a:spcBef>
                <a:spcPts val="1000"/>
              </a:spcBef>
              <a:spcAft>
                <a:spcPts val="1200"/>
              </a:spcAft>
              <a:buFont typeface="Arial" panose="020B0604020202020204" pitchFamily="34" charset="0"/>
              <a:buChar char="•"/>
              <a:defRPr sz="2000"/>
            </a:lvl5pPr>
          </a:lstStyle>
          <a:p>
            <a:pPr lvl="0"/>
            <a:r>
              <a:rPr lang="en-US" dirty="0"/>
              <a:t>Click to add content</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Slide Number Placeholder 5">
            <a:extLst>
              <a:ext uri="{FF2B5EF4-FFF2-40B4-BE49-F238E27FC236}">
                <a16:creationId xmlns:a16="http://schemas.microsoft.com/office/drawing/2014/main" id="{8809D86D-3DDE-CA24-4CAA-DF6944B9BCBB}"/>
              </a:ext>
            </a:extLst>
          </p:cNvPr>
          <p:cNvSpPr>
            <a:spLocks noGrp="1"/>
          </p:cNvSpPr>
          <p:nvPr>
            <p:ph type="sldNum" sz="quarter" idx="15"/>
          </p:nvPr>
        </p:nvSpPr>
        <p:spPr>
          <a:xfrm>
            <a:off x="412136" y="5943601"/>
            <a:ext cx="968983" cy="651912"/>
          </a:xfrm>
        </p:spPr>
        <p:txBody>
          <a:bodyPr/>
          <a:lstStyle/>
          <a:p>
            <a:fld id="{18D65601-5AE2-46FC-B138-694DDD2B510D}" type="slidenum">
              <a:rPr lang="en-US" smtClean="0"/>
              <a:pPr/>
              <a:t>‹#›</a:t>
            </a:fld>
            <a:endParaRPr lang="en-US" dirty="0"/>
          </a:p>
        </p:txBody>
      </p:sp>
      <p:sp>
        <p:nvSpPr>
          <p:cNvPr id="5" name="Rectangle 4">
            <a:extLst>
              <a:ext uri="{FF2B5EF4-FFF2-40B4-BE49-F238E27FC236}">
                <a16:creationId xmlns:a16="http://schemas.microsoft.com/office/drawing/2014/main" id="{94389812-0415-9025-AB21-4503F7DF3AB5}"/>
              </a:ext>
              <a:ext uri="{C183D7F6-B498-43B3-948B-1728B52AA6E4}">
                <adec:decorative xmlns:adec="http://schemas.microsoft.com/office/drawing/2017/decorative" val="1"/>
              </a:ext>
            </a:extLst>
          </p:cNvPr>
          <p:cNvSpPr/>
          <p:nvPr userDrawn="1"/>
        </p:nvSpPr>
        <p:spPr>
          <a:xfrm>
            <a:off x="11277600" y="0"/>
            <a:ext cx="914400" cy="9144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 name="Straight Connector 5">
            <a:extLst>
              <a:ext uri="{FF2B5EF4-FFF2-40B4-BE49-F238E27FC236}">
                <a16:creationId xmlns:a16="http://schemas.microsoft.com/office/drawing/2014/main" id="{6459A5A0-86AD-344B-A0E4-6C55958151EE}"/>
              </a:ext>
              <a:ext uri="{C183D7F6-B498-43B3-948B-1728B52AA6E4}">
                <adec:decorative xmlns:adec="http://schemas.microsoft.com/office/drawing/2017/decorative" val="1"/>
              </a:ext>
            </a:extLst>
          </p:cNvPr>
          <p:cNvCxnSpPr>
            <a:cxnSpLocks/>
          </p:cNvCxnSpPr>
          <p:nvPr userDrawn="1"/>
        </p:nvCxnSpPr>
        <p:spPr>
          <a:xfrm>
            <a:off x="896628" y="0"/>
            <a:ext cx="0" cy="5943600"/>
          </a:xfrm>
          <a:prstGeom prst="line">
            <a:avLst/>
          </a:prstGeom>
          <a:ln w="190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61074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B82F216-62F1-7E0B-63FD-51C27CDAA1B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E61F31D-B959-2AD8-9208-FF08B574DB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32C8C7-5C6C-400B-AEC0-4D8178161BB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900" b="0" cap="all" spc="150" baseline="0">
                <a:solidFill>
                  <a:schemeClr val="bg2">
                    <a:lumMod val="50000"/>
                  </a:schemeClr>
                </a:solidFill>
                <a:latin typeface="Univers Light" panose="020B0403020202020204" pitchFamily="34" charset="0"/>
              </a:defRPr>
            </a:lvl1pPr>
          </a:lstStyle>
          <a:p>
            <a:endParaRPr lang="en-US" dirty="0"/>
          </a:p>
        </p:txBody>
      </p:sp>
      <p:sp>
        <p:nvSpPr>
          <p:cNvPr id="5" name="Footer Placeholder 4">
            <a:extLst>
              <a:ext uri="{FF2B5EF4-FFF2-40B4-BE49-F238E27FC236}">
                <a16:creationId xmlns:a16="http://schemas.microsoft.com/office/drawing/2014/main" id="{4B7105D6-7B52-4B7D-9473-BCD571A93A0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900" b="0" cap="all" spc="150" baseline="0">
                <a:solidFill>
                  <a:schemeClr val="bg2">
                    <a:lumMod val="50000"/>
                  </a:schemeClr>
                </a:solidFill>
                <a:latin typeface="Univers Light" panose="020B0403020202020204" pitchFamily="34" charset="0"/>
              </a:defRPr>
            </a:lvl1pPr>
          </a:lstStyle>
          <a:p>
            <a:endParaRPr lang="en-US" dirty="0"/>
          </a:p>
        </p:txBody>
      </p:sp>
      <p:sp>
        <p:nvSpPr>
          <p:cNvPr id="6" name="Slide Number Placeholder 5">
            <a:extLst>
              <a:ext uri="{FF2B5EF4-FFF2-40B4-BE49-F238E27FC236}">
                <a16:creationId xmlns:a16="http://schemas.microsoft.com/office/drawing/2014/main" id="{B13EAA0A-7090-4FA3-AD1C-CD4570404021}"/>
              </a:ext>
            </a:extLst>
          </p:cNvPr>
          <p:cNvSpPr>
            <a:spLocks noGrp="1"/>
          </p:cNvSpPr>
          <p:nvPr>
            <p:ph type="sldNum" sz="quarter" idx="4"/>
          </p:nvPr>
        </p:nvSpPr>
        <p:spPr>
          <a:xfrm>
            <a:off x="412136" y="5943601"/>
            <a:ext cx="968983" cy="651912"/>
          </a:xfrm>
          <a:prstGeom prst="rect">
            <a:avLst/>
          </a:prstGeom>
        </p:spPr>
        <p:txBody>
          <a:bodyPr vert="horz" lIns="91440" tIns="45720" rIns="91440" bIns="45720" rtlCol="0" anchor="ctr"/>
          <a:lstStyle>
            <a:lvl1pPr algn="ctr">
              <a:defRPr sz="1200" b="1" spc="150" baseline="0">
                <a:solidFill>
                  <a:schemeClr val="tx1"/>
                </a:solidFill>
                <a:latin typeface="+mn-lt"/>
              </a:defRPr>
            </a:lvl1pPr>
          </a:lstStyle>
          <a:p>
            <a:fld id="{18D65601-5AE2-46FC-B138-694DDD2B510D}" type="slidenum">
              <a:rPr lang="en-US" smtClean="0"/>
              <a:pPr/>
              <a:t>‹#›</a:t>
            </a:fld>
            <a:endParaRPr lang="en-US" dirty="0"/>
          </a:p>
        </p:txBody>
      </p:sp>
    </p:spTree>
    <p:extLst>
      <p:ext uri="{BB962C8B-B14F-4D97-AF65-F5344CB8AC3E}">
        <p14:creationId xmlns:p14="http://schemas.microsoft.com/office/powerpoint/2010/main" val="737433849"/>
      </p:ext>
    </p:extLst>
  </p:cSld>
  <p:clrMap bg1="lt1" tx1="dk1" bg2="lt2" tx2="dk2" accent1="accent1" accent2="accent2" accent3="accent3" accent4="accent4" accent5="accent5" accent6="accent6" hlink="hlink" folHlink="folHlink"/>
  <p:sldLayoutIdLst>
    <p:sldLayoutId id="2147483694" r:id="rId1"/>
    <p:sldLayoutId id="2147483693" r:id="rId2"/>
    <p:sldLayoutId id="2147483692" r:id="rId3"/>
    <p:sldLayoutId id="2147483691" r:id="rId4"/>
    <p:sldLayoutId id="2147483690" r:id="rId5"/>
    <p:sldLayoutId id="2147483689" r:id="rId6"/>
    <p:sldLayoutId id="2147483688" r:id="rId7"/>
    <p:sldLayoutId id="2147483687" r:id="rId8"/>
    <p:sldLayoutId id="2147483686" r:id="rId9"/>
    <p:sldLayoutId id="2147483685" r:id="rId10"/>
    <p:sldLayoutId id="2147483684" r:id="rId11"/>
    <p:sldLayoutId id="2147483682" r:id="rId12"/>
    <p:sldLayoutId id="2147483681" r:id="rId13"/>
    <p:sldLayoutId id="2147483695" r:id="rId14"/>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hyperlink" Target="https://urldefense.com/v3/__https:/showmeecho.org/clinics/certified-peer-specialist/__;!!EErPFA7f--AJOw!HSgBeVXt5hkVJPPvKp7Tq9zOtwZQOapbXu80idmejKFM02sfdy3goUewlI7t3V10f5_SpvZk34FCNLmTKCk_s7W2u6yFXXaHzHaW$" TargetMode="External"/><Relationship Id="rId2" Type="http://schemas.openxmlformats.org/officeDocument/2006/relationships/image" Target="../media/image5.jpe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hyperlink" Target="https://urldefense.com/v3/__https:/peerrecoverynow.org__;!!EErPFA7f--AJOw!Wo8RzeI8Uky0CuUoJDAGZzf-3T7veQNcjBrxjAu0s1yqZZ4yD3vZrzcOgqIX40f0MW2UMg$" TargetMode="External"/><Relationship Id="rId2" Type="http://schemas.openxmlformats.org/officeDocument/2006/relationships/image" Target="../media/image6.jpeg"/><Relationship Id="rId1" Type="http://schemas.openxmlformats.org/officeDocument/2006/relationships/slideLayout" Target="../slideLayouts/slideLayout14.xml"/><Relationship Id="rId4" Type="http://schemas.openxmlformats.org/officeDocument/2006/relationships/hyperlink" Target="https://peerrecoverynow.org/training/communities-practice.asp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hyperlink" Target="https://urldefense.com/v3/__https:/peerrecoverynow.org__;!!EErPFA7f--AJOw!Wo8RzeI8Uky0CuUoJDAGZzf-3T7veQNcjBrxjAu0s1yqZZ4yD3vZrzcOgqIX40f0MW2UMg$" TargetMode="External"/><Relationship Id="rId2" Type="http://schemas.openxmlformats.org/officeDocument/2006/relationships/image" Target="../media/image9.jpeg"/><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hyperlink" Target="https://www.samhsa.gov/sites/default/files/programs_campaigns/brss_tacs/guidelines-peer-supervision-2-self-assessment-cp9.pdf" TargetMode="External"/><Relationship Id="rId2" Type="http://schemas.openxmlformats.org/officeDocument/2006/relationships/image" Target="../media/image11.jpeg"/><Relationship Id="rId1" Type="http://schemas.openxmlformats.org/officeDocument/2006/relationships/slideLayout" Target="../slideLayouts/slideLayout14.xml"/><Relationship Id="rId4" Type="http://schemas.openxmlformats.org/officeDocument/2006/relationships/hyperlink" Target="https://www.samhsa.gov/sites/default/files/brss-tacs-peer-worker-supervision.pdf"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samhsa.gov/brss-tacs" TargetMode="External"/><Relationship Id="rId7" Type="http://schemas.openxmlformats.org/officeDocument/2006/relationships/hyperlink" Target="https://hhrctraining.org/knowledge-resources/toolkit/17735/expanding-peer-support-roles" TargetMode="External"/><Relationship Id="rId2" Type="http://schemas.openxmlformats.org/officeDocument/2006/relationships/image" Target="../media/image12.jpeg"/><Relationship Id="rId1" Type="http://schemas.openxmlformats.org/officeDocument/2006/relationships/slideLayout" Target="../slideLayouts/slideLayout14.xml"/><Relationship Id="rId6" Type="http://schemas.openxmlformats.org/officeDocument/2006/relationships/hyperlink" Target="https://www.samhsa.gov/sites/default/files/inclusion-policy-tc.pdf" TargetMode="External"/><Relationship Id="rId5" Type="http://schemas.openxmlformats.org/officeDocument/2006/relationships/hyperlink" Target="https://store.samhsa.gov/sites/default/files/pep23-02-01-001.pdf" TargetMode="External"/><Relationship Id="rId4" Type="http://schemas.openxmlformats.org/officeDocument/2006/relationships/hyperlink" Target="https://urldefense.com/v3/__https:/www.samhsa.gov/recovery-month/toolkit__;!!EErPFA7f--AJOw!Dn3zLRkqVXStdnvXf_A3DVMzuWyovYdd_eyVn1RWKumHvhsHJig2LnuZF3YYiqL_znr0iVnMKzV-Ly-OsA3PzefBM0SDvM1wCcGi$"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5.xml"/><Relationship Id="rId4" Type="http://schemas.openxmlformats.org/officeDocument/2006/relationships/hyperlink" Target="https://svgsilh.com/image/1180883.html"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4.jp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454C9E-20FB-B999-9303-C71D1334BAD7}"/>
              </a:ext>
            </a:extLst>
          </p:cNvPr>
          <p:cNvSpPr>
            <a:spLocks noGrp="1"/>
          </p:cNvSpPr>
          <p:nvPr>
            <p:ph type="title"/>
          </p:nvPr>
        </p:nvSpPr>
        <p:spPr>
          <a:xfrm>
            <a:off x="1390767" y="1490472"/>
            <a:ext cx="10386705" cy="1783080"/>
          </a:xfrm>
        </p:spPr>
        <p:txBody>
          <a:bodyPr>
            <a:noAutofit/>
          </a:bodyPr>
          <a:lstStyle/>
          <a:p>
            <a:pPr marL="0" marR="0" algn="ctr">
              <a:lnSpc>
                <a:spcPct val="107000"/>
              </a:lnSpc>
              <a:spcBef>
                <a:spcPts val="0"/>
              </a:spcBef>
              <a:spcAft>
                <a:spcPts val="800"/>
              </a:spcAft>
            </a:pPr>
            <a:r>
              <a:rPr lang="en-US" sz="9600" b="1" kern="100" dirty="0">
                <a:effectLst/>
                <a:latin typeface="Aptos" panose="020B0004020202020204" pitchFamily="34" charset="0"/>
                <a:ea typeface="Aptos" panose="020B0004020202020204" pitchFamily="34" charset="0"/>
                <a:cs typeface="Times New Roman" panose="02020603050405020304" pitchFamily="18" charset="0"/>
              </a:rPr>
              <a:t>Self-Help Groups</a:t>
            </a:r>
            <a:endParaRPr lang="en-US" sz="96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33788224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F26703-9325-840A-D90D-8B4678734743}"/>
              </a:ext>
            </a:extLst>
          </p:cNvPr>
          <p:cNvSpPr>
            <a:spLocks noGrp="1"/>
          </p:cNvSpPr>
          <p:nvPr>
            <p:ph type="title"/>
          </p:nvPr>
        </p:nvSpPr>
        <p:spPr/>
        <p:txBody>
          <a:bodyPr/>
          <a:lstStyle/>
          <a:p>
            <a:r>
              <a:rPr lang="en-US" dirty="0"/>
              <a:t>Training and Resources for Family Support Providers</a:t>
            </a:r>
          </a:p>
        </p:txBody>
      </p:sp>
      <p:sp>
        <p:nvSpPr>
          <p:cNvPr id="3" name="Text Placeholder 2">
            <a:extLst>
              <a:ext uri="{FF2B5EF4-FFF2-40B4-BE49-F238E27FC236}">
                <a16:creationId xmlns:a16="http://schemas.microsoft.com/office/drawing/2014/main" id="{748DCD17-1552-4C7B-EEFE-4EBAC2D22E37}"/>
              </a:ext>
            </a:extLst>
          </p:cNvPr>
          <p:cNvSpPr>
            <a:spLocks noGrp="1"/>
          </p:cNvSpPr>
          <p:nvPr>
            <p:ph type="body" sz="quarter" idx="12"/>
          </p:nvPr>
        </p:nvSpPr>
        <p:spPr>
          <a:xfrm>
            <a:off x="1038030" y="4149969"/>
            <a:ext cx="10115939" cy="659422"/>
          </a:xfrm>
        </p:spPr>
        <p:txBody>
          <a:bodyPr>
            <a:normAutofit/>
          </a:bodyPr>
          <a:lstStyle/>
          <a:p>
            <a:r>
              <a:rPr lang="en-US" dirty="0"/>
              <a:t>And Their Supervisors</a:t>
            </a:r>
          </a:p>
        </p:txBody>
      </p:sp>
    </p:spTree>
    <p:extLst>
      <p:ext uri="{BB962C8B-B14F-4D97-AF65-F5344CB8AC3E}">
        <p14:creationId xmlns:p14="http://schemas.microsoft.com/office/powerpoint/2010/main" val="27473296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6172200"/>
            <a:ext cx="12192000" cy="685800"/>
            <a:chOff x="0" y="0"/>
            <a:chExt cx="4816593" cy="270933"/>
          </a:xfrm>
        </p:grpSpPr>
        <p:sp>
          <p:nvSpPr>
            <p:cNvPr id="3" name="Freeform 3"/>
            <p:cNvSpPr/>
            <p:nvPr/>
          </p:nvSpPr>
          <p:spPr>
            <a:xfrm>
              <a:off x="0" y="0"/>
              <a:ext cx="4816592" cy="270933"/>
            </a:xfrm>
            <a:custGeom>
              <a:avLst/>
              <a:gdLst/>
              <a:ahLst/>
              <a:cxnLst/>
              <a:rect l="l" t="t" r="r" b="b"/>
              <a:pathLst>
                <a:path w="4816592" h="270933">
                  <a:moveTo>
                    <a:pt x="0" y="0"/>
                  </a:moveTo>
                  <a:lnTo>
                    <a:pt x="4816592" y="0"/>
                  </a:lnTo>
                  <a:lnTo>
                    <a:pt x="4816592" y="270933"/>
                  </a:lnTo>
                  <a:lnTo>
                    <a:pt x="0" y="270933"/>
                  </a:lnTo>
                  <a:close/>
                </a:path>
              </a:pathLst>
            </a:custGeom>
            <a:solidFill>
              <a:srgbClr val="000000"/>
            </a:solidFill>
          </p:spPr>
        </p:sp>
        <p:sp>
          <p:nvSpPr>
            <p:cNvPr id="4" name="TextBox 4"/>
            <p:cNvSpPr txBox="1"/>
            <p:nvPr/>
          </p:nvSpPr>
          <p:spPr>
            <a:xfrm>
              <a:off x="0" y="-28575"/>
              <a:ext cx="4816593" cy="299508"/>
            </a:xfrm>
            <a:prstGeom prst="rect">
              <a:avLst/>
            </a:prstGeom>
          </p:spPr>
          <p:txBody>
            <a:bodyPr lIns="33867" tIns="33867" rIns="33867" bIns="33867" rtlCol="0" anchor="ctr"/>
            <a:lstStyle/>
            <a:p>
              <a:pPr algn="ctr">
                <a:lnSpc>
                  <a:spcPts val="1400"/>
                </a:lnSpc>
              </a:pPr>
              <a:endParaRPr sz="1200"/>
            </a:p>
          </p:txBody>
        </p:sp>
      </p:grpSp>
      <p:sp>
        <p:nvSpPr>
          <p:cNvPr id="5" name="TextBox 5"/>
          <p:cNvSpPr txBox="1"/>
          <p:nvPr/>
        </p:nvSpPr>
        <p:spPr>
          <a:xfrm>
            <a:off x="594202" y="921706"/>
            <a:ext cx="10096538" cy="628377"/>
          </a:xfrm>
          <a:prstGeom prst="rect">
            <a:avLst/>
          </a:prstGeom>
        </p:spPr>
        <p:txBody>
          <a:bodyPr lIns="0" tIns="0" rIns="0" bIns="0" rtlCol="0" anchor="t">
            <a:spAutoFit/>
          </a:bodyPr>
          <a:lstStyle/>
          <a:p>
            <a:pPr>
              <a:lnSpc>
                <a:spcPts val="4940"/>
              </a:lnSpc>
            </a:pPr>
            <a:r>
              <a:rPr lang="en-US" sz="4334" spc="43" dirty="0">
                <a:solidFill>
                  <a:srgbClr val="000000"/>
                </a:solidFill>
                <a:latin typeface="Pragmatica Bold"/>
              </a:rPr>
              <a:t>FAMILY SUPPORT PROVIDER ECHO</a:t>
            </a:r>
          </a:p>
        </p:txBody>
      </p:sp>
      <p:grpSp>
        <p:nvGrpSpPr>
          <p:cNvPr id="6" name="Group 6"/>
          <p:cNvGrpSpPr/>
          <p:nvPr/>
        </p:nvGrpSpPr>
        <p:grpSpPr>
          <a:xfrm>
            <a:off x="413894" y="2199929"/>
            <a:ext cx="4882648" cy="3043423"/>
            <a:chOff x="0" y="0"/>
            <a:chExt cx="9765296" cy="6086846"/>
          </a:xfrm>
        </p:grpSpPr>
        <p:pic>
          <p:nvPicPr>
            <p:cNvPr id="7" name="Picture 7"/>
            <p:cNvPicPr>
              <a:picLocks noChangeAspect="1"/>
            </p:cNvPicPr>
            <p:nvPr/>
          </p:nvPicPr>
          <p:blipFill>
            <a:blip r:embed="rId2"/>
            <a:srcRect t="3266" b="3266"/>
            <a:stretch>
              <a:fillRect/>
            </a:stretch>
          </p:blipFill>
          <p:spPr>
            <a:xfrm>
              <a:off x="0" y="0"/>
              <a:ext cx="9765296" cy="6086846"/>
            </a:xfrm>
            <a:prstGeom prst="rect">
              <a:avLst/>
            </a:prstGeom>
          </p:spPr>
        </p:pic>
      </p:grpSp>
      <p:sp>
        <p:nvSpPr>
          <p:cNvPr id="8" name="TextBox 8"/>
          <p:cNvSpPr txBox="1"/>
          <p:nvPr/>
        </p:nvSpPr>
        <p:spPr>
          <a:xfrm>
            <a:off x="5642470" y="2001540"/>
            <a:ext cx="5639950" cy="3231654"/>
          </a:xfrm>
          <a:prstGeom prst="rect">
            <a:avLst/>
          </a:prstGeom>
        </p:spPr>
        <p:txBody>
          <a:bodyPr lIns="0" tIns="0" rIns="0" bIns="0" rtlCol="0" anchor="t">
            <a:spAutoFit/>
          </a:bodyPr>
          <a:lstStyle/>
          <a:p>
            <a:pPr marL="345457" lvl="1" indent="-172729">
              <a:lnSpc>
                <a:spcPts val="1824"/>
              </a:lnSpc>
              <a:buFont typeface="Arial"/>
              <a:buChar char="•"/>
            </a:pPr>
            <a:r>
              <a:rPr lang="en-US" sz="1600" u="sng" spc="16" dirty="0">
                <a:solidFill>
                  <a:srgbClr val="000000"/>
                </a:solidFill>
                <a:latin typeface="TT Interphases"/>
                <a:hlinkClick r:id="rId3" tooltip="https://urldefense.com/v3/__https:/showmeecho.org/clinics/certified-peer-specialist/__;!!EErPFA7f--AJOw!HSgBeVXt5hkVJPPvKp7Tq9zOtwZQOapbXu80idmejKFM02sfdy3goUewlI7t3V10f5_SpvZk34FCNLmTKCk_s7W2u6yFXXaHzHaW$"/>
              </a:rPr>
              <a:t>https://showmeecho.org/clinics/certified-peer-specialist/</a:t>
            </a:r>
            <a:r>
              <a:rPr lang="en-US" sz="1600" spc="16" dirty="0">
                <a:solidFill>
                  <a:srgbClr val="000000"/>
                </a:solidFill>
                <a:latin typeface="TT Interphases"/>
              </a:rPr>
              <a:t> </a:t>
            </a:r>
          </a:p>
          <a:p>
            <a:pPr marL="345457" lvl="1" indent="-172729">
              <a:lnSpc>
                <a:spcPts val="1824"/>
              </a:lnSpc>
              <a:buFont typeface="Arial"/>
              <a:buChar char="•"/>
            </a:pPr>
            <a:r>
              <a:rPr lang="en-US" sz="1600" spc="16" dirty="0">
                <a:solidFill>
                  <a:srgbClr val="000000"/>
                </a:solidFill>
                <a:latin typeface="TT Interphases"/>
              </a:rPr>
              <a:t>FREE </a:t>
            </a:r>
          </a:p>
          <a:p>
            <a:pPr marL="345457" lvl="1" indent="-172729">
              <a:lnSpc>
                <a:spcPts val="1824"/>
              </a:lnSpc>
              <a:buFont typeface="Arial"/>
              <a:buChar char="•"/>
            </a:pPr>
            <a:r>
              <a:rPr lang="en-US" sz="1600" spc="16" dirty="0">
                <a:solidFill>
                  <a:srgbClr val="000000"/>
                </a:solidFill>
                <a:latin typeface="TT Interphases"/>
              </a:rPr>
              <a:t>The CPS Echo is a great opportunity to learn from a panel of seven subject matter experts and get feedback from other peer specialists. They happen on the first and third Wednesday of every month from 11:00 a.m.-12:00 p.m. and each one attended is worth one contact hour. It is FREE, and these contact hours can be used towards renewing your CPS credential.  Each ECHO will consist of the panel providing some information to the peer specialists (around 20 minutes), and then the rest of the time is spent reviewing case studies which have been submitted ahead of time by peer specialists.  </a:t>
            </a:r>
          </a:p>
          <a:p>
            <a:pPr>
              <a:lnSpc>
                <a:spcPts val="1824"/>
              </a:lnSpc>
            </a:pPr>
            <a:endParaRPr lang="en-US" sz="1600" spc="16" dirty="0">
              <a:solidFill>
                <a:srgbClr val="000000"/>
              </a:solidFill>
              <a:latin typeface="TT Interphase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2192000" cy="2447069"/>
            <a:chOff x="0" y="0"/>
            <a:chExt cx="24384000" cy="4894138"/>
          </a:xfrm>
        </p:grpSpPr>
        <p:pic>
          <p:nvPicPr>
            <p:cNvPr id="3" name="Picture 3"/>
            <p:cNvPicPr>
              <a:picLocks noChangeAspect="1"/>
            </p:cNvPicPr>
            <p:nvPr/>
          </p:nvPicPr>
          <p:blipFill>
            <a:blip r:embed="rId2"/>
            <a:srcRect b="59177"/>
            <a:stretch>
              <a:fillRect/>
            </a:stretch>
          </p:blipFill>
          <p:spPr>
            <a:xfrm>
              <a:off x="0" y="0"/>
              <a:ext cx="24384000" cy="4894138"/>
            </a:xfrm>
            <a:prstGeom prst="rect">
              <a:avLst/>
            </a:prstGeom>
          </p:spPr>
        </p:pic>
      </p:grpSp>
      <p:grpSp>
        <p:nvGrpSpPr>
          <p:cNvPr id="4" name="Group 4"/>
          <p:cNvGrpSpPr/>
          <p:nvPr/>
        </p:nvGrpSpPr>
        <p:grpSpPr>
          <a:xfrm>
            <a:off x="6189979" y="3225833"/>
            <a:ext cx="5248152" cy="3575233"/>
            <a:chOff x="0" y="-66675"/>
            <a:chExt cx="10496303" cy="7150468"/>
          </a:xfrm>
        </p:grpSpPr>
        <p:sp>
          <p:nvSpPr>
            <p:cNvPr id="5" name="TextBox 5"/>
            <p:cNvSpPr txBox="1"/>
            <p:nvPr/>
          </p:nvSpPr>
          <p:spPr>
            <a:xfrm>
              <a:off x="0" y="-66675"/>
              <a:ext cx="10496303" cy="632354"/>
            </a:xfrm>
            <a:prstGeom prst="rect">
              <a:avLst/>
            </a:prstGeom>
          </p:spPr>
          <p:txBody>
            <a:bodyPr lIns="0" tIns="0" rIns="0" bIns="0" rtlCol="0" anchor="t">
              <a:spAutoFit/>
            </a:bodyPr>
            <a:lstStyle/>
            <a:p>
              <a:pPr>
                <a:lnSpc>
                  <a:spcPts val="2947"/>
                </a:lnSpc>
              </a:pPr>
              <a:endParaRPr sz="1200"/>
            </a:p>
          </p:txBody>
        </p:sp>
        <p:sp>
          <p:nvSpPr>
            <p:cNvPr id="6" name="TextBox 6"/>
            <p:cNvSpPr txBox="1"/>
            <p:nvPr/>
          </p:nvSpPr>
          <p:spPr>
            <a:xfrm>
              <a:off x="0" y="772703"/>
              <a:ext cx="10496303" cy="6311090"/>
            </a:xfrm>
            <a:prstGeom prst="rect">
              <a:avLst/>
            </a:prstGeom>
          </p:spPr>
          <p:txBody>
            <a:bodyPr lIns="0" tIns="0" rIns="0" bIns="0" rtlCol="0" anchor="t">
              <a:spAutoFit/>
            </a:bodyPr>
            <a:lstStyle/>
            <a:p>
              <a:pPr>
                <a:lnSpc>
                  <a:spcPts val="3067"/>
                </a:lnSpc>
              </a:pPr>
              <a:r>
                <a:rPr lang="en-US" sz="2555" u="sng" dirty="0">
                  <a:solidFill>
                    <a:srgbClr val="FFFFFF"/>
                  </a:solidFill>
                  <a:latin typeface="TT Interphases"/>
                  <a:hlinkClick r:id="rId3" tooltip="https://urldefense.com/v3/__https:/peerrecoverynow.org__;!!EErPFA7f--AJOw!Wo8RzeI8Uky0CuUoJDAGZzf-3T7veQNcjBrxjAu0s1yqZZ4yD3vZrzcOgqIX40f0MW2UMg$"/>
                </a:rPr>
                <a:t>https://peerrecoverynow.org</a:t>
              </a:r>
              <a:r>
                <a:rPr lang="en-US" sz="2555" dirty="0">
                  <a:solidFill>
                    <a:srgbClr val="FFFFFF"/>
                  </a:solidFill>
                  <a:latin typeface="TT Interphases"/>
                </a:rPr>
                <a:t> – </a:t>
              </a:r>
            </a:p>
            <a:p>
              <a:pPr>
                <a:lnSpc>
                  <a:spcPts val="3067"/>
                </a:lnSpc>
              </a:pPr>
              <a:r>
                <a:rPr lang="en-US" sz="2555" dirty="0">
                  <a:solidFill>
                    <a:schemeClr val="bg2">
                      <a:lumMod val="10000"/>
                    </a:schemeClr>
                  </a:solidFill>
                  <a:latin typeface="TT Interphases"/>
                </a:rPr>
                <a:t>Monthly Community of Practice calls for peers and peer supervisors  FREE</a:t>
              </a:r>
            </a:p>
            <a:p>
              <a:pPr>
                <a:lnSpc>
                  <a:spcPts val="3067"/>
                </a:lnSpc>
              </a:pPr>
              <a:r>
                <a:rPr lang="en-US" sz="2555" u="sng" dirty="0">
                  <a:solidFill>
                    <a:srgbClr val="FFFFFF"/>
                  </a:solidFill>
                  <a:latin typeface="TT Interphases"/>
                  <a:hlinkClick r:id="rId4" tooltip="https://peerrecoverynow.org/training/communities-practice.aspx"/>
                </a:rPr>
                <a:t>Communities of Practice (peerrecoverynow.org)</a:t>
              </a:r>
            </a:p>
            <a:p>
              <a:pPr>
                <a:lnSpc>
                  <a:spcPts val="3067"/>
                </a:lnSpc>
              </a:pPr>
              <a:endParaRPr lang="en-US" sz="2555" u="sng" dirty="0">
                <a:solidFill>
                  <a:srgbClr val="FFFFFF"/>
                </a:solidFill>
                <a:latin typeface="TT Interphases"/>
                <a:hlinkClick r:id="rId4" tooltip="https://peerrecoverynow.org/training/communities-practice.aspx"/>
              </a:endParaRPr>
            </a:p>
            <a:p>
              <a:pPr>
                <a:lnSpc>
                  <a:spcPts val="3067"/>
                </a:lnSpc>
                <a:spcBef>
                  <a:spcPct val="0"/>
                </a:spcBef>
              </a:pPr>
              <a:endParaRPr lang="en-US" sz="2555" u="sng" dirty="0">
                <a:solidFill>
                  <a:srgbClr val="FFFFFF"/>
                </a:solidFill>
                <a:latin typeface="TT Interphases"/>
                <a:hlinkClick r:id="rId4" tooltip="https://peerrecoverynow.org/training/communities-practice.aspx"/>
              </a:endParaRPr>
            </a:p>
          </p:txBody>
        </p:sp>
      </p:grpSp>
      <p:grpSp>
        <p:nvGrpSpPr>
          <p:cNvPr id="7" name="Group 7"/>
          <p:cNvGrpSpPr/>
          <p:nvPr/>
        </p:nvGrpSpPr>
        <p:grpSpPr>
          <a:xfrm>
            <a:off x="887523" y="3067837"/>
            <a:ext cx="5208477" cy="2155457"/>
            <a:chOff x="0" y="28575"/>
            <a:chExt cx="10416953" cy="4310914"/>
          </a:xfrm>
        </p:grpSpPr>
        <p:sp>
          <p:nvSpPr>
            <p:cNvPr id="8" name="TextBox 8"/>
            <p:cNvSpPr txBox="1"/>
            <p:nvPr/>
          </p:nvSpPr>
          <p:spPr>
            <a:xfrm>
              <a:off x="0" y="28575"/>
              <a:ext cx="10416953" cy="3770262"/>
            </a:xfrm>
            <a:prstGeom prst="rect">
              <a:avLst/>
            </a:prstGeom>
          </p:spPr>
          <p:txBody>
            <a:bodyPr lIns="0" tIns="0" rIns="0" bIns="0" rtlCol="0" anchor="t">
              <a:spAutoFit/>
            </a:bodyPr>
            <a:lstStyle/>
            <a:p>
              <a:pPr>
                <a:lnSpc>
                  <a:spcPts val="4940"/>
                </a:lnSpc>
              </a:pPr>
              <a:r>
                <a:rPr lang="en-US" sz="4334" spc="43" dirty="0">
                  <a:solidFill>
                    <a:schemeClr val="bg2">
                      <a:lumMod val="10000"/>
                    </a:schemeClr>
                  </a:solidFill>
                  <a:latin typeface="Pragmatica Bold"/>
                </a:rPr>
                <a:t>PEER RECOVERY CENTER FOR EXCELLENCE</a:t>
              </a:r>
            </a:p>
          </p:txBody>
        </p:sp>
        <p:sp>
          <p:nvSpPr>
            <p:cNvPr id="9" name="AutoShape 9"/>
            <p:cNvSpPr/>
            <p:nvPr/>
          </p:nvSpPr>
          <p:spPr>
            <a:xfrm>
              <a:off x="0" y="4339489"/>
              <a:ext cx="10416953" cy="0"/>
            </a:xfrm>
            <a:prstGeom prst="line">
              <a:avLst/>
            </a:prstGeom>
            <a:ln w="50800" cap="flat">
              <a:solidFill>
                <a:srgbClr val="FFFFFF"/>
              </a:solidFill>
              <a:prstDash val="solid"/>
              <a:headEnd type="none" w="sm" len="sm"/>
              <a:tailEnd type="none" w="sm" len="sm"/>
            </a:ln>
          </p:spPr>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6172200"/>
            <a:ext cx="12192000" cy="685800"/>
            <a:chOff x="0" y="0"/>
            <a:chExt cx="4816593" cy="270933"/>
          </a:xfrm>
        </p:grpSpPr>
        <p:sp>
          <p:nvSpPr>
            <p:cNvPr id="3" name="Freeform 3"/>
            <p:cNvSpPr/>
            <p:nvPr/>
          </p:nvSpPr>
          <p:spPr>
            <a:xfrm>
              <a:off x="0" y="0"/>
              <a:ext cx="4816592" cy="270933"/>
            </a:xfrm>
            <a:custGeom>
              <a:avLst/>
              <a:gdLst/>
              <a:ahLst/>
              <a:cxnLst/>
              <a:rect l="l" t="t" r="r" b="b"/>
              <a:pathLst>
                <a:path w="4816592" h="270933">
                  <a:moveTo>
                    <a:pt x="0" y="0"/>
                  </a:moveTo>
                  <a:lnTo>
                    <a:pt x="4816592" y="0"/>
                  </a:lnTo>
                  <a:lnTo>
                    <a:pt x="4816592" y="270933"/>
                  </a:lnTo>
                  <a:lnTo>
                    <a:pt x="0" y="270933"/>
                  </a:lnTo>
                  <a:close/>
                </a:path>
              </a:pathLst>
            </a:custGeom>
            <a:solidFill>
              <a:srgbClr val="000000"/>
            </a:solidFill>
          </p:spPr>
        </p:sp>
        <p:sp>
          <p:nvSpPr>
            <p:cNvPr id="4" name="TextBox 4"/>
            <p:cNvSpPr txBox="1"/>
            <p:nvPr/>
          </p:nvSpPr>
          <p:spPr>
            <a:xfrm>
              <a:off x="0" y="-28575"/>
              <a:ext cx="4816593" cy="299508"/>
            </a:xfrm>
            <a:prstGeom prst="rect">
              <a:avLst/>
            </a:prstGeom>
          </p:spPr>
          <p:txBody>
            <a:bodyPr lIns="33867" tIns="33867" rIns="33867" bIns="33867" rtlCol="0" anchor="ctr"/>
            <a:lstStyle/>
            <a:p>
              <a:pPr algn="ctr">
                <a:lnSpc>
                  <a:spcPts val="1400"/>
                </a:lnSpc>
              </a:pPr>
              <a:endParaRPr sz="1200"/>
            </a:p>
          </p:txBody>
        </p:sp>
      </p:grpSp>
      <p:sp>
        <p:nvSpPr>
          <p:cNvPr id="5" name="Freeform 5"/>
          <p:cNvSpPr/>
          <p:nvPr/>
        </p:nvSpPr>
        <p:spPr>
          <a:xfrm>
            <a:off x="1994706" y="1846750"/>
            <a:ext cx="2722969" cy="3760111"/>
          </a:xfrm>
          <a:custGeom>
            <a:avLst/>
            <a:gdLst/>
            <a:ahLst/>
            <a:cxnLst/>
            <a:rect l="l" t="t" r="r" b="b"/>
            <a:pathLst>
              <a:path w="4084453" h="5640166">
                <a:moveTo>
                  <a:pt x="0" y="0"/>
                </a:moveTo>
                <a:lnTo>
                  <a:pt x="4084453" y="0"/>
                </a:lnTo>
                <a:lnTo>
                  <a:pt x="4084453" y="5640166"/>
                </a:lnTo>
                <a:lnTo>
                  <a:pt x="0" y="5640166"/>
                </a:lnTo>
                <a:lnTo>
                  <a:pt x="0" y="0"/>
                </a:lnTo>
                <a:close/>
              </a:path>
            </a:pathLst>
          </a:custGeom>
          <a:blipFill>
            <a:blip r:embed="rId2"/>
            <a:stretch>
              <a:fillRect t="-314" b="-314"/>
            </a:stretch>
          </a:blipFill>
        </p:spPr>
      </p:sp>
      <p:sp>
        <p:nvSpPr>
          <p:cNvPr id="6" name="TextBox 6"/>
          <p:cNvSpPr txBox="1"/>
          <p:nvPr/>
        </p:nvSpPr>
        <p:spPr>
          <a:xfrm>
            <a:off x="330431" y="921706"/>
            <a:ext cx="11117585" cy="628377"/>
          </a:xfrm>
          <a:prstGeom prst="rect">
            <a:avLst/>
          </a:prstGeom>
        </p:spPr>
        <p:txBody>
          <a:bodyPr lIns="0" tIns="0" rIns="0" bIns="0" rtlCol="0" anchor="t">
            <a:spAutoFit/>
          </a:bodyPr>
          <a:lstStyle/>
          <a:p>
            <a:pPr>
              <a:lnSpc>
                <a:spcPts val="4940"/>
              </a:lnSpc>
            </a:pPr>
            <a:r>
              <a:rPr lang="en-US" sz="4334" spc="43">
                <a:solidFill>
                  <a:srgbClr val="000000"/>
                </a:solidFill>
                <a:latin typeface="Pragmatica Bold"/>
              </a:rPr>
              <a:t>SPECIALTY PEER INSTRUCTION SERIES </a:t>
            </a:r>
          </a:p>
        </p:txBody>
      </p:sp>
      <p:sp>
        <p:nvSpPr>
          <p:cNvPr id="7" name="TextBox 7"/>
          <p:cNvSpPr txBox="1"/>
          <p:nvPr/>
        </p:nvSpPr>
        <p:spPr>
          <a:xfrm>
            <a:off x="5251069" y="1846751"/>
            <a:ext cx="5639950" cy="3924151"/>
          </a:xfrm>
          <a:prstGeom prst="rect">
            <a:avLst/>
          </a:prstGeom>
        </p:spPr>
        <p:txBody>
          <a:bodyPr lIns="0" tIns="0" rIns="0" bIns="0" rtlCol="0" anchor="t">
            <a:spAutoFit/>
          </a:bodyPr>
          <a:lstStyle/>
          <a:p>
            <a:pPr marL="345457" lvl="1" indent="-172729">
              <a:lnSpc>
                <a:spcPts val="1824"/>
              </a:lnSpc>
              <a:buFont typeface="Arial"/>
              <a:buChar char="•"/>
            </a:pPr>
            <a:r>
              <a:rPr lang="en-US" sz="1600" spc="16">
                <a:solidFill>
                  <a:srgbClr val="000000"/>
                </a:solidFill>
                <a:latin typeface="TT Interphases"/>
              </a:rPr>
              <a:t>The UMSL-MIMH SOR 2.0 team, in close collaboration with six of Missouri's Certified Peer Specialists, created a Specialty Peer Instruction series designed to help expand knowledge for peers beyond the Certified Peer Specialist courses. These modules are now available for peers for FREE! Topics include: How to talk about Medication for Addiction Treatment; Professional expectations, ethics, &amp; boundaries; How to identify and address stress, compassion fatigue, grief, &amp; secondary trauma; Working with peers with co-occurring mental illness &amp; substance use disorders; and How to assess and refer peers experiencing suicidality, domestic violence, and sex trafficking. Individuals will also be able to receive continuing education credits towards their CPS renewal and the Advanced CPS credential. </a:t>
            </a:r>
          </a:p>
          <a:p>
            <a:pPr>
              <a:lnSpc>
                <a:spcPts val="1824"/>
              </a:lnSpc>
            </a:pPr>
            <a:endParaRPr lang="en-US" sz="1600" spc="16">
              <a:solidFill>
                <a:srgbClr val="000000"/>
              </a:solidFill>
              <a:latin typeface="TT Interphases"/>
            </a:endParaRPr>
          </a:p>
          <a:p>
            <a:pPr>
              <a:lnSpc>
                <a:spcPts val="1824"/>
              </a:lnSpc>
            </a:pPr>
            <a:endParaRPr lang="en-US" sz="1600" spc="16">
              <a:solidFill>
                <a:srgbClr val="000000"/>
              </a:solidFill>
              <a:latin typeface="TT Interphase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166" y="167918"/>
            <a:ext cx="3762566" cy="1741892"/>
            <a:chOff x="0" y="28575"/>
            <a:chExt cx="7525133" cy="3483783"/>
          </a:xfrm>
        </p:grpSpPr>
        <p:sp>
          <p:nvSpPr>
            <p:cNvPr id="3" name="AutoShape 3"/>
            <p:cNvSpPr/>
            <p:nvPr/>
          </p:nvSpPr>
          <p:spPr>
            <a:xfrm>
              <a:off x="0" y="3512358"/>
              <a:ext cx="7525133" cy="0"/>
            </a:xfrm>
            <a:prstGeom prst="line">
              <a:avLst/>
            </a:prstGeom>
            <a:ln w="33913" cap="flat">
              <a:solidFill>
                <a:srgbClr val="000000"/>
              </a:solidFill>
              <a:prstDash val="solid"/>
              <a:headEnd type="none" w="sm" len="sm"/>
              <a:tailEnd type="none" w="sm" len="sm"/>
            </a:ln>
          </p:spPr>
        </p:sp>
        <p:sp>
          <p:nvSpPr>
            <p:cNvPr id="4" name="TextBox 4"/>
            <p:cNvSpPr txBox="1"/>
            <p:nvPr/>
          </p:nvSpPr>
          <p:spPr>
            <a:xfrm>
              <a:off x="0" y="28575"/>
              <a:ext cx="7525133" cy="3000821"/>
            </a:xfrm>
            <a:prstGeom prst="rect">
              <a:avLst/>
            </a:prstGeom>
          </p:spPr>
          <p:txBody>
            <a:bodyPr lIns="0" tIns="0" rIns="0" bIns="0" rtlCol="0" anchor="t">
              <a:spAutoFit/>
            </a:bodyPr>
            <a:lstStyle/>
            <a:p>
              <a:pPr>
                <a:lnSpc>
                  <a:spcPts val="3911"/>
                </a:lnSpc>
              </a:pPr>
              <a:r>
                <a:rPr lang="en-US" sz="3431" spc="34">
                  <a:solidFill>
                    <a:srgbClr val="000000"/>
                  </a:solidFill>
                  <a:latin typeface="Pragmatica Bold"/>
                </a:rPr>
                <a:t>NATIONAL PEER RECOVERY ALLIANCE</a:t>
              </a:r>
            </a:p>
          </p:txBody>
        </p:sp>
      </p:grpSp>
      <p:grpSp>
        <p:nvGrpSpPr>
          <p:cNvPr id="5" name="Group 5"/>
          <p:cNvGrpSpPr/>
          <p:nvPr/>
        </p:nvGrpSpPr>
        <p:grpSpPr>
          <a:xfrm>
            <a:off x="4785832" y="685800"/>
            <a:ext cx="7406168" cy="4800600"/>
            <a:chOff x="0" y="0"/>
            <a:chExt cx="14812336" cy="9601200"/>
          </a:xfrm>
        </p:grpSpPr>
        <p:pic>
          <p:nvPicPr>
            <p:cNvPr id="6" name="Picture 6"/>
            <p:cNvPicPr>
              <a:picLocks noChangeAspect="1"/>
            </p:cNvPicPr>
            <p:nvPr/>
          </p:nvPicPr>
          <p:blipFill>
            <a:blip r:embed="rId2"/>
            <a:srcRect t="9488" b="9488"/>
            <a:stretch>
              <a:fillRect/>
            </a:stretch>
          </p:blipFill>
          <p:spPr>
            <a:xfrm>
              <a:off x="0" y="0"/>
              <a:ext cx="14812336" cy="9601200"/>
            </a:xfrm>
            <a:prstGeom prst="rect">
              <a:avLst/>
            </a:prstGeom>
          </p:spPr>
        </p:pic>
      </p:grpSp>
      <p:grpSp>
        <p:nvGrpSpPr>
          <p:cNvPr id="7" name="Group 7"/>
          <p:cNvGrpSpPr/>
          <p:nvPr/>
        </p:nvGrpSpPr>
        <p:grpSpPr>
          <a:xfrm>
            <a:off x="0" y="6172200"/>
            <a:ext cx="12192000" cy="685800"/>
            <a:chOff x="0" y="0"/>
            <a:chExt cx="4816593" cy="270933"/>
          </a:xfrm>
        </p:grpSpPr>
        <p:sp>
          <p:nvSpPr>
            <p:cNvPr id="8" name="Freeform 8"/>
            <p:cNvSpPr/>
            <p:nvPr/>
          </p:nvSpPr>
          <p:spPr>
            <a:xfrm>
              <a:off x="0" y="0"/>
              <a:ext cx="4816592" cy="270933"/>
            </a:xfrm>
            <a:custGeom>
              <a:avLst/>
              <a:gdLst/>
              <a:ahLst/>
              <a:cxnLst/>
              <a:rect l="l" t="t" r="r" b="b"/>
              <a:pathLst>
                <a:path w="4816592" h="270933">
                  <a:moveTo>
                    <a:pt x="0" y="0"/>
                  </a:moveTo>
                  <a:lnTo>
                    <a:pt x="4816592" y="0"/>
                  </a:lnTo>
                  <a:lnTo>
                    <a:pt x="4816592" y="270933"/>
                  </a:lnTo>
                  <a:lnTo>
                    <a:pt x="0" y="270933"/>
                  </a:lnTo>
                  <a:close/>
                </a:path>
              </a:pathLst>
            </a:custGeom>
            <a:solidFill>
              <a:srgbClr val="000000"/>
            </a:solidFill>
          </p:spPr>
        </p:sp>
        <p:sp>
          <p:nvSpPr>
            <p:cNvPr id="9" name="TextBox 9"/>
            <p:cNvSpPr txBox="1"/>
            <p:nvPr/>
          </p:nvSpPr>
          <p:spPr>
            <a:xfrm>
              <a:off x="0" y="-28575"/>
              <a:ext cx="4816593" cy="299508"/>
            </a:xfrm>
            <a:prstGeom prst="rect">
              <a:avLst/>
            </a:prstGeom>
          </p:spPr>
          <p:txBody>
            <a:bodyPr lIns="33867" tIns="33867" rIns="33867" bIns="33867" rtlCol="0" anchor="ctr"/>
            <a:lstStyle/>
            <a:p>
              <a:pPr algn="ctr">
                <a:lnSpc>
                  <a:spcPts val="1400"/>
                </a:lnSpc>
              </a:pPr>
              <a:endParaRPr sz="1200"/>
            </a:p>
          </p:txBody>
        </p:sp>
      </p:grpSp>
      <p:sp>
        <p:nvSpPr>
          <p:cNvPr id="10" name="TextBox 10"/>
          <p:cNvSpPr txBox="1"/>
          <p:nvPr/>
        </p:nvSpPr>
        <p:spPr>
          <a:xfrm>
            <a:off x="263166" y="2156437"/>
            <a:ext cx="4462023" cy="3411190"/>
          </a:xfrm>
          <a:prstGeom prst="rect">
            <a:avLst/>
          </a:prstGeom>
        </p:spPr>
        <p:txBody>
          <a:bodyPr lIns="0" tIns="0" rIns="0" bIns="0" rtlCol="0" anchor="t">
            <a:spAutoFit/>
          </a:bodyPr>
          <a:lstStyle/>
          <a:p>
            <a:pPr algn="ctr">
              <a:lnSpc>
                <a:spcPts val="1947"/>
              </a:lnSpc>
            </a:pPr>
            <a:r>
              <a:rPr lang="en-US" sz="1623">
                <a:solidFill>
                  <a:srgbClr val="000000"/>
                </a:solidFill>
                <a:latin typeface="TT Interphases"/>
              </a:rPr>
              <a:t>https://www.peerrecoveryalliance.org/missouri</a:t>
            </a:r>
          </a:p>
          <a:p>
            <a:pPr>
              <a:lnSpc>
                <a:spcPts val="1947"/>
              </a:lnSpc>
            </a:pPr>
            <a:endParaRPr lang="en-US" sz="1623">
              <a:solidFill>
                <a:srgbClr val="000000"/>
              </a:solidFill>
              <a:latin typeface="TT Interphases"/>
            </a:endParaRPr>
          </a:p>
          <a:p>
            <a:pPr>
              <a:lnSpc>
                <a:spcPts val="1947"/>
              </a:lnSpc>
            </a:pPr>
            <a:r>
              <a:rPr lang="en-US" sz="1623">
                <a:solidFill>
                  <a:srgbClr val="000000"/>
                </a:solidFill>
                <a:latin typeface="TT Interphases"/>
              </a:rPr>
              <a:t>The Missouri Chapter of the National Peer Recovery Alliance (NPRA) represents peer support specialists across the Show-Me State.</a:t>
            </a:r>
          </a:p>
          <a:p>
            <a:pPr>
              <a:lnSpc>
                <a:spcPts val="1947"/>
              </a:lnSpc>
            </a:pPr>
            <a:endParaRPr lang="en-US" sz="1623">
              <a:solidFill>
                <a:srgbClr val="000000"/>
              </a:solidFill>
              <a:latin typeface="TT Interphases"/>
            </a:endParaRPr>
          </a:p>
          <a:p>
            <a:pPr>
              <a:lnSpc>
                <a:spcPts val="1947"/>
              </a:lnSpc>
            </a:pPr>
            <a:r>
              <a:rPr lang="en-US" sz="1623">
                <a:solidFill>
                  <a:srgbClr val="000000"/>
                </a:solidFill>
                <a:latin typeface="TT Interphases Light"/>
              </a:rPr>
              <a:t>Using their lived experience, peer support specialists play a critical role in helping more Missourians reach long-term recovery.</a:t>
            </a:r>
          </a:p>
          <a:p>
            <a:pPr>
              <a:lnSpc>
                <a:spcPts val="1947"/>
              </a:lnSpc>
            </a:pPr>
            <a:endParaRPr lang="en-US" sz="1623">
              <a:solidFill>
                <a:srgbClr val="000000"/>
              </a:solidFill>
              <a:latin typeface="TT Interphases Light"/>
            </a:endParaRPr>
          </a:p>
          <a:p>
            <a:pPr>
              <a:lnSpc>
                <a:spcPts val="1947"/>
              </a:lnSpc>
            </a:pPr>
            <a:endParaRPr lang="en-US" sz="1623">
              <a:solidFill>
                <a:srgbClr val="000000"/>
              </a:solidFill>
              <a:latin typeface="TT Interphases Light"/>
            </a:endParaRPr>
          </a:p>
          <a:p>
            <a:pPr>
              <a:lnSpc>
                <a:spcPts val="1947"/>
              </a:lnSpc>
            </a:pPr>
            <a:endParaRPr lang="en-US" sz="1623">
              <a:solidFill>
                <a:srgbClr val="000000"/>
              </a:solidFill>
              <a:latin typeface="TT Interphases Light"/>
            </a:endParaRPr>
          </a:p>
          <a:p>
            <a:pPr algn="just">
              <a:lnSpc>
                <a:spcPts val="1947"/>
              </a:lnSpc>
            </a:pPr>
            <a:endParaRPr lang="en-US" sz="1623">
              <a:solidFill>
                <a:srgbClr val="000000"/>
              </a:solidFill>
              <a:latin typeface="TT Interphases Light"/>
            </a:endParaRPr>
          </a:p>
          <a:p>
            <a:pPr algn="ctr">
              <a:lnSpc>
                <a:spcPts val="1947"/>
              </a:lnSpc>
              <a:spcBef>
                <a:spcPct val="0"/>
              </a:spcBef>
            </a:pPr>
            <a:endParaRPr lang="en-US" sz="1623">
              <a:solidFill>
                <a:srgbClr val="000000"/>
              </a:solidFill>
              <a:latin typeface="TT Interphases 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2192000" cy="2447069"/>
            <a:chOff x="0" y="0"/>
            <a:chExt cx="24384000" cy="4894138"/>
          </a:xfrm>
        </p:grpSpPr>
        <p:pic>
          <p:nvPicPr>
            <p:cNvPr id="3" name="Picture 3"/>
            <p:cNvPicPr>
              <a:picLocks noChangeAspect="1"/>
            </p:cNvPicPr>
            <p:nvPr/>
          </p:nvPicPr>
          <p:blipFill>
            <a:blip r:embed="rId2"/>
            <a:srcRect t="29325" b="29325"/>
            <a:stretch>
              <a:fillRect/>
            </a:stretch>
          </p:blipFill>
          <p:spPr>
            <a:xfrm>
              <a:off x="0" y="0"/>
              <a:ext cx="24384000" cy="4894138"/>
            </a:xfrm>
            <a:prstGeom prst="rect">
              <a:avLst/>
            </a:prstGeom>
          </p:spPr>
        </p:pic>
      </p:grpSp>
      <p:grpSp>
        <p:nvGrpSpPr>
          <p:cNvPr id="4" name="Group 4"/>
          <p:cNvGrpSpPr/>
          <p:nvPr/>
        </p:nvGrpSpPr>
        <p:grpSpPr>
          <a:xfrm>
            <a:off x="6229367" y="2304968"/>
            <a:ext cx="5962633" cy="4642530"/>
            <a:chOff x="0" y="-66675"/>
            <a:chExt cx="11925266" cy="9285060"/>
          </a:xfrm>
        </p:grpSpPr>
        <p:sp>
          <p:nvSpPr>
            <p:cNvPr id="5" name="TextBox 5"/>
            <p:cNvSpPr txBox="1"/>
            <p:nvPr/>
          </p:nvSpPr>
          <p:spPr>
            <a:xfrm>
              <a:off x="0" y="-66675"/>
              <a:ext cx="11925266" cy="632354"/>
            </a:xfrm>
            <a:prstGeom prst="rect">
              <a:avLst/>
            </a:prstGeom>
          </p:spPr>
          <p:txBody>
            <a:bodyPr lIns="0" tIns="0" rIns="0" bIns="0" rtlCol="0" anchor="t">
              <a:spAutoFit/>
            </a:bodyPr>
            <a:lstStyle/>
            <a:p>
              <a:pPr>
                <a:lnSpc>
                  <a:spcPts val="2947"/>
                </a:lnSpc>
              </a:pPr>
              <a:endParaRPr sz="1200"/>
            </a:p>
          </p:txBody>
        </p:sp>
        <p:sp>
          <p:nvSpPr>
            <p:cNvPr id="6" name="TextBox 6"/>
            <p:cNvSpPr txBox="1"/>
            <p:nvPr/>
          </p:nvSpPr>
          <p:spPr>
            <a:xfrm>
              <a:off x="0" y="782229"/>
              <a:ext cx="11925266" cy="8436156"/>
            </a:xfrm>
            <a:prstGeom prst="rect">
              <a:avLst/>
            </a:prstGeom>
          </p:spPr>
          <p:txBody>
            <a:bodyPr lIns="0" tIns="0" rIns="0" bIns="0" rtlCol="0" anchor="t">
              <a:spAutoFit/>
            </a:bodyPr>
            <a:lstStyle/>
            <a:p>
              <a:pPr>
                <a:lnSpc>
                  <a:spcPts val="2987"/>
                </a:lnSpc>
              </a:pPr>
              <a:r>
                <a:rPr lang="en-US" sz="2489">
                  <a:solidFill>
                    <a:srgbClr val="FFFFFF"/>
                  </a:solidFill>
                  <a:latin typeface="TT Interphases"/>
                  <a:hlinkClick r:id="rId3" tooltip="https://urldefense.com/v3/__https:/peerrecoverynow.org__;!!EErPFA7f--AJOw!Wo8RzeI8Uky0CuUoJDAGZzf-3T7veQNcjBrxjAu0s1yqZZ4yD3vZrzcOgqIX40f0MW2UMg$"/>
                </a:rPr>
                <a:t>Missouri | Prevention Technology Transfer Center (PTTC) Network (pttcnetwork.org)</a:t>
              </a:r>
            </a:p>
            <a:p>
              <a:pPr>
                <a:lnSpc>
                  <a:spcPts val="2987"/>
                </a:lnSpc>
              </a:pPr>
              <a:endParaRPr lang="en-US" sz="2489">
                <a:solidFill>
                  <a:srgbClr val="FFFFFF"/>
                </a:solidFill>
                <a:latin typeface="TT Interphases"/>
                <a:hlinkClick r:id="rId3" tooltip="https://urldefense.com/v3/__https:/peerrecoverynow.org__;!!EErPFA7f--AJOw!Wo8RzeI8Uky0CuUoJDAGZzf-3T7veQNcjBrxjAu0s1yqZZ4yD3vZrzcOgqIX40f0MW2UMg$"/>
              </a:endParaRPr>
            </a:p>
            <a:p>
              <a:pPr>
                <a:lnSpc>
                  <a:spcPts val="2987"/>
                </a:lnSpc>
              </a:pPr>
              <a:r>
                <a:rPr lang="en-US" sz="2489">
                  <a:solidFill>
                    <a:srgbClr val="FFFFFF"/>
                  </a:solidFill>
                  <a:latin typeface="TT Interphases"/>
                  <a:hlinkClick r:id="rId3" tooltip="https://urldefense.com/v3/__https:/peerrecoverynow.org__;!!EErPFA7f--AJOw!Wo8RzeI8Uky0CuUoJDAGZzf-3T7veQNcjBrxjAu0s1yqZZ4yD3vZrzcOgqIX40f0MW2UMg$"/>
                </a:rPr>
                <a:t>Mid-America ATTC | Addiction Technology Transfer Center (ATTC) Network (attcnetwork.org)</a:t>
              </a:r>
            </a:p>
            <a:p>
              <a:pPr>
                <a:lnSpc>
                  <a:spcPts val="2987"/>
                </a:lnSpc>
              </a:pPr>
              <a:endParaRPr lang="en-US" sz="2489">
                <a:solidFill>
                  <a:srgbClr val="FFFFFF"/>
                </a:solidFill>
                <a:latin typeface="TT Interphases"/>
                <a:hlinkClick r:id="rId3" tooltip="https://urldefense.com/v3/__https:/peerrecoverynow.org__;!!EErPFA7f--AJOw!Wo8RzeI8Uky0CuUoJDAGZzf-3T7veQNcjBrxjAu0s1yqZZ4yD3vZrzcOgqIX40f0MW2UMg$"/>
              </a:endParaRPr>
            </a:p>
            <a:p>
              <a:pPr>
                <a:lnSpc>
                  <a:spcPts val="2987"/>
                </a:lnSpc>
              </a:pPr>
              <a:r>
                <a:rPr lang="en-US" sz="2489">
                  <a:solidFill>
                    <a:srgbClr val="FFFFFF"/>
                  </a:solidFill>
                  <a:latin typeface="TT Interphases"/>
                  <a:hlinkClick r:id="rId3" tooltip="https://urldefense.com/v3/__https:/peerrecoverynow.org__;!!EErPFA7f--AJOw!Wo8RzeI8Uky0CuUoJDAGZzf-3T7veQNcjBrxjAu0s1yqZZ4yD3vZrzcOgqIX40f0MW2UMg$"/>
                </a:rPr>
                <a:t>Mid-America MHTTC | Mental Health Technology Transfer Center (MHTTC) Network (mhttcnetwork.org)</a:t>
              </a:r>
            </a:p>
            <a:p>
              <a:pPr>
                <a:lnSpc>
                  <a:spcPts val="3067"/>
                </a:lnSpc>
                <a:spcBef>
                  <a:spcPct val="0"/>
                </a:spcBef>
              </a:pPr>
              <a:endParaRPr lang="en-US" sz="2489">
                <a:solidFill>
                  <a:srgbClr val="FFFFFF"/>
                </a:solidFill>
                <a:latin typeface="TT Interphases"/>
                <a:hlinkClick r:id="rId3" tooltip="https://urldefense.com/v3/__https:/peerrecoverynow.org__;!!EErPFA7f--AJOw!Wo8RzeI8Uky0CuUoJDAGZzf-3T7veQNcjBrxjAu0s1yqZZ4yD3vZrzcOgqIX40f0MW2UMg$"/>
              </a:endParaRPr>
            </a:p>
          </p:txBody>
        </p:sp>
      </p:grpSp>
      <p:grpSp>
        <p:nvGrpSpPr>
          <p:cNvPr id="7" name="Group 7"/>
          <p:cNvGrpSpPr/>
          <p:nvPr/>
        </p:nvGrpSpPr>
        <p:grpSpPr>
          <a:xfrm>
            <a:off x="685800" y="3135520"/>
            <a:ext cx="5208477" cy="2777669"/>
            <a:chOff x="0" y="28575"/>
            <a:chExt cx="10416953" cy="5555338"/>
          </a:xfrm>
        </p:grpSpPr>
        <p:sp>
          <p:nvSpPr>
            <p:cNvPr id="8" name="TextBox 8"/>
            <p:cNvSpPr txBox="1"/>
            <p:nvPr/>
          </p:nvSpPr>
          <p:spPr>
            <a:xfrm>
              <a:off x="0" y="28575"/>
              <a:ext cx="10416953" cy="5027018"/>
            </a:xfrm>
            <a:prstGeom prst="rect">
              <a:avLst/>
            </a:prstGeom>
          </p:spPr>
          <p:txBody>
            <a:bodyPr lIns="0" tIns="0" rIns="0" bIns="0" rtlCol="0" anchor="t">
              <a:spAutoFit/>
            </a:bodyPr>
            <a:lstStyle/>
            <a:p>
              <a:pPr>
                <a:lnSpc>
                  <a:spcPts val="4940"/>
                </a:lnSpc>
              </a:pPr>
              <a:r>
                <a:rPr lang="en-US" sz="4334" spc="43" dirty="0">
                  <a:solidFill>
                    <a:schemeClr val="bg2">
                      <a:lumMod val="10000"/>
                    </a:schemeClr>
                  </a:solidFill>
                  <a:latin typeface="Pragmatica Bold"/>
                </a:rPr>
                <a:t>SAMHSA-FUNDED TECHNOLOGY TRANSFER CENTERS (TTC) </a:t>
              </a:r>
            </a:p>
          </p:txBody>
        </p:sp>
        <p:sp>
          <p:nvSpPr>
            <p:cNvPr id="9" name="AutoShape 9"/>
            <p:cNvSpPr/>
            <p:nvPr/>
          </p:nvSpPr>
          <p:spPr>
            <a:xfrm>
              <a:off x="0" y="5583913"/>
              <a:ext cx="10416953" cy="0"/>
            </a:xfrm>
            <a:prstGeom prst="line">
              <a:avLst/>
            </a:prstGeom>
            <a:ln w="50800" cap="flat">
              <a:solidFill>
                <a:srgbClr val="FFFFFF"/>
              </a:solidFill>
              <a:prstDash val="solid"/>
              <a:headEnd type="none" w="sm" len="sm"/>
              <a:tailEnd type="none" w="sm" len="sm"/>
            </a:ln>
          </p:spPr>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166" y="167918"/>
            <a:ext cx="3762566" cy="2237053"/>
            <a:chOff x="0" y="28575"/>
            <a:chExt cx="7525133" cy="4474106"/>
          </a:xfrm>
        </p:grpSpPr>
        <p:sp>
          <p:nvSpPr>
            <p:cNvPr id="3" name="AutoShape 3"/>
            <p:cNvSpPr/>
            <p:nvPr/>
          </p:nvSpPr>
          <p:spPr>
            <a:xfrm>
              <a:off x="0" y="4502681"/>
              <a:ext cx="7525133" cy="0"/>
            </a:xfrm>
            <a:prstGeom prst="line">
              <a:avLst/>
            </a:prstGeom>
            <a:ln w="33913" cap="flat">
              <a:solidFill>
                <a:srgbClr val="000000"/>
              </a:solidFill>
              <a:prstDash val="solid"/>
              <a:headEnd type="none" w="sm" len="sm"/>
              <a:tailEnd type="none" w="sm" len="sm"/>
            </a:ln>
          </p:spPr>
        </p:sp>
        <p:sp>
          <p:nvSpPr>
            <p:cNvPr id="4" name="TextBox 4"/>
            <p:cNvSpPr txBox="1"/>
            <p:nvPr/>
          </p:nvSpPr>
          <p:spPr>
            <a:xfrm>
              <a:off x="0" y="28575"/>
              <a:ext cx="7525133" cy="3000822"/>
            </a:xfrm>
            <a:prstGeom prst="rect">
              <a:avLst/>
            </a:prstGeom>
          </p:spPr>
          <p:txBody>
            <a:bodyPr lIns="0" tIns="0" rIns="0" bIns="0" rtlCol="0" anchor="t">
              <a:spAutoFit/>
            </a:bodyPr>
            <a:lstStyle/>
            <a:p>
              <a:pPr>
                <a:lnSpc>
                  <a:spcPts val="3911"/>
                </a:lnSpc>
              </a:pPr>
              <a:r>
                <a:rPr lang="en-US" sz="3431" spc="34">
                  <a:solidFill>
                    <a:srgbClr val="000000"/>
                  </a:solidFill>
                  <a:latin typeface="Pragmatica Bold"/>
                </a:rPr>
                <a:t>MISSOURI DEPARTMENT OF MENTAL HEALTH</a:t>
              </a:r>
            </a:p>
          </p:txBody>
        </p:sp>
      </p:grpSp>
      <p:grpSp>
        <p:nvGrpSpPr>
          <p:cNvPr id="5" name="Group 5"/>
          <p:cNvGrpSpPr/>
          <p:nvPr/>
        </p:nvGrpSpPr>
        <p:grpSpPr>
          <a:xfrm>
            <a:off x="0" y="6172200"/>
            <a:ext cx="12192000" cy="685800"/>
            <a:chOff x="0" y="0"/>
            <a:chExt cx="4816593" cy="270933"/>
          </a:xfrm>
        </p:grpSpPr>
        <p:sp>
          <p:nvSpPr>
            <p:cNvPr id="6" name="Freeform 6"/>
            <p:cNvSpPr/>
            <p:nvPr/>
          </p:nvSpPr>
          <p:spPr>
            <a:xfrm>
              <a:off x="0" y="0"/>
              <a:ext cx="4816592" cy="270933"/>
            </a:xfrm>
            <a:custGeom>
              <a:avLst/>
              <a:gdLst/>
              <a:ahLst/>
              <a:cxnLst/>
              <a:rect l="l" t="t" r="r" b="b"/>
              <a:pathLst>
                <a:path w="4816592" h="270933">
                  <a:moveTo>
                    <a:pt x="0" y="0"/>
                  </a:moveTo>
                  <a:lnTo>
                    <a:pt x="4816592" y="0"/>
                  </a:lnTo>
                  <a:lnTo>
                    <a:pt x="4816592" y="270933"/>
                  </a:lnTo>
                  <a:lnTo>
                    <a:pt x="0" y="270933"/>
                  </a:lnTo>
                  <a:close/>
                </a:path>
              </a:pathLst>
            </a:custGeom>
            <a:solidFill>
              <a:srgbClr val="000000"/>
            </a:solidFill>
          </p:spPr>
        </p:sp>
        <p:sp>
          <p:nvSpPr>
            <p:cNvPr id="7" name="TextBox 7"/>
            <p:cNvSpPr txBox="1"/>
            <p:nvPr/>
          </p:nvSpPr>
          <p:spPr>
            <a:xfrm>
              <a:off x="0" y="-28575"/>
              <a:ext cx="4816593" cy="299508"/>
            </a:xfrm>
            <a:prstGeom prst="rect">
              <a:avLst/>
            </a:prstGeom>
          </p:spPr>
          <p:txBody>
            <a:bodyPr lIns="33867" tIns="33867" rIns="33867" bIns="33867" rtlCol="0" anchor="ctr"/>
            <a:lstStyle/>
            <a:p>
              <a:pPr algn="ctr">
                <a:lnSpc>
                  <a:spcPts val="1400"/>
                </a:lnSpc>
              </a:pPr>
              <a:endParaRPr sz="1200"/>
            </a:p>
          </p:txBody>
        </p:sp>
      </p:grpSp>
      <p:sp>
        <p:nvSpPr>
          <p:cNvPr id="8" name="Freeform 8"/>
          <p:cNvSpPr/>
          <p:nvPr/>
        </p:nvSpPr>
        <p:spPr>
          <a:xfrm>
            <a:off x="5048636" y="493785"/>
            <a:ext cx="6637386" cy="5048153"/>
          </a:xfrm>
          <a:custGeom>
            <a:avLst/>
            <a:gdLst/>
            <a:ahLst/>
            <a:cxnLst/>
            <a:rect l="l" t="t" r="r" b="b"/>
            <a:pathLst>
              <a:path w="9956079" h="7572229">
                <a:moveTo>
                  <a:pt x="0" y="0"/>
                </a:moveTo>
                <a:lnTo>
                  <a:pt x="9956079" y="0"/>
                </a:lnTo>
                <a:lnTo>
                  <a:pt x="9956079" y="7572230"/>
                </a:lnTo>
                <a:lnTo>
                  <a:pt x="0" y="7572230"/>
                </a:lnTo>
                <a:lnTo>
                  <a:pt x="0" y="0"/>
                </a:lnTo>
                <a:close/>
              </a:path>
            </a:pathLst>
          </a:custGeom>
          <a:blipFill>
            <a:blip r:embed="rId2"/>
            <a:stretch>
              <a:fillRect/>
            </a:stretch>
          </a:blipFill>
        </p:spPr>
      </p:sp>
      <p:sp>
        <p:nvSpPr>
          <p:cNvPr id="9" name="TextBox 9"/>
          <p:cNvSpPr txBox="1"/>
          <p:nvPr/>
        </p:nvSpPr>
        <p:spPr>
          <a:xfrm>
            <a:off x="263166" y="2501152"/>
            <a:ext cx="4462023" cy="4629472"/>
          </a:xfrm>
          <a:prstGeom prst="rect">
            <a:avLst/>
          </a:prstGeom>
        </p:spPr>
        <p:txBody>
          <a:bodyPr lIns="0" tIns="0" rIns="0" bIns="0" rtlCol="0" anchor="t">
            <a:spAutoFit/>
          </a:bodyPr>
          <a:lstStyle/>
          <a:p>
            <a:pPr>
              <a:lnSpc>
                <a:spcPts val="1947"/>
              </a:lnSpc>
            </a:pPr>
            <a:r>
              <a:rPr lang="en-US" sz="1623">
                <a:solidFill>
                  <a:srgbClr val="000000"/>
                </a:solidFill>
                <a:latin typeface="TT Interphases"/>
              </a:rPr>
              <a:t>Peer support services are delivered by individuals who have been successful in recovery from mental and/or substance use disorders who help others experiencing similar situations. Through shared understanding, respect, and mutual empowerment, peer support services help people become and stay engaged in the recovery process and reduce the likelihood of relapse. </a:t>
            </a:r>
          </a:p>
          <a:p>
            <a:pPr>
              <a:lnSpc>
                <a:spcPts val="1947"/>
              </a:lnSpc>
            </a:pPr>
            <a:r>
              <a:rPr lang="en-US" sz="1623">
                <a:solidFill>
                  <a:srgbClr val="000000"/>
                </a:solidFill>
                <a:latin typeface="TT Interphases"/>
              </a:rPr>
              <a:t>Peer support services can effectively extend the reach of treatment beyond the clinical setting into the everyday environment of those seeking a successful, sustained recovery process.</a:t>
            </a:r>
          </a:p>
          <a:p>
            <a:pPr>
              <a:lnSpc>
                <a:spcPts val="1947"/>
              </a:lnSpc>
            </a:pPr>
            <a:endParaRPr lang="en-US" sz="1623">
              <a:solidFill>
                <a:srgbClr val="000000"/>
              </a:solidFill>
              <a:latin typeface="TT Interphases"/>
            </a:endParaRPr>
          </a:p>
          <a:p>
            <a:pPr>
              <a:lnSpc>
                <a:spcPts val="1947"/>
              </a:lnSpc>
            </a:pPr>
            <a:endParaRPr lang="en-US" sz="1623">
              <a:solidFill>
                <a:srgbClr val="000000"/>
              </a:solidFill>
              <a:latin typeface="TT Interphases"/>
            </a:endParaRPr>
          </a:p>
          <a:p>
            <a:pPr>
              <a:lnSpc>
                <a:spcPts val="1947"/>
              </a:lnSpc>
            </a:pPr>
            <a:endParaRPr lang="en-US" sz="1623">
              <a:solidFill>
                <a:srgbClr val="000000"/>
              </a:solidFill>
              <a:latin typeface="TT Interphases"/>
            </a:endParaRPr>
          </a:p>
          <a:p>
            <a:pPr>
              <a:lnSpc>
                <a:spcPts val="1947"/>
              </a:lnSpc>
            </a:pPr>
            <a:endParaRPr lang="en-US" sz="1623">
              <a:solidFill>
                <a:srgbClr val="000000"/>
              </a:solidFill>
              <a:latin typeface="TT Interphases"/>
            </a:endParaRPr>
          </a:p>
          <a:p>
            <a:pPr algn="just">
              <a:lnSpc>
                <a:spcPts val="1947"/>
              </a:lnSpc>
            </a:pPr>
            <a:endParaRPr lang="en-US" sz="1623">
              <a:solidFill>
                <a:srgbClr val="000000"/>
              </a:solidFill>
              <a:latin typeface="TT Interphases"/>
            </a:endParaRPr>
          </a:p>
          <a:p>
            <a:pPr algn="ctr">
              <a:lnSpc>
                <a:spcPts val="1947"/>
              </a:lnSpc>
              <a:spcBef>
                <a:spcPct val="0"/>
              </a:spcBef>
            </a:pPr>
            <a:endParaRPr lang="en-US" sz="1623">
              <a:solidFill>
                <a:srgbClr val="000000"/>
              </a:solidFill>
              <a:latin typeface="TT Interphase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12192000" cy="2447069"/>
            <a:chOff x="0" y="0"/>
            <a:chExt cx="24384000" cy="4894138"/>
          </a:xfrm>
        </p:grpSpPr>
        <p:pic>
          <p:nvPicPr>
            <p:cNvPr id="3" name="Picture 3"/>
            <p:cNvPicPr>
              <a:picLocks noChangeAspect="1"/>
            </p:cNvPicPr>
            <p:nvPr/>
          </p:nvPicPr>
          <p:blipFill>
            <a:blip r:embed="rId2"/>
            <a:srcRect t="34890" b="34890"/>
            <a:stretch>
              <a:fillRect/>
            </a:stretch>
          </p:blipFill>
          <p:spPr>
            <a:xfrm>
              <a:off x="0" y="0"/>
              <a:ext cx="24384000" cy="4894138"/>
            </a:xfrm>
            <a:prstGeom prst="rect">
              <a:avLst/>
            </a:prstGeom>
          </p:spPr>
        </p:pic>
      </p:grpSp>
      <p:grpSp>
        <p:nvGrpSpPr>
          <p:cNvPr id="4" name="Group 4"/>
          <p:cNvGrpSpPr/>
          <p:nvPr/>
        </p:nvGrpSpPr>
        <p:grpSpPr>
          <a:xfrm>
            <a:off x="5894277" y="2671329"/>
            <a:ext cx="6207467" cy="4252645"/>
            <a:chOff x="0" y="-57151"/>
            <a:chExt cx="12414933" cy="8505290"/>
          </a:xfrm>
        </p:grpSpPr>
        <p:sp>
          <p:nvSpPr>
            <p:cNvPr id="5" name="TextBox 5"/>
            <p:cNvSpPr txBox="1"/>
            <p:nvPr/>
          </p:nvSpPr>
          <p:spPr>
            <a:xfrm>
              <a:off x="0" y="-57151"/>
              <a:ext cx="12414933" cy="613118"/>
            </a:xfrm>
            <a:prstGeom prst="rect">
              <a:avLst/>
            </a:prstGeom>
          </p:spPr>
          <p:txBody>
            <a:bodyPr lIns="0" tIns="0" rIns="0" bIns="0" rtlCol="0" anchor="t">
              <a:spAutoFit/>
            </a:bodyPr>
            <a:lstStyle/>
            <a:p>
              <a:pPr>
                <a:lnSpc>
                  <a:spcPts val="2781"/>
                </a:lnSpc>
              </a:pPr>
              <a:endParaRPr sz="1200"/>
            </a:p>
          </p:txBody>
        </p:sp>
        <p:sp>
          <p:nvSpPr>
            <p:cNvPr id="6" name="TextBox 6"/>
            <p:cNvSpPr txBox="1"/>
            <p:nvPr/>
          </p:nvSpPr>
          <p:spPr>
            <a:xfrm>
              <a:off x="0" y="729231"/>
              <a:ext cx="12414933" cy="7718908"/>
            </a:xfrm>
            <a:prstGeom prst="rect">
              <a:avLst/>
            </a:prstGeom>
          </p:spPr>
          <p:txBody>
            <a:bodyPr lIns="0" tIns="0" rIns="0" bIns="0" rtlCol="0" anchor="t">
              <a:spAutoFit/>
            </a:bodyPr>
            <a:lstStyle/>
            <a:p>
              <a:pPr>
                <a:lnSpc>
                  <a:spcPts val="2743"/>
                </a:lnSpc>
              </a:pPr>
              <a:r>
                <a:rPr lang="en-US" sz="2286">
                  <a:solidFill>
                    <a:srgbClr val="FFFFFF"/>
                  </a:solidFill>
                  <a:latin typeface="TT Interphases"/>
                </a:rPr>
                <a:t>Supervisor of Peer Workers Self-Assessment</a:t>
              </a:r>
            </a:p>
            <a:p>
              <a:pPr>
                <a:lnSpc>
                  <a:spcPts val="2743"/>
                </a:lnSpc>
              </a:pPr>
              <a:r>
                <a:rPr lang="en-US" sz="2286">
                  <a:solidFill>
                    <a:srgbClr val="FFFFFF"/>
                  </a:solidFill>
                  <a:latin typeface="TT Interphases"/>
                  <a:hlinkClick r:id="rId3" tooltip="https://www.samhsa.gov/sites/default/files/programs_campaigns/brss_tacs/guidelines-peer-supervision-2-self-assessment-cp9.pdf"/>
                </a:rPr>
                <a:t>https://www.samhsa.gov/sites/default/files/programs_campaigns/brss_tacs/guidelines-peer-supervision-2-self-assessment-cp9.pdf</a:t>
              </a:r>
            </a:p>
            <a:p>
              <a:pPr>
                <a:lnSpc>
                  <a:spcPts val="2743"/>
                </a:lnSpc>
              </a:pPr>
              <a:endParaRPr lang="en-US" sz="2286">
                <a:solidFill>
                  <a:srgbClr val="FFFFFF"/>
                </a:solidFill>
                <a:latin typeface="TT Interphases"/>
                <a:hlinkClick r:id="rId3" tooltip="https://www.samhsa.gov/sites/default/files/programs_campaigns/brss_tacs/guidelines-peer-supervision-2-self-assessment-cp9.pdf"/>
              </a:endParaRPr>
            </a:p>
            <a:p>
              <a:pPr>
                <a:lnSpc>
                  <a:spcPts val="2743"/>
                </a:lnSpc>
              </a:pPr>
              <a:r>
                <a:rPr lang="en-US" sz="2286">
                  <a:solidFill>
                    <a:srgbClr val="FFFFFF"/>
                  </a:solidFill>
                  <a:latin typeface="TT Interphases"/>
                </a:rPr>
                <a:t>Supervision of Peer Workers</a:t>
              </a:r>
            </a:p>
            <a:p>
              <a:pPr>
                <a:lnSpc>
                  <a:spcPts val="2743"/>
                </a:lnSpc>
              </a:pPr>
              <a:r>
                <a:rPr lang="en-US" sz="2286">
                  <a:solidFill>
                    <a:srgbClr val="FFFFFF"/>
                  </a:solidFill>
                  <a:latin typeface="TT Interphases"/>
                  <a:hlinkClick r:id="rId4" tooltip="https://www.samhsa.gov/sites/default/files/brss-tacs-peer-worker-supervision.pdf"/>
                </a:rPr>
                <a:t>https://www.samhsa.gov/sites/default/files/brss-tacs-peer-worker-supervision.pdf</a:t>
              </a:r>
            </a:p>
            <a:p>
              <a:pPr>
                <a:lnSpc>
                  <a:spcPts val="2894"/>
                </a:lnSpc>
              </a:pPr>
              <a:endParaRPr lang="en-US" sz="2286">
                <a:solidFill>
                  <a:srgbClr val="FFFFFF"/>
                </a:solidFill>
                <a:latin typeface="TT Interphases"/>
                <a:hlinkClick r:id="rId4" tooltip="https://www.samhsa.gov/sites/default/files/brss-tacs-peer-worker-supervision.pdf"/>
              </a:endParaRPr>
            </a:p>
            <a:p>
              <a:pPr>
                <a:lnSpc>
                  <a:spcPts val="2894"/>
                </a:lnSpc>
              </a:pPr>
              <a:endParaRPr lang="en-US" sz="2286">
                <a:solidFill>
                  <a:srgbClr val="FFFFFF"/>
                </a:solidFill>
                <a:latin typeface="TT Interphases"/>
                <a:hlinkClick r:id="rId4" tooltip="https://www.samhsa.gov/sites/default/files/brss-tacs-peer-worker-supervision.pdf"/>
              </a:endParaRPr>
            </a:p>
            <a:p>
              <a:pPr>
                <a:lnSpc>
                  <a:spcPts val="2894"/>
                </a:lnSpc>
                <a:spcBef>
                  <a:spcPct val="0"/>
                </a:spcBef>
              </a:pPr>
              <a:endParaRPr lang="en-US" sz="2286">
                <a:solidFill>
                  <a:srgbClr val="FFFFFF"/>
                </a:solidFill>
                <a:latin typeface="TT Interphases"/>
                <a:hlinkClick r:id="rId4" tooltip="https://www.samhsa.gov/sites/default/files/brss-tacs-peer-worker-supervision.pdf"/>
              </a:endParaRPr>
            </a:p>
          </p:txBody>
        </p:sp>
      </p:grpSp>
      <p:grpSp>
        <p:nvGrpSpPr>
          <p:cNvPr id="7" name="Group 7"/>
          <p:cNvGrpSpPr/>
          <p:nvPr/>
        </p:nvGrpSpPr>
        <p:grpSpPr>
          <a:xfrm>
            <a:off x="685800" y="3135520"/>
            <a:ext cx="5208477" cy="3399881"/>
            <a:chOff x="0" y="28575"/>
            <a:chExt cx="10416953" cy="6799761"/>
          </a:xfrm>
        </p:grpSpPr>
        <p:sp>
          <p:nvSpPr>
            <p:cNvPr id="8" name="TextBox 8"/>
            <p:cNvSpPr txBox="1"/>
            <p:nvPr/>
          </p:nvSpPr>
          <p:spPr>
            <a:xfrm>
              <a:off x="0" y="28575"/>
              <a:ext cx="10416953" cy="6283771"/>
            </a:xfrm>
            <a:prstGeom prst="rect">
              <a:avLst/>
            </a:prstGeom>
          </p:spPr>
          <p:txBody>
            <a:bodyPr lIns="0" tIns="0" rIns="0" bIns="0" rtlCol="0" anchor="t">
              <a:spAutoFit/>
            </a:bodyPr>
            <a:lstStyle/>
            <a:p>
              <a:pPr>
                <a:lnSpc>
                  <a:spcPts val="4940"/>
                </a:lnSpc>
              </a:pPr>
              <a:r>
                <a:rPr lang="en-US" sz="4334" spc="43">
                  <a:solidFill>
                    <a:srgbClr val="FFFFFF"/>
                  </a:solidFill>
                  <a:latin typeface="Pragmatica Bold"/>
                </a:rPr>
                <a:t>SUPERVISOR OF PEER WORKERS SELF-ASSESSMENTS</a:t>
              </a:r>
            </a:p>
            <a:p>
              <a:pPr>
                <a:lnSpc>
                  <a:spcPts val="4940"/>
                </a:lnSpc>
              </a:pPr>
              <a:endParaRPr lang="en-US" sz="4334" spc="43">
                <a:solidFill>
                  <a:srgbClr val="FFFFFF"/>
                </a:solidFill>
                <a:latin typeface="Pragmatica Bold"/>
              </a:endParaRPr>
            </a:p>
          </p:txBody>
        </p:sp>
        <p:sp>
          <p:nvSpPr>
            <p:cNvPr id="9" name="AutoShape 9"/>
            <p:cNvSpPr/>
            <p:nvPr/>
          </p:nvSpPr>
          <p:spPr>
            <a:xfrm>
              <a:off x="0" y="6828336"/>
              <a:ext cx="10416953" cy="0"/>
            </a:xfrm>
            <a:prstGeom prst="line">
              <a:avLst/>
            </a:prstGeom>
            <a:ln w="50800" cap="flat">
              <a:solidFill>
                <a:srgbClr val="FFFFFF"/>
              </a:solidFill>
              <a:prstDash val="solid"/>
              <a:headEnd type="none" w="sm" len="sm"/>
              <a:tailEnd type="none" w="sm" len="sm"/>
            </a:ln>
          </p:spPr>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166" y="167918"/>
            <a:ext cx="3762566" cy="1741892"/>
            <a:chOff x="0" y="28575"/>
            <a:chExt cx="7525133" cy="3483783"/>
          </a:xfrm>
        </p:grpSpPr>
        <p:sp>
          <p:nvSpPr>
            <p:cNvPr id="3" name="AutoShape 3"/>
            <p:cNvSpPr/>
            <p:nvPr/>
          </p:nvSpPr>
          <p:spPr>
            <a:xfrm>
              <a:off x="0" y="3512358"/>
              <a:ext cx="7525133" cy="0"/>
            </a:xfrm>
            <a:prstGeom prst="line">
              <a:avLst/>
            </a:prstGeom>
            <a:ln w="33913" cap="flat">
              <a:solidFill>
                <a:srgbClr val="000000"/>
              </a:solidFill>
              <a:prstDash val="solid"/>
              <a:headEnd type="none" w="sm" len="sm"/>
              <a:tailEnd type="none" w="sm" len="sm"/>
            </a:ln>
          </p:spPr>
        </p:sp>
        <p:sp>
          <p:nvSpPr>
            <p:cNvPr id="4" name="TextBox 4"/>
            <p:cNvSpPr txBox="1"/>
            <p:nvPr/>
          </p:nvSpPr>
          <p:spPr>
            <a:xfrm>
              <a:off x="0" y="28575"/>
              <a:ext cx="7525133" cy="3000821"/>
            </a:xfrm>
            <a:prstGeom prst="rect">
              <a:avLst/>
            </a:prstGeom>
          </p:spPr>
          <p:txBody>
            <a:bodyPr lIns="0" tIns="0" rIns="0" bIns="0" rtlCol="0" anchor="t">
              <a:spAutoFit/>
            </a:bodyPr>
            <a:lstStyle/>
            <a:p>
              <a:pPr>
                <a:lnSpc>
                  <a:spcPts val="3911"/>
                </a:lnSpc>
              </a:pPr>
              <a:r>
                <a:rPr lang="en-US" sz="3431" spc="34">
                  <a:solidFill>
                    <a:srgbClr val="000000"/>
                  </a:solidFill>
                  <a:latin typeface="Pragmatica Bold"/>
                </a:rPr>
                <a:t>TOOLKITS AND OTHER RESOURCES</a:t>
              </a:r>
            </a:p>
          </p:txBody>
        </p:sp>
      </p:grpSp>
      <p:grpSp>
        <p:nvGrpSpPr>
          <p:cNvPr id="5" name="Group 5"/>
          <p:cNvGrpSpPr/>
          <p:nvPr/>
        </p:nvGrpSpPr>
        <p:grpSpPr>
          <a:xfrm>
            <a:off x="0" y="6172200"/>
            <a:ext cx="12192000" cy="685800"/>
            <a:chOff x="0" y="0"/>
            <a:chExt cx="4816593" cy="270933"/>
          </a:xfrm>
        </p:grpSpPr>
        <p:sp>
          <p:nvSpPr>
            <p:cNvPr id="6" name="Freeform 6"/>
            <p:cNvSpPr/>
            <p:nvPr/>
          </p:nvSpPr>
          <p:spPr>
            <a:xfrm>
              <a:off x="0" y="0"/>
              <a:ext cx="4816592" cy="270933"/>
            </a:xfrm>
            <a:custGeom>
              <a:avLst/>
              <a:gdLst/>
              <a:ahLst/>
              <a:cxnLst/>
              <a:rect l="l" t="t" r="r" b="b"/>
              <a:pathLst>
                <a:path w="4816592" h="270933">
                  <a:moveTo>
                    <a:pt x="0" y="0"/>
                  </a:moveTo>
                  <a:lnTo>
                    <a:pt x="4816592" y="0"/>
                  </a:lnTo>
                  <a:lnTo>
                    <a:pt x="4816592" y="270933"/>
                  </a:lnTo>
                  <a:lnTo>
                    <a:pt x="0" y="270933"/>
                  </a:lnTo>
                  <a:close/>
                </a:path>
              </a:pathLst>
            </a:custGeom>
            <a:solidFill>
              <a:srgbClr val="000000"/>
            </a:solidFill>
          </p:spPr>
        </p:sp>
        <p:sp>
          <p:nvSpPr>
            <p:cNvPr id="7" name="TextBox 7"/>
            <p:cNvSpPr txBox="1"/>
            <p:nvPr/>
          </p:nvSpPr>
          <p:spPr>
            <a:xfrm>
              <a:off x="0" y="-28575"/>
              <a:ext cx="4816593" cy="299508"/>
            </a:xfrm>
            <a:prstGeom prst="rect">
              <a:avLst/>
            </a:prstGeom>
          </p:spPr>
          <p:txBody>
            <a:bodyPr lIns="33867" tIns="33867" rIns="33867" bIns="33867" rtlCol="0" anchor="ctr"/>
            <a:lstStyle/>
            <a:p>
              <a:pPr algn="ctr">
                <a:lnSpc>
                  <a:spcPts val="1400"/>
                </a:lnSpc>
              </a:pPr>
              <a:endParaRPr sz="1200"/>
            </a:p>
          </p:txBody>
        </p:sp>
      </p:grpSp>
      <p:sp>
        <p:nvSpPr>
          <p:cNvPr id="8" name="Freeform 8"/>
          <p:cNvSpPr/>
          <p:nvPr/>
        </p:nvSpPr>
        <p:spPr>
          <a:xfrm>
            <a:off x="5048636" y="493785"/>
            <a:ext cx="6637386" cy="5048153"/>
          </a:xfrm>
          <a:custGeom>
            <a:avLst/>
            <a:gdLst/>
            <a:ahLst/>
            <a:cxnLst/>
            <a:rect l="l" t="t" r="r" b="b"/>
            <a:pathLst>
              <a:path w="9956079" h="7572229">
                <a:moveTo>
                  <a:pt x="0" y="0"/>
                </a:moveTo>
                <a:lnTo>
                  <a:pt x="9956079" y="0"/>
                </a:lnTo>
                <a:lnTo>
                  <a:pt x="9956079" y="7572230"/>
                </a:lnTo>
                <a:lnTo>
                  <a:pt x="0" y="7572230"/>
                </a:lnTo>
                <a:lnTo>
                  <a:pt x="0" y="0"/>
                </a:lnTo>
                <a:close/>
              </a:path>
            </a:pathLst>
          </a:custGeom>
          <a:blipFill>
            <a:blip r:embed="rId2"/>
            <a:stretch>
              <a:fillRect r="-14048"/>
            </a:stretch>
          </a:blipFill>
        </p:spPr>
      </p:sp>
      <p:sp>
        <p:nvSpPr>
          <p:cNvPr id="9" name="TextBox 9"/>
          <p:cNvSpPr txBox="1"/>
          <p:nvPr/>
        </p:nvSpPr>
        <p:spPr>
          <a:xfrm>
            <a:off x="263166" y="2120150"/>
            <a:ext cx="4462023" cy="4629472"/>
          </a:xfrm>
          <a:prstGeom prst="rect">
            <a:avLst/>
          </a:prstGeom>
        </p:spPr>
        <p:txBody>
          <a:bodyPr lIns="0" tIns="0" rIns="0" bIns="0" rtlCol="0" anchor="t">
            <a:spAutoFit/>
          </a:bodyPr>
          <a:lstStyle/>
          <a:p>
            <a:pPr>
              <a:lnSpc>
                <a:spcPts val="1947"/>
              </a:lnSpc>
            </a:pPr>
            <a:r>
              <a:rPr lang="en-US" sz="1623">
                <a:solidFill>
                  <a:srgbClr val="000000"/>
                </a:solidFill>
                <a:latin typeface="TT Interphases"/>
                <a:hlinkClick r:id="rId3" tooltip="https://www.samhsa.gov/brss-tacs"/>
              </a:rPr>
              <a:t>Bringing Recovery Supports to Scale Technical Assistance Center Strategy | SAMHSA</a:t>
            </a:r>
          </a:p>
          <a:p>
            <a:pPr>
              <a:lnSpc>
                <a:spcPts val="1947"/>
              </a:lnSpc>
            </a:pPr>
            <a:r>
              <a:rPr lang="en-US" sz="1623">
                <a:solidFill>
                  <a:srgbClr val="000000"/>
                </a:solidFill>
                <a:latin typeface="TT Interphases"/>
                <a:hlinkClick r:id="rId4" tooltip="https://urldefense.com/v3/__https:/www.samhsa.gov/recovery-month/toolkit__;!!EErPFA7f--AJOw!Dn3zLRkqVXStdnvXf_A3DVMzuWyovYdd_eyVn1RWKumHvhsHJig2LnuZF3YYiqL_znr0iVnMKzV-Ly-OsA3PzefBM0SDvM1wCcGi$"/>
              </a:rPr>
              <a:t>https://www.samhsa.gov/recovery-month/toolkit</a:t>
            </a:r>
          </a:p>
          <a:p>
            <a:pPr>
              <a:lnSpc>
                <a:spcPts val="1947"/>
              </a:lnSpc>
            </a:pPr>
            <a:endParaRPr lang="en-US" sz="1623">
              <a:solidFill>
                <a:srgbClr val="000000"/>
              </a:solidFill>
              <a:latin typeface="TT Interphases"/>
              <a:hlinkClick r:id="rId4" tooltip="https://urldefense.com/v3/__https:/www.samhsa.gov/recovery-month/toolkit__;!!EErPFA7f--AJOw!Dn3zLRkqVXStdnvXf_A3DVMzuWyovYdd_eyVn1RWKumHvhsHJig2LnuZF3YYiqL_znr0iVnMKzV-Ly-OsA3PzefBM0SDvM1wCcGi$"/>
            </a:endParaRPr>
          </a:p>
          <a:p>
            <a:pPr>
              <a:lnSpc>
                <a:spcPts val="1947"/>
              </a:lnSpc>
            </a:pPr>
            <a:r>
              <a:rPr lang="en-US" sz="1623">
                <a:solidFill>
                  <a:srgbClr val="000000"/>
                </a:solidFill>
                <a:latin typeface="TT Interphases"/>
                <a:hlinkClick r:id="rId5" tooltip="https://store.samhsa.gov/sites/default/files/pep23-02-01-001.pdf"/>
              </a:rPr>
              <a:t>Incorporating Peer Support In to Substance Use Disorder Treatment Services (samhsa.gov)</a:t>
            </a:r>
          </a:p>
          <a:p>
            <a:pPr>
              <a:lnSpc>
                <a:spcPts val="1947"/>
              </a:lnSpc>
            </a:pPr>
            <a:r>
              <a:rPr lang="en-US" sz="1623">
                <a:solidFill>
                  <a:srgbClr val="000000"/>
                </a:solidFill>
                <a:latin typeface="TT Interphases"/>
                <a:hlinkClick r:id="rId6" tooltip="https://www.samhsa.gov/sites/default/files/inclusion-policy-tc.pdf"/>
              </a:rPr>
              <a:t>Substance Abuse and Mental Health Services Administration Policy on the Inclusion of People with Lived Experience (samhsa.gov)</a:t>
            </a:r>
          </a:p>
          <a:p>
            <a:pPr>
              <a:lnSpc>
                <a:spcPts val="1947"/>
              </a:lnSpc>
            </a:pPr>
            <a:endParaRPr lang="en-US" sz="1623">
              <a:solidFill>
                <a:srgbClr val="000000"/>
              </a:solidFill>
              <a:latin typeface="TT Interphases"/>
              <a:hlinkClick r:id="rId6" tooltip="https://www.samhsa.gov/sites/default/files/inclusion-policy-tc.pdf"/>
            </a:endParaRPr>
          </a:p>
          <a:p>
            <a:pPr>
              <a:lnSpc>
                <a:spcPts val="1947"/>
              </a:lnSpc>
            </a:pPr>
            <a:r>
              <a:rPr lang="en-US" sz="1623">
                <a:solidFill>
                  <a:srgbClr val="000000"/>
                </a:solidFill>
                <a:latin typeface="TT Interphases"/>
                <a:hlinkClick r:id="rId7" tooltip="https://hhrctraining.org/knowledge-resources/toolkit/17735/expanding-peer-support-roles"/>
              </a:rPr>
              <a:t>Expanding Peer Support Roles in Homeless Services Delivery: A Toolkit for Service Providers | HHRC (hhrctraining.org)</a:t>
            </a:r>
          </a:p>
          <a:p>
            <a:pPr>
              <a:lnSpc>
                <a:spcPts val="1947"/>
              </a:lnSpc>
            </a:pPr>
            <a:endParaRPr lang="en-US" sz="1623">
              <a:solidFill>
                <a:srgbClr val="000000"/>
              </a:solidFill>
              <a:latin typeface="TT Interphases"/>
              <a:hlinkClick r:id="rId7" tooltip="https://hhrctraining.org/knowledge-resources/toolkit/17735/expanding-peer-support-roles"/>
            </a:endParaRPr>
          </a:p>
          <a:p>
            <a:pPr>
              <a:lnSpc>
                <a:spcPts val="1947"/>
              </a:lnSpc>
            </a:pPr>
            <a:endParaRPr lang="en-US" sz="1623">
              <a:solidFill>
                <a:srgbClr val="000000"/>
              </a:solidFill>
              <a:latin typeface="TT Interphases"/>
              <a:hlinkClick r:id="rId7" tooltip="https://hhrctraining.org/knowledge-resources/toolkit/17735/expanding-peer-support-roles"/>
            </a:endParaRPr>
          </a:p>
          <a:p>
            <a:pPr>
              <a:lnSpc>
                <a:spcPts val="1947"/>
              </a:lnSpc>
            </a:pPr>
            <a:endParaRPr lang="en-US" sz="1623">
              <a:solidFill>
                <a:srgbClr val="000000"/>
              </a:solidFill>
              <a:latin typeface="TT Interphases"/>
              <a:hlinkClick r:id="rId7" tooltip="https://hhrctraining.org/knowledge-resources/toolkit/17735/expanding-peer-support-roles"/>
            </a:endParaRPr>
          </a:p>
          <a:p>
            <a:pPr>
              <a:lnSpc>
                <a:spcPts val="1947"/>
              </a:lnSpc>
            </a:pPr>
            <a:endParaRPr lang="en-US" sz="1623">
              <a:solidFill>
                <a:srgbClr val="000000"/>
              </a:solidFill>
              <a:latin typeface="TT Interphases"/>
              <a:hlinkClick r:id="rId7" tooltip="https://hhrctraining.org/knowledge-resources/toolkit/17735/expanding-peer-support-roles"/>
            </a:endParaRPr>
          </a:p>
          <a:p>
            <a:pPr algn="just">
              <a:lnSpc>
                <a:spcPts val="1947"/>
              </a:lnSpc>
            </a:pPr>
            <a:endParaRPr lang="en-US" sz="1623">
              <a:solidFill>
                <a:srgbClr val="000000"/>
              </a:solidFill>
              <a:latin typeface="TT Interphases"/>
              <a:hlinkClick r:id="rId7" tooltip="https://hhrctraining.org/knowledge-resources/toolkit/17735/expanding-peer-support-roles"/>
            </a:endParaRPr>
          </a:p>
          <a:p>
            <a:pPr algn="ctr">
              <a:lnSpc>
                <a:spcPts val="1947"/>
              </a:lnSpc>
              <a:spcBef>
                <a:spcPct val="0"/>
              </a:spcBef>
            </a:pPr>
            <a:endParaRPr lang="en-US" sz="1623">
              <a:solidFill>
                <a:srgbClr val="000000"/>
              </a:solidFill>
              <a:latin typeface="TT Interphases"/>
              <a:hlinkClick r:id="rId7" tooltip="https://hhrctraining.org/knowledge-resources/toolkit/17735/expanding-peer-support-role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2A9A2-19D6-F91F-9AD3-01D62FB84908}"/>
              </a:ext>
            </a:extLst>
          </p:cNvPr>
          <p:cNvSpPr>
            <a:spLocks noGrp="1"/>
          </p:cNvSpPr>
          <p:nvPr>
            <p:ph type="title"/>
          </p:nvPr>
        </p:nvSpPr>
        <p:spPr/>
        <p:txBody>
          <a:bodyPr/>
          <a:lstStyle/>
          <a:p>
            <a:r>
              <a:rPr lang="en-US" dirty="0"/>
              <a:t>Self-Help Groups for Families</a:t>
            </a:r>
          </a:p>
        </p:txBody>
      </p:sp>
      <p:sp>
        <p:nvSpPr>
          <p:cNvPr id="3" name="Text Placeholder 2">
            <a:extLst>
              <a:ext uri="{FF2B5EF4-FFF2-40B4-BE49-F238E27FC236}">
                <a16:creationId xmlns:a16="http://schemas.microsoft.com/office/drawing/2014/main" id="{924AD1B3-1DD0-1364-ADF7-B85B1F894E82}"/>
              </a:ext>
            </a:extLst>
          </p:cNvPr>
          <p:cNvSpPr>
            <a:spLocks noGrp="1"/>
          </p:cNvSpPr>
          <p:nvPr>
            <p:ph type="body" sz="quarter" idx="12"/>
          </p:nvPr>
        </p:nvSpPr>
        <p:spPr/>
        <p:txBody>
          <a:bodyPr/>
          <a:lstStyle/>
          <a:p>
            <a:r>
              <a:rPr lang="en-US" dirty="0"/>
              <a:t>Found in Missouri</a:t>
            </a:r>
          </a:p>
        </p:txBody>
      </p:sp>
    </p:spTree>
    <p:extLst>
      <p:ext uri="{BB962C8B-B14F-4D97-AF65-F5344CB8AC3E}">
        <p14:creationId xmlns:p14="http://schemas.microsoft.com/office/powerpoint/2010/main" val="22582177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9D0E47E-D228-15EB-5886-33E9AA181D03}"/>
              </a:ext>
            </a:extLst>
          </p:cNvPr>
          <p:cNvSpPr>
            <a:spLocks noGrp="1"/>
          </p:cNvSpPr>
          <p:nvPr>
            <p:ph type="title"/>
          </p:nvPr>
        </p:nvSpPr>
        <p:spPr>
          <a:xfrm>
            <a:off x="1468815" y="503852"/>
            <a:ext cx="9951854" cy="1940768"/>
          </a:xfrm>
        </p:spPr>
        <p:txBody>
          <a:bodyPr anchor="ctr">
            <a:normAutofit/>
          </a:bodyPr>
          <a:lstStyle/>
          <a:p>
            <a:r>
              <a:rPr lang="en-US" sz="2000" b="1" dirty="0"/>
              <a:t>Objective:</a:t>
            </a:r>
            <a:br>
              <a:rPr lang="en-US" sz="2000" dirty="0"/>
            </a:br>
            <a:r>
              <a:rPr lang="en-US" sz="2000" dirty="0"/>
              <a:t>- Introduce the concepts of self-help and mutual support.</a:t>
            </a:r>
            <a:br>
              <a:rPr lang="en-US" sz="2000" dirty="0"/>
            </a:br>
            <a:r>
              <a:rPr lang="en-US" sz="2000" dirty="0"/>
              <a:t>- Learn how to establish a safe and supportive environment for sharing and learning.</a:t>
            </a:r>
            <a:br>
              <a:rPr lang="en-US" sz="2000" dirty="0"/>
            </a:br>
            <a:r>
              <a:rPr lang="en-US" sz="2000" dirty="0"/>
              <a:t>- Learn about resources and support available to FSP’s and to the families you are working with.</a:t>
            </a:r>
          </a:p>
        </p:txBody>
      </p:sp>
      <p:pic>
        <p:nvPicPr>
          <p:cNvPr id="7" name="Graphic 6">
            <a:extLst>
              <a:ext uri="{FF2B5EF4-FFF2-40B4-BE49-F238E27FC236}">
                <a16:creationId xmlns:a16="http://schemas.microsoft.com/office/drawing/2014/main" id="{25B30AF7-816F-3369-FFCA-082351211865}"/>
              </a:ext>
            </a:extLst>
          </p:cNvPr>
          <p:cNvPicPr>
            <a:picLocks noChangeAspect="1"/>
          </p:cNvPicPr>
          <p:nvPr/>
        </p:nvPicPr>
        <p:blipFill>
          <a:blip r:embed="rId2">
            <a:extLs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2398341" y="2284302"/>
            <a:ext cx="8902283" cy="4573698"/>
          </a:xfrm>
          <a:prstGeom prst="rect">
            <a:avLst/>
          </a:prstGeom>
        </p:spPr>
      </p:pic>
      <p:sp>
        <p:nvSpPr>
          <p:cNvPr id="12" name="Slide Number Placeholder 3">
            <a:extLst>
              <a:ext uri="{FF2B5EF4-FFF2-40B4-BE49-F238E27FC236}">
                <a16:creationId xmlns:a16="http://schemas.microsoft.com/office/drawing/2014/main" id="{8CD1F9BB-34DD-B9AC-97E3-7FB2B9BE2F9D}"/>
              </a:ext>
            </a:extLst>
          </p:cNvPr>
          <p:cNvSpPr>
            <a:spLocks noGrp="1"/>
          </p:cNvSpPr>
          <p:nvPr>
            <p:ph type="sldNum" sz="quarter" idx="15"/>
          </p:nvPr>
        </p:nvSpPr>
        <p:spPr>
          <a:xfrm>
            <a:off x="412136" y="5943601"/>
            <a:ext cx="968983" cy="651912"/>
          </a:xfrm>
        </p:spPr>
        <p:txBody>
          <a:bodyPr/>
          <a:lstStyle/>
          <a:p>
            <a:pPr>
              <a:spcAft>
                <a:spcPts val="600"/>
              </a:spcAft>
            </a:pPr>
            <a:fld id="{18D65601-5AE2-46FC-B138-694DDD2B510D}" type="slidenum">
              <a:rPr lang="en-US" smtClean="0"/>
              <a:pPr>
                <a:spcAft>
                  <a:spcPts val="600"/>
                </a:spcAft>
              </a:pPr>
              <a:t>2</a:t>
            </a:fld>
            <a:endParaRPr lang="en-US"/>
          </a:p>
        </p:txBody>
      </p:sp>
    </p:spTree>
    <p:extLst>
      <p:ext uri="{BB962C8B-B14F-4D97-AF65-F5344CB8AC3E}">
        <p14:creationId xmlns:p14="http://schemas.microsoft.com/office/powerpoint/2010/main" val="37521184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4A2B92-1A68-D053-9A4B-6104B62492D9}"/>
              </a:ext>
            </a:extLst>
          </p:cNvPr>
          <p:cNvSpPr>
            <a:spLocks noGrp="1"/>
          </p:cNvSpPr>
          <p:nvPr>
            <p:ph type="title"/>
          </p:nvPr>
        </p:nvSpPr>
        <p:spPr/>
        <p:txBody>
          <a:bodyPr/>
          <a:lstStyle/>
          <a:p>
            <a:r>
              <a:rPr lang="en-US" dirty="0"/>
              <a:t>Self-Help Groups in Missouri for Families</a:t>
            </a:r>
          </a:p>
        </p:txBody>
      </p:sp>
      <p:sp>
        <p:nvSpPr>
          <p:cNvPr id="3" name="Content Placeholder 2">
            <a:extLst>
              <a:ext uri="{FF2B5EF4-FFF2-40B4-BE49-F238E27FC236}">
                <a16:creationId xmlns:a16="http://schemas.microsoft.com/office/drawing/2014/main" id="{C20A599F-909C-A490-442A-722A62E9465E}"/>
              </a:ext>
            </a:extLst>
          </p:cNvPr>
          <p:cNvSpPr>
            <a:spLocks noGrp="1"/>
          </p:cNvSpPr>
          <p:nvPr>
            <p:ph sz="quarter" idx="12"/>
          </p:nvPr>
        </p:nvSpPr>
        <p:spPr>
          <a:xfrm>
            <a:off x="1450153" y="1688123"/>
            <a:ext cx="8552264" cy="4844561"/>
          </a:xfrm>
        </p:spPr>
        <p:txBody>
          <a:bodyPr>
            <a:normAutofit fontScale="47500" lnSpcReduction="20000"/>
          </a:bodyPr>
          <a:lstStyle/>
          <a:p>
            <a:pPr marL="0" indent="0" algn="l">
              <a:buNone/>
            </a:pPr>
            <a:r>
              <a:rPr lang="en-US" sz="3400" b="0" i="0" dirty="0">
                <a:solidFill>
                  <a:srgbClr val="0D0D0D"/>
                </a:solidFill>
                <a:effectLst/>
                <a:highlight>
                  <a:srgbClr val="FFFFFF"/>
                </a:highlight>
                <a:latin typeface="Söhne"/>
              </a:rPr>
              <a:t>In Missouri, there are several self-help groups and organizations that offer support for </a:t>
            </a:r>
            <a:r>
              <a:rPr lang="en-US" sz="3400" b="1" i="0" dirty="0">
                <a:solidFill>
                  <a:srgbClr val="0D0D0D"/>
                </a:solidFill>
                <a:effectLst/>
                <a:highlight>
                  <a:srgbClr val="FFFFFF"/>
                </a:highlight>
                <a:latin typeface="Söhne"/>
              </a:rPr>
              <a:t>families with someone with a developmental disability</a:t>
            </a:r>
            <a:r>
              <a:rPr lang="en-US" sz="3400" b="0" i="0" dirty="0">
                <a:solidFill>
                  <a:srgbClr val="0D0D0D"/>
                </a:solidFill>
                <a:effectLst/>
                <a:highlight>
                  <a:srgbClr val="FFFFFF"/>
                </a:highlight>
                <a:latin typeface="Söhne"/>
              </a:rPr>
              <a:t>. Here are a few examples:</a:t>
            </a:r>
          </a:p>
          <a:p>
            <a:pPr algn="l">
              <a:buFont typeface="+mj-lt"/>
              <a:buAutoNum type="arabicPeriod"/>
            </a:pPr>
            <a:r>
              <a:rPr lang="en-US" sz="3400" b="1" i="0" dirty="0">
                <a:solidFill>
                  <a:srgbClr val="0D0D0D"/>
                </a:solidFill>
                <a:effectLst/>
                <a:highlight>
                  <a:srgbClr val="FFFFFF"/>
                </a:highlight>
                <a:latin typeface="Söhne"/>
              </a:rPr>
              <a:t>Missouri Family to Family</a:t>
            </a:r>
            <a:r>
              <a:rPr lang="en-US" sz="3400" b="0" i="0" dirty="0">
                <a:solidFill>
                  <a:srgbClr val="0D0D0D"/>
                </a:solidFill>
                <a:effectLst/>
                <a:highlight>
                  <a:srgbClr val="FFFFFF"/>
                </a:highlight>
                <a:latin typeface="Söhne"/>
              </a:rPr>
              <a:t>: Missouri Family to Family is a statewide organization that provides support, information, and resources for families of children and youth with special health care needs and/or disabilities. They offer parent-to-parent support, training, and advocacy resources.</a:t>
            </a:r>
          </a:p>
          <a:p>
            <a:pPr algn="l">
              <a:buFont typeface="+mj-lt"/>
              <a:buAutoNum type="arabicPeriod"/>
            </a:pPr>
            <a:r>
              <a:rPr lang="en-US" sz="3400" b="1" i="0" dirty="0">
                <a:solidFill>
                  <a:srgbClr val="0D0D0D"/>
                </a:solidFill>
                <a:effectLst/>
                <a:highlight>
                  <a:srgbClr val="FFFFFF"/>
                </a:highlight>
                <a:latin typeface="Söhne"/>
              </a:rPr>
              <a:t>Missouri Parents Act (MPACT)</a:t>
            </a:r>
            <a:r>
              <a:rPr lang="en-US" sz="3400" b="0" i="0" dirty="0">
                <a:solidFill>
                  <a:srgbClr val="0D0D0D"/>
                </a:solidFill>
                <a:effectLst/>
                <a:highlight>
                  <a:srgbClr val="FFFFFF"/>
                </a:highlight>
                <a:latin typeface="Söhne"/>
              </a:rPr>
              <a:t>: MPACT is a statewide parent training and information center that provides support and resources to parents of children with disabilities. They offer workshops, support groups, and one-on-one assistance to help families navigate the special education system and access services.</a:t>
            </a:r>
          </a:p>
          <a:p>
            <a:pPr algn="l">
              <a:buFont typeface="+mj-lt"/>
              <a:buAutoNum type="arabicPeriod"/>
            </a:pPr>
            <a:r>
              <a:rPr lang="en-US" sz="3400" b="1" i="0" dirty="0">
                <a:solidFill>
                  <a:srgbClr val="0D0D0D"/>
                </a:solidFill>
                <a:effectLst/>
                <a:highlight>
                  <a:srgbClr val="FFFFFF"/>
                </a:highlight>
                <a:latin typeface="Söhne"/>
              </a:rPr>
              <a:t>The Autism Society of the Heartland</a:t>
            </a:r>
            <a:r>
              <a:rPr lang="en-US" sz="3400" b="0" i="0" dirty="0">
                <a:solidFill>
                  <a:srgbClr val="0D0D0D"/>
                </a:solidFill>
                <a:effectLst/>
                <a:highlight>
                  <a:srgbClr val="FFFFFF"/>
                </a:highlight>
                <a:latin typeface="Söhne"/>
              </a:rPr>
              <a:t>: This organization serves the greater Kansas City area and offers support groups, workshops, and resources for families affected by autism spectrum disorder (ASD). They provide opportunities for families to connect with each other and share experiences.</a:t>
            </a:r>
          </a:p>
          <a:p>
            <a:pPr algn="l">
              <a:buFont typeface="+mj-lt"/>
              <a:buAutoNum type="arabicPeriod"/>
            </a:pPr>
            <a:r>
              <a:rPr lang="en-US" sz="3400" b="1" i="0" dirty="0">
                <a:solidFill>
                  <a:srgbClr val="0D0D0D"/>
                </a:solidFill>
                <a:effectLst/>
                <a:highlight>
                  <a:srgbClr val="FFFFFF"/>
                </a:highlight>
                <a:latin typeface="Söhne"/>
              </a:rPr>
              <a:t>Special Needs Advocacy Partnership (SNAP)</a:t>
            </a:r>
            <a:r>
              <a:rPr lang="en-US" sz="3400" b="0" i="0" dirty="0">
                <a:solidFill>
                  <a:srgbClr val="0D0D0D"/>
                </a:solidFill>
                <a:effectLst/>
                <a:highlight>
                  <a:srgbClr val="FFFFFF"/>
                </a:highlight>
                <a:latin typeface="Söhne"/>
              </a:rPr>
              <a:t>: SNAP is an organization based in St. Louis that provides advocacy, support, and resources for families of children with special needs. They offer support groups, workshops, and individual advocacy assistance to help families navigate the complexities of the special education system.</a:t>
            </a:r>
          </a:p>
          <a:p>
            <a:pPr algn="l">
              <a:buFont typeface="+mj-lt"/>
              <a:buAutoNum type="arabicPeriod"/>
            </a:pPr>
            <a:r>
              <a:rPr lang="en-US" sz="3400" b="1" i="0" dirty="0">
                <a:solidFill>
                  <a:srgbClr val="0D0D0D"/>
                </a:solidFill>
                <a:effectLst/>
                <a:highlight>
                  <a:srgbClr val="FFFFFF"/>
                </a:highlight>
                <a:latin typeface="Söhne"/>
              </a:rPr>
              <a:t>Developmental Disabilities Resource Board of St. Charles County</a:t>
            </a:r>
            <a:r>
              <a:rPr lang="en-US" sz="3400" b="0" i="0" dirty="0">
                <a:solidFill>
                  <a:srgbClr val="0D0D0D"/>
                </a:solidFill>
                <a:effectLst/>
                <a:highlight>
                  <a:srgbClr val="FFFFFF"/>
                </a:highlight>
                <a:latin typeface="Söhne"/>
              </a:rPr>
              <a:t>: This organization provides funding and support for programs and services that benefit individuals with developmental disabilities and their families in St. Charles County. They may offer support groups or other resources for families in the area.</a:t>
            </a:r>
          </a:p>
          <a:p>
            <a:endParaRPr lang="en-US" dirty="0"/>
          </a:p>
        </p:txBody>
      </p:sp>
      <p:sp>
        <p:nvSpPr>
          <p:cNvPr id="4" name="Slide Number Placeholder 3">
            <a:extLst>
              <a:ext uri="{FF2B5EF4-FFF2-40B4-BE49-F238E27FC236}">
                <a16:creationId xmlns:a16="http://schemas.microsoft.com/office/drawing/2014/main" id="{74F15D57-E056-F808-420E-E7FC6F56CDC8}"/>
              </a:ext>
            </a:extLst>
          </p:cNvPr>
          <p:cNvSpPr>
            <a:spLocks noGrp="1"/>
          </p:cNvSpPr>
          <p:nvPr>
            <p:ph type="sldNum" sz="quarter" idx="15"/>
          </p:nvPr>
        </p:nvSpPr>
        <p:spPr/>
        <p:txBody>
          <a:bodyPr/>
          <a:lstStyle/>
          <a:p>
            <a:fld id="{18D65601-5AE2-46FC-B138-694DDD2B510D}" type="slidenum">
              <a:rPr lang="en-US" smtClean="0"/>
              <a:pPr/>
              <a:t>20</a:t>
            </a:fld>
            <a:endParaRPr lang="en-US" dirty="0"/>
          </a:p>
        </p:txBody>
      </p:sp>
    </p:spTree>
    <p:extLst>
      <p:ext uri="{BB962C8B-B14F-4D97-AF65-F5344CB8AC3E}">
        <p14:creationId xmlns:p14="http://schemas.microsoft.com/office/powerpoint/2010/main" val="39162661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BD3CC9-E496-37BE-DF4D-63308CF4C2FF}"/>
              </a:ext>
            </a:extLst>
          </p:cNvPr>
          <p:cNvSpPr>
            <a:spLocks noGrp="1"/>
          </p:cNvSpPr>
          <p:nvPr>
            <p:ph type="title"/>
          </p:nvPr>
        </p:nvSpPr>
        <p:spPr>
          <a:xfrm>
            <a:off x="1468815" y="503853"/>
            <a:ext cx="9150675" cy="1087556"/>
          </a:xfrm>
        </p:spPr>
        <p:txBody>
          <a:bodyPr/>
          <a:lstStyle/>
          <a:p>
            <a:r>
              <a:rPr lang="en-US" dirty="0"/>
              <a:t>Self Help Groups in Missouri for Families</a:t>
            </a:r>
          </a:p>
        </p:txBody>
      </p:sp>
      <p:sp>
        <p:nvSpPr>
          <p:cNvPr id="3" name="Content Placeholder 2">
            <a:extLst>
              <a:ext uri="{FF2B5EF4-FFF2-40B4-BE49-F238E27FC236}">
                <a16:creationId xmlns:a16="http://schemas.microsoft.com/office/drawing/2014/main" id="{534DE647-80BA-EAC9-44F8-3D6C95EF8DDB}"/>
              </a:ext>
            </a:extLst>
          </p:cNvPr>
          <p:cNvSpPr>
            <a:spLocks noGrp="1"/>
          </p:cNvSpPr>
          <p:nvPr>
            <p:ph sz="quarter" idx="12"/>
          </p:nvPr>
        </p:nvSpPr>
        <p:spPr>
          <a:xfrm>
            <a:off x="1450153" y="1521069"/>
            <a:ext cx="8552264" cy="4833077"/>
          </a:xfrm>
        </p:spPr>
        <p:txBody>
          <a:bodyPr>
            <a:normAutofit fontScale="70000" lnSpcReduction="20000"/>
          </a:bodyPr>
          <a:lstStyle/>
          <a:p>
            <a:pPr marL="0" indent="0" algn="l">
              <a:buNone/>
            </a:pPr>
            <a:r>
              <a:rPr lang="en-US" b="0" i="0" dirty="0">
                <a:solidFill>
                  <a:srgbClr val="0D0D0D"/>
                </a:solidFill>
                <a:effectLst/>
                <a:highlight>
                  <a:srgbClr val="FFFFFF"/>
                </a:highlight>
                <a:latin typeface="Söhne"/>
              </a:rPr>
              <a:t>In Missouri, there are several self-help groups and organizations that offer support for families </a:t>
            </a:r>
            <a:r>
              <a:rPr lang="en-US" b="1" i="0" dirty="0">
                <a:solidFill>
                  <a:srgbClr val="0D0D0D"/>
                </a:solidFill>
                <a:effectLst/>
                <a:highlight>
                  <a:srgbClr val="FFFFFF"/>
                </a:highlight>
                <a:latin typeface="Söhne"/>
              </a:rPr>
              <a:t>with someone who has a substance use disorder</a:t>
            </a:r>
            <a:r>
              <a:rPr lang="en-US" b="0" i="0" dirty="0">
                <a:solidFill>
                  <a:srgbClr val="0D0D0D"/>
                </a:solidFill>
                <a:effectLst/>
                <a:highlight>
                  <a:srgbClr val="FFFFFF"/>
                </a:highlight>
                <a:latin typeface="Söhne"/>
              </a:rPr>
              <a:t>. Here are a few examples:</a:t>
            </a:r>
          </a:p>
          <a:p>
            <a:pPr algn="l">
              <a:buFont typeface="+mj-lt"/>
              <a:buAutoNum type="arabicPeriod"/>
            </a:pPr>
            <a:r>
              <a:rPr lang="en-US" b="1" i="0" dirty="0">
                <a:solidFill>
                  <a:srgbClr val="0D0D0D"/>
                </a:solidFill>
                <a:effectLst/>
                <a:highlight>
                  <a:srgbClr val="FFFFFF"/>
                </a:highlight>
                <a:latin typeface="Söhne"/>
              </a:rPr>
              <a:t>Al-Anon/</a:t>
            </a:r>
            <a:r>
              <a:rPr lang="en-US" b="1" i="0" dirty="0" err="1">
                <a:solidFill>
                  <a:srgbClr val="0D0D0D"/>
                </a:solidFill>
                <a:effectLst/>
                <a:highlight>
                  <a:srgbClr val="FFFFFF"/>
                </a:highlight>
                <a:latin typeface="Söhne"/>
              </a:rPr>
              <a:t>Alateen</a:t>
            </a:r>
            <a:r>
              <a:rPr lang="en-US" b="0" i="0" dirty="0">
                <a:solidFill>
                  <a:srgbClr val="0D0D0D"/>
                </a:solidFill>
                <a:effectLst/>
                <a:highlight>
                  <a:srgbClr val="FFFFFF"/>
                </a:highlight>
                <a:latin typeface="Söhne"/>
              </a:rPr>
              <a:t>: Al-Anon and </a:t>
            </a:r>
            <a:r>
              <a:rPr lang="en-US" b="0" i="0" dirty="0" err="1">
                <a:solidFill>
                  <a:srgbClr val="0D0D0D"/>
                </a:solidFill>
                <a:effectLst/>
                <a:highlight>
                  <a:srgbClr val="FFFFFF"/>
                </a:highlight>
                <a:latin typeface="Söhne"/>
              </a:rPr>
              <a:t>Alateen</a:t>
            </a:r>
            <a:r>
              <a:rPr lang="en-US" b="0" i="0" dirty="0">
                <a:solidFill>
                  <a:srgbClr val="0D0D0D"/>
                </a:solidFill>
                <a:effectLst/>
                <a:highlight>
                  <a:srgbClr val="FFFFFF"/>
                </a:highlight>
                <a:latin typeface="Söhne"/>
              </a:rPr>
              <a:t> are support groups for family members and friends of individuals with alcohol use disorder. They provide a safe and supportive environment for sharing experiences, strength, and hope. Al-Anon is for adults, while </a:t>
            </a:r>
            <a:r>
              <a:rPr lang="en-US" b="0" i="0" dirty="0" err="1">
                <a:solidFill>
                  <a:srgbClr val="0D0D0D"/>
                </a:solidFill>
                <a:effectLst/>
                <a:highlight>
                  <a:srgbClr val="FFFFFF"/>
                </a:highlight>
                <a:latin typeface="Söhne"/>
              </a:rPr>
              <a:t>Alateen</a:t>
            </a:r>
            <a:r>
              <a:rPr lang="en-US" b="0" i="0" dirty="0">
                <a:solidFill>
                  <a:srgbClr val="0D0D0D"/>
                </a:solidFill>
                <a:effectLst/>
                <a:highlight>
                  <a:srgbClr val="FFFFFF"/>
                </a:highlight>
                <a:latin typeface="Söhne"/>
              </a:rPr>
              <a:t> is specifically for teenagers affected by someone else's drinking.</a:t>
            </a:r>
          </a:p>
          <a:p>
            <a:pPr algn="l">
              <a:buFont typeface="+mj-lt"/>
              <a:buAutoNum type="arabicPeriod"/>
            </a:pPr>
            <a:r>
              <a:rPr lang="en-US" b="1" i="0" dirty="0">
                <a:solidFill>
                  <a:srgbClr val="0D0D0D"/>
                </a:solidFill>
                <a:effectLst/>
                <a:highlight>
                  <a:srgbClr val="FFFFFF"/>
                </a:highlight>
                <a:latin typeface="Söhne"/>
              </a:rPr>
              <a:t>Nar-Anon</a:t>
            </a:r>
            <a:r>
              <a:rPr lang="en-US" b="0" i="0" dirty="0">
                <a:solidFill>
                  <a:srgbClr val="0D0D0D"/>
                </a:solidFill>
                <a:effectLst/>
                <a:highlight>
                  <a:srgbClr val="FFFFFF"/>
                </a:highlight>
                <a:latin typeface="Söhne"/>
              </a:rPr>
              <a:t>: Nar-Anon is a support group for family members and friends of individuals with drug addiction. Similar to Al-Anon, Nar-Anon offers a supportive environment for sharing experiences and coping strategies.</a:t>
            </a:r>
          </a:p>
          <a:p>
            <a:pPr algn="l">
              <a:buFont typeface="+mj-lt"/>
              <a:buAutoNum type="arabicPeriod"/>
            </a:pPr>
            <a:r>
              <a:rPr lang="en-US" b="1" i="0" dirty="0">
                <a:solidFill>
                  <a:srgbClr val="0D0D0D"/>
                </a:solidFill>
                <a:effectLst/>
                <a:highlight>
                  <a:srgbClr val="FFFFFF"/>
                </a:highlight>
                <a:latin typeface="Söhne"/>
              </a:rPr>
              <a:t>SMART Recovery Family &amp; Friends</a:t>
            </a:r>
            <a:r>
              <a:rPr lang="en-US" b="0" i="0" dirty="0">
                <a:solidFill>
                  <a:srgbClr val="0D0D0D"/>
                </a:solidFill>
                <a:effectLst/>
                <a:highlight>
                  <a:srgbClr val="FFFFFF"/>
                </a:highlight>
                <a:latin typeface="Söhne"/>
              </a:rPr>
              <a:t>: SMART Recovery offers a Family &amp; Friends program specifically designed for individuals impacted by a loved one's addiction or problematic behavior. This program provides tools and strategies for coping with the challenges of supporting someone with a substance use disorder.</a:t>
            </a:r>
          </a:p>
          <a:p>
            <a:pPr algn="l">
              <a:buFont typeface="+mj-lt"/>
              <a:buAutoNum type="arabicPeriod"/>
            </a:pPr>
            <a:r>
              <a:rPr lang="en-US" b="1" i="0" dirty="0">
                <a:solidFill>
                  <a:srgbClr val="0D0D0D"/>
                </a:solidFill>
                <a:effectLst/>
                <a:highlight>
                  <a:srgbClr val="FFFFFF"/>
                </a:highlight>
                <a:latin typeface="Söhne"/>
              </a:rPr>
              <a:t>Learn to Cope</a:t>
            </a:r>
            <a:r>
              <a:rPr lang="en-US" b="0" i="0" dirty="0">
                <a:solidFill>
                  <a:srgbClr val="0D0D0D"/>
                </a:solidFill>
                <a:effectLst/>
                <a:highlight>
                  <a:srgbClr val="FFFFFF"/>
                </a:highlight>
                <a:latin typeface="Söhne"/>
              </a:rPr>
              <a:t>: Learn to Cope is a non-profit organization that provides peer support, education, and resources to families dealing with addiction. They offer support groups in various locations, including some in Missouri, where members can share experiences and learn from each other.</a:t>
            </a:r>
          </a:p>
          <a:p>
            <a:pPr algn="l">
              <a:buFont typeface="+mj-lt"/>
              <a:buAutoNum type="arabicPeriod"/>
            </a:pPr>
            <a:r>
              <a:rPr lang="en-US" b="1" i="0" dirty="0">
                <a:solidFill>
                  <a:srgbClr val="0D0D0D"/>
                </a:solidFill>
                <a:effectLst/>
                <a:highlight>
                  <a:srgbClr val="FFFFFF"/>
                </a:highlight>
                <a:latin typeface="Söhne"/>
              </a:rPr>
              <a:t>Community-Based Support Groups</a:t>
            </a:r>
            <a:r>
              <a:rPr lang="en-US" b="0" i="0" dirty="0">
                <a:solidFill>
                  <a:srgbClr val="0D0D0D"/>
                </a:solidFill>
                <a:effectLst/>
                <a:highlight>
                  <a:srgbClr val="FFFFFF"/>
                </a:highlight>
                <a:latin typeface="Söhne"/>
              </a:rPr>
              <a:t>: Many local community organizations, churches, and mental health centers in Missouri may offer support groups or counseling services for families affected by substance use disorder. These groups may vary in format and focus, so it's worth contacting organizations in your area to inquire about available resources.</a:t>
            </a:r>
          </a:p>
          <a:p>
            <a:pPr marL="0" indent="0" algn="l">
              <a:buNone/>
            </a:pPr>
            <a:r>
              <a:rPr lang="en-US" b="0" i="0" dirty="0">
                <a:solidFill>
                  <a:srgbClr val="0D0D0D"/>
                </a:solidFill>
                <a:effectLst/>
                <a:highlight>
                  <a:srgbClr val="FFFFFF"/>
                </a:highlight>
                <a:latin typeface="Söhne"/>
              </a:rPr>
              <a:t>It's important to note that support groups can vary in their approach and focus, so you may want to attend a few different groups to find the one that best meets your needs. Additionally, online support groups and resources can also be valuable, especially for individuals who may not have access to in-person meetings or prefer the anonymity of online support.</a:t>
            </a:r>
          </a:p>
          <a:p>
            <a:endParaRPr lang="en-US" dirty="0"/>
          </a:p>
        </p:txBody>
      </p:sp>
      <p:sp>
        <p:nvSpPr>
          <p:cNvPr id="4" name="Slide Number Placeholder 3">
            <a:extLst>
              <a:ext uri="{FF2B5EF4-FFF2-40B4-BE49-F238E27FC236}">
                <a16:creationId xmlns:a16="http://schemas.microsoft.com/office/drawing/2014/main" id="{662F3A84-3F9D-E906-ECA0-9D34B36A0208}"/>
              </a:ext>
            </a:extLst>
          </p:cNvPr>
          <p:cNvSpPr>
            <a:spLocks noGrp="1"/>
          </p:cNvSpPr>
          <p:nvPr>
            <p:ph type="sldNum" sz="quarter" idx="15"/>
          </p:nvPr>
        </p:nvSpPr>
        <p:spPr/>
        <p:txBody>
          <a:bodyPr/>
          <a:lstStyle/>
          <a:p>
            <a:fld id="{18D65601-5AE2-46FC-B138-694DDD2B510D}" type="slidenum">
              <a:rPr lang="en-US" smtClean="0"/>
              <a:pPr/>
              <a:t>21</a:t>
            </a:fld>
            <a:endParaRPr lang="en-US" dirty="0"/>
          </a:p>
        </p:txBody>
      </p:sp>
    </p:spTree>
    <p:extLst>
      <p:ext uri="{BB962C8B-B14F-4D97-AF65-F5344CB8AC3E}">
        <p14:creationId xmlns:p14="http://schemas.microsoft.com/office/powerpoint/2010/main" val="4884019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D0DE-DA79-E80E-8423-DCBB83EACCFA}"/>
              </a:ext>
            </a:extLst>
          </p:cNvPr>
          <p:cNvSpPr>
            <a:spLocks noGrp="1"/>
          </p:cNvSpPr>
          <p:nvPr>
            <p:ph type="title"/>
          </p:nvPr>
        </p:nvSpPr>
        <p:spPr>
          <a:xfrm>
            <a:off x="1468815" y="503853"/>
            <a:ext cx="9150675" cy="876540"/>
          </a:xfrm>
        </p:spPr>
        <p:txBody>
          <a:bodyPr/>
          <a:lstStyle/>
          <a:p>
            <a:r>
              <a:rPr lang="en-US" dirty="0"/>
              <a:t>Self Help Groups in Missouri for Families</a:t>
            </a:r>
          </a:p>
        </p:txBody>
      </p:sp>
      <p:sp>
        <p:nvSpPr>
          <p:cNvPr id="3" name="Content Placeholder 2">
            <a:extLst>
              <a:ext uri="{FF2B5EF4-FFF2-40B4-BE49-F238E27FC236}">
                <a16:creationId xmlns:a16="http://schemas.microsoft.com/office/drawing/2014/main" id="{32496469-8B15-FC14-F6B0-AE992CA6BC2D}"/>
              </a:ext>
            </a:extLst>
          </p:cNvPr>
          <p:cNvSpPr>
            <a:spLocks noGrp="1"/>
          </p:cNvSpPr>
          <p:nvPr>
            <p:ph sz="quarter" idx="12"/>
          </p:nvPr>
        </p:nvSpPr>
        <p:spPr>
          <a:xfrm>
            <a:off x="1450153" y="1301261"/>
            <a:ext cx="8552264" cy="4967653"/>
          </a:xfrm>
        </p:spPr>
        <p:txBody>
          <a:bodyPr>
            <a:normAutofit fontScale="62500" lnSpcReduction="20000"/>
          </a:bodyPr>
          <a:lstStyle/>
          <a:p>
            <a:pPr marL="0" indent="0" algn="l">
              <a:buNone/>
            </a:pPr>
            <a:r>
              <a:rPr lang="en-US" b="0" i="0" dirty="0">
                <a:solidFill>
                  <a:srgbClr val="0D0D0D"/>
                </a:solidFill>
                <a:effectLst/>
                <a:highlight>
                  <a:srgbClr val="FFFFFF"/>
                </a:highlight>
                <a:latin typeface="Söhne"/>
              </a:rPr>
              <a:t>In Missouri, there are several self-help groups and organizations that offer support for families </a:t>
            </a:r>
            <a:r>
              <a:rPr lang="en-US" b="1" i="0" dirty="0">
                <a:solidFill>
                  <a:srgbClr val="0D0D0D"/>
                </a:solidFill>
                <a:effectLst/>
                <a:highlight>
                  <a:srgbClr val="FFFFFF"/>
                </a:highlight>
                <a:latin typeface="Söhne"/>
              </a:rPr>
              <a:t>with someone who has a mental health disorder</a:t>
            </a:r>
            <a:r>
              <a:rPr lang="en-US" b="0" i="0" dirty="0">
                <a:solidFill>
                  <a:srgbClr val="0D0D0D"/>
                </a:solidFill>
                <a:effectLst/>
                <a:highlight>
                  <a:srgbClr val="FFFFFF"/>
                </a:highlight>
                <a:latin typeface="Söhne"/>
              </a:rPr>
              <a:t>. Here are a few examples:</a:t>
            </a:r>
          </a:p>
          <a:p>
            <a:pPr algn="l">
              <a:buFont typeface="+mj-lt"/>
              <a:buAutoNum type="arabicPeriod"/>
            </a:pPr>
            <a:r>
              <a:rPr lang="en-US" b="1" i="0" dirty="0">
                <a:solidFill>
                  <a:srgbClr val="0D0D0D"/>
                </a:solidFill>
                <a:effectLst/>
                <a:highlight>
                  <a:srgbClr val="FFFFFF"/>
                </a:highlight>
                <a:latin typeface="Söhne"/>
              </a:rPr>
              <a:t>National Alliance on Mental Illness (NAMI) Missouri</a:t>
            </a:r>
            <a:r>
              <a:rPr lang="en-US" b="0" i="0" dirty="0">
                <a:solidFill>
                  <a:srgbClr val="0D0D0D"/>
                </a:solidFill>
                <a:effectLst/>
                <a:highlight>
                  <a:srgbClr val="FFFFFF"/>
                </a:highlight>
                <a:latin typeface="Söhne"/>
              </a:rPr>
              <a:t>: NAMI Missouri is a statewide organization that provides education, support, and advocacy for individuals and families affected by mental illness. They offer support groups for family members and caregivers, as well as educational programs and resources.</a:t>
            </a:r>
          </a:p>
          <a:p>
            <a:pPr algn="l">
              <a:buFont typeface="+mj-lt"/>
              <a:buAutoNum type="arabicPeriod"/>
            </a:pPr>
            <a:r>
              <a:rPr lang="en-US" b="1" i="0" dirty="0">
                <a:solidFill>
                  <a:srgbClr val="0D0D0D"/>
                </a:solidFill>
                <a:effectLst/>
                <a:highlight>
                  <a:srgbClr val="FFFFFF"/>
                </a:highlight>
                <a:latin typeface="Söhne"/>
              </a:rPr>
              <a:t>Family Support Groups</a:t>
            </a:r>
            <a:r>
              <a:rPr lang="en-US" b="0" i="0" dirty="0">
                <a:solidFill>
                  <a:srgbClr val="0D0D0D"/>
                </a:solidFill>
                <a:effectLst/>
                <a:highlight>
                  <a:srgbClr val="FFFFFF"/>
                </a:highlight>
                <a:latin typeface="Söhne"/>
              </a:rPr>
              <a:t>: Many local NAMI affiliates throughout Missouri offer family support groups specifically for family members and caregivers of individuals with mental illness. These groups provide a safe and confidential space for sharing experiences, coping strategies, and emotional support.</a:t>
            </a:r>
          </a:p>
          <a:p>
            <a:pPr algn="l">
              <a:buFont typeface="+mj-lt"/>
              <a:buAutoNum type="arabicPeriod"/>
            </a:pPr>
            <a:r>
              <a:rPr lang="en-US" b="1" i="0" dirty="0">
                <a:solidFill>
                  <a:srgbClr val="0D0D0D"/>
                </a:solidFill>
                <a:effectLst/>
                <a:highlight>
                  <a:srgbClr val="FFFFFF"/>
                </a:highlight>
                <a:latin typeface="Söhne"/>
              </a:rPr>
              <a:t>Mental Health America of Eastern Missouri</a:t>
            </a:r>
            <a:r>
              <a:rPr lang="en-US" b="0" i="0" dirty="0">
                <a:solidFill>
                  <a:srgbClr val="0D0D0D"/>
                </a:solidFill>
                <a:effectLst/>
                <a:highlight>
                  <a:srgbClr val="FFFFFF"/>
                </a:highlight>
                <a:latin typeface="Söhne"/>
              </a:rPr>
              <a:t>: Mental Health America of Eastern Missouri offers support groups, educational programs, and resources for individuals and families affected by mental illness in the eastern region of the state. They may have support groups specifically tailored to the needs of families and caregivers.</a:t>
            </a:r>
          </a:p>
          <a:p>
            <a:pPr algn="l">
              <a:buFont typeface="+mj-lt"/>
              <a:buAutoNum type="arabicPeriod"/>
            </a:pPr>
            <a:r>
              <a:rPr lang="en-US" b="1" i="0" dirty="0">
                <a:solidFill>
                  <a:srgbClr val="0D0D0D"/>
                </a:solidFill>
                <a:effectLst/>
                <a:highlight>
                  <a:srgbClr val="FFFFFF"/>
                </a:highlight>
                <a:latin typeface="Söhne"/>
              </a:rPr>
              <a:t>Mental Health Support Groups at Local Community Centers</a:t>
            </a:r>
            <a:r>
              <a:rPr lang="en-US" b="0" i="0" dirty="0">
                <a:solidFill>
                  <a:srgbClr val="0D0D0D"/>
                </a:solidFill>
                <a:effectLst/>
                <a:highlight>
                  <a:srgbClr val="FFFFFF"/>
                </a:highlight>
                <a:latin typeface="Söhne"/>
              </a:rPr>
              <a:t>: Many local community centers, mental health clinics, and hospitals in Missouri offer support groups for individuals and families affected by mental illness. These groups may be facilitated by mental health professionals or peer support specialists and provide a supportive environment for sharing experiences and coping strategies.</a:t>
            </a:r>
          </a:p>
          <a:p>
            <a:pPr algn="l">
              <a:buFont typeface="+mj-lt"/>
              <a:buAutoNum type="arabicPeriod"/>
            </a:pPr>
            <a:r>
              <a:rPr lang="en-US" b="1" i="0" dirty="0">
                <a:solidFill>
                  <a:srgbClr val="0D0D0D"/>
                </a:solidFill>
                <a:effectLst/>
                <a:highlight>
                  <a:srgbClr val="FFFFFF"/>
                </a:highlight>
                <a:latin typeface="Söhne"/>
              </a:rPr>
              <a:t>Online Support Groups</a:t>
            </a:r>
            <a:r>
              <a:rPr lang="en-US" b="0" i="0" dirty="0">
                <a:solidFill>
                  <a:srgbClr val="0D0D0D"/>
                </a:solidFill>
                <a:effectLst/>
                <a:highlight>
                  <a:srgbClr val="FFFFFF"/>
                </a:highlight>
                <a:latin typeface="Söhne"/>
              </a:rPr>
              <a:t>: In addition to in-person support groups, there are also online support groups and forums where families and caregivers of individuals with mental illness can connect with others facing similar challenges. Websites such as NAMI's online support groups or online communities on platforms like Reddit can provide valuable support and resources.</a:t>
            </a:r>
          </a:p>
          <a:p>
            <a:pPr marL="0" indent="0" algn="l">
              <a:buNone/>
            </a:pPr>
            <a:r>
              <a:rPr lang="en-US" b="0" i="0" dirty="0">
                <a:solidFill>
                  <a:srgbClr val="0D0D0D"/>
                </a:solidFill>
                <a:effectLst/>
                <a:highlight>
                  <a:srgbClr val="FFFFFF"/>
                </a:highlight>
                <a:latin typeface="Söhne"/>
              </a:rPr>
              <a:t>It's important to remember that support groups can vary in their format, focus, and level of structure, so you may want to explore different options to find the one that best meets your needs. Additionally, reaching out to local mental health organizations or healthcare providers can help you identify additional resources and support options available in your community.</a:t>
            </a:r>
          </a:p>
          <a:p>
            <a:endParaRPr lang="en-US" dirty="0"/>
          </a:p>
        </p:txBody>
      </p:sp>
      <p:sp>
        <p:nvSpPr>
          <p:cNvPr id="4" name="Slide Number Placeholder 3">
            <a:extLst>
              <a:ext uri="{FF2B5EF4-FFF2-40B4-BE49-F238E27FC236}">
                <a16:creationId xmlns:a16="http://schemas.microsoft.com/office/drawing/2014/main" id="{2BBD065A-04B1-544A-6167-45515219AB96}"/>
              </a:ext>
            </a:extLst>
          </p:cNvPr>
          <p:cNvSpPr>
            <a:spLocks noGrp="1"/>
          </p:cNvSpPr>
          <p:nvPr>
            <p:ph type="sldNum" sz="quarter" idx="15"/>
          </p:nvPr>
        </p:nvSpPr>
        <p:spPr/>
        <p:txBody>
          <a:bodyPr/>
          <a:lstStyle/>
          <a:p>
            <a:fld id="{18D65601-5AE2-46FC-B138-694DDD2B510D}" type="slidenum">
              <a:rPr lang="en-US" smtClean="0"/>
              <a:pPr/>
              <a:t>22</a:t>
            </a:fld>
            <a:endParaRPr lang="en-US" dirty="0"/>
          </a:p>
        </p:txBody>
      </p:sp>
    </p:spTree>
    <p:extLst>
      <p:ext uri="{BB962C8B-B14F-4D97-AF65-F5344CB8AC3E}">
        <p14:creationId xmlns:p14="http://schemas.microsoft.com/office/powerpoint/2010/main" val="11497665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A7BF639-9897-7AC5-9AE9-B87BE1DE79F3}"/>
              </a:ext>
            </a:extLst>
          </p:cNvPr>
          <p:cNvSpPr>
            <a:spLocks noGrp="1"/>
          </p:cNvSpPr>
          <p:nvPr>
            <p:ph type="title"/>
          </p:nvPr>
        </p:nvSpPr>
        <p:spPr>
          <a:xfrm>
            <a:off x="1468814" y="503852"/>
            <a:ext cx="9808773" cy="1427585"/>
          </a:xfrm>
        </p:spPr>
        <p:txBody>
          <a:bodyPr vert="horz" lIns="0" tIns="45720" rIns="91440" bIns="45720" rtlCol="0" anchor="ctr">
            <a:normAutofit/>
          </a:bodyPr>
          <a:lstStyle/>
          <a:p>
            <a:pPr marL="0" marR="0">
              <a:spcAft>
                <a:spcPts val="800"/>
              </a:spcAft>
            </a:pPr>
            <a:r>
              <a:rPr lang="en-US" b="1" kern="1200">
                <a:effectLst/>
                <a:latin typeface="+mj-lt"/>
                <a:ea typeface="+mj-ea"/>
                <a:cs typeface="+mj-cs"/>
              </a:rPr>
              <a:t>6. Q&amp;A and Discussion </a:t>
            </a:r>
            <a:endParaRPr lang="en-US" kern="1200">
              <a:effectLst/>
              <a:latin typeface="+mj-lt"/>
              <a:ea typeface="+mj-ea"/>
              <a:cs typeface="+mj-cs"/>
            </a:endParaRPr>
          </a:p>
        </p:txBody>
      </p:sp>
      <p:sp>
        <p:nvSpPr>
          <p:cNvPr id="8" name="TextBox 7">
            <a:extLst>
              <a:ext uri="{FF2B5EF4-FFF2-40B4-BE49-F238E27FC236}">
                <a16:creationId xmlns:a16="http://schemas.microsoft.com/office/drawing/2014/main" id="{EE5595DE-93B5-8446-B5D4-4D477DE9D9FC}"/>
              </a:ext>
            </a:extLst>
          </p:cNvPr>
          <p:cNvSpPr txBox="1"/>
          <p:nvPr/>
        </p:nvSpPr>
        <p:spPr>
          <a:xfrm>
            <a:off x="998376" y="2057402"/>
            <a:ext cx="5495730" cy="3046444"/>
          </a:xfrm>
          <a:prstGeom prst="rect">
            <a:avLst/>
          </a:prstGeom>
        </p:spPr>
        <p:txBody>
          <a:bodyPr vert="horz" lIns="0" tIns="45720" rIns="91440" bIns="45720" rtlCol="0">
            <a:normAutofit/>
          </a:bodyPr>
          <a:lstStyle/>
          <a:p>
            <a:pPr marR="0">
              <a:spcBef>
                <a:spcPts val="1000"/>
              </a:spcBef>
              <a:spcAft>
                <a:spcPts val="1200"/>
              </a:spcAft>
              <a:buFont typeface="Arial" panose="020B0604020202020204" pitchFamily="34" charset="0"/>
            </a:pPr>
            <a:r>
              <a:rPr lang="en-US" sz="2000" dirty="0">
                <a:effectLst/>
              </a:rPr>
              <a:t> - Invite participants to ask questions and share their experiences</a:t>
            </a:r>
          </a:p>
          <a:p>
            <a:pPr marR="0">
              <a:spcBef>
                <a:spcPts val="1000"/>
              </a:spcBef>
              <a:spcAft>
                <a:spcPts val="1200"/>
              </a:spcAft>
              <a:buFont typeface="Arial" panose="020B0604020202020204" pitchFamily="34" charset="0"/>
            </a:pPr>
            <a:r>
              <a:rPr lang="en-US" sz="2000" dirty="0">
                <a:effectLst/>
              </a:rPr>
              <a:t> - Facilitate a group discussion on challenges, successes, and strategies for maintaining sobriety</a:t>
            </a:r>
          </a:p>
          <a:p>
            <a:pPr marR="0">
              <a:spcBef>
                <a:spcPts val="1000"/>
              </a:spcBef>
              <a:spcAft>
                <a:spcPts val="1200"/>
              </a:spcAft>
              <a:buFont typeface="Arial" panose="020B0604020202020204" pitchFamily="34" charset="0"/>
            </a:pPr>
            <a:r>
              <a:rPr lang="en-US" sz="2000" dirty="0">
                <a:effectLst/>
              </a:rPr>
              <a:t> - Provide encouragement and validation to participants</a:t>
            </a:r>
            <a:endParaRPr lang="en-US" sz="2000" dirty="0"/>
          </a:p>
        </p:txBody>
      </p:sp>
      <p:pic>
        <p:nvPicPr>
          <p:cNvPr id="10" name="Content Placeholder 9" descr="3D black question marks with one yellow question mark">
            <a:extLst>
              <a:ext uri="{FF2B5EF4-FFF2-40B4-BE49-F238E27FC236}">
                <a16:creationId xmlns:a16="http://schemas.microsoft.com/office/drawing/2014/main" id="{D1D79C00-6272-A407-0B5A-B4A1152AF07F}"/>
              </a:ext>
            </a:extLst>
          </p:cNvPr>
          <p:cNvPicPr>
            <a:picLocks noGrp="1" noChangeAspect="1"/>
          </p:cNvPicPr>
          <p:nvPr>
            <p:ph sz="quarter" idx="11"/>
          </p:nvPr>
        </p:nvPicPr>
        <p:blipFill>
          <a:blip r:embed="rId2"/>
          <a:stretch>
            <a:fillRect/>
          </a:stretch>
        </p:blipFill>
        <p:spPr>
          <a:xfrm>
            <a:off x="6667500" y="2057401"/>
            <a:ext cx="4610100" cy="3960844"/>
          </a:xfrm>
        </p:spPr>
      </p:pic>
      <p:sp>
        <p:nvSpPr>
          <p:cNvPr id="2" name="Slide Number Placeholder 1">
            <a:extLst>
              <a:ext uri="{FF2B5EF4-FFF2-40B4-BE49-F238E27FC236}">
                <a16:creationId xmlns:a16="http://schemas.microsoft.com/office/drawing/2014/main" id="{D444EDC2-BFBF-920F-CB70-9AF732466054}"/>
              </a:ext>
            </a:extLst>
          </p:cNvPr>
          <p:cNvSpPr>
            <a:spLocks noGrp="1"/>
          </p:cNvSpPr>
          <p:nvPr>
            <p:ph type="sldNum" sz="quarter" idx="15"/>
          </p:nvPr>
        </p:nvSpPr>
        <p:spPr>
          <a:xfrm>
            <a:off x="412136" y="5943601"/>
            <a:ext cx="968983" cy="651912"/>
          </a:xfrm>
        </p:spPr>
        <p:txBody>
          <a:bodyPr vert="horz" lIns="91440" tIns="45720" rIns="91440" bIns="45720" rtlCol="0" anchor="ctr">
            <a:normAutofit/>
          </a:bodyPr>
          <a:lstStyle/>
          <a:p>
            <a:pPr>
              <a:spcAft>
                <a:spcPts val="600"/>
              </a:spcAft>
            </a:pPr>
            <a:fld id="{18D65601-5AE2-46FC-B138-694DDD2B510D}" type="slidenum">
              <a:rPr lang="en-US" smtClean="0"/>
              <a:pPr>
                <a:spcAft>
                  <a:spcPts val="600"/>
                </a:spcAft>
              </a:pPr>
              <a:t>23</a:t>
            </a:fld>
            <a:endParaRPr lang="en-US"/>
          </a:p>
        </p:txBody>
      </p:sp>
      <p:sp>
        <p:nvSpPr>
          <p:cNvPr id="11" name="TextBox 10">
            <a:extLst>
              <a:ext uri="{FF2B5EF4-FFF2-40B4-BE49-F238E27FC236}">
                <a16:creationId xmlns:a16="http://schemas.microsoft.com/office/drawing/2014/main" id="{11C2DCD1-0C0B-803D-84CB-366170FF97CA}"/>
              </a:ext>
            </a:extLst>
          </p:cNvPr>
          <p:cNvSpPr txBox="1"/>
          <p:nvPr/>
        </p:nvSpPr>
        <p:spPr>
          <a:xfrm>
            <a:off x="1110221" y="5420381"/>
            <a:ext cx="5262979" cy="523220"/>
          </a:xfrm>
          <a:prstGeom prst="rect">
            <a:avLst/>
          </a:prstGeom>
          <a:noFill/>
        </p:spPr>
        <p:txBody>
          <a:bodyPr wrap="none" rtlCol="0">
            <a:spAutoFit/>
          </a:bodyPr>
          <a:lstStyle/>
          <a:p>
            <a:r>
              <a:rPr lang="en-US" sz="2800" b="1" dirty="0"/>
              <a:t>Always end on a positive note!!</a:t>
            </a:r>
          </a:p>
        </p:txBody>
      </p:sp>
    </p:spTree>
    <p:extLst>
      <p:ext uri="{BB962C8B-B14F-4D97-AF65-F5344CB8AC3E}">
        <p14:creationId xmlns:p14="http://schemas.microsoft.com/office/powerpoint/2010/main" val="16690237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94BA2-0886-CB62-C897-5C2747A96F94}"/>
              </a:ext>
            </a:extLst>
          </p:cNvPr>
          <p:cNvSpPr>
            <a:spLocks noGrp="1"/>
          </p:cNvSpPr>
          <p:nvPr>
            <p:ph type="title"/>
          </p:nvPr>
        </p:nvSpPr>
        <p:spPr>
          <a:xfrm>
            <a:off x="1468814" y="503852"/>
            <a:ext cx="9808773" cy="1427585"/>
          </a:xfrm>
        </p:spPr>
        <p:txBody>
          <a:bodyPr vert="horz" lIns="0" tIns="45720" rIns="91440" bIns="45720" rtlCol="0" anchor="ctr">
            <a:normAutofit/>
          </a:bodyPr>
          <a:lstStyle/>
          <a:p>
            <a:r>
              <a:rPr lang="en-US" b="1" kern="1200">
                <a:effectLst/>
                <a:latin typeface="+mj-lt"/>
                <a:ea typeface="+mj-ea"/>
                <a:cs typeface="+mj-cs"/>
              </a:rPr>
              <a:t>Additional Tips:</a:t>
            </a:r>
            <a:endParaRPr lang="en-US" kern="1200">
              <a:latin typeface="+mj-lt"/>
              <a:ea typeface="+mj-ea"/>
              <a:cs typeface="+mj-cs"/>
            </a:endParaRPr>
          </a:p>
        </p:txBody>
      </p:sp>
      <p:pic>
        <p:nvPicPr>
          <p:cNvPr id="9" name="Content Placeholder 8" descr="Red thumbtacks on a map">
            <a:extLst>
              <a:ext uri="{FF2B5EF4-FFF2-40B4-BE49-F238E27FC236}">
                <a16:creationId xmlns:a16="http://schemas.microsoft.com/office/drawing/2014/main" id="{8F88F133-16DF-5332-229F-3BF03E689A04}"/>
              </a:ext>
            </a:extLst>
          </p:cNvPr>
          <p:cNvPicPr>
            <a:picLocks noGrp="1" noChangeAspect="1"/>
          </p:cNvPicPr>
          <p:nvPr>
            <p:ph sz="quarter" idx="12"/>
          </p:nvPr>
        </p:nvPicPr>
        <p:blipFill>
          <a:blip r:embed="rId3"/>
          <a:stretch>
            <a:fillRect/>
          </a:stretch>
        </p:blipFill>
        <p:spPr>
          <a:xfrm>
            <a:off x="1168770" y="1931436"/>
            <a:ext cx="3701810" cy="4245427"/>
          </a:xfrm>
        </p:spPr>
      </p:pic>
      <p:sp>
        <p:nvSpPr>
          <p:cNvPr id="4" name="Slide Number Placeholder 3">
            <a:extLst>
              <a:ext uri="{FF2B5EF4-FFF2-40B4-BE49-F238E27FC236}">
                <a16:creationId xmlns:a16="http://schemas.microsoft.com/office/drawing/2014/main" id="{42400014-892D-322A-B7D2-6223305E70E9}"/>
              </a:ext>
            </a:extLst>
          </p:cNvPr>
          <p:cNvSpPr>
            <a:spLocks noGrp="1"/>
          </p:cNvSpPr>
          <p:nvPr>
            <p:ph type="sldNum" sz="quarter" idx="15"/>
          </p:nvPr>
        </p:nvSpPr>
        <p:spPr>
          <a:xfrm>
            <a:off x="412136" y="5943601"/>
            <a:ext cx="968983" cy="651912"/>
          </a:xfrm>
        </p:spPr>
        <p:txBody>
          <a:bodyPr vert="horz" lIns="91440" tIns="45720" rIns="91440" bIns="45720" rtlCol="0" anchor="ctr">
            <a:normAutofit/>
          </a:bodyPr>
          <a:lstStyle/>
          <a:p>
            <a:pPr>
              <a:spcAft>
                <a:spcPts val="600"/>
              </a:spcAft>
            </a:pPr>
            <a:fld id="{18D65601-5AE2-46FC-B138-694DDD2B510D}" type="slidenum">
              <a:rPr lang="en-US" smtClean="0"/>
              <a:pPr>
                <a:spcAft>
                  <a:spcPts val="600"/>
                </a:spcAft>
              </a:pPr>
              <a:t>24</a:t>
            </a:fld>
            <a:endParaRPr lang="en-US"/>
          </a:p>
        </p:txBody>
      </p:sp>
      <p:graphicFrame>
        <p:nvGraphicFramePr>
          <p:cNvPr id="7" name="TextBox 4">
            <a:extLst>
              <a:ext uri="{FF2B5EF4-FFF2-40B4-BE49-F238E27FC236}">
                <a16:creationId xmlns:a16="http://schemas.microsoft.com/office/drawing/2014/main" id="{B8346391-BB21-65B1-56E6-699B04FAD93B}"/>
              </a:ext>
            </a:extLst>
          </p:cNvPr>
          <p:cNvGraphicFramePr/>
          <p:nvPr>
            <p:extLst>
              <p:ext uri="{D42A27DB-BD31-4B8C-83A1-F6EECF244321}">
                <p14:modId xmlns:p14="http://schemas.microsoft.com/office/powerpoint/2010/main" val="2361667013"/>
              </p:ext>
            </p:extLst>
          </p:nvPr>
        </p:nvGraphicFramePr>
        <p:xfrm>
          <a:off x="5191727" y="2057401"/>
          <a:ext cx="6085857" cy="41194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992678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101732C-7338-DBA0-BD19-1FA88304749F}"/>
              </a:ext>
            </a:extLst>
          </p:cNvPr>
          <p:cNvSpPr>
            <a:spLocks noGrp="1"/>
          </p:cNvSpPr>
          <p:nvPr>
            <p:ph type="title"/>
          </p:nvPr>
        </p:nvSpPr>
        <p:spPr>
          <a:xfrm>
            <a:off x="1317614" y="690511"/>
            <a:ext cx="8695066" cy="918833"/>
          </a:xfrm>
        </p:spPr>
        <p:txBody>
          <a:bodyPr>
            <a:normAutofit fontScale="90000"/>
          </a:bodyPr>
          <a:lstStyle/>
          <a:p>
            <a:r>
              <a:rPr lang="en-US" dirty="0"/>
              <a:t>Review Questions</a:t>
            </a:r>
          </a:p>
        </p:txBody>
      </p:sp>
      <p:sp>
        <p:nvSpPr>
          <p:cNvPr id="2" name="Content Placeholder 1">
            <a:extLst>
              <a:ext uri="{FF2B5EF4-FFF2-40B4-BE49-F238E27FC236}">
                <a16:creationId xmlns:a16="http://schemas.microsoft.com/office/drawing/2014/main" id="{70ECFE66-A9E7-A365-967B-2FD670CB3923}"/>
              </a:ext>
            </a:extLst>
          </p:cNvPr>
          <p:cNvSpPr>
            <a:spLocks noGrp="1"/>
          </p:cNvSpPr>
          <p:nvPr>
            <p:ph sz="quarter" idx="10"/>
          </p:nvPr>
        </p:nvSpPr>
        <p:spPr>
          <a:xfrm>
            <a:off x="1069848" y="1965960"/>
            <a:ext cx="9996810" cy="3977640"/>
          </a:xfrm>
        </p:spPr>
        <p:txBody>
          <a:bodyPr>
            <a:normAutofit fontScale="92500" lnSpcReduction="10000"/>
          </a:bodyPr>
          <a:lstStyle/>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1. What is the primary goal of self-help mutual support groups?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 Providing professional counseling services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B) Offering financial assistance to members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C) Sharing experiences and providing emotional support</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D) Advocating for policy changes in the community</a:t>
            </a:r>
          </a:p>
          <a:p>
            <a:pPr marL="0" marR="0">
              <a:lnSpc>
                <a:spcPct val="107000"/>
              </a:lnSpc>
              <a:spcBef>
                <a:spcPts val="0"/>
              </a:spcBef>
              <a:spcAft>
                <a:spcPts val="800"/>
              </a:spcAft>
            </a:pP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2. Which of the following is NOT a benefit of participating in self-help groups?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 Emotional support</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B) Shared experiences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C) Financial compensation</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D) Practical advice and coping strategies</a:t>
            </a:r>
          </a:p>
          <a:p>
            <a:endParaRPr lang="en-US" dirty="0"/>
          </a:p>
        </p:txBody>
      </p:sp>
    </p:spTree>
    <p:extLst>
      <p:ext uri="{BB962C8B-B14F-4D97-AF65-F5344CB8AC3E}">
        <p14:creationId xmlns:p14="http://schemas.microsoft.com/office/powerpoint/2010/main" val="7043708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E7FFD6D-315C-11C6-6A36-40AB40B5DC3B}"/>
              </a:ext>
            </a:extLst>
          </p:cNvPr>
          <p:cNvSpPr txBox="1"/>
          <p:nvPr/>
        </p:nvSpPr>
        <p:spPr>
          <a:xfrm>
            <a:off x="1491996" y="602615"/>
            <a:ext cx="9208008" cy="5977790"/>
          </a:xfrm>
          <a:prstGeom prst="rect">
            <a:avLst/>
          </a:prstGeom>
          <a:noFill/>
        </p:spPr>
        <p:txBody>
          <a:bodyPr wrap="square">
            <a:spAutoFit/>
          </a:bodyPr>
          <a:lstStyle/>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3. Which self-help group is specifically focused on providing support to individuals recovering from drug addiction?</a:t>
            </a: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A) Alcoholics Anonymous (AA)</a:t>
            </a: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B) Weight Watchers</a:t>
            </a: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C) Narcotics Anonymous (NA)</a:t>
            </a: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D) Mental Health Support Group</a:t>
            </a:r>
          </a:p>
          <a:p>
            <a:pPr marL="0" marR="0">
              <a:lnSpc>
                <a:spcPct val="107000"/>
              </a:lnSpc>
              <a:spcBef>
                <a:spcPts val="0"/>
              </a:spcBef>
              <a:spcAft>
                <a:spcPts val="800"/>
              </a:spcAft>
            </a:pPr>
            <a:endParaRPr lang="en-US" sz="1400" kern="100" dirty="0">
              <a:solidFill>
                <a:schemeClr val="bg1"/>
              </a:solidFill>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4. What does mutual support refer to in the context of self-help groups?</a:t>
            </a: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A) Offering financial assistance to group members</a:t>
            </a: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B) Sharing experiences and providing encouragement to one another</a:t>
            </a: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C) Advocating for policy changes at the governmental level</a:t>
            </a: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D) Providing professional counseling services</a:t>
            </a:r>
          </a:p>
          <a:p>
            <a:pPr marL="0" marR="0">
              <a:lnSpc>
                <a:spcPct val="107000"/>
              </a:lnSpc>
              <a:spcBef>
                <a:spcPts val="0"/>
              </a:spcBef>
              <a:spcAft>
                <a:spcPts val="800"/>
              </a:spcAft>
            </a:pPr>
            <a:endPar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5. Which of the following is an essential element of self-help group dynamics?</a:t>
            </a: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A) Dependency on professional intervention</a:t>
            </a: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B) Focus on competition among members</a:t>
            </a: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C) Respect for confidentiality and privacy</a:t>
            </a:r>
          </a:p>
          <a:p>
            <a:pPr marL="0" marR="0">
              <a:lnSpc>
                <a:spcPct val="107000"/>
              </a:lnSpc>
              <a:spcBef>
                <a:spcPts val="0"/>
              </a:spcBef>
              <a:spcAft>
                <a:spcPts val="800"/>
              </a:spcAft>
            </a:pPr>
            <a:r>
              <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rPr>
              <a:t>   D) Encouragement of judgment and criticism</a:t>
            </a:r>
          </a:p>
          <a:p>
            <a:pPr marL="0" marR="0">
              <a:lnSpc>
                <a:spcPct val="107000"/>
              </a:lnSpc>
              <a:spcBef>
                <a:spcPts val="0"/>
              </a:spcBef>
              <a:spcAft>
                <a:spcPts val="800"/>
              </a:spcAft>
            </a:pPr>
            <a:endParaRPr lang="en-US" sz="1400" kern="100" dirty="0">
              <a:solidFill>
                <a:schemeClr val="bg1"/>
              </a:solidFill>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198083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DEBC60-AA38-5DEF-3160-0CAA68F3D28C}"/>
              </a:ext>
            </a:extLst>
          </p:cNvPr>
          <p:cNvSpPr>
            <a:spLocks noGrp="1"/>
          </p:cNvSpPr>
          <p:nvPr>
            <p:ph type="title"/>
          </p:nvPr>
        </p:nvSpPr>
        <p:spPr>
          <a:xfrm>
            <a:off x="1468814" y="503852"/>
            <a:ext cx="9808773" cy="1427585"/>
          </a:xfrm>
        </p:spPr>
        <p:txBody>
          <a:bodyPr vert="horz" lIns="0" tIns="45720" rIns="91440" bIns="45720" rtlCol="0" anchor="ctr">
            <a:normAutofit/>
          </a:bodyPr>
          <a:lstStyle/>
          <a:p>
            <a:pPr marL="0" marR="0">
              <a:spcAft>
                <a:spcPts val="800"/>
              </a:spcAft>
            </a:pPr>
            <a:r>
              <a:rPr lang="en-US" b="1" kern="1200">
                <a:effectLst/>
                <a:latin typeface="+mj-lt"/>
                <a:ea typeface="+mj-ea"/>
                <a:cs typeface="+mj-cs"/>
              </a:rPr>
              <a:t>2. Understanding Self-Help Mutual Support </a:t>
            </a:r>
            <a:endParaRPr lang="en-US" kern="1200">
              <a:effectLst/>
              <a:latin typeface="+mj-lt"/>
              <a:ea typeface="+mj-ea"/>
              <a:cs typeface="+mj-cs"/>
            </a:endParaRPr>
          </a:p>
        </p:txBody>
      </p:sp>
      <p:pic>
        <p:nvPicPr>
          <p:cNvPr id="10" name="Content Placeholder 9" descr="Old vintage books in a row">
            <a:extLst>
              <a:ext uri="{FF2B5EF4-FFF2-40B4-BE49-F238E27FC236}">
                <a16:creationId xmlns:a16="http://schemas.microsoft.com/office/drawing/2014/main" id="{C778E350-1271-BA61-12D6-C2D2829564B5}"/>
              </a:ext>
            </a:extLst>
          </p:cNvPr>
          <p:cNvPicPr>
            <a:picLocks noGrp="1" noChangeAspect="1"/>
          </p:cNvPicPr>
          <p:nvPr>
            <p:ph sz="quarter" idx="12"/>
          </p:nvPr>
        </p:nvPicPr>
        <p:blipFill>
          <a:blip r:embed="rId2"/>
          <a:stretch>
            <a:fillRect/>
          </a:stretch>
        </p:blipFill>
        <p:spPr>
          <a:xfrm>
            <a:off x="1468438" y="2136709"/>
            <a:ext cx="3551431" cy="3806891"/>
          </a:xfrm>
        </p:spPr>
      </p:pic>
      <p:sp>
        <p:nvSpPr>
          <p:cNvPr id="7" name="TextBox 6">
            <a:extLst>
              <a:ext uri="{FF2B5EF4-FFF2-40B4-BE49-F238E27FC236}">
                <a16:creationId xmlns:a16="http://schemas.microsoft.com/office/drawing/2014/main" id="{8A76E7C1-7280-E094-942B-3E683A2C3B13}"/>
              </a:ext>
            </a:extLst>
          </p:cNvPr>
          <p:cNvSpPr txBox="1"/>
          <p:nvPr/>
        </p:nvSpPr>
        <p:spPr>
          <a:xfrm>
            <a:off x="5191727" y="2057401"/>
            <a:ext cx="6714134" cy="4623317"/>
          </a:xfrm>
          <a:prstGeom prst="rect">
            <a:avLst/>
          </a:prstGeom>
        </p:spPr>
        <p:txBody>
          <a:bodyPr vert="horz" lIns="0" tIns="45720" rIns="91440" bIns="45720" rtlCol="0">
            <a:normAutofit/>
          </a:bodyPr>
          <a:lstStyle/>
          <a:p>
            <a:pPr marR="0">
              <a:spcBef>
                <a:spcPts val="1000"/>
              </a:spcBef>
              <a:spcAft>
                <a:spcPts val="1200"/>
              </a:spcAft>
              <a:buFont typeface="Arial" panose="020B0604020202020204" pitchFamily="34" charset="0"/>
            </a:pPr>
            <a:r>
              <a:rPr lang="en-US" sz="2000" b="1" dirty="0">
                <a:effectLst/>
              </a:rPr>
              <a:t>Defining Self-Help and Mutual Support:</a:t>
            </a:r>
          </a:p>
          <a:p>
            <a:pPr marR="0">
              <a:spcBef>
                <a:spcPts val="1000"/>
              </a:spcBef>
              <a:spcAft>
                <a:spcPts val="1200"/>
              </a:spcAft>
              <a:buFont typeface="Arial" panose="020B0604020202020204" pitchFamily="34" charset="0"/>
            </a:pPr>
            <a:r>
              <a:rPr lang="en-US" sz="2000" dirty="0">
                <a:effectLst/>
              </a:rPr>
              <a:t>   - Self-help is the practice of individuals addressing their own needs without professional assistance. It involves taking personal responsibility for one's well-being and actively seeking strategies for improvement.</a:t>
            </a:r>
          </a:p>
          <a:p>
            <a:pPr marR="0">
              <a:spcBef>
                <a:spcPts val="1000"/>
              </a:spcBef>
              <a:spcAft>
                <a:spcPts val="1200"/>
              </a:spcAft>
              <a:buFont typeface="Arial" panose="020B0604020202020204" pitchFamily="34" charset="0"/>
            </a:pPr>
            <a:r>
              <a:rPr lang="en-US" sz="2000" dirty="0">
                <a:effectLst/>
              </a:rPr>
              <a:t>   - Mutual support refers to the process of individuals coming together to share experiences, provide encouragement, and offer practical assistance to one another in achieving common goals or overcoming challenges.</a:t>
            </a:r>
          </a:p>
        </p:txBody>
      </p:sp>
      <p:sp>
        <p:nvSpPr>
          <p:cNvPr id="4" name="Slide Number Placeholder 3">
            <a:extLst>
              <a:ext uri="{FF2B5EF4-FFF2-40B4-BE49-F238E27FC236}">
                <a16:creationId xmlns:a16="http://schemas.microsoft.com/office/drawing/2014/main" id="{527C964F-E2D5-D8E7-C513-C47A7E409DF3}"/>
              </a:ext>
            </a:extLst>
          </p:cNvPr>
          <p:cNvSpPr>
            <a:spLocks noGrp="1"/>
          </p:cNvSpPr>
          <p:nvPr>
            <p:ph type="sldNum" sz="quarter" idx="15"/>
          </p:nvPr>
        </p:nvSpPr>
        <p:spPr>
          <a:xfrm>
            <a:off x="412136" y="5943601"/>
            <a:ext cx="968983" cy="651912"/>
          </a:xfrm>
        </p:spPr>
        <p:txBody>
          <a:bodyPr vert="horz" lIns="91440" tIns="45720" rIns="91440" bIns="45720" rtlCol="0" anchor="ctr">
            <a:normAutofit/>
          </a:bodyPr>
          <a:lstStyle/>
          <a:p>
            <a:pPr>
              <a:spcAft>
                <a:spcPts val="600"/>
              </a:spcAft>
            </a:pPr>
            <a:fld id="{18D65601-5AE2-46FC-B138-694DDD2B510D}" type="slidenum">
              <a:rPr lang="en-US" smtClean="0"/>
              <a:pPr>
                <a:spcAft>
                  <a:spcPts val="600"/>
                </a:spcAft>
              </a:pPr>
              <a:t>3</a:t>
            </a:fld>
            <a:endParaRPr lang="en-US"/>
          </a:p>
        </p:txBody>
      </p:sp>
    </p:spTree>
    <p:extLst>
      <p:ext uri="{BB962C8B-B14F-4D97-AF65-F5344CB8AC3E}">
        <p14:creationId xmlns:p14="http://schemas.microsoft.com/office/powerpoint/2010/main" val="2906152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EF606B8-D15C-3916-2C66-49DEC593A3C2}"/>
              </a:ext>
            </a:extLst>
          </p:cNvPr>
          <p:cNvSpPr>
            <a:spLocks noGrp="1"/>
          </p:cNvSpPr>
          <p:nvPr>
            <p:ph type="body" sz="quarter" idx="12"/>
          </p:nvPr>
        </p:nvSpPr>
        <p:spPr>
          <a:xfrm>
            <a:off x="818575" y="932688"/>
            <a:ext cx="10209089" cy="5486400"/>
          </a:xfrm>
        </p:spPr>
        <p:txBody>
          <a:bodyPr>
            <a:normAutofit fontScale="55000" lnSpcReduction="20000"/>
          </a:bodyPr>
          <a:lstStyle/>
          <a:p>
            <a:pPr marL="0" marR="0">
              <a:lnSpc>
                <a:spcPct val="107000"/>
              </a:lnSpc>
              <a:spcBef>
                <a:spcPts val="0"/>
              </a:spcBef>
              <a:spcAft>
                <a:spcPts val="800"/>
              </a:spcAft>
            </a:pPr>
            <a:r>
              <a:rPr lang="en-US" sz="2900" b="1"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Benefits of Participating in Self-Help Groups:</a:t>
            </a:r>
            <a:endParaRPr lang="en-US" sz="2900"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endParaRPr>
          </a:p>
          <a:p>
            <a:pPr marL="0" marR="0" algn="l">
              <a:lnSpc>
                <a:spcPct val="107000"/>
              </a:lnSpc>
              <a:spcBef>
                <a:spcPts val="0"/>
              </a:spcBef>
              <a:spcAft>
                <a:spcPts val="800"/>
              </a:spcAft>
            </a:pPr>
            <a:r>
              <a:rPr lang="en-US" sz="2200" kern="100" dirty="0">
                <a:effectLst/>
                <a:latin typeface="Aptos" panose="020B0004020202020204" pitchFamily="34" charset="0"/>
                <a:ea typeface="Aptos" panose="020B0004020202020204" pitchFamily="34" charset="0"/>
                <a:cs typeface="Times New Roman" panose="02020603050405020304" pitchFamily="18" charset="0"/>
              </a:rPr>
              <a:t>   - Emotional Support: Self-help groups provide a supportive environment where individuals can openly express their feelings and experiences without fear of judgment. Sharing common struggles can help alleviate feelings of isolation and loneliness.</a:t>
            </a:r>
          </a:p>
          <a:p>
            <a:pPr marL="0" marR="0" algn="l">
              <a:lnSpc>
                <a:spcPct val="107000"/>
              </a:lnSpc>
              <a:spcBef>
                <a:spcPts val="0"/>
              </a:spcBef>
              <a:spcAft>
                <a:spcPts val="800"/>
              </a:spcAft>
            </a:pPr>
            <a:r>
              <a:rPr lang="en-US" sz="2200" kern="100" dirty="0">
                <a:effectLst/>
                <a:latin typeface="Aptos" panose="020B0004020202020204" pitchFamily="34" charset="0"/>
                <a:ea typeface="Aptos" panose="020B0004020202020204" pitchFamily="34" charset="0"/>
                <a:cs typeface="Times New Roman" panose="02020603050405020304" pitchFamily="18" charset="0"/>
              </a:rPr>
              <a:t>   - Shared Experiences: Participants in self-help groups often share similar experiences or challenges, which can lead to a sense of belonging and validation. Hearing others' stories can provide new perspectives and insights into one's own situation.</a:t>
            </a:r>
          </a:p>
          <a:p>
            <a:pPr marL="0" marR="0" algn="l">
              <a:lnSpc>
                <a:spcPct val="107000"/>
              </a:lnSpc>
              <a:spcBef>
                <a:spcPts val="0"/>
              </a:spcBef>
              <a:spcAft>
                <a:spcPts val="800"/>
              </a:spcAft>
            </a:pPr>
            <a:r>
              <a:rPr lang="en-US" sz="2200" kern="100" dirty="0">
                <a:effectLst/>
                <a:latin typeface="Aptos" panose="020B0004020202020204" pitchFamily="34" charset="0"/>
                <a:ea typeface="Aptos" panose="020B0004020202020204" pitchFamily="34" charset="0"/>
                <a:cs typeface="Times New Roman" panose="02020603050405020304" pitchFamily="18" charset="0"/>
              </a:rPr>
              <a:t>   - Empowerment: Engaging in self-help activities can empower individuals to take control of their lives and make positive changes. Through mutual support, participants gain confidence in their ability to overcome obstacles and achieve their goals.</a:t>
            </a:r>
          </a:p>
          <a:p>
            <a:pPr marL="0" marR="0" algn="l">
              <a:lnSpc>
                <a:spcPct val="107000"/>
              </a:lnSpc>
              <a:spcBef>
                <a:spcPts val="0"/>
              </a:spcBef>
              <a:spcAft>
                <a:spcPts val="800"/>
              </a:spcAft>
            </a:pPr>
            <a:r>
              <a:rPr lang="en-US" sz="2200" kern="100" dirty="0">
                <a:effectLst/>
                <a:latin typeface="Aptos" panose="020B0004020202020204" pitchFamily="34" charset="0"/>
                <a:ea typeface="Aptos" panose="020B0004020202020204" pitchFamily="34" charset="0"/>
                <a:cs typeface="Times New Roman" panose="02020603050405020304" pitchFamily="18" charset="0"/>
              </a:rPr>
              <a:t>   - Practical Advice: Self-help groups offer a wealth of practical advice and coping strategies based on the collective wisdom and experiences of group members. Learning from others who have faced similar challenges can provide valuable guidance in navigating difficult situations.</a:t>
            </a:r>
          </a:p>
          <a:p>
            <a:pPr marL="0" marR="0" algn="l">
              <a:lnSpc>
                <a:spcPct val="107000"/>
              </a:lnSpc>
              <a:spcBef>
                <a:spcPts val="0"/>
              </a:spcBef>
              <a:spcAft>
                <a:spcPts val="800"/>
              </a:spcAft>
            </a:pPr>
            <a:r>
              <a:rPr lang="en-US" sz="2200" kern="100" dirty="0">
                <a:effectLst/>
                <a:latin typeface="Aptos" panose="020B0004020202020204" pitchFamily="34" charset="0"/>
                <a:ea typeface="Aptos" panose="020B0004020202020204" pitchFamily="34" charset="0"/>
                <a:cs typeface="Times New Roman" panose="02020603050405020304" pitchFamily="18" charset="0"/>
              </a:rPr>
              <a:t>   - Accountability: Being part of a self-help group creates a sense of accountability as members encourage and motivate each other to stay committed to their goals. The group serves as a source of encouragement and reinforcement, helping individuals stay on track with their personal development efforts.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nSpc>
                <a:spcPct val="107000"/>
              </a:lnSpc>
              <a:spcBef>
                <a:spcPts val="0"/>
              </a:spcBef>
              <a:spcAft>
                <a:spcPts val="800"/>
              </a:spcAft>
            </a:pPr>
            <a:r>
              <a:rPr lang="en-US" sz="2900" b="1" kern="100" dirty="0">
                <a:solidFill>
                  <a:schemeClr val="tx1"/>
                </a:solidFill>
                <a:effectLst/>
                <a:latin typeface="Aptos" panose="020B0004020202020204" pitchFamily="34" charset="0"/>
                <a:ea typeface="Aptos" panose="020B0004020202020204" pitchFamily="34" charset="0"/>
                <a:cs typeface="Times New Roman" panose="02020603050405020304" pitchFamily="18" charset="0"/>
              </a:rPr>
              <a:t>Examples of Successful Self-Help Groups:</a:t>
            </a:r>
          </a:p>
          <a:p>
            <a:pPr marL="0" marR="0" algn="l">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a:t>
            </a:r>
            <a:r>
              <a:rPr lang="en-US" sz="2500" kern="100" dirty="0">
                <a:effectLst/>
                <a:latin typeface="Aptos" panose="020B0004020202020204" pitchFamily="34" charset="0"/>
                <a:ea typeface="Aptos" panose="020B0004020202020204" pitchFamily="34" charset="0"/>
                <a:cs typeface="Times New Roman" panose="02020603050405020304" pitchFamily="18" charset="0"/>
              </a:rPr>
              <a:t>- Smart Recovery: </a:t>
            </a:r>
            <a:r>
              <a:rPr lang="en-US" sz="2200" b="0" i="0" dirty="0">
                <a:effectLst/>
                <a:latin typeface="Aptos" panose="020B0004020202020204" pitchFamily="34" charset="0"/>
              </a:rPr>
              <a:t>SMART Recovery is an evidenced-informed recovery method grounded in Rational Emotive Behavioral Therapy (REBT) and Cognitive Behavioral Therapy (CBT), that supports people with substance dependencies or problem behaviors</a:t>
            </a:r>
            <a:r>
              <a:rPr lang="en-US" sz="2200" kern="100" dirty="0">
                <a:effectLst/>
                <a:latin typeface="Aptos" panose="020B0004020202020204" pitchFamily="34" charset="0"/>
                <a:ea typeface="Aptos" panose="020B0004020202020204" pitchFamily="34" charset="0"/>
                <a:cs typeface="Times New Roman" panose="02020603050405020304" pitchFamily="18" charset="0"/>
              </a:rPr>
              <a:t> </a:t>
            </a:r>
          </a:p>
          <a:p>
            <a:pPr marL="0" marR="0" algn="l">
              <a:lnSpc>
                <a:spcPct val="107000"/>
              </a:lnSpc>
              <a:spcBef>
                <a:spcPts val="0"/>
              </a:spcBef>
              <a:spcAft>
                <a:spcPts val="800"/>
              </a:spcAft>
            </a:pPr>
            <a:r>
              <a:rPr lang="en-US" sz="2500" kern="100" dirty="0">
                <a:effectLst/>
                <a:latin typeface="Aptos" panose="020B0004020202020204" pitchFamily="34" charset="0"/>
                <a:ea typeface="Aptos" panose="020B0004020202020204" pitchFamily="34" charset="0"/>
                <a:cs typeface="Times New Roman" panose="02020603050405020304" pitchFamily="18" charset="0"/>
              </a:rPr>
              <a:t> - Narcotics Anonymous (NA): Similar to AA, NA offers support and guidance to individuals recovering from drug addiction, emphasizing honesty, openness, and willingness to change.</a:t>
            </a:r>
          </a:p>
          <a:p>
            <a:pPr marL="0" marR="0" algn="l">
              <a:lnSpc>
                <a:spcPct val="107000"/>
              </a:lnSpc>
              <a:spcBef>
                <a:spcPts val="0"/>
              </a:spcBef>
              <a:spcAft>
                <a:spcPts val="800"/>
              </a:spcAft>
            </a:pPr>
            <a:r>
              <a:rPr lang="en-US" sz="2500" kern="100" dirty="0">
                <a:effectLst/>
                <a:latin typeface="Aptos" panose="020B0004020202020204" pitchFamily="34" charset="0"/>
                <a:ea typeface="Aptos" panose="020B0004020202020204" pitchFamily="34" charset="0"/>
                <a:cs typeface="Times New Roman" panose="02020603050405020304" pitchFamily="18" charset="0"/>
              </a:rPr>
              <a:t>   - Weight Watchers: Weight Watchers is a self-help group focused on weight loss and healthy lifestyle changes, offering group meetings, online support, and resources for managing weight and improving overall health.</a:t>
            </a:r>
          </a:p>
          <a:p>
            <a:pPr marL="0" marR="0" algn="l">
              <a:lnSpc>
                <a:spcPct val="107000"/>
              </a:lnSpc>
              <a:spcBef>
                <a:spcPts val="0"/>
              </a:spcBef>
              <a:spcAft>
                <a:spcPts val="800"/>
              </a:spcAft>
            </a:pPr>
            <a:r>
              <a:rPr lang="en-US" sz="2500" kern="100" dirty="0">
                <a:effectLst/>
                <a:latin typeface="Aptos" panose="020B0004020202020204" pitchFamily="34" charset="0"/>
                <a:ea typeface="Aptos" panose="020B0004020202020204" pitchFamily="34" charset="0"/>
                <a:cs typeface="Times New Roman" panose="02020603050405020304" pitchFamily="18" charset="0"/>
              </a:rPr>
              <a:t>   - Support Groups for Mental Health: Various self-help groups exist for individuals coping with mental health challenges such as depression, anxiety, bipolar disorder, and PTSD. These groups provide a safe space for sharing experiences, offering mutual support, and learning coping strategies.</a:t>
            </a:r>
          </a:p>
        </p:txBody>
      </p:sp>
    </p:spTree>
    <p:extLst>
      <p:ext uri="{BB962C8B-B14F-4D97-AF65-F5344CB8AC3E}">
        <p14:creationId xmlns:p14="http://schemas.microsoft.com/office/powerpoint/2010/main" val="40113340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86F71E8-8D71-9405-3A01-01C3B8F86877}"/>
              </a:ext>
            </a:extLst>
          </p:cNvPr>
          <p:cNvSpPr>
            <a:spLocks noGrp="1"/>
          </p:cNvSpPr>
          <p:nvPr>
            <p:ph type="title"/>
          </p:nvPr>
        </p:nvSpPr>
        <p:spPr>
          <a:xfrm>
            <a:off x="1468815" y="503853"/>
            <a:ext cx="7163122" cy="684868"/>
          </a:xfrm>
        </p:spPr>
        <p:txBody>
          <a:bodyPr/>
          <a:lstStyle/>
          <a:p>
            <a:r>
              <a:rPr lang="en-US" dirty="0"/>
              <a:t>3. </a:t>
            </a:r>
            <a:r>
              <a:rPr lang="en-US" b="1" dirty="0">
                <a:effectLst/>
                <a:latin typeface="Aptos" panose="020B0004020202020204" pitchFamily="34" charset="0"/>
                <a:ea typeface="Aptos" panose="020B0004020202020204" pitchFamily="34" charset="0"/>
                <a:cs typeface="Times New Roman" panose="02020603050405020304" pitchFamily="18" charset="0"/>
              </a:rPr>
              <a:t>Identifying Personal Challenges</a:t>
            </a:r>
            <a:endParaRPr lang="en-ZA" dirty="0"/>
          </a:p>
        </p:txBody>
      </p:sp>
      <p:sp>
        <p:nvSpPr>
          <p:cNvPr id="4" name="Content Placeholder 3">
            <a:extLst>
              <a:ext uri="{FF2B5EF4-FFF2-40B4-BE49-F238E27FC236}">
                <a16:creationId xmlns:a16="http://schemas.microsoft.com/office/drawing/2014/main" id="{392C90C5-5198-C255-02F9-1608AA49E088}"/>
              </a:ext>
            </a:extLst>
          </p:cNvPr>
          <p:cNvSpPr>
            <a:spLocks noGrp="1"/>
          </p:cNvSpPr>
          <p:nvPr>
            <p:ph sz="quarter" idx="12"/>
          </p:nvPr>
        </p:nvSpPr>
        <p:spPr>
          <a:xfrm>
            <a:off x="1069848" y="1316737"/>
            <a:ext cx="5026152" cy="4860128"/>
          </a:xfrm>
        </p:spPr>
        <p:txBody>
          <a:bodyPr>
            <a:normAutofit/>
          </a:bodyPr>
          <a:lstStyle/>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Facilitating Self-Reflection:</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   </a:t>
            </a:r>
            <a:r>
              <a:rPr lang="en-US" sz="1800" kern="100" dirty="0">
                <a:effectLst/>
                <a:latin typeface="Aptos" panose="020B0004020202020204" pitchFamily="34" charset="0"/>
                <a:ea typeface="Aptos" panose="020B0004020202020204" pitchFamily="34" charset="0"/>
                <a:cs typeface="Times New Roman" panose="02020603050405020304" pitchFamily="18" charset="0"/>
              </a:rPr>
              <a:t>- Begin by guiding participants through a brief self-reflection exercise. This can involve asking open-ended questions to prompt introspection, such as: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 What are some areas of your life where you feel you could use improvement or support?</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 What challenges or obstacles have you encountered recently that you'd like to address?</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 Are there any recurring patterns or issues that you've been struggling with?</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 Encourage participants to take a few moments to reflect silently on these questions, jotting down any thoughts or insights that come to mind.</a:t>
            </a:r>
          </a:p>
        </p:txBody>
      </p:sp>
      <p:sp>
        <p:nvSpPr>
          <p:cNvPr id="2" name="Content Placeholder 1">
            <a:extLst>
              <a:ext uri="{FF2B5EF4-FFF2-40B4-BE49-F238E27FC236}">
                <a16:creationId xmlns:a16="http://schemas.microsoft.com/office/drawing/2014/main" id="{C7992593-AF79-3D1E-E253-0765DF0F513F}"/>
              </a:ext>
            </a:extLst>
          </p:cNvPr>
          <p:cNvSpPr>
            <a:spLocks noGrp="1"/>
          </p:cNvSpPr>
          <p:nvPr>
            <p:ph sz="quarter" idx="11"/>
          </p:nvPr>
        </p:nvSpPr>
        <p:spPr>
          <a:xfrm>
            <a:off x="6382513" y="1316737"/>
            <a:ext cx="5397352" cy="4860128"/>
          </a:xfrm>
        </p:spPr>
        <p:txBody>
          <a:bodyPr>
            <a:normAutofit/>
          </a:bodyPr>
          <a:lstStyle/>
          <a:p>
            <a:pPr marL="0" marR="0">
              <a:lnSpc>
                <a:spcPct val="107000"/>
              </a:lnSpc>
              <a:spcBef>
                <a:spcPts val="0"/>
              </a:spcBef>
              <a:spcAft>
                <a:spcPts val="800"/>
              </a:spcAft>
            </a:pPr>
            <a:r>
              <a:rPr lang="en-US" sz="1800" b="1" kern="100" dirty="0">
                <a:effectLst/>
                <a:latin typeface="Aptos" panose="020B0004020202020204" pitchFamily="34" charset="0"/>
                <a:ea typeface="Aptos" panose="020B0004020202020204" pitchFamily="34" charset="0"/>
                <a:cs typeface="Times New Roman" panose="02020603050405020304" pitchFamily="18" charset="0"/>
              </a:rPr>
              <a:t>Encouraging Goal Setting:</a:t>
            </a:r>
            <a:endParaRPr lang="en-US" sz="1800" kern="100" dirty="0">
              <a:effectLst/>
              <a:latin typeface="Aptos" panose="020B0004020202020204" pitchFamily="34" charset="0"/>
              <a:ea typeface="Aptos" panose="020B0004020202020204" pitchFamily="34" charset="0"/>
              <a:cs typeface="Times New Roman" panose="02020603050405020304" pitchFamily="18" charset="0"/>
            </a:endParaRP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 After the self-reflection exercise, invite participants to identify and write down specific challenges or goals they hope to address through self-help.</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 Emphasize the importance of setting achievable and realistic goals that are meaningful to them personally.</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 Encourage participants to consider both short-term and long-term goals, as well as any steps or actions they can take to work towards them.</a:t>
            </a:r>
          </a:p>
          <a:p>
            <a:pPr marL="0" marR="0">
              <a:lnSpc>
                <a:spcPct val="107000"/>
              </a:lnSpc>
              <a:spcBef>
                <a:spcPts val="0"/>
              </a:spcBef>
              <a:spcAft>
                <a:spcPts val="800"/>
              </a:spcAft>
            </a:pPr>
            <a:r>
              <a:rPr lang="en-US" sz="1800" kern="100" dirty="0">
                <a:effectLst/>
                <a:latin typeface="Aptos" panose="020B0004020202020204" pitchFamily="34" charset="0"/>
                <a:ea typeface="Aptos" panose="020B0004020202020204" pitchFamily="34" charset="0"/>
                <a:cs typeface="Times New Roman" panose="02020603050405020304" pitchFamily="18" charset="0"/>
              </a:rPr>
              <a:t>   - Remind participants that self-help is a journey, and it's okay if their goals evolve or change over time.</a:t>
            </a:r>
          </a:p>
        </p:txBody>
      </p:sp>
      <p:sp>
        <p:nvSpPr>
          <p:cNvPr id="5" name="Slide Number Placeholder 4">
            <a:extLst>
              <a:ext uri="{FF2B5EF4-FFF2-40B4-BE49-F238E27FC236}">
                <a16:creationId xmlns:a16="http://schemas.microsoft.com/office/drawing/2014/main" id="{A34518A5-1C9D-79F3-349C-3E7AAFD98951}"/>
              </a:ext>
            </a:extLst>
          </p:cNvPr>
          <p:cNvSpPr>
            <a:spLocks noGrp="1"/>
          </p:cNvSpPr>
          <p:nvPr>
            <p:ph type="sldNum" sz="quarter" idx="15"/>
          </p:nvPr>
        </p:nvSpPr>
        <p:spPr/>
        <p:txBody>
          <a:bodyPr/>
          <a:lstStyle/>
          <a:p>
            <a:fld id="{18D65601-5AE2-46FC-B138-694DDD2B510D}" type="slidenum">
              <a:rPr lang="en-US" smtClean="0"/>
              <a:pPr/>
              <a:t>5</a:t>
            </a:fld>
            <a:endParaRPr lang="en-US" dirty="0"/>
          </a:p>
        </p:txBody>
      </p:sp>
    </p:spTree>
    <p:extLst>
      <p:ext uri="{BB962C8B-B14F-4D97-AF65-F5344CB8AC3E}">
        <p14:creationId xmlns:p14="http://schemas.microsoft.com/office/powerpoint/2010/main" val="5543824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2C8414D-DD52-8D7E-BBB6-9D961CE73733}"/>
              </a:ext>
            </a:extLst>
          </p:cNvPr>
          <p:cNvSpPr>
            <a:spLocks noGrp="1"/>
          </p:cNvSpPr>
          <p:nvPr>
            <p:ph type="title"/>
          </p:nvPr>
        </p:nvSpPr>
        <p:spPr>
          <a:xfrm>
            <a:off x="3782407" y="293540"/>
            <a:ext cx="4627185" cy="929067"/>
          </a:xfrm>
        </p:spPr>
        <p:txBody>
          <a:bodyPr/>
          <a:lstStyle/>
          <a:p>
            <a:pPr marL="0" marR="0" indent="0">
              <a:lnSpc>
                <a:spcPct val="90000"/>
              </a:lnSpc>
              <a:spcBef>
                <a:spcPts val="0"/>
              </a:spcBef>
              <a:spcAft>
                <a:spcPts val="800"/>
              </a:spcAft>
              <a:buNone/>
            </a:pPr>
            <a:r>
              <a:rPr lang="en-US" sz="3600" kern="100" dirty="0">
                <a:effectLst/>
              </a:rPr>
              <a:t>Providing Examples:</a:t>
            </a:r>
          </a:p>
        </p:txBody>
      </p:sp>
      <p:sp>
        <p:nvSpPr>
          <p:cNvPr id="4" name="Content Placeholder 3">
            <a:extLst>
              <a:ext uri="{FF2B5EF4-FFF2-40B4-BE49-F238E27FC236}">
                <a16:creationId xmlns:a16="http://schemas.microsoft.com/office/drawing/2014/main" id="{685D951B-D6C0-AB0A-0FFD-23670BE643EE}"/>
              </a:ext>
            </a:extLst>
          </p:cNvPr>
          <p:cNvSpPr>
            <a:spLocks noGrp="1"/>
          </p:cNvSpPr>
          <p:nvPr>
            <p:ph sz="quarter" idx="12"/>
          </p:nvPr>
        </p:nvSpPr>
        <p:spPr>
          <a:xfrm>
            <a:off x="1069848" y="1591056"/>
            <a:ext cx="10725911" cy="4032504"/>
          </a:xfrm>
        </p:spPr>
        <p:txBody>
          <a:bodyPr>
            <a:noAutofit/>
          </a:bodyPr>
          <a:lstStyle/>
          <a:p>
            <a:pPr marL="0" marR="0" indent="0">
              <a:lnSpc>
                <a:spcPct val="90000"/>
              </a:lnSpc>
              <a:spcBef>
                <a:spcPts val="0"/>
              </a:spcBef>
              <a:spcAft>
                <a:spcPts val="800"/>
              </a:spcAft>
              <a:buNone/>
            </a:pPr>
            <a:r>
              <a:rPr lang="en-US" sz="1800" kern="100" dirty="0">
                <a:effectLst/>
              </a:rPr>
              <a:t>     - Offer examples of common personal challenges that individuals may seek to address through self-help, such as:</a:t>
            </a:r>
          </a:p>
          <a:p>
            <a:pPr marL="0" marR="0" indent="0">
              <a:lnSpc>
                <a:spcPct val="90000"/>
              </a:lnSpc>
              <a:spcBef>
                <a:spcPts val="0"/>
              </a:spcBef>
              <a:spcAft>
                <a:spcPts val="800"/>
              </a:spcAft>
              <a:buNone/>
            </a:pPr>
            <a:r>
              <a:rPr lang="en-US" sz="1800" kern="100" dirty="0">
                <a:effectLst/>
              </a:rPr>
              <a:t>     - Improving physical health and wellness (e.g., losing weight, quitting smoking, adopting healthier eating habits)</a:t>
            </a:r>
          </a:p>
          <a:p>
            <a:pPr marL="0" marR="0" indent="0">
              <a:lnSpc>
                <a:spcPct val="90000"/>
              </a:lnSpc>
              <a:spcBef>
                <a:spcPts val="0"/>
              </a:spcBef>
              <a:spcAft>
                <a:spcPts val="800"/>
              </a:spcAft>
              <a:buNone/>
            </a:pPr>
            <a:r>
              <a:rPr lang="en-US" sz="1800" kern="100" dirty="0">
                <a:effectLst/>
              </a:rPr>
              <a:t>     - Enhancing mental and emotional well-being (e.g., managing stress, overcoming anxiety or depression, building self-confidence)</a:t>
            </a:r>
          </a:p>
          <a:p>
            <a:pPr marL="0" marR="0" indent="0">
              <a:lnSpc>
                <a:spcPct val="90000"/>
              </a:lnSpc>
              <a:spcBef>
                <a:spcPts val="0"/>
              </a:spcBef>
              <a:spcAft>
                <a:spcPts val="800"/>
              </a:spcAft>
              <a:buNone/>
            </a:pPr>
            <a:r>
              <a:rPr lang="en-US" sz="1800" kern="100" dirty="0">
                <a:effectLst/>
              </a:rPr>
              <a:t>     - Strengthening relationships (e.g., improving communication skills, setting boundaries, resolving conflicts)</a:t>
            </a:r>
          </a:p>
          <a:p>
            <a:pPr marL="0" marR="0" indent="0">
              <a:lnSpc>
                <a:spcPct val="90000"/>
              </a:lnSpc>
              <a:spcBef>
                <a:spcPts val="0"/>
              </a:spcBef>
              <a:spcAft>
                <a:spcPts val="800"/>
              </a:spcAft>
              <a:buNone/>
            </a:pPr>
            <a:r>
              <a:rPr lang="en-US" sz="1800" kern="100" dirty="0">
                <a:effectLst/>
              </a:rPr>
              <a:t>     - Pursuing personal or professional growth (e.g., advancing in career, developing new skills or hobbies, achieving work-life balance)</a:t>
            </a:r>
          </a:p>
          <a:p>
            <a:pPr marL="0" marR="0" indent="0">
              <a:lnSpc>
                <a:spcPct val="90000"/>
              </a:lnSpc>
              <a:spcBef>
                <a:spcPts val="0"/>
              </a:spcBef>
              <a:spcAft>
                <a:spcPts val="800"/>
              </a:spcAft>
              <a:buNone/>
            </a:pPr>
            <a:r>
              <a:rPr lang="en-US" sz="1800" kern="100" dirty="0">
                <a:effectLst/>
              </a:rPr>
              <a:t>     - Encourage participants to reflect on their own experiences and identify challenges that resonate with them personally.</a:t>
            </a:r>
          </a:p>
        </p:txBody>
      </p:sp>
      <p:sp>
        <p:nvSpPr>
          <p:cNvPr id="5" name="Slide Number Placeholder 4">
            <a:extLst>
              <a:ext uri="{FF2B5EF4-FFF2-40B4-BE49-F238E27FC236}">
                <a16:creationId xmlns:a16="http://schemas.microsoft.com/office/drawing/2014/main" id="{25756543-DA8C-CEE2-0E13-19DE61C1349B}"/>
              </a:ext>
            </a:extLst>
          </p:cNvPr>
          <p:cNvSpPr>
            <a:spLocks noGrp="1"/>
          </p:cNvSpPr>
          <p:nvPr>
            <p:ph type="sldNum" sz="quarter" idx="15"/>
          </p:nvPr>
        </p:nvSpPr>
        <p:spPr>
          <a:xfrm>
            <a:off x="412136" y="5943601"/>
            <a:ext cx="968983" cy="651912"/>
          </a:xfrm>
        </p:spPr>
        <p:txBody>
          <a:bodyPr anchor="ctr">
            <a:normAutofit/>
          </a:bodyPr>
          <a:lstStyle/>
          <a:p>
            <a:pPr>
              <a:spcAft>
                <a:spcPts val="600"/>
              </a:spcAft>
            </a:pPr>
            <a:fld id="{18D65601-5AE2-46FC-B138-694DDD2B510D}" type="slidenum">
              <a:rPr lang="en-US" smtClean="0"/>
              <a:pPr>
                <a:spcAft>
                  <a:spcPts val="600"/>
                </a:spcAft>
              </a:pPr>
              <a:t>6</a:t>
            </a:fld>
            <a:endParaRPr lang="en-US"/>
          </a:p>
        </p:txBody>
      </p:sp>
    </p:spTree>
    <p:extLst>
      <p:ext uri="{BB962C8B-B14F-4D97-AF65-F5344CB8AC3E}">
        <p14:creationId xmlns:p14="http://schemas.microsoft.com/office/powerpoint/2010/main" val="2302010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52EF1C1-5933-D909-38D2-D22F630A85FE}"/>
              </a:ext>
            </a:extLst>
          </p:cNvPr>
          <p:cNvSpPr>
            <a:spLocks noGrp="1"/>
          </p:cNvSpPr>
          <p:nvPr>
            <p:ph type="title"/>
          </p:nvPr>
        </p:nvSpPr>
        <p:spPr>
          <a:xfrm>
            <a:off x="1468814" y="503852"/>
            <a:ext cx="9808773" cy="1427585"/>
          </a:xfrm>
        </p:spPr>
        <p:txBody>
          <a:bodyPr anchor="ctr">
            <a:normAutofit/>
          </a:bodyPr>
          <a:lstStyle/>
          <a:p>
            <a:pPr marL="0" marR="0">
              <a:spcBef>
                <a:spcPts val="0"/>
              </a:spcBef>
              <a:spcAft>
                <a:spcPts val="800"/>
              </a:spcAft>
            </a:pPr>
            <a:r>
              <a:rPr lang="en-US" b="1" kern="100">
                <a:effectLst/>
              </a:rPr>
              <a:t>Emphasizing Support and Accountability:</a:t>
            </a:r>
            <a:endParaRPr lang="en-US" kern="100" dirty="0">
              <a:effectLst/>
            </a:endParaRPr>
          </a:p>
        </p:txBody>
      </p:sp>
      <p:pic>
        <p:nvPicPr>
          <p:cNvPr id="11" name="Content Placeholder 10" descr="Chairs in group therapy">
            <a:extLst>
              <a:ext uri="{FF2B5EF4-FFF2-40B4-BE49-F238E27FC236}">
                <a16:creationId xmlns:a16="http://schemas.microsoft.com/office/drawing/2014/main" id="{B154CC41-AB38-8B70-BFFB-EDF95EE27F24}"/>
              </a:ext>
            </a:extLst>
          </p:cNvPr>
          <p:cNvPicPr>
            <a:picLocks noGrp="1" noChangeAspect="1"/>
          </p:cNvPicPr>
          <p:nvPr>
            <p:ph sz="quarter" idx="11"/>
          </p:nvPr>
        </p:nvPicPr>
        <p:blipFill>
          <a:blip r:embed="rId3"/>
          <a:stretch>
            <a:fillRect/>
          </a:stretch>
        </p:blipFill>
        <p:spPr>
          <a:xfrm>
            <a:off x="1129003" y="2051975"/>
            <a:ext cx="3760237" cy="3867537"/>
          </a:xfrm>
        </p:spPr>
      </p:pic>
      <p:sp>
        <p:nvSpPr>
          <p:cNvPr id="2" name="Slide Number Placeholder 1">
            <a:extLst>
              <a:ext uri="{FF2B5EF4-FFF2-40B4-BE49-F238E27FC236}">
                <a16:creationId xmlns:a16="http://schemas.microsoft.com/office/drawing/2014/main" id="{C1D94129-1999-7159-E6E3-7D6C478655BD}"/>
              </a:ext>
            </a:extLst>
          </p:cNvPr>
          <p:cNvSpPr>
            <a:spLocks noGrp="1"/>
          </p:cNvSpPr>
          <p:nvPr>
            <p:ph type="sldNum" sz="quarter" idx="15"/>
          </p:nvPr>
        </p:nvSpPr>
        <p:spPr>
          <a:xfrm>
            <a:off x="412136" y="5943601"/>
            <a:ext cx="968983" cy="651912"/>
          </a:xfrm>
        </p:spPr>
        <p:txBody>
          <a:bodyPr anchor="ctr">
            <a:normAutofit/>
          </a:bodyPr>
          <a:lstStyle/>
          <a:p>
            <a:pPr>
              <a:spcAft>
                <a:spcPts val="600"/>
              </a:spcAft>
            </a:pPr>
            <a:fld id="{18D65601-5AE2-46FC-B138-694DDD2B510D}" type="slidenum">
              <a:rPr lang="en-US" smtClean="0"/>
              <a:pPr>
                <a:spcAft>
                  <a:spcPts val="600"/>
                </a:spcAft>
              </a:pPr>
              <a:t>7</a:t>
            </a:fld>
            <a:endParaRPr lang="en-US"/>
          </a:p>
        </p:txBody>
      </p:sp>
      <p:sp>
        <p:nvSpPr>
          <p:cNvPr id="7" name="TextBox 6">
            <a:extLst>
              <a:ext uri="{FF2B5EF4-FFF2-40B4-BE49-F238E27FC236}">
                <a16:creationId xmlns:a16="http://schemas.microsoft.com/office/drawing/2014/main" id="{63AF6885-30F6-BD0E-B007-7BC14F622A8F}"/>
              </a:ext>
            </a:extLst>
          </p:cNvPr>
          <p:cNvSpPr txBox="1"/>
          <p:nvPr/>
        </p:nvSpPr>
        <p:spPr>
          <a:xfrm>
            <a:off x="5148072" y="2427606"/>
            <a:ext cx="6462522" cy="2862322"/>
          </a:xfrm>
          <a:prstGeom prst="rect">
            <a:avLst/>
          </a:prstGeom>
          <a:noFill/>
        </p:spPr>
        <p:txBody>
          <a:bodyPr wrap="square">
            <a:spAutoFit/>
          </a:bodyPr>
          <a:lstStyle/>
          <a:p>
            <a:pPr marL="285750" indent="-285750">
              <a:buFont typeface="Arial" panose="020B0604020202020204" pitchFamily="34" charset="0"/>
              <a:buChar char="•"/>
            </a:pPr>
            <a:r>
              <a:rPr lang="en-US" dirty="0"/>
              <a:t>Remind participants that they are not alone in facing their challenges and that the self-help group can provide valuable support and encouragement along the way.</a:t>
            </a:r>
          </a:p>
          <a:p>
            <a:endParaRPr lang="en-US" dirty="0"/>
          </a:p>
          <a:p>
            <a:pPr marL="285750" indent="-285750">
              <a:buFont typeface="Arial" panose="020B0604020202020204" pitchFamily="34" charset="0"/>
              <a:buChar char="•"/>
            </a:pPr>
            <a:r>
              <a:rPr lang="en-US" dirty="0"/>
              <a:t>Stress the importance of accountability in working towards their goals, both within the group and individually.</a:t>
            </a:r>
          </a:p>
          <a:p>
            <a:endParaRPr lang="en-US" dirty="0"/>
          </a:p>
          <a:p>
            <a:pPr marL="285750" indent="-285750">
              <a:buFont typeface="Arial" panose="020B0604020202020204" pitchFamily="34" charset="0"/>
              <a:buChar char="•"/>
            </a:pPr>
            <a:r>
              <a:rPr lang="en-US" dirty="0"/>
              <a:t>Encourage participants to share their identified challenges or goals with the group, if they feel comfortable doing so, to foster a sense of community and mutual support.</a:t>
            </a:r>
          </a:p>
        </p:txBody>
      </p:sp>
    </p:spTree>
    <p:extLst>
      <p:ext uri="{BB962C8B-B14F-4D97-AF65-F5344CB8AC3E}">
        <p14:creationId xmlns:p14="http://schemas.microsoft.com/office/powerpoint/2010/main" val="82250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51AA0D-BEB1-1F68-BBC3-BD9EF6B5C75F}"/>
              </a:ext>
            </a:extLst>
          </p:cNvPr>
          <p:cNvSpPr>
            <a:spLocks noGrp="1"/>
          </p:cNvSpPr>
          <p:nvPr>
            <p:ph type="title"/>
          </p:nvPr>
        </p:nvSpPr>
        <p:spPr/>
        <p:txBody>
          <a:bodyPr/>
          <a:lstStyle/>
          <a:p>
            <a:r>
              <a:rPr lang="en-US" dirty="0"/>
              <a:t>What to Expect when Attending a Self-Help Group</a:t>
            </a:r>
          </a:p>
        </p:txBody>
      </p:sp>
      <p:sp>
        <p:nvSpPr>
          <p:cNvPr id="3" name="Content Placeholder 2">
            <a:extLst>
              <a:ext uri="{FF2B5EF4-FFF2-40B4-BE49-F238E27FC236}">
                <a16:creationId xmlns:a16="http://schemas.microsoft.com/office/drawing/2014/main" id="{849F380E-A9B3-F0FB-98E0-99C90F7FBE1F}"/>
              </a:ext>
            </a:extLst>
          </p:cNvPr>
          <p:cNvSpPr>
            <a:spLocks noGrp="1"/>
          </p:cNvSpPr>
          <p:nvPr>
            <p:ph sz="quarter" idx="12"/>
          </p:nvPr>
        </p:nvSpPr>
        <p:spPr/>
        <p:txBody>
          <a:bodyPr>
            <a:normAutofit fontScale="40000" lnSpcReduction="20000"/>
          </a:bodyPr>
          <a:lstStyle/>
          <a:p>
            <a:pPr marL="0" indent="0" algn="l">
              <a:buNone/>
            </a:pPr>
            <a:r>
              <a:rPr lang="en-US" sz="4200" b="0" i="0" dirty="0">
                <a:solidFill>
                  <a:srgbClr val="0D0D0D"/>
                </a:solidFill>
                <a:effectLst/>
                <a:highlight>
                  <a:srgbClr val="FFFFFF"/>
                </a:highlight>
                <a:latin typeface="Söhne"/>
              </a:rPr>
              <a:t>Attending a self-help group like Alcoholics Anonymous (AA), Narcotics Anonymous (NA), or Celebrate Recovery can be a transformative experience, but it's natural to feel a bit apprehensive if you've never been before. Here are some things you can generally expect:</a:t>
            </a:r>
          </a:p>
          <a:p>
            <a:r>
              <a:rPr lang="en-US" sz="4200" b="1" i="0" dirty="0">
                <a:solidFill>
                  <a:srgbClr val="0D0D0D"/>
                </a:solidFill>
                <a:effectLst/>
                <a:highlight>
                  <a:srgbClr val="FFFFFF"/>
                </a:highlight>
                <a:latin typeface="Söhne"/>
              </a:rPr>
              <a:t>Welcoming Atmosphere</a:t>
            </a:r>
            <a:r>
              <a:rPr lang="en-US" sz="4200" b="0" i="0" dirty="0">
                <a:solidFill>
                  <a:srgbClr val="0D0D0D"/>
                </a:solidFill>
                <a:effectLst/>
                <a:highlight>
                  <a:srgbClr val="FFFFFF"/>
                </a:highlight>
                <a:latin typeface="Söhne"/>
              </a:rPr>
              <a:t>: These groups are typically very welcoming and non-judgmental. You'll find people who understand what you're going through because they've been there themselves.</a:t>
            </a:r>
          </a:p>
          <a:p>
            <a:r>
              <a:rPr lang="en-US" sz="4200" b="1" i="0" dirty="0">
                <a:solidFill>
                  <a:srgbClr val="0D0D0D"/>
                </a:solidFill>
                <a:effectLst/>
                <a:highlight>
                  <a:srgbClr val="FFFFFF"/>
                </a:highlight>
                <a:latin typeface="Söhne"/>
              </a:rPr>
              <a:t>Confidentiality</a:t>
            </a:r>
            <a:r>
              <a:rPr lang="en-US" sz="4200" b="0" i="0" dirty="0">
                <a:solidFill>
                  <a:srgbClr val="0D0D0D"/>
                </a:solidFill>
                <a:effectLst/>
                <a:highlight>
                  <a:srgbClr val="FFFFFF"/>
                </a:highlight>
                <a:latin typeface="Söhne"/>
              </a:rPr>
              <a:t>: Respect for privacy and anonymity is usually paramount. What's shared in the group is typically expected to stay within the group.</a:t>
            </a:r>
          </a:p>
          <a:p>
            <a:r>
              <a:rPr lang="en-US" sz="4200" b="1" i="0" dirty="0">
                <a:solidFill>
                  <a:srgbClr val="0D0D0D"/>
                </a:solidFill>
                <a:effectLst/>
                <a:highlight>
                  <a:srgbClr val="FFFFFF"/>
                </a:highlight>
                <a:latin typeface="Söhne"/>
              </a:rPr>
              <a:t>Structured Meetings</a:t>
            </a:r>
            <a:r>
              <a:rPr lang="en-US" sz="4200" b="0" i="0" dirty="0">
                <a:solidFill>
                  <a:srgbClr val="0D0D0D"/>
                </a:solidFill>
                <a:effectLst/>
                <a:highlight>
                  <a:srgbClr val="FFFFFF"/>
                </a:highlight>
                <a:latin typeface="Söhne"/>
              </a:rPr>
              <a:t>: Meetings often follow a structured format, which may include readings from recovery literature, personal testimonies, sharing sessions, and sometimes guest speakers.</a:t>
            </a:r>
          </a:p>
          <a:p>
            <a:r>
              <a:rPr lang="en-US" sz="4200" b="1" i="0" dirty="0">
                <a:solidFill>
                  <a:srgbClr val="0D0D0D"/>
                </a:solidFill>
                <a:effectLst/>
                <a:highlight>
                  <a:srgbClr val="FFFFFF"/>
                </a:highlight>
                <a:latin typeface="Söhne"/>
              </a:rPr>
              <a:t>Sharing and Listening</a:t>
            </a:r>
            <a:r>
              <a:rPr lang="en-US" sz="4200" b="0" i="0" dirty="0">
                <a:solidFill>
                  <a:srgbClr val="0D0D0D"/>
                </a:solidFill>
                <a:effectLst/>
                <a:highlight>
                  <a:srgbClr val="FFFFFF"/>
                </a:highlight>
                <a:latin typeface="Söhne"/>
              </a:rPr>
              <a:t>: Members are encouraged to share their experiences, struggles, and successes. Active listening is a big part of the process.</a:t>
            </a:r>
          </a:p>
          <a:p>
            <a:r>
              <a:rPr lang="en-US" sz="4200" b="1" i="0" dirty="0">
                <a:solidFill>
                  <a:srgbClr val="0D0D0D"/>
                </a:solidFill>
                <a:effectLst/>
                <a:highlight>
                  <a:srgbClr val="FFFFFF"/>
                </a:highlight>
                <a:latin typeface="Söhne"/>
              </a:rPr>
              <a:t>Support and Empathy</a:t>
            </a:r>
            <a:r>
              <a:rPr lang="en-US" sz="4200" b="0" i="0" dirty="0">
                <a:solidFill>
                  <a:srgbClr val="0D0D0D"/>
                </a:solidFill>
                <a:effectLst/>
                <a:highlight>
                  <a:srgbClr val="FFFFFF"/>
                </a:highlight>
                <a:latin typeface="Söhne"/>
              </a:rPr>
              <a:t>: You'll likely receive support and empathy from others who understand your struggles firsthand. Many members form close bonds and friendships.</a:t>
            </a:r>
          </a:p>
          <a:p>
            <a:endParaRPr lang="en-US" dirty="0"/>
          </a:p>
        </p:txBody>
      </p:sp>
      <p:sp>
        <p:nvSpPr>
          <p:cNvPr id="4" name="Slide Number Placeholder 3">
            <a:extLst>
              <a:ext uri="{FF2B5EF4-FFF2-40B4-BE49-F238E27FC236}">
                <a16:creationId xmlns:a16="http://schemas.microsoft.com/office/drawing/2014/main" id="{21B0C6F5-0A70-C32D-1771-FAE810617CDD}"/>
              </a:ext>
            </a:extLst>
          </p:cNvPr>
          <p:cNvSpPr>
            <a:spLocks noGrp="1"/>
          </p:cNvSpPr>
          <p:nvPr>
            <p:ph type="sldNum" sz="quarter" idx="15"/>
          </p:nvPr>
        </p:nvSpPr>
        <p:spPr/>
        <p:txBody>
          <a:bodyPr/>
          <a:lstStyle/>
          <a:p>
            <a:fld id="{18D65601-5AE2-46FC-B138-694DDD2B510D}" type="slidenum">
              <a:rPr lang="en-US" smtClean="0"/>
              <a:pPr/>
              <a:t>8</a:t>
            </a:fld>
            <a:endParaRPr lang="en-US" dirty="0"/>
          </a:p>
        </p:txBody>
      </p:sp>
    </p:spTree>
    <p:extLst>
      <p:ext uri="{BB962C8B-B14F-4D97-AF65-F5344CB8AC3E}">
        <p14:creationId xmlns:p14="http://schemas.microsoft.com/office/powerpoint/2010/main" val="38289723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6188AD-171A-1BCD-9E46-6DE664F43321}"/>
              </a:ext>
            </a:extLst>
          </p:cNvPr>
          <p:cNvSpPr>
            <a:spLocks noGrp="1"/>
          </p:cNvSpPr>
          <p:nvPr>
            <p:ph type="title"/>
          </p:nvPr>
        </p:nvSpPr>
        <p:spPr/>
        <p:txBody>
          <a:bodyPr/>
          <a:lstStyle/>
          <a:p>
            <a:r>
              <a:rPr lang="en-US" dirty="0"/>
              <a:t>What to Expect when Attending a Self-Help Group (cont.)</a:t>
            </a:r>
          </a:p>
        </p:txBody>
      </p:sp>
      <p:sp>
        <p:nvSpPr>
          <p:cNvPr id="3" name="Content Placeholder 2">
            <a:extLst>
              <a:ext uri="{FF2B5EF4-FFF2-40B4-BE49-F238E27FC236}">
                <a16:creationId xmlns:a16="http://schemas.microsoft.com/office/drawing/2014/main" id="{0B79846F-0A6D-3555-835D-D6CC1564FBD5}"/>
              </a:ext>
            </a:extLst>
          </p:cNvPr>
          <p:cNvSpPr>
            <a:spLocks noGrp="1"/>
          </p:cNvSpPr>
          <p:nvPr>
            <p:ph sz="quarter" idx="12"/>
          </p:nvPr>
        </p:nvSpPr>
        <p:spPr/>
        <p:txBody>
          <a:bodyPr>
            <a:normAutofit fontScale="85000" lnSpcReduction="20000"/>
          </a:bodyPr>
          <a:lstStyle/>
          <a:p>
            <a:r>
              <a:rPr lang="en-US" sz="2000" b="1" i="0" dirty="0">
                <a:solidFill>
                  <a:srgbClr val="0D0D0D"/>
                </a:solidFill>
                <a:effectLst/>
                <a:highlight>
                  <a:srgbClr val="FFFFFF"/>
                </a:highlight>
                <a:latin typeface="Söhne"/>
              </a:rPr>
              <a:t>Sponsorship</a:t>
            </a:r>
            <a:r>
              <a:rPr lang="en-US" sz="2000" b="0" i="0" dirty="0">
                <a:solidFill>
                  <a:srgbClr val="0D0D0D"/>
                </a:solidFill>
                <a:effectLst/>
                <a:highlight>
                  <a:srgbClr val="FFFFFF"/>
                </a:highlight>
                <a:latin typeface="Söhne"/>
              </a:rPr>
              <a:t>: Some groups, like AA, often involve sponsorship, where more experienced members provide guidance and support to newer members.</a:t>
            </a:r>
          </a:p>
          <a:p>
            <a:r>
              <a:rPr lang="en-US" sz="2000" b="1" i="0" dirty="0">
                <a:solidFill>
                  <a:srgbClr val="0D0D0D"/>
                </a:solidFill>
                <a:effectLst/>
                <a:highlight>
                  <a:srgbClr val="FFFFFF"/>
                </a:highlight>
                <a:latin typeface="Söhne"/>
              </a:rPr>
              <a:t>Spirituality</a:t>
            </a:r>
            <a:r>
              <a:rPr lang="en-US" sz="2000" b="0" i="0" dirty="0">
                <a:solidFill>
                  <a:srgbClr val="0D0D0D"/>
                </a:solidFill>
                <a:effectLst/>
                <a:highlight>
                  <a:srgbClr val="FFFFFF"/>
                </a:highlight>
                <a:latin typeface="Söhne"/>
              </a:rPr>
              <a:t>: While not strictly religious, many self-help groups have a spiritual component. This might involve acknowledging a higher power or working through a spiritual program as part of the recovery process.</a:t>
            </a:r>
          </a:p>
          <a:p>
            <a:r>
              <a:rPr lang="en-US" sz="2000" b="1" i="0" dirty="0">
                <a:solidFill>
                  <a:srgbClr val="0D0D0D"/>
                </a:solidFill>
                <a:effectLst/>
                <a:highlight>
                  <a:srgbClr val="FFFFFF"/>
                </a:highlight>
                <a:latin typeface="Söhne"/>
              </a:rPr>
              <a:t>No Pressure to Participate</a:t>
            </a:r>
            <a:r>
              <a:rPr lang="en-US" sz="2000" b="0" i="0" dirty="0">
                <a:solidFill>
                  <a:srgbClr val="0D0D0D"/>
                </a:solidFill>
                <a:effectLst/>
                <a:highlight>
                  <a:srgbClr val="FFFFFF"/>
                </a:highlight>
                <a:latin typeface="Söhne"/>
              </a:rPr>
              <a:t>: While sharing is encouraged, there's typically no pressure to speak if you're not comfortable. You're welcome to attend and simply listen if that's what you prefer.</a:t>
            </a:r>
          </a:p>
          <a:p>
            <a:r>
              <a:rPr lang="en-US" sz="2000" b="1" i="0" dirty="0">
                <a:solidFill>
                  <a:srgbClr val="0D0D0D"/>
                </a:solidFill>
                <a:effectLst/>
                <a:highlight>
                  <a:srgbClr val="FFFFFF"/>
                </a:highlight>
                <a:latin typeface="Söhne"/>
              </a:rPr>
              <a:t>Variety of Meetings</a:t>
            </a:r>
            <a:r>
              <a:rPr lang="en-US" sz="2000" b="0" i="0" dirty="0">
                <a:solidFill>
                  <a:srgbClr val="0D0D0D"/>
                </a:solidFill>
                <a:effectLst/>
                <a:highlight>
                  <a:srgbClr val="FFFFFF"/>
                </a:highlight>
                <a:latin typeface="Söhne"/>
              </a:rPr>
              <a:t>: Different meetings may have different focuses or formats. Some might be more discussion-based, while others might focus on specific topics or steps of recovery.</a:t>
            </a:r>
          </a:p>
          <a:p>
            <a:r>
              <a:rPr lang="en-US" sz="2000" b="1" i="0" dirty="0">
                <a:solidFill>
                  <a:srgbClr val="0D0D0D"/>
                </a:solidFill>
                <a:effectLst/>
                <a:highlight>
                  <a:srgbClr val="FFFFFF"/>
                </a:highlight>
                <a:latin typeface="Söhne"/>
              </a:rPr>
              <a:t>Long-Term Commitment</a:t>
            </a:r>
            <a:r>
              <a:rPr lang="en-US" sz="2000" b="0" i="0" dirty="0">
                <a:solidFill>
                  <a:srgbClr val="0D0D0D"/>
                </a:solidFill>
                <a:effectLst/>
                <a:highlight>
                  <a:srgbClr val="FFFFFF"/>
                </a:highlight>
                <a:latin typeface="Söhne"/>
              </a:rPr>
              <a:t>: While attendance is voluntary, many people find that regular participation is key to their ongoing recovery.</a:t>
            </a:r>
          </a:p>
          <a:p>
            <a:pPr marL="0" indent="0" algn="l">
              <a:buNone/>
            </a:pPr>
            <a:r>
              <a:rPr lang="en-US" sz="2000" b="0" i="0" dirty="0">
                <a:solidFill>
                  <a:srgbClr val="0D0D0D"/>
                </a:solidFill>
                <a:effectLst/>
                <a:highlight>
                  <a:srgbClr val="FFFFFF"/>
                </a:highlight>
                <a:latin typeface="Söhne"/>
              </a:rPr>
              <a:t>Remember, every group is unique, so it's a good idea to attend a few meetings to see which one feels like the best fit for you. And don't hesitate to ask questions or reach out for support if you're feeling unsure or overwhelmed.</a:t>
            </a:r>
          </a:p>
          <a:p>
            <a:endParaRPr lang="en-US" dirty="0"/>
          </a:p>
        </p:txBody>
      </p:sp>
      <p:sp>
        <p:nvSpPr>
          <p:cNvPr id="4" name="Slide Number Placeholder 3">
            <a:extLst>
              <a:ext uri="{FF2B5EF4-FFF2-40B4-BE49-F238E27FC236}">
                <a16:creationId xmlns:a16="http://schemas.microsoft.com/office/drawing/2014/main" id="{2099B904-9C38-4CAB-C7DB-7567FB521618}"/>
              </a:ext>
            </a:extLst>
          </p:cNvPr>
          <p:cNvSpPr>
            <a:spLocks noGrp="1"/>
          </p:cNvSpPr>
          <p:nvPr>
            <p:ph type="sldNum" sz="quarter" idx="15"/>
          </p:nvPr>
        </p:nvSpPr>
        <p:spPr/>
        <p:txBody>
          <a:bodyPr/>
          <a:lstStyle/>
          <a:p>
            <a:fld id="{18D65601-5AE2-46FC-B138-694DDD2B510D}" type="slidenum">
              <a:rPr lang="en-US" smtClean="0"/>
              <a:pPr/>
              <a:t>9</a:t>
            </a:fld>
            <a:endParaRPr lang="en-US" dirty="0"/>
          </a:p>
        </p:txBody>
      </p:sp>
    </p:spTree>
    <p:extLst>
      <p:ext uri="{BB962C8B-B14F-4D97-AF65-F5344CB8AC3E}">
        <p14:creationId xmlns:p14="http://schemas.microsoft.com/office/powerpoint/2010/main" val="1365337547"/>
      </p:ext>
    </p:extLst>
  </p:cSld>
  <p:clrMapOvr>
    <a:masterClrMapping/>
  </p:clrMapOvr>
</p:sld>
</file>

<file path=ppt/theme/theme1.xml><?xml version="1.0" encoding="utf-8"?>
<a:theme xmlns:a="http://schemas.openxmlformats.org/drawingml/2006/main" name="Custom">
  <a:themeElements>
    <a:clrScheme name="Custom 23">
      <a:dk1>
        <a:sysClr val="windowText" lastClr="000000"/>
      </a:dk1>
      <a:lt1>
        <a:sysClr val="window" lastClr="FFFFFF"/>
      </a:lt1>
      <a:dk2>
        <a:srgbClr val="44546A"/>
      </a:dk2>
      <a:lt2>
        <a:srgbClr val="E7E6E6"/>
      </a:lt2>
      <a:accent1>
        <a:srgbClr val="58696B"/>
      </a:accent1>
      <a:accent2>
        <a:srgbClr val="95B8BF"/>
      </a:accent2>
      <a:accent3>
        <a:srgbClr val="BFD4D9"/>
      </a:accent3>
      <a:accent4>
        <a:srgbClr val="5B4839"/>
      </a:accent4>
      <a:accent5>
        <a:srgbClr val="C3A398"/>
      </a:accent5>
      <a:accent6>
        <a:srgbClr val="CA553E"/>
      </a:accent6>
      <a:hlink>
        <a:srgbClr val="0563C1"/>
      </a:hlink>
      <a:folHlink>
        <a:srgbClr val="954F72"/>
      </a:folHlink>
    </a:clrScheme>
    <a:fontScheme name="Custom 30">
      <a:majorFont>
        <a:latin typeface="Tisa Offc Serif Pro"/>
        <a:ea typeface=""/>
        <a:cs typeface=""/>
      </a:majorFont>
      <a:minorFont>
        <a:latin typeface="Univers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a:solidFill>
            <a:schemeClr val="accent5">
              <a:lumMod val="20000"/>
              <a:lumOff val="80000"/>
            </a:schemeClr>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TM78544816_Win32_SL_V10" id="{8934A6D9-B969-498F-A646-4B502FD69C4E}" vid="{AA78C1C8-456D-41A9-83FC-BC8B9A8EE3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DB7358-0BCB-4DEB-B717-C1D7CC555F05}">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customXml/itemProps2.xml><?xml version="1.0" encoding="utf-8"?>
<ds:datastoreItem xmlns:ds="http://schemas.openxmlformats.org/officeDocument/2006/customXml" ds:itemID="{6DE3707C-8CAB-4302-B7E1-D32E1543E05C}">
  <ds:schemaRefs>
    <ds:schemaRef ds:uri="http://schemas.microsoft.com/sharepoint/v3/contenttype/forms"/>
  </ds:schemaRefs>
</ds:datastoreItem>
</file>

<file path=customXml/itemProps3.xml><?xml version="1.0" encoding="utf-8"?>
<ds:datastoreItem xmlns:ds="http://schemas.openxmlformats.org/officeDocument/2006/customXml" ds:itemID="{B69E9DE5-EFFE-4262-A023-32732F0B666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{13455A4D-D2F8-4127-815F-C6E4BBB30BC5}tf78544816_win32</Template>
  <TotalTime>177</TotalTime>
  <Words>3865</Words>
  <Application>Microsoft Office PowerPoint</Application>
  <PresentationFormat>Widescreen</PresentationFormat>
  <Paragraphs>236</Paragraphs>
  <Slides>26</Slides>
  <Notes>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26</vt:i4>
      </vt:variant>
    </vt:vector>
  </HeadingPairs>
  <TitlesOfParts>
    <vt:vector size="36" baseType="lpstr">
      <vt:lpstr>Aptos</vt:lpstr>
      <vt:lpstr>Arial</vt:lpstr>
      <vt:lpstr>Calibri</vt:lpstr>
      <vt:lpstr>Pragmatica Bold</vt:lpstr>
      <vt:lpstr>Söhne</vt:lpstr>
      <vt:lpstr>Tisa Offc Serif Pro</vt:lpstr>
      <vt:lpstr>TT Interphases</vt:lpstr>
      <vt:lpstr>TT Interphases Light</vt:lpstr>
      <vt:lpstr>Univers Light</vt:lpstr>
      <vt:lpstr>Custom</vt:lpstr>
      <vt:lpstr>Self-Help Groups</vt:lpstr>
      <vt:lpstr>Objective: - Introduce the concepts of self-help and mutual support. - Learn how to establish a safe and supportive environment for sharing and learning. - Learn about resources and support available to FSP’s and to the families you are working with.</vt:lpstr>
      <vt:lpstr>2. Understanding Self-Help Mutual Support </vt:lpstr>
      <vt:lpstr>PowerPoint Presentation</vt:lpstr>
      <vt:lpstr>3. Identifying Personal Challenges</vt:lpstr>
      <vt:lpstr>Providing Examples:</vt:lpstr>
      <vt:lpstr>Emphasizing Support and Accountability:</vt:lpstr>
      <vt:lpstr>What to Expect when Attending a Self-Help Group</vt:lpstr>
      <vt:lpstr>What to Expect when Attending a Self-Help Group (cont.)</vt:lpstr>
      <vt:lpstr>Training and Resources for Family Support Providers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Self-Help Groups for Families</vt:lpstr>
      <vt:lpstr>Self-Help Groups in Missouri for Families</vt:lpstr>
      <vt:lpstr>Self Help Groups in Missouri for Families</vt:lpstr>
      <vt:lpstr>Self Help Groups in Missouri for Families</vt:lpstr>
      <vt:lpstr>6. Q&amp;A and Discussion </vt:lpstr>
      <vt:lpstr>Additional Tips:</vt:lpstr>
      <vt:lpstr>Review Questions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Group Facilitation</dc:title>
  <dc:creator>Ken Vick</dc:creator>
  <cp:lastModifiedBy>Kimberly Crouch</cp:lastModifiedBy>
  <cp:revision>2</cp:revision>
  <dcterms:created xsi:type="dcterms:W3CDTF">2024-05-09T14:25:12Z</dcterms:created>
  <dcterms:modified xsi:type="dcterms:W3CDTF">2024-05-15T01:15:12Z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