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7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3124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48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77169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261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4040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5673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8288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808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7625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5710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286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259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50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1398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630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161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6C9483-FD27-43F1-92B3-739C3C67991E}" type="datetimeFigureOut">
              <a:rPr lang="en-US" smtClean="0"/>
              <a:t>5/8/2024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973FB30-1B54-415F-9A65-4BCFFF71B5D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6411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0B1939A-8487-DED6-743D-3126DA119DD9}"/>
              </a:ext>
            </a:extLst>
          </p:cNvPr>
          <p:cNvSpPr txBox="1"/>
          <p:nvPr/>
        </p:nvSpPr>
        <p:spPr>
          <a:xfrm>
            <a:off x="1455938" y="1074198"/>
            <a:ext cx="7741328" cy="1124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6600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Session 5</a:t>
            </a:r>
            <a:endParaRPr lang="en-US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ibbon: Curved and Tilted Down 6">
            <a:extLst>
              <a:ext uri="{FF2B5EF4-FFF2-40B4-BE49-F238E27FC236}">
                <a16:creationId xmlns:a16="http://schemas.microsoft.com/office/drawing/2014/main" id="{F8657FC5-ADA9-3F0E-B833-BD3DC0EC2C99}"/>
              </a:ext>
            </a:extLst>
          </p:cNvPr>
          <p:cNvSpPr/>
          <p:nvPr/>
        </p:nvSpPr>
        <p:spPr>
          <a:xfrm>
            <a:off x="621437" y="2904960"/>
            <a:ext cx="9410330" cy="1649285"/>
          </a:xfrm>
          <a:prstGeom prst="ellipseRibb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3200" b="1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Recovery Language </a:t>
            </a:r>
            <a:endParaRPr lang="en-US" sz="3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DD755A-2EE3-C3DF-443C-D72F1DA906F5}"/>
              </a:ext>
            </a:extLst>
          </p:cNvPr>
          <p:cNvSpPr txBox="1"/>
          <p:nvPr/>
        </p:nvSpPr>
        <p:spPr>
          <a:xfrm>
            <a:off x="470516" y="5322137"/>
            <a:ext cx="9712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Reducing a person to nothing more than their difficulties is one of the most damaging and dehumanizing forms of</a:t>
            </a:r>
            <a:r>
              <a:rPr lang="en-US" b="0" i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language. It denies the existence of any facet of the person, any relevant roles or characteristics, other than their</a:t>
            </a:r>
            <a:r>
              <a:rPr lang="en-US" b="0" i="1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diagnosis”</a:t>
            </a:r>
            <a:r>
              <a:rPr lang="en-US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---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Perkins &amp; Repper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29D2C8-65CD-CF47-97D5-699855D3BC5C}"/>
              </a:ext>
            </a:extLst>
          </p:cNvPr>
          <p:cNvSpPr txBox="1"/>
          <p:nvPr/>
        </p:nvSpPr>
        <p:spPr>
          <a:xfrm>
            <a:off x="1526959" y="168676"/>
            <a:ext cx="74306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“If you want people to care about something, call it a flower. </a:t>
            </a:r>
          </a:p>
          <a:p>
            <a:pPr algn="ctr"/>
            <a:r>
              <a:rPr lang="en-US" sz="1800" b="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If you want them to kill it, call it a weed.”</a:t>
            </a:r>
            <a:r>
              <a:rPr lang="en-US" sz="1800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-Don Coyhis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09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58A40-DA63-9587-2B7C-22980CA5B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7766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solidFill>
                  <a:schemeClr val="tx1"/>
                </a:solidFill>
                <a:latin typeface="Georgia" panose="02040502050405020303" pitchFamily="18" charset="0"/>
              </a:rPr>
              <a:t>Recovery Language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6B209C-C98D-740C-CBD9-200A34482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6312" y="2737639"/>
            <a:ext cx="8596668" cy="2038548"/>
          </a:xfrm>
        </p:spPr>
        <p:txBody>
          <a:bodyPr>
            <a:norm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“Meet them where they’re at.” Accept the language used by 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families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Do not correct or admonish a 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family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for the language they choose to use.</a:t>
            </a:r>
          </a:p>
          <a:p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Model positive and empowering recovery language. We will review that language in this session.</a:t>
            </a:r>
            <a:b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826FF25-A810-F2AC-C9D4-88C1ED7FC67C}"/>
              </a:ext>
            </a:extLst>
          </p:cNvPr>
          <p:cNvSpPr txBox="1"/>
          <p:nvPr/>
        </p:nvSpPr>
        <p:spPr>
          <a:xfrm>
            <a:off x="677334" y="1372761"/>
            <a:ext cx="85966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use language every day to describe the world around us. The language we choose lets the listener know our thoughts</a:t>
            </a:r>
            <a:r>
              <a:rPr lang="en-US" b="0" i="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and feelings surrounding what we are describing in that moment. </a:t>
            </a: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Family Support Providers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have two responsibilities with regards to</a:t>
            </a:r>
            <a:r>
              <a:rPr lang="en-US" b="0" i="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recovery language: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CBA5FA7-76C0-E82D-835C-2276B4FA79F8}"/>
              </a:ext>
            </a:extLst>
          </p:cNvPr>
          <p:cNvSpPr txBox="1"/>
          <p:nvPr/>
        </p:nvSpPr>
        <p:spPr>
          <a:xfrm>
            <a:off x="328474" y="4536489"/>
            <a:ext cx="98630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Group Activity: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Take a moment to consider words others have used in conversation with you that helped you feel like you were worthy and</a:t>
            </a:r>
            <a:r>
              <a:rPr lang="en-US" b="0" i="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could accomplish your goals. Then think about words people have used that hurt you and made you feel less hopeful about</a:t>
            </a:r>
            <a:r>
              <a:rPr lang="en-US" b="0" i="0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b="0" i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your future.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543A05-5FA1-6036-937A-66751775920C}"/>
              </a:ext>
            </a:extLst>
          </p:cNvPr>
          <p:cNvSpPr txBox="1"/>
          <p:nvPr/>
        </p:nvSpPr>
        <p:spPr>
          <a:xfrm>
            <a:off x="150921" y="5822317"/>
            <a:ext cx="99518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did you notice was similar or different about the words everyone added to the paper?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775556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8571058-791B-9509-3C88-2F65218DD4C7}"/>
              </a:ext>
            </a:extLst>
          </p:cNvPr>
          <p:cNvSpPr txBox="1"/>
          <p:nvPr/>
        </p:nvSpPr>
        <p:spPr>
          <a:xfrm>
            <a:off x="887765" y="260063"/>
            <a:ext cx="8386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Guidelines for Recovery Oriented Language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51BB2F-58F7-F279-E6DC-A9432E01263D}"/>
              </a:ext>
            </a:extLst>
          </p:cNvPr>
          <p:cNvSpPr txBox="1"/>
          <p:nvPr/>
        </p:nvSpPr>
        <p:spPr>
          <a:xfrm>
            <a:off x="0" y="946343"/>
            <a:ext cx="4403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General Principles- </a:t>
            </a:r>
            <a:r>
              <a:rPr lang="en-US" b="1" dirty="0">
                <a:latin typeface="Georgia" panose="02040502050405020303" pitchFamily="18" charset="0"/>
              </a:rPr>
              <a:t>Our Language</a:t>
            </a:r>
          </a:p>
          <a:p>
            <a:endParaRPr lang="en-US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68BDEA-76A3-308F-B4B3-5E1A4F1FDC21}"/>
              </a:ext>
            </a:extLst>
          </p:cNvPr>
          <p:cNvSpPr txBox="1"/>
          <p:nvPr/>
        </p:nvSpPr>
        <p:spPr>
          <a:xfrm>
            <a:off x="372862" y="1336700"/>
            <a:ext cx="9845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</a:t>
            </a:r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epresents the meanings we have constructed from experience.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endParaRPr lang="en-US" dirty="0">
              <a:solidFill>
                <a:srgbClr val="0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rompts attitudes, expectations and actions.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endParaRPr lang="en-US" dirty="0">
              <a:solidFill>
                <a:srgbClr val="000000"/>
              </a:solidFill>
              <a:latin typeface="Georgia" panose="02040502050405020303" pitchFamily="18" charset="0"/>
              <a:cs typeface="Times New Roman" panose="02020603050405020304" pitchFamily="18" charset="0"/>
            </a:endParaRP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rgbClr val="00000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</a:t>
            </a:r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eeds to always reflect unconditional positive regard for people.	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C47B9A-71A0-7F31-66D0-8841BF6E30A3}"/>
              </a:ext>
            </a:extLst>
          </p:cNvPr>
          <p:cNvSpPr txBox="1"/>
          <p:nvPr/>
        </p:nvSpPr>
        <p:spPr>
          <a:xfrm>
            <a:off x="735262" y="2925286"/>
            <a:ext cx="8691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i="1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What is unconditional positive regard? Why is it important?</a:t>
            </a:r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76E60C4-16C5-55EB-1BE3-DCF99B74D319}"/>
              </a:ext>
            </a:extLst>
          </p:cNvPr>
          <p:cNvSpPr txBox="1"/>
          <p:nvPr/>
        </p:nvSpPr>
        <p:spPr>
          <a:xfrm>
            <a:off x="195308" y="3217281"/>
            <a:ext cx="102004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We may not be aware of the impact our words have on our own attitude as well as on those around us. The words we choose reflect our attitudes; that we do (or do not) truly value people, believe in them, and genuinely respect them. None of us should be defined by our problems or diagnoses, or by a single aspect of who we are; we are people first and foremost.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B5CDA40-BF12-5A4C-B575-A0E5CF849488}"/>
              </a:ext>
            </a:extLst>
          </p:cNvPr>
          <p:cNvSpPr txBox="1"/>
          <p:nvPr/>
        </p:nvSpPr>
        <p:spPr>
          <a:xfrm>
            <a:off x="2104008" y="4438499"/>
            <a:ext cx="49093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Georgia" panose="02040502050405020303" pitchFamily="18" charset="0"/>
              </a:rPr>
              <a:t>Our Language needs to be: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D38147C-C4D1-E19F-96A0-2951D9391012}"/>
              </a:ext>
            </a:extLst>
          </p:cNvPr>
          <p:cNvSpPr/>
          <p:nvPr/>
        </p:nvSpPr>
        <p:spPr>
          <a:xfrm>
            <a:off x="284086" y="4714077"/>
            <a:ext cx="2219417" cy="84337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respectful</a:t>
            </a:r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C73FFC5-29E7-B57E-06B0-679C84D3ADAC}"/>
              </a:ext>
            </a:extLst>
          </p:cNvPr>
          <p:cNvSpPr/>
          <p:nvPr/>
        </p:nvSpPr>
        <p:spPr>
          <a:xfrm>
            <a:off x="1171853" y="5911657"/>
            <a:ext cx="2876366" cy="8318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clear and understandable</a:t>
            </a:r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B9AA356-9426-8268-ADD1-A62A19CFAE2F}"/>
              </a:ext>
            </a:extLst>
          </p:cNvPr>
          <p:cNvSpPr/>
          <p:nvPr/>
        </p:nvSpPr>
        <p:spPr>
          <a:xfrm>
            <a:off x="3611733" y="4874387"/>
            <a:ext cx="2778710" cy="111999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free of jargon, confusing data, and assumption</a:t>
            </a:r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2BED398-9434-6A9A-1F73-61DC156C0AB9}"/>
              </a:ext>
            </a:extLst>
          </p:cNvPr>
          <p:cNvSpPr/>
          <p:nvPr/>
        </p:nvSpPr>
        <p:spPr>
          <a:xfrm>
            <a:off x="6161102" y="5823751"/>
            <a:ext cx="2388094" cy="9385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non-judgmental</a:t>
            </a:r>
            <a:endParaRPr lang="en-US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BFC3DF1-50E0-A331-21D9-2A2A8BA4F03D}"/>
              </a:ext>
            </a:extLst>
          </p:cNvPr>
          <p:cNvSpPr/>
          <p:nvPr/>
        </p:nvSpPr>
        <p:spPr>
          <a:xfrm>
            <a:off x="7190913" y="4457353"/>
            <a:ext cx="3311370" cy="11001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carrying a sense of commitment, hope and opportunity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84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A50CAE8-39FA-FAC5-CE3D-3F4B390662F2}"/>
              </a:ext>
            </a:extLst>
          </p:cNvPr>
          <p:cNvSpPr txBox="1"/>
          <p:nvPr/>
        </p:nvSpPr>
        <p:spPr>
          <a:xfrm>
            <a:off x="612559" y="230819"/>
            <a:ext cx="82739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Suggested Recovery Language </a:t>
            </a:r>
            <a:endParaRPr lang="en-US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E52277-A096-F90F-BEF1-A10F3CF5EB88}"/>
              </a:ext>
            </a:extLst>
          </p:cNvPr>
          <p:cNvSpPr txBox="1"/>
          <p:nvPr/>
        </p:nvSpPr>
        <p:spPr>
          <a:xfrm>
            <a:off x="3502240" y="715520"/>
            <a:ext cx="24946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Georgia" panose="02040502050405020303" pitchFamily="18" charset="0"/>
              </a:rPr>
              <a:t>Put People First</a:t>
            </a:r>
          </a:p>
        </p:txBody>
      </p:sp>
      <p:sp>
        <p:nvSpPr>
          <p:cNvPr id="7" name="Speech Bubble: Oval 6">
            <a:extLst>
              <a:ext uri="{FF2B5EF4-FFF2-40B4-BE49-F238E27FC236}">
                <a16:creationId xmlns:a16="http://schemas.microsoft.com/office/drawing/2014/main" id="{4DDA95FC-6716-0701-1B76-FF25FB2A37CC}"/>
              </a:ext>
            </a:extLst>
          </p:cNvPr>
          <p:cNvSpPr/>
          <p:nvPr/>
        </p:nvSpPr>
        <p:spPr>
          <a:xfrm>
            <a:off x="17757" y="1116791"/>
            <a:ext cx="2494624" cy="111267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say </a:t>
            </a:r>
            <a:r>
              <a:rPr lang="en-US" sz="1800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‘person with mental illness</a:t>
            </a:r>
            <a:endParaRPr lang="en-US" dirty="0"/>
          </a:p>
        </p:txBody>
      </p:sp>
      <p:sp>
        <p:nvSpPr>
          <p:cNvPr id="8" name="Speech Bubble: Oval 7">
            <a:extLst>
              <a:ext uri="{FF2B5EF4-FFF2-40B4-BE49-F238E27FC236}">
                <a16:creationId xmlns:a16="http://schemas.microsoft.com/office/drawing/2014/main" id="{E48D6B5F-10BD-FDA7-6C2E-4B8CE0C21B0A}"/>
              </a:ext>
            </a:extLst>
          </p:cNvPr>
          <p:cNvSpPr/>
          <p:nvPr/>
        </p:nvSpPr>
        <p:spPr>
          <a:xfrm>
            <a:off x="3153054" y="1656093"/>
            <a:ext cx="2672178" cy="1235836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 say </a:t>
            </a:r>
            <a:br>
              <a:rPr lang="en-US" sz="1800" b="1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“a person diagnosed with……</a:t>
            </a:r>
            <a:endParaRPr lang="en-US" dirty="0"/>
          </a:p>
        </p:txBody>
      </p:sp>
      <p:sp>
        <p:nvSpPr>
          <p:cNvPr id="9" name="Thought Bubble: Cloud 8">
            <a:extLst>
              <a:ext uri="{FF2B5EF4-FFF2-40B4-BE49-F238E27FC236}">
                <a16:creationId xmlns:a16="http://schemas.microsoft.com/office/drawing/2014/main" id="{4CAF7BA1-027A-EE60-C46E-A8BBF224B8E0}"/>
              </a:ext>
            </a:extLst>
          </p:cNvPr>
          <p:cNvSpPr/>
          <p:nvPr/>
        </p:nvSpPr>
        <p:spPr>
          <a:xfrm>
            <a:off x="492715" y="2655686"/>
            <a:ext cx="2787586" cy="1843349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600" b="1" i="1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lang="en-US" sz="1600" i="1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focus on what is strong (person’s strengths, skills &amp; passions)</a:t>
            </a:r>
            <a:endParaRPr lang="en-US" sz="16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DBD31343-9B56-4788-A360-9FA7F507FEEB}"/>
              </a:ext>
            </a:extLst>
          </p:cNvPr>
          <p:cNvSpPr/>
          <p:nvPr/>
        </p:nvSpPr>
        <p:spPr>
          <a:xfrm>
            <a:off x="519345" y="5009593"/>
            <a:ext cx="2760956" cy="148257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b="1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lang="en-US" sz="1800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ask the 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family</a:t>
            </a:r>
            <a:r>
              <a:rPr lang="en-US" sz="1800" dirty="0">
                <a:solidFill>
                  <a:schemeClr val="tx1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how they would like to be addressed.</a:t>
            </a:r>
            <a:endParaRPr lang="en-US" sz="18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EDCF47A8-F4F4-7275-1E3B-A063FA01AE49}"/>
              </a:ext>
            </a:extLst>
          </p:cNvPr>
          <p:cNvSpPr/>
          <p:nvPr/>
        </p:nvSpPr>
        <p:spPr>
          <a:xfrm>
            <a:off x="3733060" y="5201907"/>
            <a:ext cx="2263805" cy="1200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Georgia" panose="02040502050405020303" pitchFamily="18" charset="0"/>
              </a:rPr>
              <a:t>DON’T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31E724-F717-171C-3138-7D4690C32FE8}"/>
              </a:ext>
            </a:extLst>
          </p:cNvPr>
          <p:cNvSpPr txBox="1"/>
          <p:nvPr/>
        </p:nvSpPr>
        <p:spPr>
          <a:xfrm>
            <a:off x="5996865" y="4924580"/>
            <a:ext cx="45024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</a:rPr>
              <a:t>Emphasize limitations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</a:t>
            </a: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 condescending terms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ensationalize a mental illness. 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ortray successful persons with mental illness as superhumans.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6DFAF47-91E2-4688-0257-237F96879D7B}"/>
              </a:ext>
            </a:extLst>
          </p:cNvPr>
          <p:cNvSpPr txBox="1"/>
          <p:nvPr/>
        </p:nvSpPr>
        <p:spPr>
          <a:xfrm>
            <a:off x="5531522" y="3528619"/>
            <a:ext cx="54331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</a:rPr>
              <a:t>Labelling people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</a:rPr>
              <a:t>Defining the person by their struggle</a:t>
            </a:r>
          </a:p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v"/>
            </a:pPr>
            <a:r>
              <a:rPr lang="en-US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Equating the person’s identity with a diagnosis.  </a:t>
            </a:r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7C7E2D3C-455A-12C4-D4C0-A3FA9F8AD999}"/>
              </a:ext>
            </a:extLst>
          </p:cNvPr>
          <p:cNvSpPr/>
          <p:nvPr/>
        </p:nvSpPr>
        <p:spPr>
          <a:xfrm>
            <a:off x="6991162" y="1368840"/>
            <a:ext cx="2024108" cy="19936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endParaRPr lang="en-US" b="1" dirty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pPr algn="ctr"/>
            <a:r>
              <a:rPr lang="en-US" b="1" dirty="0">
                <a:solidFill>
                  <a:schemeClr val="tx1"/>
                </a:solidFill>
                <a:latin typeface="Georgia" panose="02040502050405020303" pitchFamily="18" charset="0"/>
              </a:rPr>
              <a:t>AVOID</a:t>
            </a:r>
          </a:p>
        </p:txBody>
      </p:sp>
    </p:spTree>
    <p:extLst>
      <p:ext uri="{BB962C8B-B14F-4D97-AF65-F5344CB8AC3E}">
        <p14:creationId xmlns:p14="http://schemas.microsoft.com/office/powerpoint/2010/main" val="4094185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18FE70-F838-B000-51ED-2E87FB57D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213" y="4223109"/>
            <a:ext cx="8596668" cy="2452899"/>
          </a:xfrm>
        </p:spPr>
        <p:txBody>
          <a:bodyPr/>
          <a:lstStyle/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If worn-out words are used to describe people’s attempts to reclaim some shred of power while being serviced by a system that may try to control them, then important opportunities to support a person’s recovery will be lost.</a:t>
            </a:r>
            <a:b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person is trying to get their needs met – or has a perception or opinion different from, or not shared by, others – and their actions are not yet effectively bringing them to the result they want.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75516A-7270-0145-C068-D4D8B9DE296C}"/>
              </a:ext>
            </a:extLst>
          </p:cNvPr>
          <p:cNvSpPr txBox="1"/>
          <p:nvPr/>
        </p:nvSpPr>
        <p:spPr>
          <a:xfrm>
            <a:off x="234992" y="435596"/>
            <a:ext cx="4740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Language promoting acceptance, Hope, respect &amp; uniqueness</a:t>
            </a:r>
            <a:endParaRPr lang="en-US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E9120CB-87A9-C3B1-687D-3F5166D077F4}"/>
              </a:ext>
            </a:extLst>
          </p:cNvPr>
          <p:cNvSpPr txBox="1"/>
          <p:nvPr/>
        </p:nvSpPr>
        <p:spPr>
          <a:xfrm>
            <a:off x="5271857" y="558707"/>
            <a:ext cx="9676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Georgia" panose="02040502050405020303" pitchFamily="18" charset="0"/>
              </a:rPr>
              <a:t>VS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C6E740-064A-8A5A-640F-267C855F80C1}"/>
              </a:ext>
            </a:extLst>
          </p:cNvPr>
          <p:cNvSpPr txBox="1"/>
          <p:nvPr/>
        </p:nvSpPr>
        <p:spPr>
          <a:xfrm>
            <a:off x="6312023" y="389429"/>
            <a:ext cx="27254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Outdated </a:t>
            </a:r>
          </a:p>
          <a:p>
            <a:pPr algn="ctr"/>
            <a:r>
              <a:rPr lang="en-US" b="1" dirty="0"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&amp;</a:t>
            </a:r>
          </a:p>
          <a:p>
            <a:pPr algn="ctr"/>
            <a:r>
              <a:rPr lang="en-US" sz="1800" b="1" dirty="0"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Worn-out Words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E12F1D-C9BF-C437-7763-9AD599E81A30}"/>
              </a:ext>
            </a:extLst>
          </p:cNvPr>
          <p:cNvSpPr txBox="1"/>
          <p:nvPr/>
        </p:nvSpPr>
        <p:spPr>
          <a:xfrm>
            <a:off x="763213" y="1475272"/>
            <a:ext cx="88424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Kylie does not have an illness/disability</a:t>
            </a:r>
            <a:r>
              <a:rPr lang="en-US" dirty="0">
                <a:latin typeface="Georgia" panose="02040502050405020303" pitchFamily="18" charset="0"/>
                <a:ea typeface="PMingLiU" panose="02020500000000000000" pitchFamily="18" charset="-120"/>
              </a:rPr>
              <a:t>		</a:t>
            </a: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»		Kylie is normal</a:t>
            </a:r>
            <a:b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</a:b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Sam lives with/has a mental illness			»		 Sam is mentally ill</a:t>
            </a:r>
            <a:b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</a:b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Sam has schizophrenia						»		 Sam is schizophrenic</a:t>
            </a: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Sam has experienced anorexia				»		 Sam is an anorexic </a:t>
            </a: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>
                <a:effectLst/>
                <a:latin typeface="Georgia" panose="02040502050405020303" pitchFamily="18" charset="0"/>
                <a:ea typeface="PMingLiU" panose="02020500000000000000" pitchFamily="18" charset="-120"/>
              </a:rPr>
              <a:t>Sam is a person who/with					»		 Sam is…</a:t>
            </a:r>
            <a:endParaRPr lang="en-US" sz="18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40631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3E57E-A550-5AA7-C1A9-083162E70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6409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spc="3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Session 5 Review Questions 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3EC9B84-E39C-56A4-F30E-74EA625F548B}"/>
              </a:ext>
            </a:extLst>
          </p:cNvPr>
          <p:cNvSpPr txBox="1"/>
          <p:nvPr/>
        </p:nvSpPr>
        <p:spPr>
          <a:xfrm>
            <a:off x="807867" y="2183907"/>
            <a:ext cx="8984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Georgia" panose="02040502050405020303" pitchFamily="18" charset="0"/>
              </a:rPr>
              <a:t>1.</a:t>
            </a:r>
            <a:r>
              <a:rPr lang="en-US" sz="2000" u="none" strike="noStrike" spc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When </a:t>
            </a:r>
            <a:r>
              <a:rPr lang="en-US" sz="2000" u="none" strike="noStrike" spc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a </a:t>
            </a:r>
            <a:r>
              <a:rPr lang="en-US" sz="2000">
                <a:solidFill>
                  <a:srgbClr val="000000"/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family</a:t>
            </a:r>
            <a:r>
              <a:rPr lang="en-US" sz="2000" u="none" strike="noStrike" spc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r>
              <a:rPr lang="en-US" sz="2000" u="none" strike="noStrike" spc="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doesn't use person-first language, is it important to correct them?</a:t>
            </a:r>
            <a:endParaRPr lang="en-US" sz="2000" u="none" strike="noStrike" spc="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42033C-B0C3-E56A-743A-B35477B5A9DC}"/>
              </a:ext>
            </a:extLst>
          </p:cNvPr>
          <p:cNvSpPr txBox="1"/>
          <p:nvPr/>
        </p:nvSpPr>
        <p:spPr>
          <a:xfrm>
            <a:off x="816746" y="3133817"/>
            <a:ext cx="8975324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fontAlgn="base">
              <a:lnSpc>
                <a:spcPts val="185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It's likely better to model correct language when you speak as a peer specialist rather than correcting others.</a:t>
            </a:r>
            <a:endParaRPr lang="en-US" sz="20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C7B92A-E12F-1A4E-6D6E-9C8C9D76EBC0}"/>
              </a:ext>
            </a:extLst>
          </p:cNvPr>
          <p:cNvSpPr txBox="1"/>
          <p:nvPr/>
        </p:nvSpPr>
        <p:spPr>
          <a:xfrm>
            <a:off x="807867" y="4074850"/>
            <a:ext cx="89842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Georgia" panose="02040502050405020303" pitchFamily="18" charset="0"/>
              </a:rPr>
              <a:t>2. </a:t>
            </a:r>
            <a:r>
              <a:rPr lang="en-US" sz="2000" u="none" strike="noStrike" spc="-5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What is unconditional positive regard?</a:t>
            </a:r>
            <a:endParaRPr lang="en-US" sz="2000" u="none" strike="noStrike" spc="0" dirty="0">
              <a:effectLst/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D71D2C9-669D-E9AE-3B4C-2F57A2C0CECD}"/>
              </a:ext>
            </a:extLst>
          </p:cNvPr>
          <p:cNvSpPr txBox="1"/>
          <p:nvPr/>
        </p:nvSpPr>
        <p:spPr>
          <a:xfrm>
            <a:off x="816746" y="4782736"/>
            <a:ext cx="9055223" cy="579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fontAlgn="base">
              <a:lnSpc>
                <a:spcPts val="1855"/>
              </a:lnSpc>
              <a:spcBef>
                <a:spcPts val="5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Valuing a person because they are a human being rather than judging based on behavior and other factors.</a:t>
            </a:r>
            <a:endParaRPr lang="en-US" sz="2000" dirty="0">
              <a:effectLst/>
              <a:latin typeface="Times New Roman" panose="02020603050405020304" pitchFamily="18" charset="0"/>
              <a:ea typeface="PMingLiU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31364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TM02900688[[fn=Facet]]</Template>
  <TotalTime>177</TotalTime>
  <Words>738</Words>
  <Application>Microsoft Office PowerPoint</Application>
  <PresentationFormat>Widescreen</PresentationFormat>
  <Paragraphs>62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Georgia</vt:lpstr>
      <vt:lpstr>Times New Roman</vt:lpstr>
      <vt:lpstr>Trebuchet MS</vt:lpstr>
      <vt:lpstr>Wingdings</vt:lpstr>
      <vt:lpstr>Wingdings 3</vt:lpstr>
      <vt:lpstr>Facet</vt:lpstr>
      <vt:lpstr>PowerPoint Presentation</vt:lpstr>
      <vt:lpstr>Recovery Language</vt:lpstr>
      <vt:lpstr>PowerPoint Presentation</vt:lpstr>
      <vt:lpstr>PowerPoint Presentation</vt:lpstr>
      <vt:lpstr>PowerPoint Presentation</vt:lpstr>
      <vt:lpstr>Session 5 Review Questions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Scott Breedlove</dc:creator>
  <cp:lastModifiedBy>Kimberly Crouch</cp:lastModifiedBy>
  <cp:revision>5</cp:revision>
  <dcterms:created xsi:type="dcterms:W3CDTF">2023-03-06T16:25:07Z</dcterms:created>
  <dcterms:modified xsi:type="dcterms:W3CDTF">2024-05-08T18:41:19Z</dcterms:modified>
</cp:coreProperties>
</file>