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9"/>
  </p:notesMasterIdLst>
  <p:sldIdLst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19" autoAdjust="0"/>
  </p:normalViewPr>
  <p:slideViewPr>
    <p:cSldViewPr snapToGrid="0">
      <p:cViewPr varScale="1">
        <p:scale>
          <a:sx n="108" d="100"/>
          <a:sy n="108" d="100"/>
        </p:scale>
        <p:origin x="65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01546-198A-4195-BCF8-F0FF54C90E5E}" type="datetimeFigureOut">
              <a:rPr lang="en-US" smtClean="0"/>
              <a:t>5/8/2024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6DE88F-1F85-4A27-9D34-D74A50E7B0D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0091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78475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28283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83241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1729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77348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38747-4367-4BD2-8D51-C97E202738E2}" type="datetime1">
              <a:rPr lang="en-US" smtClean="0"/>
              <a:t>5/8/2024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0746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>
            <a:extLst>
              <a:ext uri="{FF2B5EF4-FFF2-40B4-BE49-F238E27FC236}">
                <a16:creationId xmlns:a16="http://schemas.microsoft.com/office/drawing/2014/main" id="{CE39118B-B3AD-4BD4-BA22-DEFF4E76CE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247728"/>
            <a:ext cx="10353762" cy="543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B079-7EF0-44EE-B798-BCC497C9F3B2}" type="datetime1">
              <a:rPr lang="en-US" smtClean="0"/>
              <a:t>5/8/2024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9502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F70A8-1D13-4657-95F0-A9EA54967B8D}" type="datetime1">
              <a:rPr lang="en-US" smtClean="0"/>
              <a:t>5/8/2024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385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B90AC-71BD-4C7F-8ACA-7B3F18292E63}" type="datetime1">
              <a:rPr lang="en-US" smtClean="0"/>
              <a:t>5/8/2024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23F0D53-0705-41B7-8554-09D21E7807F9}"/>
              </a:ext>
            </a:extLst>
          </p:cNvPr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7F647CD-0F1A-4BB3-89E0-A74F1E1B098D}"/>
              </a:ext>
            </a:extLst>
          </p:cNvPr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752911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EFC2C-8905-46F0-B443-CE905B76BA01}" type="datetime1">
              <a:rPr lang="en-US" smtClean="0"/>
              <a:t>5/8/2024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50925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76478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768112"/>
            <a:ext cx="3300984" cy="302308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49"/>
            <a:ext cx="3300984" cy="764783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768112"/>
            <a:ext cx="3300984" cy="302308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76478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768110"/>
            <a:ext cx="3300984" cy="302308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79DC3-C9B5-499E-9140-0DC28B7074E2}" type="datetime1">
              <a:rPr lang="en-US" smtClean="0"/>
              <a:t>5/8/2024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6478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>
            <a:extLst>
              <a:ext uri="{FF2B5EF4-FFF2-40B4-BE49-F238E27FC236}">
                <a16:creationId xmlns:a16="http://schemas.microsoft.com/office/drawing/2014/main" id="{7E87C569-D426-4615-ADA7-B370EA9834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>
            <a:extLst>
              <a:ext uri="{FF2B5EF4-FFF2-40B4-BE49-F238E27FC236}">
                <a16:creationId xmlns:a16="http://schemas.microsoft.com/office/drawing/2014/main" id="{7B353ED4-7AD0-46C9-88ED-1A16B1433A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>
            <a:extLst>
              <a:ext uri="{FF2B5EF4-FFF2-40B4-BE49-F238E27FC236}">
                <a16:creationId xmlns:a16="http://schemas.microsoft.com/office/drawing/2014/main" id="{F561D985-AD57-459A-B3A6-EBF2960397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572443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572442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572442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B33EA-E472-4D22-9C03-A9C14AA21CED}" type="datetime1">
              <a:rPr lang="en-US" smtClean="0"/>
              <a:t>5/8/2024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3254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55A3C-5767-4844-A0A3-83778C2E5409}" type="datetime1">
              <a:rPr lang="en-US" smtClean="0"/>
              <a:t>5/8/2024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4865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763439"/>
            <a:ext cx="9590550" cy="133349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07A8-A5CF-4D38-AB86-7EDDA87A85D4}" type="datetime1">
              <a:rPr lang="en-US" smtClean="0"/>
              <a:t>5/8/2024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640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618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76450"/>
            <a:ext cx="4856841" cy="3622671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0716" y="2076451"/>
            <a:ext cx="4856841" cy="3622672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CD27C-8599-43EF-BA1D-14DDC1946E06}" type="datetime1">
              <a:rPr lang="en-US" smtClean="0"/>
              <a:t>5/8/2024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8205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>
            <a:extLst>
              <a:ext uri="{FF2B5EF4-FFF2-40B4-BE49-F238E27FC236}">
                <a16:creationId xmlns:a16="http://schemas.microsoft.com/office/drawing/2014/main" id="{37B721FF-D609-4D98-9D19-CF75AA8A54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29200" cy="4099959"/>
          </a:xfrm>
          <a:prstGeom prst="rect">
            <a:avLst/>
          </a:prstGeom>
        </p:spPr>
      </p:pic>
      <p:pic>
        <p:nvPicPr>
          <p:cNvPr id="21" name="Picture 20" descr="Slate-V2-HD-compPhotoInset.png">
            <a:extLst>
              <a:ext uri="{FF2B5EF4-FFF2-40B4-BE49-F238E27FC236}">
                <a16:creationId xmlns:a16="http://schemas.microsoft.com/office/drawing/2014/main" id="{073936BD-C868-433F-8E84-D6DD8E640E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357" y="1734506"/>
            <a:ext cx="5029200" cy="40999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6013" y="1855153"/>
            <a:ext cx="4764764" cy="6924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6013" y="2702103"/>
            <a:ext cx="4764764" cy="304353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3166" y="1855152"/>
            <a:ext cx="4779582" cy="6924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3167" y="2702103"/>
            <a:ext cx="4779581" cy="304353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3D99-809A-49C0-96E5-4250D0B498EE}" type="datetime1">
              <a:rPr lang="en-US" smtClean="0"/>
              <a:t>5/8/2024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5120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DE9B-B678-4EFB-BB7D-A4370204A0B0}" type="datetime1">
              <a:rPr lang="en-US" smtClean="0"/>
              <a:t>5/8/2024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094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812DA-F765-4142-A6A3-A8ED7235E082}" type="datetime1">
              <a:rPr lang="en-US" smtClean="0"/>
              <a:t>5/8/2024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5130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08000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673351"/>
            <a:ext cx="3706889" cy="301625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277FD-7DE6-41D4-930D-AC99F5AFE54E}" type="datetime1">
              <a:rPr lang="en-US" smtClean="0"/>
              <a:t>5/8/2024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3556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>
            <a:extLst>
              <a:ext uri="{FF2B5EF4-FFF2-40B4-BE49-F238E27FC236}">
                <a16:creationId xmlns:a16="http://schemas.microsoft.com/office/drawing/2014/main" id="{4D06E496-ACBA-4063-B4A1-C5C484EE5A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763701"/>
            <a:ext cx="5707899" cy="1675559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3698" y="2679699"/>
            <a:ext cx="4588094" cy="3135695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15526-7079-4B7B-987C-1B5FAE11A0FF}" type="datetime1">
              <a:rPr lang="en-US" smtClean="0"/>
              <a:t>5/8/2024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056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5730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76450"/>
            <a:ext cx="10353762" cy="3714749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600074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073ED0CC-082F-4160-86E5-0D6041F12778}" type="datetime1">
              <a:rPr lang="en-US" smtClean="0"/>
              <a:t>5/8/2024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6000749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6000749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9783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hf sldNum="0" hdr="0" ftr="0" dt="0"/>
  <p:txStyles>
    <p:titleStyle>
      <a:lvl1pPr algn="ctr" defTabSz="457200" rtl="0" eaLnBrk="1" latinLnBrk="0" hangingPunct="1">
        <a:lnSpc>
          <a:spcPct val="90000"/>
        </a:lnSpc>
        <a:spcBef>
          <a:spcPct val="0"/>
        </a:spcBef>
        <a:buNone/>
        <a:defRPr sz="4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lnSpc>
          <a:spcPct val="110000"/>
        </a:lnSpc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3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21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reative-commons-images.com/highway-signs/t/training.html" TargetMode="Externa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creativecommons.org/licenses/by-sa/3.0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8A1C807-B9AD-4C9B-BF9F-60F0342899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0"/>
            <a:ext cx="12192001" cy="6857990"/>
          </a:xfrm>
          <a:prstGeom prst="rect">
            <a:avLst/>
          </a:prstGeom>
        </p:spPr>
      </p:pic>
      <p:sp useBgFill="1">
        <p:nvSpPr>
          <p:cNvPr id="103" name="Freeform 5">
            <a:extLst>
              <a:ext uri="{FF2B5EF4-FFF2-40B4-BE49-F238E27FC236}">
                <a16:creationId xmlns:a16="http://schemas.microsoft.com/office/drawing/2014/main" id="{FE469E50-3893-4ED6-92BA-2985C32B0C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rot="5400000">
            <a:off x="7131809" y="1385982"/>
            <a:ext cx="4031414" cy="4100418"/>
          </a:xfrm>
          <a:custGeom>
            <a:avLst/>
            <a:gdLst>
              <a:gd name="T0" fmla="*/ 1577 w 1601"/>
              <a:gd name="T1" fmla="*/ 0 h 696"/>
              <a:gd name="T2" fmla="*/ 833 w 1601"/>
              <a:gd name="T3" fmla="*/ 0 h 696"/>
              <a:gd name="T4" fmla="*/ 768 w 1601"/>
              <a:gd name="T5" fmla="*/ 0 h 696"/>
              <a:gd name="T6" fmla="*/ 24 w 1601"/>
              <a:gd name="T7" fmla="*/ 0 h 696"/>
              <a:gd name="T8" fmla="*/ 0 w 1601"/>
              <a:gd name="T9" fmla="*/ 27 h 696"/>
              <a:gd name="T10" fmla="*/ 0 w 1601"/>
              <a:gd name="T11" fmla="*/ 669 h 696"/>
              <a:gd name="T12" fmla="*/ 24 w 1601"/>
              <a:gd name="T13" fmla="*/ 696 h 696"/>
              <a:gd name="T14" fmla="*/ 768 w 1601"/>
              <a:gd name="T15" fmla="*/ 696 h 696"/>
              <a:gd name="T16" fmla="*/ 833 w 1601"/>
              <a:gd name="T17" fmla="*/ 696 h 696"/>
              <a:gd name="T18" fmla="*/ 1577 w 1601"/>
              <a:gd name="T19" fmla="*/ 696 h 696"/>
              <a:gd name="T20" fmla="*/ 1601 w 1601"/>
              <a:gd name="T21" fmla="*/ 669 h 696"/>
              <a:gd name="T22" fmla="*/ 1601 w 1601"/>
              <a:gd name="T23" fmla="*/ 27 h 696"/>
              <a:gd name="T24" fmla="*/ 1577 w 1601"/>
              <a:gd name="T25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01" h="696">
                <a:moveTo>
                  <a:pt x="1577" y="0"/>
                </a:moveTo>
                <a:cubicBezTo>
                  <a:pt x="833" y="0"/>
                  <a:pt x="833" y="0"/>
                  <a:pt x="833" y="0"/>
                </a:cubicBezTo>
                <a:cubicBezTo>
                  <a:pt x="768" y="0"/>
                  <a:pt x="768" y="0"/>
                  <a:pt x="768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2"/>
                  <a:pt x="0" y="27"/>
                </a:cubicBezTo>
                <a:cubicBezTo>
                  <a:pt x="0" y="669"/>
                  <a:pt x="0" y="669"/>
                  <a:pt x="0" y="669"/>
                </a:cubicBezTo>
                <a:cubicBezTo>
                  <a:pt x="0" y="684"/>
                  <a:pt x="11" y="696"/>
                  <a:pt x="24" y="696"/>
                </a:cubicBezTo>
                <a:cubicBezTo>
                  <a:pt x="768" y="696"/>
                  <a:pt x="768" y="696"/>
                  <a:pt x="768" y="696"/>
                </a:cubicBezTo>
                <a:cubicBezTo>
                  <a:pt x="833" y="696"/>
                  <a:pt x="833" y="696"/>
                  <a:pt x="833" y="696"/>
                </a:cubicBezTo>
                <a:cubicBezTo>
                  <a:pt x="1577" y="696"/>
                  <a:pt x="1577" y="696"/>
                  <a:pt x="1577" y="696"/>
                </a:cubicBezTo>
                <a:cubicBezTo>
                  <a:pt x="1590" y="696"/>
                  <a:pt x="1601" y="684"/>
                  <a:pt x="1601" y="669"/>
                </a:cubicBezTo>
                <a:cubicBezTo>
                  <a:pt x="1601" y="27"/>
                  <a:pt x="1601" y="27"/>
                  <a:pt x="1601" y="27"/>
                </a:cubicBezTo>
                <a:cubicBezTo>
                  <a:pt x="1601" y="12"/>
                  <a:pt x="1590" y="0"/>
                  <a:pt x="1577" y="0"/>
                </a:cubicBezTo>
                <a:close/>
              </a:path>
            </a:pathLst>
          </a:custGeom>
          <a:ln>
            <a:noFill/>
          </a:ln>
          <a:effectLst>
            <a:outerShdw blurRad="50800" dist="38100" dir="5400000" algn="tl" rotWithShape="0">
              <a:srgbClr val="000000">
                <a:alpha val="43000"/>
              </a:srgbClr>
            </a:outerShdw>
          </a:effectLst>
          <a:extLst>
            <a:ext uri="{91240B29-F687-4f45-9708-019B960494DF}">
              <a14:hiddenLine xmlns="" xmlns:a14="http://schemas.microsoft.com/office/drawing/2010/main" xmlns:p14="http://schemas.microsoft.com/office/powerpoint/2010/main" xmlns:a16="http://schemas.microsoft.com/office/drawing/2014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udy Old Style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1F047C-C727-42A7-85C5-68C5AA1B1A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89962" y="1673524"/>
            <a:ext cx="3485073" cy="2420504"/>
          </a:xfrm>
        </p:spPr>
        <p:txBody>
          <a:bodyPr>
            <a:normAutofit fontScale="90000"/>
          </a:bodyPr>
          <a:lstStyle/>
          <a:p>
            <a:pPr algn="l"/>
            <a:r>
              <a:rPr lang="en-US" sz="4000" dirty="0"/>
              <a:t>Welcome to FSP Training!</a:t>
            </a:r>
            <a:br>
              <a:rPr lang="en-US" sz="4000" dirty="0"/>
            </a:br>
            <a:r>
              <a:rPr lang="en-US" sz="4000" dirty="0"/>
              <a:t>Session 1 Computer Skills and Advocacy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93FB3F-A8D4-46D3-A1C6-C79C645637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89965" y="4157933"/>
            <a:ext cx="3485072" cy="1026544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en-US" sz="2300" dirty="0"/>
              <a:t>Provided by the Missouri Credentialing Board and </a:t>
            </a:r>
          </a:p>
          <a:p>
            <a:pPr algn="l"/>
            <a:r>
              <a:rPr lang="en-US" sz="2300" dirty="0"/>
              <a:t>MO Department of Mental Health</a:t>
            </a:r>
          </a:p>
        </p:txBody>
      </p:sp>
    </p:spTree>
    <p:extLst>
      <p:ext uri="{BB962C8B-B14F-4D97-AF65-F5344CB8AC3E}">
        <p14:creationId xmlns:p14="http://schemas.microsoft.com/office/powerpoint/2010/main" val="4167884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8F962E-D0B5-BE24-0F4E-39A6E07C4C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 Point Presentations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C09DC2-46A7-D857-4F5E-A277631C62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**A digital slideshow used as a visual aid and educational tool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EC5F31-347C-14DA-2DFB-FD634CB13B3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Plan your content</a:t>
            </a:r>
          </a:p>
          <a:p>
            <a:r>
              <a:rPr lang="en-US" dirty="0"/>
              <a:t>Open PowerPoint software</a:t>
            </a:r>
          </a:p>
          <a:p>
            <a:r>
              <a:rPr lang="en-US" dirty="0"/>
              <a:t>Choose a design/template</a:t>
            </a:r>
          </a:p>
          <a:p>
            <a:r>
              <a:rPr lang="en-US" dirty="0"/>
              <a:t>Add slides</a:t>
            </a:r>
          </a:p>
          <a:p>
            <a:r>
              <a:rPr lang="en-US" dirty="0"/>
              <a:t>Format content</a:t>
            </a:r>
          </a:p>
          <a:p>
            <a:r>
              <a:rPr lang="en-US" dirty="0"/>
              <a:t>Add transitions and animations if desired</a:t>
            </a:r>
          </a:p>
          <a:p>
            <a:r>
              <a:rPr lang="en-US" dirty="0"/>
              <a:t>Save and present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365ACA-B0D3-D3B5-85CC-2FD6F49CAD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 descr="How to Make a Presentation: A Guide for ...">
            <a:extLst>
              <a:ext uri="{FF2B5EF4-FFF2-40B4-BE49-F238E27FC236}">
                <a16:creationId xmlns:a16="http://schemas.microsoft.com/office/drawing/2014/main" id="{02008170-1771-19F9-2CC4-7265569DACF1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3166" y="1822922"/>
            <a:ext cx="4779582" cy="3909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39044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4C119-F400-37D1-51F4-4B4FCB5F9D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Advocating for Yourself as a Team Member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CC0A44-602D-2E2D-E807-86426042400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Clarify roles and responsibilities</a:t>
            </a:r>
          </a:p>
          <a:p>
            <a:r>
              <a:rPr lang="en-US" dirty="0"/>
              <a:t>Communicate boundaries</a:t>
            </a:r>
          </a:p>
          <a:p>
            <a:r>
              <a:rPr lang="en-US" dirty="0"/>
              <a:t>Request inclusion in meetings</a:t>
            </a:r>
          </a:p>
          <a:p>
            <a:r>
              <a:rPr lang="en-US" dirty="0"/>
              <a:t>Assertive feedback delivery</a:t>
            </a:r>
          </a:p>
          <a:p>
            <a:r>
              <a:rPr lang="en-US" dirty="0"/>
              <a:t>Advocate for ethical standards</a:t>
            </a:r>
          </a:p>
          <a:p>
            <a:r>
              <a:rPr lang="en-US" dirty="0"/>
              <a:t>Seek supervisor support</a:t>
            </a:r>
          </a:p>
          <a:p>
            <a:r>
              <a:rPr lang="en-US" dirty="0"/>
              <a:t>Document instances</a:t>
            </a:r>
          </a:p>
        </p:txBody>
      </p:sp>
      <p:pic>
        <p:nvPicPr>
          <p:cNvPr id="6146" name="Picture 2" descr="Why Weekly FACE Team Meetings Are ...">
            <a:extLst>
              <a:ext uri="{FF2B5EF4-FFF2-40B4-BE49-F238E27FC236}">
                <a16:creationId xmlns:a16="http://schemas.microsoft.com/office/drawing/2014/main" id="{47BE0951-EBD2-D438-937E-8BCF560E6ACD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7315" y="1871472"/>
            <a:ext cx="4789973" cy="3587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09193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E097E7-E5DD-E6ED-7D4A-B78F36F3BA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Advocating for Yourself as a Team Member</a:t>
            </a:r>
            <a:br>
              <a:rPr lang="en-US" dirty="0"/>
            </a:br>
            <a:r>
              <a:rPr lang="en-US" dirty="0"/>
              <a:t>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F29B5-51FF-AFEF-1752-F67E940FA2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3796" y="2076450"/>
            <a:ext cx="3196566" cy="3622671"/>
          </a:xfrm>
        </p:spPr>
        <p:txBody>
          <a:bodyPr/>
          <a:lstStyle/>
          <a:p>
            <a:r>
              <a:rPr lang="en-US" dirty="0"/>
              <a:t>Engage in peer support networks</a:t>
            </a:r>
          </a:p>
          <a:p>
            <a:r>
              <a:rPr lang="en-US" dirty="0"/>
              <a:t>Self-advocacy training</a:t>
            </a:r>
          </a:p>
        </p:txBody>
      </p:sp>
      <p:pic>
        <p:nvPicPr>
          <p:cNvPr id="7176" name="Picture 8" descr="648 Self Advocate Images, Stock Photos, 3D objects, &amp; Vectors | Shutterstock">
            <a:extLst>
              <a:ext uri="{FF2B5EF4-FFF2-40B4-BE49-F238E27FC236}">
                <a16:creationId xmlns:a16="http://schemas.microsoft.com/office/drawing/2014/main" id="{C02D6515-C02D-1CE6-0BB1-AD50E67B087B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8342" y="2022279"/>
            <a:ext cx="4778683" cy="3867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35792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0493" y="609600"/>
            <a:ext cx="4538124" cy="970450"/>
          </a:xfrm>
        </p:spPr>
        <p:txBody>
          <a:bodyPr anchor="b">
            <a:normAutofit/>
          </a:bodyPr>
          <a:lstStyle/>
          <a:p>
            <a:pPr algn="l"/>
            <a:r>
              <a:rPr lang="en-US" sz="4000" dirty="0"/>
              <a:t>Conclusion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F260476B-CCA6-412B-A9C5-399C34AE6F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0493" y="1732449"/>
            <a:ext cx="4403596" cy="4058751"/>
          </a:xfrm>
        </p:spPr>
        <p:txBody>
          <a:bodyPr anchor="t">
            <a:normAutofit/>
          </a:bodyPr>
          <a:lstStyle/>
          <a:p>
            <a:r>
              <a:rPr lang="en-US" sz="2800" dirty="0"/>
              <a:t>While you are completing the video course, write down any questions that you have and ASK the trainers those questions during the virtual/live training.  </a:t>
            </a:r>
          </a:p>
        </p:txBody>
      </p:sp>
    </p:spTree>
    <p:extLst>
      <p:ext uri="{BB962C8B-B14F-4D97-AF65-F5344CB8AC3E}">
        <p14:creationId xmlns:p14="http://schemas.microsoft.com/office/powerpoint/2010/main" val="41767581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0493" y="609600"/>
            <a:ext cx="4538124" cy="970450"/>
          </a:xfrm>
        </p:spPr>
        <p:txBody>
          <a:bodyPr anchor="b">
            <a:normAutofit/>
          </a:bodyPr>
          <a:lstStyle/>
          <a:p>
            <a:pPr algn="l"/>
            <a:r>
              <a:rPr lang="en-US" sz="4000" dirty="0"/>
              <a:t>Review Questions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F260476B-CCA6-412B-A9C5-399C34AE6F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0493" y="1732449"/>
            <a:ext cx="4403596" cy="4058751"/>
          </a:xfrm>
        </p:spPr>
        <p:txBody>
          <a:bodyPr anchor="t">
            <a:normAutofit lnSpcReduction="10000"/>
          </a:bodyPr>
          <a:lstStyle/>
          <a:p>
            <a:pPr marL="551250" indent="-514350">
              <a:buAutoNum type="arabicPeriod"/>
            </a:pPr>
            <a:r>
              <a:rPr lang="en-US" sz="2800" dirty="0"/>
              <a:t>What are the skills and perspectives unique to the FSP role?</a:t>
            </a:r>
          </a:p>
          <a:p>
            <a:pPr marL="551250" indent="-514350">
              <a:buAutoNum type="arabicPeriod"/>
            </a:pPr>
            <a:r>
              <a:rPr lang="en-US" sz="2800" dirty="0"/>
              <a:t>When are you officially an FSP that can bill for services?</a:t>
            </a:r>
          </a:p>
          <a:p>
            <a:pPr marL="551250" indent="-514350">
              <a:buAutoNum type="arabicPeriod"/>
            </a:pPr>
            <a:r>
              <a:rPr lang="en-US" sz="2800" dirty="0"/>
              <a:t>How can an FSP advocate for themselves if needed?</a:t>
            </a:r>
          </a:p>
        </p:txBody>
      </p:sp>
    </p:spTree>
    <p:extLst>
      <p:ext uri="{BB962C8B-B14F-4D97-AF65-F5344CB8AC3E}">
        <p14:creationId xmlns:p14="http://schemas.microsoft.com/office/powerpoint/2010/main" val="3415144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5" name="Rectangle 54">
            <a:extLst>
              <a:ext uri="{FF2B5EF4-FFF2-40B4-BE49-F238E27FC236}">
                <a16:creationId xmlns:a16="http://schemas.microsoft.com/office/drawing/2014/main" id="{0EF2A0DA-AE81-4A45-972E-646AC2870C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udy Old Style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B536FA4E-0152-4E27-91DA-0FC22D1846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57026" y="1"/>
            <a:ext cx="5934973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0493" y="609600"/>
            <a:ext cx="4538124" cy="970450"/>
          </a:xfrm>
        </p:spPr>
        <p:txBody>
          <a:bodyPr anchor="b">
            <a:normAutofit fontScale="90000"/>
          </a:bodyPr>
          <a:lstStyle/>
          <a:p>
            <a:pPr algn="l"/>
            <a:r>
              <a:rPr lang="en-US" sz="4000" dirty="0"/>
              <a:t>What is the role of an FSP?	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F260476B-CCA6-412B-A9C5-399C34AE6F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0493" y="1732449"/>
            <a:ext cx="4403596" cy="4058751"/>
          </a:xfrm>
        </p:spPr>
        <p:txBody>
          <a:bodyPr anchor="t">
            <a:normAutofit/>
          </a:bodyPr>
          <a:lstStyle/>
          <a:p>
            <a:r>
              <a:rPr lang="en-US" sz="2400" dirty="0"/>
              <a:t>Empowerment</a:t>
            </a:r>
          </a:p>
          <a:p>
            <a:r>
              <a:rPr lang="en-US" sz="2400" dirty="0"/>
              <a:t>Strengthen Relationships</a:t>
            </a:r>
          </a:p>
          <a:p>
            <a:r>
              <a:rPr lang="en-US" sz="2400" dirty="0"/>
              <a:t>Prevention and Intervention</a:t>
            </a:r>
          </a:p>
          <a:p>
            <a:r>
              <a:rPr lang="en-US" sz="2400" dirty="0"/>
              <a:t>Advocacy</a:t>
            </a:r>
          </a:p>
          <a:p>
            <a:r>
              <a:rPr lang="en-US" sz="2400" dirty="0"/>
              <a:t>Community Connection</a:t>
            </a:r>
          </a:p>
          <a:p>
            <a:r>
              <a:rPr lang="en-US" sz="2400" dirty="0"/>
              <a:t>Holistic Support</a:t>
            </a:r>
          </a:p>
          <a:p>
            <a:r>
              <a:rPr lang="en-US" sz="2400" dirty="0"/>
              <a:t>Child Development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2202356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B513A1-8FF2-7F7A-321A-8765BC4EE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FSP Training Process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37CC5B-98EC-2CC8-26D3-01840CAD4CB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Complete the FSP Video Course</a:t>
            </a:r>
          </a:p>
          <a:p>
            <a:r>
              <a:rPr lang="en-US" dirty="0"/>
              <a:t>Attend and participate in the FSP virtual or live training on the scheduled dates</a:t>
            </a:r>
          </a:p>
          <a:p>
            <a:r>
              <a:rPr lang="en-US" dirty="0"/>
              <a:t>Take and pass the FSP exam</a:t>
            </a:r>
          </a:p>
          <a:p>
            <a:r>
              <a:rPr lang="en-US" dirty="0"/>
              <a:t>Submit the FSP credential application in order to receive your certification</a:t>
            </a:r>
          </a:p>
          <a:p>
            <a:pPr lvl="1"/>
            <a:r>
              <a:rPr lang="en-US" dirty="0"/>
              <a:t>After you complete the last step…you are OFFICIALLY an FSP and can bill for services.  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99CEB54A-6369-0666-4552-75194A45D98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410325" y="2276634"/>
            <a:ext cx="4857750" cy="3222307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2350C2A-3F2D-45A8-0776-05B157543C9B}"/>
              </a:ext>
            </a:extLst>
          </p:cNvPr>
          <p:cNvSpPr txBox="1"/>
          <p:nvPr/>
        </p:nvSpPr>
        <p:spPr>
          <a:xfrm>
            <a:off x="6410325" y="5498941"/>
            <a:ext cx="48577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3" tooltip="http://www.creative-commons-images.com/highway-signs/t/training.html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4" tooltip="https://creativecommons.org/licenses/by-sa/3.0/"/>
              </a:rPr>
              <a:t>CC BY-SA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35468504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F3B5AE-8125-AAB3-1249-21CD4FBF0C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Helpful Hints for the Video Course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BA8C84-F170-5CCE-89D0-4F4652F3788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Use the Chrome web browser</a:t>
            </a:r>
          </a:p>
          <a:p>
            <a:r>
              <a:rPr lang="en-US" dirty="0"/>
              <a:t>If you have problems with anything loading such as a video or the quiz questions, clear the cache by restarting your computer</a:t>
            </a:r>
          </a:p>
          <a:p>
            <a:r>
              <a:rPr lang="en-US" dirty="0"/>
              <a:t>Contact the MCB office if problems persist</a:t>
            </a:r>
          </a:p>
        </p:txBody>
      </p:sp>
      <p:pic>
        <p:nvPicPr>
          <p:cNvPr id="1026" name="Picture 2" descr="Movie Stock Photos, Royalty Free Movie ...">
            <a:extLst>
              <a:ext uri="{FF2B5EF4-FFF2-40B4-BE49-F238E27FC236}">
                <a16:creationId xmlns:a16="http://schemas.microsoft.com/office/drawing/2014/main" id="{9FFD78A2-AC6B-87B1-EC3C-2203924DA574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5118" y="1988598"/>
            <a:ext cx="4785064" cy="3355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67842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0493" y="609600"/>
            <a:ext cx="4538124" cy="970450"/>
          </a:xfrm>
        </p:spPr>
        <p:txBody>
          <a:bodyPr anchor="b">
            <a:normAutofit fontScale="90000"/>
          </a:bodyPr>
          <a:lstStyle/>
          <a:p>
            <a:pPr algn="l"/>
            <a:r>
              <a:rPr lang="en-US" sz="4000" dirty="0"/>
              <a:t>Basic Computer Skills an FSP will Need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F260476B-CCA6-412B-A9C5-399C34AE6F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0493" y="1732449"/>
            <a:ext cx="4403596" cy="4058751"/>
          </a:xfrm>
        </p:spPr>
        <p:txBody>
          <a:bodyPr anchor="t">
            <a:normAutofit/>
          </a:bodyPr>
          <a:lstStyle/>
          <a:p>
            <a:r>
              <a:rPr lang="en-US" sz="2800" dirty="0"/>
              <a:t>Typing</a:t>
            </a:r>
          </a:p>
          <a:p>
            <a:r>
              <a:rPr lang="en-US" sz="2800" dirty="0"/>
              <a:t>Using Email</a:t>
            </a:r>
          </a:p>
          <a:p>
            <a:r>
              <a:rPr lang="en-US" sz="2800" dirty="0"/>
              <a:t>Web Browsing</a:t>
            </a:r>
          </a:p>
          <a:p>
            <a:r>
              <a:rPr lang="en-US" sz="2800" dirty="0"/>
              <a:t>Word Processing</a:t>
            </a:r>
          </a:p>
          <a:p>
            <a:r>
              <a:rPr lang="en-US" sz="2800" dirty="0"/>
              <a:t>File Management</a:t>
            </a:r>
          </a:p>
          <a:p>
            <a:r>
              <a:rPr lang="en-US" sz="2800" dirty="0"/>
              <a:t>Power Point</a:t>
            </a:r>
          </a:p>
        </p:txBody>
      </p:sp>
    </p:spTree>
    <p:extLst>
      <p:ext uri="{BB962C8B-B14F-4D97-AF65-F5344CB8AC3E}">
        <p14:creationId xmlns:p14="http://schemas.microsoft.com/office/powerpoint/2010/main" val="6180621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6A29A-443C-7DDF-44F0-A0F040018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Practice Using Email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A61ABD-CA00-D1A3-F082-D6AA5F181CB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Sending emails</a:t>
            </a:r>
          </a:p>
          <a:p>
            <a:r>
              <a:rPr lang="en-US" dirty="0"/>
              <a:t>Organizing Email</a:t>
            </a:r>
          </a:p>
          <a:p>
            <a:r>
              <a:rPr lang="en-US" dirty="0"/>
              <a:t>Managing Contacts</a:t>
            </a:r>
          </a:p>
          <a:p>
            <a:r>
              <a:rPr lang="en-US" dirty="0"/>
              <a:t>Replying and Forwarding</a:t>
            </a:r>
          </a:p>
          <a:p>
            <a:r>
              <a:rPr lang="en-US" dirty="0"/>
              <a:t>Using Attachments and Links</a:t>
            </a:r>
          </a:p>
          <a:p>
            <a:r>
              <a:rPr lang="en-US" dirty="0"/>
              <a:t>Mobile and Desktop Access</a:t>
            </a:r>
          </a:p>
        </p:txBody>
      </p:sp>
      <p:pic>
        <p:nvPicPr>
          <p:cNvPr id="2050" name="Picture 2" descr="Email Tips and Tricks for Your Favorite ...">
            <a:extLst>
              <a:ext uri="{FF2B5EF4-FFF2-40B4-BE49-F238E27FC236}">
                <a16:creationId xmlns:a16="http://schemas.microsoft.com/office/drawing/2014/main" id="{2295D4DD-D297-B7F2-6195-508F0B9CC8AA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5343" y="1970843"/>
            <a:ext cx="5643630" cy="3488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43639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F3B6DC-0DFF-02D7-EB5B-ADCAB1621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Practice Using Zoom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F10E6B-5AAA-73CA-C9A3-A2291C85986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Install Zoom</a:t>
            </a:r>
          </a:p>
          <a:p>
            <a:r>
              <a:rPr lang="en-US" dirty="0"/>
              <a:t>Familiarize yourself with the interface</a:t>
            </a:r>
          </a:p>
          <a:p>
            <a:r>
              <a:rPr lang="en-US" dirty="0"/>
              <a:t>Join a test meeting</a:t>
            </a:r>
          </a:p>
          <a:p>
            <a:r>
              <a:rPr lang="en-US" dirty="0"/>
              <a:t>Practice screen sharing</a:t>
            </a:r>
          </a:p>
          <a:p>
            <a:r>
              <a:rPr lang="en-US" dirty="0"/>
              <a:t>Attend Zoom webinars </a:t>
            </a:r>
          </a:p>
          <a:p>
            <a:r>
              <a:rPr lang="en-US" dirty="0"/>
              <a:t>Attend Zoom meetings</a:t>
            </a:r>
          </a:p>
        </p:txBody>
      </p:sp>
      <p:pic>
        <p:nvPicPr>
          <p:cNvPr id="3076" name="Picture 4" descr="What is Zoom? How it works, tips and ...">
            <a:extLst>
              <a:ext uri="{FF2B5EF4-FFF2-40B4-BE49-F238E27FC236}">
                <a16:creationId xmlns:a16="http://schemas.microsoft.com/office/drawing/2014/main" id="{B45FE9B0-BF0C-FF7E-921F-1FD8B518F583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87" y="2299317"/>
            <a:ext cx="4783262" cy="2947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65276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0E7DFD-2C7E-0F32-306D-E14923E37C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Practice File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D55B41-9E90-169B-1772-9A3C09EFD23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Create a Folder</a:t>
            </a:r>
          </a:p>
          <a:p>
            <a:r>
              <a:rPr lang="en-US" dirty="0"/>
              <a:t>Access Dropbox</a:t>
            </a:r>
          </a:p>
          <a:p>
            <a:r>
              <a:rPr lang="en-US" dirty="0"/>
              <a:t>Locate the Document</a:t>
            </a:r>
          </a:p>
          <a:p>
            <a:r>
              <a:rPr lang="en-US" dirty="0"/>
              <a:t>Download the Document</a:t>
            </a:r>
          </a:p>
          <a:p>
            <a:r>
              <a:rPr lang="en-US" dirty="0"/>
              <a:t>Move the Document to a New Folder</a:t>
            </a:r>
          </a:p>
          <a:p>
            <a:r>
              <a:rPr lang="en-US" dirty="0"/>
              <a:t>Verify the Document</a:t>
            </a:r>
          </a:p>
          <a:p>
            <a:r>
              <a:rPr lang="en-US" dirty="0"/>
              <a:t>Repeat for Additional Documents</a:t>
            </a:r>
          </a:p>
        </p:txBody>
      </p:sp>
      <p:pic>
        <p:nvPicPr>
          <p:cNvPr id="4098" name="Picture 2" descr="Computer files Stock Photos, Royalty ...">
            <a:extLst>
              <a:ext uri="{FF2B5EF4-FFF2-40B4-BE49-F238E27FC236}">
                <a16:creationId xmlns:a16="http://schemas.microsoft.com/office/drawing/2014/main" id="{279FD046-5E13-D56E-3E52-01A24D473F16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7443" y="2076451"/>
            <a:ext cx="4855683" cy="3401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6185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11515F-2468-EF1A-2586-6C40761C07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Word Processing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F9334F-C1B9-1EB2-CDB8-35F6121BF55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What it a word document used for?</a:t>
            </a:r>
          </a:p>
          <a:p>
            <a:pPr lvl="1"/>
            <a:r>
              <a:rPr lang="en-US" dirty="0"/>
              <a:t>Word processing</a:t>
            </a:r>
          </a:p>
          <a:p>
            <a:pPr lvl="1"/>
            <a:r>
              <a:rPr lang="en-US" dirty="0"/>
              <a:t>Formatting text</a:t>
            </a:r>
          </a:p>
          <a:p>
            <a:pPr lvl="1"/>
            <a:r>
              <a:rPr lang="en-US" dirty="0"/>
              <a:t>Inserting objects</a:t>
            </a:r>
          </a:p>
          <a:p>
            <a:pPr lvl="1"/>
            <a:r>
              <a:rPr lang="en-US" dirty="0"/>
              <a:t>Collaboration</a:t>
            </a:r>
          </a:p>
          <a:p>
            <a:pPr lvl="1"/>
            <a:r>
              <a:rPr lang="en-US" dirty="0"/>
              <a:t>Documentation</a:t>
            </a:r>
          </a:p>
          <a:p>
            <a:pPr lvl="1"/>
            <a:r>
              <a:rPr lang="en-US" dirty="0"/>
              <a:t>Presentation</a:t>
            </a:r>
          </a:p>
          <a:p>
            <a:pPr marL="450000" lvl="1" indent="0">
              <a:buNone/>
            </a:pP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B51EC9-1EF0-CCF1-61B8-3FF9ED38742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How to create a word document</a:t>
            </a:r>
          </a:p>
          <a:p>
            <a:pPr lvl="1"/>
            <a:r>
              <a:rPr lang="en-US" dirty="0"/>
              <a:t>Choose a word processing software</a:t>
            </a:r>
          </a:p>
          <a:p>
            <a:pPr lvl="1"/>
            <a:r>
              <a:rPr lang="en-US" dirty="0"/>
              <a:t>Open the software</a:t>
            </a:r>
          </a:p>
          <a:p>
            <a:pPr lvl="1"/>
            <a:r>
              <a:rPr lang="en-US" dirty="0"/>
              <a:t>Create a new document</a:t>
            </a:r>
          </a:p>
          <a:p>
            <a:pPr lvl="1"/>
            <a:r>
              <a:rPr lang="en-US" dirty="0"/>
              <a:t>Enter content</a:t>
            </a:r>
          </a:p>
          <a:p>
            <a:pPr lvl="1"/>
            <a:r>
              <a:rPr lang="en-US" dirty="0"/>
              <a:t>Format and layout</a:t>
            </a:r>
          </a:p>
          <a:p>
            <a:pPr lvl="1"/>
            <a:r>
              <a:rPr lang="en-US" dirty="0"/>
              <a:t>Insert objects</a:t>
            </a:r>
          </a:p>
          <a:p>
            <a:pPr lvl="1"/>
            <a:r>
              <a:rPr lang="en-US" dirty="0"/>
              <a:t>Save the document</a:t>
            </a:r>
          </a:p>
        </p:txBody>
      </p:sp>
    </p:spTree>
    <p:extLst>
      <p:ext uri="{BB962C8B-B14F-4D97-AF65-F5344CB8AC3E}">
        <p14:creationId xmlns:p14="http://schemas.microsoft.com/office/powerpoint/2010/main" val="124748025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lateVTI">
  <a:themeElements>
    <a:clrScheme name="Custom 35">
      <a:dk1>
        <a:sysClr val="windowText" lastClr="000000"/>
      </a:dk1>
      <a:lt1>
        <a:sysClr val="window" lastClr="FFFFFF"/>
      </a:lt1>
      <a:dk2>
        <a:srgbClr val="4E3B30"/>
      </a:dk2>
      <a:lt2>
        <a:srgbClr val="F4EDD8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Custom 4">
      <a:majorFont>
        <a:latin typeface="Goudy Old Style"/>
        <a:ea typeface=""/>
        <a:cs typeface=""/>
      </a:majorFont>
      <a:minorFont>
        <a:latin typeface="Goudy Old Style"/>
        <a:ea typeface=""/>
        <a:cs typeface=""/>
      </a:minorFont>
    </a:fontScheme>
    <a:fmtScheme name="Slat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VTI" id="{35C4A07C-0176-4A32-9BCB-B016516853F0}" vid="{9B70D35C-BCA8-4715-BB49-8BE54A7FC07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2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C4C00F4-06E9-43E3-AD97-88A857CEFA82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64B270AB-C138-415C-897E-3C24487DECF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585E981-8C91-4205-A0C3-C991F42B4C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{73806996-B63F-4AC7-9F9C-B74BE880DD06}tf55705232_win32</Template>
  <TotalTime>69</TotalTime>
  <Words>447</Words>
  <Application>Microsoft Office PowerPoint</Application>
  <PresentationFormat>Widescreen</PresentationFormat>
  <Paragraphs>97</Paragraphs>
  <Slides>14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Calibri</vt:lpstr>
      <vt:lpstr>Goudy Old Style</vt:lpstr>
      <vt:lpstr>Wingdings 2</vt:lpstr>
      <vt:lpstr>SlateVTI</vt:lpstr>
      <vt:lpstr>Welcome to FSP Training! Session 1 Computer Skills and Advocacy</vt:lpstr>
      <vt:lpstr>What is the role of an FSP? </vt:lpstr>
      <vt:lpstr>Overview of FSP Training Process</vt:lpstr>
      <vt:lpstr>Helpful Hints for the Video Course</vt:lpstr>
      <vt:lpstr>Basic Computer Skills an FSP will Need</vt:lpstr>
      <vt:lpstr>Practice Using Email</vt:lpstr>
      <vt:lpstr>Practice Using Zoom</vt:lpstr>
      <vt:lpstr>Practice File Management</vt:lpstr>
      <vt:lpstr>Word Processing</vt:lpstr>
      <vt:lpstr>Power Point Presentations</vt:lpstr>
      <vt:lpstr>Advocating for Yourself as a Team Member</vt:lpstr>
      <vt:lpstr>Advocating for Yourself as a Team Member (cont.)</vt:lpstr>
      <vt:lpstr>Conclusion</vt:lpstr>
      <vt:lpstr>Review 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FSP Training! Session 1 Computer Skills and Advocacy</dc:title>
  <dc:creator>Kimberly Crouch</dc:creator>
  <cp:lastModifiedBy>Kimberly Crouch</cp:lastModifiedBy>
  <cp:revision>2</cp:revision>
  <dcterms:created xsi:type="dcterms:W3CDTF">2024-05-08T21:07:27Z</dcterms:created>
  <dcterms:modified xsi:type="dcterms:W3CDTF">2024-05-08T22:26:49Z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