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7" r:id="rId2"/>
    <p:sldId id="266" r:id="rId3"/>
    <p:sldId id="265" r:id="rId4"/>
    <p:sldId id="267" r:id="rId5"/>
    <p:sldId id="268" r:id="rId6"/>
    <p:sldId id="269" r:id="rId7"/>
    <p:sldId id="270" r:id="rId8"/>
    <p:sldId id="271" r:id="rId9"/>
    <p:sldId id="272" r:id="rId10"/>
    <p:sldId id="263" r:id="rId11"/>
    <p:sldId id="264"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138DE2-3261-4DB9-8256-8E421E386297}" v="36" dt="2024-05-08T16:07:31.2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p:cViewPr varScale="1">
        <p:scale>
          <a:sx n="103" d="100"/>
          <a:sy n="103" d="100"/>
        </p:scale>
        <p:origin x="132"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C0D647-914C-4350-A3BF-2DEBFD1A260B}"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US"/>
        </a:p>
      </dgm:t>
    </dgm:pt>
    <dgm:pt modelId="{3EEDC6A3-6198-4146-9260-99705259A3A8}">
      <dgm:prSet/>
      <dgm:spPr/>
      <dgm:t>
        <a:bodyPr/>
        <a:lstStyle/>
        <a:p>
          <a:r>
            <a:rPr lang="en-US" b="1" dirty="0">
              <a:solidFill>
                <a:schemeClr val="tx1"/>
              </a:solidFill>
            </a:rPr>
            <a:t>As previously defined by Family Support America, Family Support is all of the following:</a:t>
          </a:r>
          <a:endParaRPr lang="en-US" dirty="0">
            <a:solidFill>
              <a:schemeClr val="tx1"/>
            </a:solidFill>
          </a:endParaRPr>
        </a:p>
      </dgm:t>
    </dgm:pt>
    <dgm:pt modelId="{EC504F11-404D-4B3F-954C-E455A6D338D0}" type="parTrans" cxnId="{15F869D1-051B-47F0-A7FC-F7EEE64713CF}">
      <dgm:prSet/>
      <dgm:spPr/>
      <dgm:t>
        <a:bodyPr/>
        <a:lstStyle/>
        <a:p>
          <a:endParaRPr lang="en-US"/>
        </a:p>
      </dgm:t>
    </dgm:pt>
    <dgm:pt modelId="{C7C05768-A22A-4EFA-BDA3-6C892A8FF3C0}" type="sibTrans" cxnId="{15F869D1-051B-47F0-A7FC-F7EEE64713CF}">
      <dgm:prSet/>
      <dgm:spPr/>
      <dgm:t>
        <a:bodyPr/>
        <a:lstStyle/>
        <a:p>
          <a:endParaRPr lang="en-US"/>
        </a:p>
      </dgm:t>
    </dgm:pt>
    <dgm:pt modelId="{69F86628-06B0-468A-A360-705F1B52B3D4}">
      <dgm:prSet/>
      <dgm:spPr/>
      <dgm:t>
        <a:bodyPr/>
        <a:lstStyle/>
        <a:p>
          <a:r>
            <a:rPr lang="en-US" dirty="0">
              <a:solidFill>
                <a:schemeClr val="tx1"/>
              </a:solidFill>
            </a:rPr>
            <a:t>An approach to strengthening families and communities so that they can foster the optimal development of children, youth, and adult family members.</a:t>
          </a:r>
        </a:p>
      </dgm:t>
    </dgm:pt>
    <dgm:pt modelId="{0C7BFEB6-2616-4BC8-B6DE-C1FFFAD7A3B5}" type="parTrans" cxnId="{07A58609-DEBA-418C-A66E-2D14BCBBC189}">
      <dgm:prSet/>
      <dgm:spPr/>
      <dgm:t>
        <a:bodyPr/>
        <a:lstStyle/>
        <a:p>
          <a:endParaRPr lang="en-US"/>
        </a:p>
      </dgm:t>
    </dgm:pt>
    <dgm:pt modelId="{4DF076E1-DD8B-48A4-BD1D-A0EB42AC599C}" type="sibTrans" cxnId="{07A58609-DEBA-418C-A66E-2D14BCBBC189}">
      <dgm:prSet/>
      <dgm:spPr/>
      <dgm:t>
        <a:bodyPr/>
        <a:lstStyle/>
        <a:p>
          <a:endParaRPr lang="en-US"/>
        </a:p>
      </dgm:t>
    </dgm:pt>
    <dgm:pt modelId="{6EC17D19-17C8-4B4E-B35B-1085A98DCE33}">
      <dgm:prSet/>
      <dgm:spPr/>
      <dgm:t>
        <a:bodyPr/>
        <a:lstStyle/>
        <a:p>
          <a:r>
            <a:rPr lang="en-US" dirty="0">
              <a:solidFill>
                <a:schemeClr val="tx1"/>
              </a:solidFill>
            </a:rPr>
            <a:t>A type of grassroots, community-based program designed to prevent family problems by strengthening parent-child relationships and providing whatever parents need in order to be good nurturers and providers.</a:t>
          </a:r>
        </a:p>
      </dgm:t>
    </dgm:pt>
    <dgm:pt modelId="{1647AB55-8E92-4D81-91E0-FEA57B490C8F}" type="parTrans" cxnId="{C848607D-66E9-4B77-97DB-C14DF129231E}">
      <dgm:prSet/>
      <dgm:spPr/>
      <dgm:t>
        <a:bodyPr/>
        <a:lstStyle/>
        <a:p>
          <a:endParaRPr lang="en-US"/>
        </a:p>
      </dgm:t>
    </dgm:pt>
    <dgm:pt modelId="{34D1486D-FF32-44A6-A777-71E50228FDBC}" type="sibTrans" cxnId="{C848607D-66E9-4B77-97DB-C14DF129231E}">
      <dgm:prSet/>
      <dgm:spPr/>
      <dgm:t>
        <a:bodyPr/>
        <a:lstStyle/>
        <a:p>
          <a:endParaRPr lang="en-US"/>
        </a:p>
      </dgm:t>
    </dgm:pt>
    <dgm:pt modelId="{D47669C0-0E54-44C0-8734-4DAD3F292B0B}">
      <dgm:prSet/>
      <dgm:spPr/>
      <dgm:t>
        <a:bodyPr/>
        <a:lstStyle/>
        <a:p>
          <a:r>
            <a:rPr lang="en-US" dirty="0">
              <a:solidFill>
                <a:schemeClr val="tx1"/>
              </a:solidFill>
            </a:rPr>
            <a:t>A shift in human services delivery that encourages public and private agencies to work together and to become more preventative, responsive, flexible, family-focused, strengths-based, and holistic – and thus more effective.</a:t>
          </a:r>
        </a:p>
      </dgm:t>
    </dgm:pt>
    <dgm:pt modelId="{5272A029-E1D4-40C3-B65A-9F053193BFCD}" type="parTrans" cxnId="{632BF5E8-B615-4410-8E6C-4F37916C5B8B}">
      <dgm:prSet/>
      <dgm:spPr/>
      <dgm:t>
        <a:bodyPr/>
        <a:lstStyle/>
        <a:p>
          <a:endParaRPr lang="en-US"/>
        </a:p>
      </dgm:t>
    </dgm:pt>
    <dgm:pt modelId="{50B8F86C-E5D7-4A84-ABF1-92F7D4E2009A}" type="sibTrans" cxnId="{632BF5E8-B615-4410-8E6C-4F37916C5B8B}">
      <dgm:prSet/>
      <dgm:spPr/>
      <dgm:t>
        <a:bodyPr/>
        <a:lstStyle/>
        <a:p>
          <a:endParaRPr lang="en-US"/>
        </a:p>
      </dgm:t>
    </dgm:pt>
    <dgm:pt modelId="{9A435FC8-59C0-4FC5-82AF-B9FD7E0EEBA0}">
      <dgm:prSet/>
      <dgm:spPr/>
      <dgm:t>
        <a:bodyPr/>
        <a:lstStyle/>
        <a:p>
          <a:r>
            <a:rPr lang="en-US" dirty="0">
              <a:solidFill>
                <a:schemeClr val="tx1"/>
              </a:solidFill>
            </a:rPr>
            <a:t>A movement for social change that urges policymakers, service providers, parents, and employers to take responsibility for improving the lives of children and families and ensuring they get what they need to succeed.</a:t>
          </a:r>
          <a:br>
            <a:rPr lang="en-US" dirty="0"/>
          </a:br>
          <a:endParaRPr lang="en-US" dirty="0"/>
        </a:p>
      </dgm:t>
    </dgm:pt>
    <dgm:pt modelId="{20914074-82FD-4CA5-9865-D6633102E380}" type="parTrans" cxnId="{BF7B4D3B-1C44-4687-8BD7-D92193F239D1}">
      <dgm:prSet/>
      <dgm:spPr/>
      <dgm:t>
        <a:bodyPr/>
        <a:lstStyle/>
        <a:p>
          <a:endParaRPr lang="en-US"/>
        </a:p>
      </dgm:t>
    </dgm:pt>
    <dgm:pt modelId="{1E448B32-AD65-47F7-9A9F-90F4DC749F1C}" type="sibTrans" cxnId="{BF7B4D3B-1C44-4687-8BD7-D92193F239D1}">
      <dgm:prSet/>
      <dgm:spPr/>
      <dgm:t>
        <a:bodyPr/>
        <a:lstStyle/>
        <a:p>
          <a:endParaRPr lang="en-US"/>
        </a:p>
      </dgm:t>
    </dgm:pt>
    <dgm:pt modelId="{F3192078-AFED-4AD7-AA68-AF1301FC5755}" type="pres">
      <dgm:prSet presAssocID="{B9C0D647-914C-4350-A3BF-2DEBFD1A260B}" presName="linearFlow" presStyleCnt="0">
        <dgm:presLayoutVars>
          <dgm:resizeHandles val="exact"/>
        </dgm:presLayoutVars>
      </dgm:prSet>
      <dgm:spPr/>
    </dgm:pt>
    <dgm:pt modelId="{45B4910F-C1E7-466C-BCDC-EEBECCF80155}" type="pres">
      <dgm:prSet presAssocID="{3EEDC6A3-6198-4146-9260-99705259A3A8}" presName="node" presStyleLbl="node1" presStyleIdx="0" presStyleCnt="1">
        <dgm:presLayoutVars>
          <dgm:bulletEnabled val="1"/>
        </dgm:presLayoutVars>
      </dgm:prSet>
      <dgm:spPr/>
    </dgm:pt>
  </dgm:ptLst>
  <dgm:cxnLst>
    <dgm:cxn modelId="{07A58609-DEBA-418C-A66E-2D14BCBBC189}" srcId="{3EEDC6A3-6198-4146-9260-99705259A3A8}" destId="{69F86628-06B0-468A-A360-705F1B52B3D4}" srcOrd="0" destOrd="0" parTransId="{0C7BFEB6-2616-4BC8-B6DE-C1FFFAD7A3B5}" sibTransId="{4DF076E1-DD8B-48A4-BD1D-A0EB42AC599C}"/>
    <dgm:cxn modelId="{84F8C120-1585-4E78-983A-D3FAE3A0DD48}" type="presOf" srcId="{D47669C0-0E54-44C0-8734-4DAD3F292B0B}" destId="{45B4910F-C1E7-466C-BCDC-EEBECCF80155}" srcOrd="0" destOrd="3" presId="urn:microsoft.com/office/officeart/2005/8/layout/process2"/>
    <dgm:cxn modelId="{8195DC27-E9FA-4CAA-A893-761E23ACF420}" type="presOf" srcId="{B9C0D647-914C-4350-A3BF-2DEBFD1A260B}" destId="{F3192078-AFED-4AD7-AA68-AF1301FC5755}" srcOrd="0" destOrd="0" presId="urn:microsoft.com/office/officeart/2005/8/layout/process2"/>
    <dgm:cxn modelId="{5BFE172F-6B2E-4F20-A2BD-9EA329B4BC6C}" type="presOf" srcId="{9A435FC8-59C0-4FC5-82AF-B9FD7E0EEBA0}" destId="{45B4910F-C1E7-466C-BCDC-EEBECCF80155}" srcOrd="0" destOrd="4" presId="urn:microsoft.com/office/officeart/2005/8/layout/process2"/>
    <dgm:cxn modelId="{BF7B4D3B-1C44-4687-8BD7-D92193F239D1}" srcId="{3EEDC6A3-6198-4146-9260-99705259A3A8}" destId="{9A435FC8-59C0-4FC5-82AF-B9FD7E0EEBA0}" srcOrd="3" destOrd="0" parTransId="{20914074-82FD-4CA5-9865-D6633102E380}" sibTransId="{1E448B32-AD65-47F7-9A9F-90F4DC749F1C}"/>
    <dgm:cxn modelId="{3D813154-5D11-4611-B0B0-87FC4F21469D}" type="presOf" srcId="{3EEDC6A3-6198-4146-9260-99705259A3A8}" destId="{45B4910F-C1E7-466C-BCDC-EEBECCF80155}" srcOrd="0" destOrd="0" presId="urn:microsoft.com/office/officeart/2005/8/layout/process2"/>
    <dgm:cxn modelId="{C848607D-66E9-4B77-97DB-C14DF129231E}" srcId="{3EEDC6A3-6198-4146-9260-99705259A3A8}" destId="{6EC17D19-17C8-4B4E-B35B-1085A98DCE33}" srcOrd="1" destOrd="0" parTransId="{1647AB55-8E92-4D81-91E0-FEA57B490C8F}" sibTransId="{34D1486D-FF32-44A6-A777-71E50228FDBC}"/>
    <dgm:cxn modelId="{2264DB90-F98E-44DF-971C-C9068CF44458}" type="presOf" srcId="{69F86628-06B0-468A-A360-705F1B52B3D4}" destId="{45B4910F-C1E7-466C-BCDC-EEBECCF80155}" srcOrd="0" destOrd="1" presId="urn:microsoft.com/office/officeart/2005/8/layout/process2"/>
    <dgm:cxn modelId="{60AFD4A3-F144-47B9-AAEC-B82ADCB617DA}" type="presOf" srcId="{6EC17D19-17C8-4B4E-B35B-1085A98DCE33}" destId="{45B4910F-C1E7-466C-BCDC-EEBECCF80155}" srcOrd="0" destOrd="2" presId="urn:microsoft.com/office/officeart/2005/8/layout/process2"/>
    <dgm:cxn modelId="{15F869D1-051B-47F0-A7FC-F7EEE64713CF}" srcId="{B9C0D647-914C-4350-A3BF-2DEBFD1A260B}" destId="{3EEDC6A3-6198-4146-9260-99705259A3A8}" srcOrd="0" destOrd="0" parTransId="{EC504F11-404D-4B3F-954C-E455A6D338D0}" sibTransId="{C7C05768-A22A-4EFA-BDA3-6C892A8FF3C0}"/>
    <dgm:cxn modelId="{632BF5E8-B615-4410-8E6C-4F37916C5B8B}" srcId="{3EEDC6A3-6198-4146-9260-99705259A3A8}" destId="{D47669C0-0E54-44C0-8734-4DAD3F292B0B}" srcOrd="2" destOrd="0" parTransId="{5272A029-E1D4-40C3-B65A-9F053193BFCD}" sibTransId="{50B8F86C-E5D7-4A84-ABF1-92F7D4E2009A}"/>
    <dgm:cxn modelId="{8DF41C33-BCB4-47D2-B524-78930ABA1781}" type="presParOf" srcId="{F3192078-AFED-4AD7-AA68-AF1301FC5755}" destId="{45B4910F-C1E7-466C-BCDC-EEBECCF80155}" srcOrd="0"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5D857E-A4BD-417A-BC18-EBCCE97EE54A}" type="doc">
      <dgm:prSet loTypeId="urn:microsoft.com/office/officeart/2016/7/layout/RepeatingBendingProcessNew" loCatId="process" qsTypeId="urn:microsoft.com/office/officeart/2005/8/quickstyle/simple1" qsCatId="simple" csTypeId="urn:microsoft.com/office/officeart/2005/8/colors/colorful5" csCatId="colorful" phldr="1"/>
      <dgm:spPr/>
      <dgm:t>
        <a:bodyPr/>
        <a:lstStyle/>
        <a:p>
          <a:endParaRPr lang="en-US"/>
        </a:p>
      </dgm:t>
    </dgm:pt>
    <dgm:pt modelId="{292070FA-02F9-4B3C-BD14-0E1C3EFC7C8F}">
      <dgm:prSet/>
      <dgm:spPr/>
      <dgm:t>
        <a:bodyPr/>
        <a:lstStyle/>
        <a:p>
          <a:r>
            <a:rPr lang="en-US" b="1" dirty="0">
              <a:solidFill>
                <a:schemeClr val="tx1"/>
              </a:solidFill>
            </a:rPr>
            <a:t>Strengthening Families:</a:t>
          </a:r>
          <a:r>
            <a:rPr lang="en-US" dirty="0">
              <a:solidFill>
                <a:schemeClr val="tx1"/>
              </a:solidFill>
            </a:rPr>
            <a:t> </a:t>
          </a:r>
        </a:p>
        <a:p>
          <a:r>
            <a:rPr lang="en-US" dirty="0">
              <a:solidFill>
                <a:schemeClr val="tx1"/>
              </a:solidFill>
            </a:rPr>
            <a:t>Providing resources that help families foster a supportive and nurturing environment is crucial. This includes improving parent-child relationships and helping parents meet their responsibilities effectively.</a:t>
          </a:r>
        </a:p>
      </dgm:t>
    </dgm:pt>
    <dgm:pt modelId="{D9EF8E60-50BC-41E8-B5CD-6E932BA187C2}" type="parTrans" cxnId="{F0EB22E7-E6B5-4AB2-B8B0-AF84EC258513}">
      <dgm:prSet/>
      <dgm:spPr/>
      <dgm:t>
        <a:bodyPr/>
        <a:lstStyle/>
        <a:p>
          <a:endParaRPr lang="en-US"/>
        </a:p>
      </dgm:t>
    </dgm:pt>
    <dgm:pt modelId="{F6076ACB-8417-40C9-A4E1-22E96BE2AAE3}" type="sibTrans" cxnId="{F0EB22E7-E6B5-4AB2-B8B0-AF84EC258513}">
      <dgm:prSet phldrT="1" phldr="0"/>
      <dgm:spPr/>
      <dgm:t>
        <a:bodyPr/>
        <a:lstStyle/>
        <a:p>
          <a:r>
            <a:rPr lang="en-US"/>
            <a:t>1</a:t>
          </a:r>
        </a:p>
      </dgm:t>
    </dgm:pt>
    <dgm:pt modelId="{4C237EAD-7C51-40E8-AB62-3023A450DB47}">
      <dgm:prSet/>
      <dgm:spPr/>
      <dgm:t>
        <a:bodyPr/>
        <a:lstStyle/>
        <a:p>
          <a:r>
            <a:rPr lang="en-US" b="1" dirty="0">
              <a:solidFill>
                <a:schemeClr val="tx1"/>
              </a:solidFill>
            </a:rPr>
            <a:t>Community Development:</a:t>
          </a:r>
          <a:r>
            <a:rPr lang="en-US" dirty="0">
              <a:solidFill>
                <a:schemeClr val="tx1"/>
              </a:solidFill>
            </a:rPr>
            <a:t> </a:t>
          </a:r>
        </a:p>
        <a:p>
          <a:r>
            <a:rPr lang="en-US" dirty="0">
              <a:solidFill>
                <a:schemeClr val="tx1"/>
              </a:solidFill>
            </a:rPr>
            <a:t>Strong families lead to strong communities. Family Support programs contribute to community welfare by ensuring that families are stable, which reduces social problems like crime and poverty.</a:t>
          </a:r>
        </a:p>
      </dgm:t>
    </dgm:pt>
    <dgm:pt modelId="{0A3111EE-31AD-4E44-866B-8CA422CAE229}" type="parTrans" cxnId="{B559EDD1-FD5F-4B81-A877-F1CCAD3F444B}">
      <dgm:prSet/>
      <dgm:spPr/>
      <dgm:t>
        <a:bodyPr/>
        <a:lstStyle/>
        <a:p>
          <a:endParaRPr lang="en-US"/>
        </a:p>
      </dgm:t>
    </dgm:pt>
    <dgm:pt modelId="{9DAB6D01-4F20-4346-BBD9-7D36F11619AC}" type="sibTrans" cxnId="{B559EDD1-FD5F-4B81-A877-F1CCAD3F444B}">
      <dgm:prSet phldrT="2" phldr="0"/>
      <dgm:spPr/>
      <dgm:t>
        <a:bodyPr/>
        <a:lstStyle/>
        <a:p>
          <a:r>
            <a:rPr lang="en-US"/>
            <a:t>2</a:t>
          </a:r>
        </a:p>
      </dgm:t>
    </dgm:pt>
    <dgm:pt modelId="{9EE6F86E-7D36-4589-853D-5C58ACB24DB8}">
      <dgm:prSet/>
      <dgm:spPr/>
      <dgm:t>
        <a:bodyPr/>
        <a:lstStyle/>
        <a:p>
          <a:r>
            <a:rPr lang="en-US" b="1" dirty="0">
              <a:solidFill>
                <a:schemeClr val="tx1"/>
              </a:solidFill>
            </a:rPr>
            <a:t>Preventative Measures:</a:t>
          </a:r>
          <a:r>
            <a:rPr lang="en-US" dirty="0">
              <a:solidFill>
                <a:schemeClr val="tx1"/>
              </a:solidFill>
            </a:rPr>
            <a:t> </a:t>
          </a:r>
        </a:p>
        <a:p>
          <a:r>
            <a:rPr lang="en-US" dirty="0">
              <a:solidFill>
                <a:schemeClr val="tx1"/>
              </a:solidFill>
            </a:rPr>
            <a:t>By offering early support and resources, these programs work to prevent potential family issues before they become more serious, which can reduce the need for more intensive social services later.</a:t>
          </a:r>
        </a:p>
      </dgm:t>
    </dgm:pt>
    <dgm:pt modelId="{0BBC16ED-C7AC-47FA-900B-9EEA47C4DB25}" type="parTrans" cxnId="{4A830FE8-2985-4FC9-A5DD-7190507C66F2}">
      <dgm:prSet/>
      <dgm:spPr/>
      <dgm:t>
        <a:bodyPr/>
        <a:lstStyle/>
        <a:p>
          <a:endParaRPr lang="en-US"/>
        </a:p>
      </dgm:t>
    </dgm:pt>
    <dgm:pt modelId="{550F5038-A2F2-40DD-BEAB-EE4E073F67F9}" type="sibTrans" cxnId="{4A830FE8-2985-4FC9-A5DD-7190507C66F2}">
      <dgm:prSet phldrT="3" phldr="0"/>
      <dgm:spPr/>
      <dgm:t>
        <a:bodyPr/>
        <a:lstStyle/>
        <a:p>
          <a:r>
            <a:rPr lang="en-US"/>
            <a:t>3</a:t>
          </a:r>
        </a:p>
      </dgm:t>
    </dgm:pt>
    <dgm:pt modelId="{926F1A6D-3C5A-4A01-B07D-FFB060327533}">
      <dgm:prSet/>
      <dgm:spPr/>
      <dgm:t>
        <a:bodyPr/>
        <a:lstStyle/>
        <a:p>
          <a:r>
            <a:rPr lang="en-US" b="1" dirty="0">
              <a:solidFill>
                <a:schemeClr val="tx1"/>
              </a:solidFill>
            </a:rPr>
            <a:t>Holistic Support:</a:t>
          </a:r>
          <a:r>
            <a:rPr lang="en-US" dirty="0">
              <a:solidFill>
                <a:schemeClr val="tx1"/>
              </a:solidFill>
            </a:rPr>
            <a:t> </a:t>
          </a:r>
        </a:p>
        <a:p>
          <a:r>
            <a:rPr lang="en-US" dirty="0">
              <a:solidFill>
                <a:schemeClr val="tx1"/>
              </a:solidFill>
            </a:rPr>
            <a:t>Family Support is not just about addressing immediate needs but also focuses on the holistic development of all family members, encompassing emotional, social, and economic aspects.</a:t>
          </a:r>
        </a:p>
      </dgm:t>
    </dgm:pt>
    <dgm:pt modelId="{E539D121-84D2-4457-81CA-50244915BAE7}" type="parTrans" cxnId="{F5407D9F-101F-4DFE-8615-C04E6C4747EF}">
      <dgm:prSet/>
      <dgm:spPr/>
      <dgm:t>
        <a:bodyPr/>
        <a:lstStyle/>
        <a:p>
          <a:endParaRPr lang="en-US"/>
        </a:p>
      </dgm:t>
    </dgm:pt>
    <dgm:pt modelId="{1FA92911-842A-495B-802F-ECD966636894}" type="sibTrans" cxnId="{F5407D9F-101F-4DFE-8615-C04E6C4747EF}">
      <dgm:prSet phldrT="4" phldr="0"/>
      <dgm:spPr/>
      <dgm:t>
        <a:bodyPr/>
        <a:lstStyle/>
        <a:p>
          <a:r>
            <a:rPr lang="en-US"/>
            <a:t>4</a:t>
          </a:r>
        </a:p>
      </dgm:t>
    </dgm:pt>
    <dgm:pt modelId="{D11D1F24-E6B3-4224-BCD4-E52A53E27B31}">
      <dgm:prSet/>
      <dgm:spPr/>
      <dgm:t>
        <a:bodyPr/>
        <a:lstStyle/>
        <a:p>
          <a:r>
            <a:rPr lang="en-US" b="1" dirty="0">
              <a:solidFill>
                <a:schemeClr val="tx1"/>
              </a:solidFill>
            </a:rPr>
            <a:t>Promoting Self-sufficiency:</a:t>
          </a:r>
          <a:r>
            <a:rPr lang="en-US" dirty="0">
              <a:solidFill>
                <a:schemeClr val="tx1"/>
              </a:solidFill>
            </a:rPr>
            <a:t> </a:t>
          </a:r>
        </a:p>
        <a:p>
          <a:r>
            <a:rPr lang="en-US" dirty="0">
              <a:solidFill>
                <a:schemeClr val="tx1"/>
              </a:solidFill>
            </a:rPr>
            <a:t>These programs empower families to become self-sufficient, enhancing their ability to contribute positively to society.</a:t>
          </a:r>
        </a:p>
      </dgm:t>
    </dgm:pt>
    <dgm:pt modelId="{11CBD0C9-7EF5-43C6-9548-E6D0BF10727B}" type="parTrans" cxnId="{9490E673-8AA7-4EAC-9181-50135D24D5EA}">
      <dgm:prSet/>
      <dgm:spPr/>
      <dgm:t>
        <a:bodyPr/>
        <a:lstStyle/>
        <a:p>
          <a:endParaRPr lang="en-US"/>
        </a:p>
      </dgm:t>
    </dgm:pt>
    <dgm:pt modelId="{C78ADDB4-841F-4BBF-BD58-0D869F60E1C5}" type="sibTrans" cxnId="{9490E673-8AA7-4EAC-9181-50135D24D5EA}">
      <dgm:prSet phldrT="5" phldr="0"/>
      <dgm:spPr/>
      <dgm:t>
        <a:bodyPr/>
        <a:lstStyle/>
        <a:p>
          <a:endParaRPr lang="en-US"/>
        </a:p>
      </dgm:t>
    </dgm:pt>
    <dgm:pt modelId="{B903C04D-CB77-4F69-A13E-D53DA55AFE53}" type="pres">
      <dgm:prSet presAssocID="{715D857E-A4BD-417A-BC18-EBCCE97EE54A}" presName="Name0" presStyleCnt="0">
        <dgm:presLayoutVars>
          <dgm:dir/>
          <dgm:resizeHandles val="exact"/>
        </dgm:presLayoutVars>
      </dgm:prSet>
      <dgm:spPr/>
    </dgm:pt>
    <dgm:pt modelId="{0980EE90-2FA9-4CEB-B2B7-93252E849DDF}" type="pres">
      <dgm:prSet presAssocID="{292070FA-02F9-4B3C-BD14-0E1C3EFC7C8F}" presName="node" presStyleLbl="node1" presStyleIdx="0" presStyleCnt="5" custScaleX="161159" custScaleY="99729" custLinFactNeighborX="-33311" custLinFactNeighborY="-286">
        <dgm:presLayoutVars>
          <dgm:bulletEnabled val="1"/>
        </dgm:presLayoutVars>
      </dgm:prSet>
      <dgm:spPr/>
    </dgm:pt>
    <dgm:pt modelId="{62BE1F57-3B86-4279-9785-1A3CED1ACB81}" type="pres">
      <dgm:prSet presAssocID="{F6076ACB-8417-40C9-A4E1-22E96BE2AAE3}" presName="sibTrans" presStyleLbl="sibTrans1D1" presStyleIdx="0" presStyleCnt="4"/>
      <dgm:spPr/>
    </dgm:pt>
    <dgm:pt modelId="{4C2D9A3B-B5C3-438E-AF4C-9462DF39155D}" type="pres">
      <dgm:prSet presAssocID="{F6076ACB-8417-40C9-A4E1-22E96BE2AAE3}" presName="connectorText" presStyleLbl="sibTrans1D1" presStyleIdx="0" presStyleCnt="4"/>
      <dgm:spPr/>
    </dgm:pt>
    <dgm:pt modelId="{0670FB17-353E-4260-BA68-AC1009E5112A}" type="pres">
      <dgm:prSet presAssocID="{4C237EAD-7C51-40E8-AB62-3023A450DB47}" presName="node" presStyleLbl="node1" presStyleIdx="1" presStyleCnt="5" custScaleX="134178">
        <dgm:presLayoutVars>
          <dgm:bulletEnabled val="1"/>
        </dgm:presLayoutVars>
      </dgm:prSet>
      <dgm:spPr/>
    </dgm:pt>
    <dgm:pt modelId="{E87C81B9-9344-446E-8A1D-4789D45149C9}" type="pres">
      <dgm:prSet presAssocID="{9DAB6D01-4F20-4346-BBD9-7D36F11619AC}" presName="sibTrans" presStyleLbl="sibTrans1D1" presStyleIdx="1" presStyleCnt="4"/>
      <dgm:spPr/>
    </dgm:pt>
    <dgm:pt modelId="{66F7ED16-A150-4CCC-9B17-2490993F9724}" type="pres">
      <dgm:prSet presAssocID="{9DAB6D01-4F20-4346-BBD9-7D36F11619AC}" presName="connectorText" presStyleLbl="sibTrans1D1" presStyleIdx="1" presStyleCnt="4"/>
      <dgm:spPr/>
    </dgm:pt>
    <dgm:pt modelId="{215D21E2-4421-4F89-A297-9124270937B5}" type="pres">
      <dgm:prSet presAssocID="{9EE6F86E-7D36-4589-853D-5C58ACB24DB8}" presName="node" presStyleLbl="node1" presStyleIdx="2" presStyleCnt="5" custScaleX="141197" custLinFactNeighborX="4323" custLinFactNeighborY="-4368">
        <dgm:presLayoutVars>
          <dgm:bulletEnabled val="1"/>
        </dgm:presLayoutVars>
      </dgm:prSet>
      <dgm:spPr/>
    </dgm:pt>
    <dgm:pt modelId="{DCA54609-25FE-49DE-A9D7-5CE2D0312827}" type="pres">
      <dgm:prSet presAssocID="{550F5038-A2F2-40DD-BEAB-EE4E073F67F9}" presName="sibTrans" presStyleLbl="sibTrans1D1" presStyleIdx="2" presStyleCnt="4"/>
      <dgm:spPr/>
    </dgm:pt>
    <dgm:pt modelId="{B24AB6FC-3510-446C-BA23-E2E062DB0A76}" type="pres">
      <dgm:prSet presAssocID="{550F5038-A2F2-40DD-BEAB-EE4E073F67F9}" presName="connectorText" presStyleLbl="sibTrans1D1" presStyleIdx="2" presStyleCnt="4"/>
      <dgm:spPr/>
    </dgm:pt>
    <dgm:pt modelId="{FD794B5E-A409-4420-8A57-B4E8532D9641}" type="pres">
      <dgm:prSet presAssocID="{926F1A6D-3C5A-4A01-B07D-FFB060327533}" presName="node" presStyleLbl="node1" presStyleIdx="3" presStyleCnt="5" custScaleX="142189" custLinFactNeighborX="23010" custLinFactNeighborY="-4708">
        <dgm:presLayoutVars>
          <dgm:bulletEnabled val="1"/>
        </dgm:presLayoutVars>
      </dgm:prSet>
      <dgm:spPr/>
    </dgm:pt>
    <dgm:pt modelId="{C0CC011B-46FE-4DE2-BE8A-2369A8CDEA06}" type="pres">
      <dgm:prSet presAssocID="{1FA92911-842A-495B-802F-ECD966636894}" presName="sibTrans" presStyleLbl="sibTrans1D1" presStyleIdx="3" presStyleCnt="4"/>
      <dgm:spPr/>
    </dgm:pt>
    <dgm:pt modelId="{FCE3878D-7E2C-4D07-988A-BD213F663514}" type="pres">
      <dgm:prSet presAssocID="{1FA92911-842A-495B-802F-ECD966636894}" presName="connectorText" presStyleLbl="sibTrans1D1" presStyleIdx="3" presStyleCnt="4"/>
      <dgm:spPr/>
    </dgm:pt>
    <dgm:pt modelId="{85D7CCC9-0B2F-44EE-8261-19A107977C08}" type="pres">
      <dgm:prSet presAssocID="{D11D1F24-E6B3-4224-BCD4-E52A53E27B31}" presName="node" presStyleLbl="node1" presStyleIdx="4" presStyleCnt="5" custScaleX="253282" custScaleY="68445" custLinFactNeighborX="45641" custLinFactNeighborY="-980">
        <dgm:presLayoutVars>
          <dgm:bulletEnabled val="1"/>
        </dgm:presLayoutVars>
      </dgm:prSet>
      <dgm:spPr/>
    </dgm:pt>
  </dgm:ptLst>
  <dgm:cxnLst>
    <dgm:cxn modelId="{B155BF08-110E-4A3D-853D-8EA7110290EB}" type="presOf" srcId="{1FA92911-842A-495B-802F-ECD966636894}" destId="{C0CC011B-46FE-4DE2-BE8A-2369A8CDEA06}" srcOrd="0" destOrd="0" presId="urn:microsoft.com/office/officeart/2016/7/layout/RepeatingBendingProcessNew"/>
    <dgm:cxn modelId="{12903722-D8F9-45C2-9938-A2DFBA078C76}" type="presOf" srcId="{9DAB6D01-4F20-4346-BBD9-7D36F11619AC}" destId="{66F7ED16-A150-4CCC-9B17-2490993F9724}" srcOrd="1" destOrd="0" presId="urn:microsoft.com/office/officeart/2016/7/layout/RepeatingBendingProcessNew"/>
    <dgm:cxn modelId="{DBF68325-5954-4DC0-9B82-0CF281683537}" type="presOf" srcId="{F6076ACB-8417-40C9-A4E1-22E96BE2AAE3}" destId="{4C2D9A3B-B5C3-438E-AF4C-9462DF39155D}" srcOrd="1" destOrd="0" presId="urn:microsoft.com/office/officeart/2016/7/layout/RepeatingBendingProcessNew"/>
    <dgm:cxn modelId="{5685AA26-7821-482B-8209-5FA904FCFA84}" type="presOf" srcId="{D11D1F24-E6B3-4224-BCD4-E52A53E27B31}" destId="{85D7CCC9-0B2F-44EE-8261-19A107977C08}" srcOrd="0" destOrd="0" presId="urn:microsoft.com/office/officeart/2016/7/layout/RepeatingBendingProcessNew"/>
    <dgm:cxn modelId="{A5BCA028-6842-41F5-81DA-D70F4F60690F}" type="presOf" srcId="{292070FA-02F9-4B3C-BD14-0E1C3EFC7C8F}" destId="{0980EE90-2FA9-4CEB-B2B7-93252E849DDF}" srcOrd="0" destOrd="0" presId="urn:microsoft.com/office/officeart/2016/7/layout/RepeatingBendingProcessNew"/>
    <dgm:cxn modelId="{846A2563-3DDA-40D2-838D-74BC3A333ABD}" type="presOf" srcId="{9EE6F86E-7D36-4589-853D-5C58ACB24DB8}" destId="{215D21E2-4421-4F89-A297-9124270937B5}" srcOrd="0" destOrd="0" presId="urn:microsoft.com/office/officeart/2016/7/layout/RepeatingBendingProcessNew"/>
    <dgm:cxn modelId="{E327C551-DE34-4C34-B0F0-8CBF76550A3C}" type="presOf" srcId="{550F5038-A2F2-40DD-BEAB-EE4E073F67F9}" destId="{B24AB6FC-3510-446C-BA23-E2E062DB0A76}" srcOrd="1" destOrd="0" presId="urn:microsoft.com/office/officeart/2016/7/layout/RepeatingBendingProcessNew"/>
    <dgm:cxn modelId="{9490E673-8AA7-4EAC-9181-50135D24D5EA}" srcId="{715D857E-A4BD-417A-BC18-EBCCE97EE54A}" destId="{D11D1F24-E6B3-4224-BCD4-E52A53E27B31}" srcOrd="4" destOrd="0" parTransId="{11CBD0C9-7EF5-43C6-9548-E6D0BF10727B}" sibTransId="{C78ADDB4-841F-4BBF-BD58-0D869F60E1C5}"/>
    <dgm:cxn modelId="{F4228874-5E45-40DA-A2BF-20418BE22EEC}" type="presOf" srcId="{4C237EAD-7C51-40E8-AB62-3023A450DB47}" destId="{0670FB17-353E-4260-BA68-AC1009E5112A}" srcOrd="0" destOrd="0" presId="urn:microsoft.com/office/officeart/2016/7/layout/RepeatingBendingProcessNew"/>
    <dgm:cxn modelId="{F60D4B56-C027-42DD-97CE-DE6BC2572964}" type="presOf" srcId="{926F1A6D-3C5A-4A01-B07D-FFB060327533}" destId="{FD794B5E-A409-4420-8A57-B4E8532D9641}" srcOrd="0" destOrd="0" presId="urn:microsoft.com/office/officeart/2016/7/layout/RepeatingBendingProcessNew"/>
    <dgm:cxn modelId="{68074386-C042-4156-919D-B7D73ECDB5E8}" type="presOf" srcId="{1FA92911-842A-495B-802F-ECD966636894}" destId="{FCE3878D-7E2C-4D07-988A-BD213F663514}" srcOrd="1" destOrd="0" presId="urn:microsoft.com/office/officeart/2016/7/layout/RepeatingBendingProcessNew"/>
    <dgm:cxn modelId="{F5407D9F-101F-4DFE-8615-C04E6C4747EF}" srcId="{715D857E-A4BD-417A-BC18-EBCCE97EE54A}" destId="{926F1A6D-3C5A-4A01-B07D-FFB060327533}" srcOrd="3" destOrd="0" parTransId="{E539D121-84D2-4457-81CA-50244915BAE7}" sibTransId="{1FA92911-842A-495B-802F-ECD966636894}"/>
    <dgm:cxn modelId="{1C559EA5-FCB2-42D1-9CFB-03DC724B84F6}" type="presOf" srcId="{9DAB6D01-4F20-4346-BBD9-7D36F11619AC}" destId="{E87C81B9-9344-446E-8A1D-4789D45149C9}" srcOrd="0" destOrd="0" presId="urn:microsoft.com/office/officeart/2016/7/layout/RepeatingBendingProcessNew"/>
    <dgm:cxn modelId="{4E1177B3-6AD5-4E78-88AE-78B558B0465E}" type="presOf" srcId="{F6076ACB-8417-40C9-A4E1-22E96BE2AAE3}" destId="{62BE1F57-3B86-4279-9785-1A3CED1ACB81}" srcOrd="0" destOrd="0" presId="urn:microsoft.com/office/officeart/2016/7/layout/RepeatingBendingProcessNew"/>
    <dgm:cxn modelId="{B559EDD1-FD5F-4B81-A877-F1CCAD3F444B}" srcId="{715D857E-A4BD-417A-BC18-EBCCE97EE54A}" destId="{4C237EAD-7C51-40E8-AB62-3023A450DB47}" srcOrd="1" destOrd="0" parTransId="{0A3111EE-31AD-4E44-866B-8CA422CAE229}" sibTransId="{9DAB6D01-4F20-4346-BBD9-7D36F11619AC}"/>
    <dgm:cxn modelId="{F0EB22E7-E6B5-4AB2-B8B0-AF84EC258513}" srcId="{715D857E-A4BD-417A-BC18-EBCCE97EE54A}" destId="{292070FA-02F9-4B3C-BD14-0E1C3EFC7C8F}" srcOrd="0" destOrd="0" parTransId="{D9EF8E60-50BC-41E8-B5CD-6E932BA187C2}" sibTransId="{F6076ACB-8417-40C9-A4E1-22E96BE2AAE3}"/>
    <dgm:cxn modelId="{4A830FE8-2985-4FC9-A5DD-7190507C66F2}" srcId="{715D857E-A4BD-417A-BC18-EBCCE97EE54A}" destId="{9EE6F86E-7D36-4589-853D-5C58ACB24DB8}" srcOrd="2" destOrd="0" parTransId="{0BBC16ED-C7AC-47FA-900B-9EEA47C4DB25}" sibTransId="{550F5038-A2F2-40DD-BEAB-EE4E073F67F9}"/>
    <dgm:cxn modelId="{434427ED-35DA-4CE4-AF86-3C5FFB04068C}" type="presOf" srcId="{715D857E-A4BD-417A-BC18-EBCCE97EE54A}" destId="{B903C04D-CB77-4F69-A13E-D53DA55AFE53}" srcOrd="0" destOrd="0" presId="urn:microsoft.com/office/officeart/2016/7/layout/RepeatingBendingProcessNew"/>
    <dgm:cxn modelId="{490888FB-35BC-443A-945A-8933F68BFBAE}" type="presOf" srcId="{550F5038-A2F2-40DD-BEAB-EE4E073F67F9}" destId="{DCA54609-25FE-49DE-A9D7-5CE2D0312827}" srcOrd="0" destOrd="0" presId="urn:microsoft.com/office/officeart/2016/7/layout/RepeatingBendingProcessNew"/>
    <dgm:cxn modelId="{7276B42C-D417-4E43-9084-62485156FB62}" type="presParOf" srcId="{B903C04D-CB77-4F69-A13E-D53DA55AFE53}" destId="{0980EE90-2FA9-4CEB-B2B7-93252E849DDF}" srcOrd="0" destOrd="0" presId="urn:microsoft.com/office/officeart/2016/7/layout/RepeatingBendingProcessNew"/>
    <dgm:cxn modelId="{CBAF8D63-2200-4E1D-9818-20FD1CB86DC6}" type="presParOf" srcId="{B903C04D-CB77-4F69-A13E-D53DA55AFE53}" destId="{62BE1F57-3B86-4279-9785-1A3CED1ACB81}" srcOrd="1" destOrd="0" presId="urn:microsoft.com/office/officeart/2016/7/layout/RepeatingBendingProcessNew"/>
    <dgm:cxn modelId="{CB868A3E-9285-413C-B41A-B763B6BD5299}" type="presParOf" srcId="{62BE1F57-3B86-4279-9785-1A3CED1ACB81}" destId="{4C2D9A3B-B5C3-438E-AF4C-9462DF39155D}" srcOrd="0" destOrd="0" presId="urn:microsoft.com/office/officeart/2016/7/layout/RepeatingBendingProcessNew"/>
    <dgm:cxn modelId="{9B594CE2-256C-4270-9D5E-376A20159F3D}" type="presParOf" srcId="{B903C04D-CB77-4F69-A13E-D53DA55AFE53}" destId="{0670FB17-353E-4260-BA68-AC1009E5112A}" srcOrd="2" destOrd="0" presId="urn:microsoft.com/office/officeart/2016/7/layout/RepeatingBendingProcessNew"/>
    <dgm:cxn modelId="{273C5AF3-C232-4363-83FD-9672BE0FCE95}" type="presParOf" srcId="{B903C04D-CB77-4F69-A13E-D53DA55AFE53}" destId="{E87C81B9-9344-446E-8A1D-4789D45149C9}" srcOrd="3" destOrd="0" presId="urn:microsoft.com/office/officeart/2016/7/layout/RepeatingBendingProcessNew"/>
    <dgm:cxn modelId="{742FA8C9-7E00-4CC5-9FA7-BA0C5C5062D4}" type="presParOf" srcId="{E87C81B9-9344-446E-8A1D-4789D45149C9}" destId="{66F7ED16-A150-4CCC-9B17-2490993F9724}" srcOrd="0" destOrd="0" presId="urn:microsoft.com/office/officeart/2016/7/layout/RepeatingBendingProcessNew"/>
    <dgm:cxn modelId="{69DA5C2E-2071-4DBE-A510-D0BEC9EA62FD}" type="presParOf" srcId="{B903C04D-CB77-4F69-A13E-D53DA55AFE53}" destId="{215D21E2-4421-4F89-A297-9124270937B5}" srcOrd="4" destOrd="0" presId="urn:microsoft.com/office/officeart/2016/7/layout/RepeatingBendingProcessNew"/>
    <dgm:cxn modelId="{1E240805-BC70-4B4E-BB32-8D047E7C54B9}" type="presParOf" srcId="{B903C04D-CB77-4F69-A13E-D53DA55AFE53}" destId="{DCA54609-25FE-49DE-A9D7-5CE2D0312827}" srcOrd="5" destOrd="0" presId="urn:microsoft.com/office/officeart/2016/7/layout/RepeatingBendingProcessNew"/>
    <dgm:cxn modelId="{0DE2F977-324A-44B3-8842-FEFF4F6968F5}" type="presParOf" srcId="{DCA54609-25FE-49DE-A9D7-5CE2D0312827}" destId="{B24AB6FC-3510-446C-BA23-E2E062DB0A76}" srcOrd="0" destOrd="0" presId="urn:microsoft.com/office/officeart/2016/7/layout/RepeatingBendingProcessNew"/>
    <dgm:cxn modelId="{4FC3DA0C-8549-4DF0-AC15-19970A5B5124}" type="presParOf" srcId="{B903C04D-CB77-4F69-A13E-D53DA55AFE53}" destId="{FD794B5E-A409-4420-8A57-B4E8532D9641}" srcOrd="6" destOrd="0" presId="urn:microsoft.com/office/officeart/2016/7/layout/RepeatingBendingProcessNew"/>
    <dgm:cxn modelId="{46ECBBC9-2298-4143-A7C7-021636F61102}" type="presParOf" srcId="{B903C04D-CB77-4F69-A13E-D53DA55AFE53}" destId="{C0CC011B-46FE-4DE2-BE8A-2369A8CDEA06}" srcOrd="7" destOrd="0" presId="urn:microsoft.com/office/officeart/2016/7/layout/RepeatingBendingProcessNew"/>
    <dgm:cxn modelId="{E2545CF2-74A3-4C77-A199-5C46918D901F}" type="presParOf" srcId="{C0CC011B-46FE-4DE2-BE8A-2369A8CDEA06}" destId="{FCE3878D-7E2C-4D07-988A-BD213F663514}" srcOrd="0" destOrd="0" presId="urn:microsoft.com/office/officeart/2016/7/layout/RepeatingBendingProcessNew"/>
    <dgm:cxn modelId="{49480C60-C919-4957-94AA-3D2E7FDB6BE9}" type="presParOf" srcId="{B903C04D-CB77-4F69-A13E-D53DA55AFE53}" destId="{85D7CCC9-0B2F-44EE-8261-19A107977C08}" srcOrd="8" destOrd="0" presId="urn:microsoft.com/office/officeart/2016/7/layout/RepeatingBendingProcessNew"/>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AEA57A4-7307-41D9-8510-E45B129801D2}" type="doc">
      <dgm:prSet loTypeId="urn:microsoft.com/office/officeart/2005/8/layout/hierarchy1" loCatId="hierarchy" qsTypeId="urn:microsoft.com/office/officeart/2005/8/quickstyle/simple1" qsCatId="simple" csTypeId="urn:microsoft.com/office/officeart/2005/8/colors/accent2_2" csCatId="accent2"/>
      <dgm:spPr/>
      <dgm:t>
        <a:bodyPr/>
        <a:lstStyle/>
        <a:p>
          <a:endParaRPr lang="en-US"/>
        </a:p>
      </dgm:t>
    </dgm:pt>
    <dgm:pt modelId="{87FB27EC-E4FC-4436-BFDC-3D6ED4449092}">
      <dgm:prSet/>
      <dgm:spPr/>
      <dgm:t>
        <a:bodyPr/>
        <a:lstStyle/>
        <a:p>
          <a:r>
            <a:rPr lang="en-US" b="1"/>
            <a:t>Reducing Dependency on Social Services:</a:t>
          </a:r>
          <a:r>
            <a:rPr lang="en-US"/>
            <a:t> By preventing problems and strengthening family units, these programs reduce the overall dependency on government assistance.</a:t>
          </a:r>
        </a:p>
      </dgm:t>
    </dgm:pt>
    <dgm:pt modelId="{634E39F0-0034-425B-A115-F05980BBA1B7}" type="parTrans" cxnId="{A7058E6A-9D4B-4B23-B159-35F1C1FD1619}">
      <dgm:prSet/>
      <dgm:spPr/>
      <dgm:t>
        <a:bodyPr/>
        <a:lstStyle/>
        <a:p>
          <a:endParaRPr lang="en-US"/>
        </a:p>
      </dgm:t>
    </dgm:pt>
    <dgm:pt modelId="{A862A124-BC39-42BD-A3B9-2700A0EFC488}" type="sibTrans" cxnId="{A7058E6A-9D4B-4B23-B159-35F1C1FD1619}">
      <dgm:prSet/>
      <dgm:spPr/>
      <dgm:t>
        <a:bodyPr/>
        <a:lstStyle/>
        <a:p>
          <a:endParaRPr lang="en-US"/>
        </a:p>
      </dgm:t>
    </dgm:pt>
    <dgm:pt modelId="{9A3424BA-8B4F-4197-AF66-10AB55C881F1}">
      <dgm:prSet/>
      <dgm:spPr/>
      <dgm:t>
        <a:bodyPr/>
        <a:lstStyle/>
        <a:p>
          <a:r>
            <a:rPr lang="en-US" b="1"/>
            <a:t>Enhancing Educational Outcomes:</a:t>
          </a:r>
          <a:r>
            <a:rPr lang="en-US"/>
            <a:t> With programs focused on school readiness and educational support, children from supported families tend to perform better academically.</a:t>
          </a:r>
        </a:p>
      </dgm:t>
    </dgm:pt>
    <dgm:pt modelId="{68083DFE-23AA-42F9-8663-D26F05DCB622}" type="parTrans" cxnId="{A82F775E-C5B7-45C7-9747-33E8DEB7C0FA}">
      <dgm:prSet/>
      <dgm:spPr/>
      <dgm:t>
        <a:bodyPr/>
        <a:lstStyle/>
        <a:p>
          <a:endParaRPr lang="en-US"/>
        </a:p>
      </dgm:t>
    </dgm:pt>
    <dgm:pt modelId="{9C63C847-67EA-4281-92ED-9A959C63C679}" type="sibTrans" cxnId="{A82F775E-C5B7-45C7-9747-33E8DEB7C0FA}">
      <dgm:prSet/>
      <dgm:spPr/>
      <dgm:t>
        <a:bodyPr/>
        <a:lstStyle/>
        <a:p>
          <a:endParaRPr lang="en-US"/>
        </a:p>
      </dgm:t>
    </dgm:pt>
    <dgm:pt modelId="{4092C63A-61AD-46F1-9E5E-7400186978D8}">
      <dgm:prSet/>
      <dgm:spPr/>
      <dgm:t>
        <a:bodyPr/>
        <a:lstStyle/>
        <a:p>
          <a:r>
            <a:rPr lang="en-US" b="1"/>
            <a:t>Economic Growth:</a:t>
          </a:r>
          <a:r>
            <a:rPr lang="en-US"/>
            <a:t> By promoting economic success and self-reliance among families, these programs contribute to the broader economic stability of the community.</a:t>
          </a:r>
        </a:p>
      </dgm:t>
    </dgm:pt>
    <dgm:pt modelId="{C3199658-A50C-4659-B09D-E3E87C4747BD}" type="parTrans" cxnId="{47D846D8-3E1D-4139-A5DC-BCAB1F08E068}">
      <dgm:prSet/>
      <dgm:spPr/>
      <dgm:t>
        <a:bodyPr/>
        <a:lstStyle/>
        <a:p>
          <a:endParaRPr lang="en-US"/>
        </a:p>
      </dgm:t>
    </dgm:pt>
    <dgm:pt modelId="{228CBD23-798C-42CA-8FED-A3EC6EAC50CE}" type="sibTrans" cxnId="{47D846D8-3E1D-4139-A5DC-BCAB1F08E068}">
      <dgm:prSet/>
      <dgm:spPr/>
      <dgm:t>
        <a:bodyPr/>
        <a:lstStyle/>
        <a:p>
          <a:endParaRPr lang="en-US"/>
        </a:p>
      </dgm:t>
    </dgm:pt>
    <dgm:pt modelId="{8AA989E5-0D9A-4468-A65C-1CFF8D0E9DB0}" type="pres">
      <dgm:prSet presAssocID="{5AEA57A4-7307-41D9-8510-E45B129801D2}" presName="hierChild1" presStyleCnt="0">
        <dgm:presLayoutVars>
          <dgm:chPref val="1"/>
          <dgm:dir/>
          <dgm:animOne val="branch"/>
          <dgm:animLvl val="lvl"/>
          <dgm:resizeHandles/>
        </dgm:presLayoutVars>
      </dgm:prSet>
      <dgm:spPr/>
    </dgm:pt>
    <dgm:pt modelId="{CB0183DB-3138-47F2-9263-53EDCE910C73}" type="pres">
      <dgm:prSet presAssocID="{87FB27EC-E4FC-4436-BFDC-3D6ED4449092}" presName="hierRoot1" presStyleCnt="0"/>
      <dgm:spPr/>
    </dgm:pt>
    <dgm:pt modelId="{1E0E6588-ECE5-4D6C-BA58-44C8D155F4FE}" type="pres">
      <dgm:prSet presAssocID="{87FB27EC-E4FC-4436-BFDC-3D6ED4449092}" presName="composite" presStyleCnt="0"/>
      <dgm:spPr/>
    </dgm:pt>
    <dgm:pt modelId="{5975EE7E-804C-44AD-8552-4598831483F0}" type="pres">
      <dgm:prSet presAssocID="{87FB27EC-E4FC-4436-BFDC-3D6ED4449092}" presName="background" presStyleLbl="node0" presStyleIdx="0" presStyleCnt="3"/>
      <dgm:spPr/>
    </dgm:pt>
    <dgm:pt modelId="{1A1DD523-28F5-4D0D-8C19-1F86450CF399}" type="pres">
      <dgm:prSet presAssocID="{87FB27EC-E4FC-4436-BFDC-3D6ED4449092}" presName="text" presStyleLbl="fgAcc0" presStyleIdx="0" presStyleCnt="3">
        <dgm:presLayoutVars>
          <dgm:chPref val="3"/>
        </dgm:presLayoutVars>
      </dgm:prSet>
      <dgm:spPr/>
    </dgm:pt>
    <dgm:pt modelId="{2DE364ED-4ED8-4523-8D7D-A551700A06F2}" type="pres">
      <dgm:prSet presAssocID="{87FB27EC-E4FC-4436-BFDC-3D6ED4449092}" presName="hierChild2" presStyleCnt="0"/>
      <dgm:spPr/>
    </dgm:pt>
    <dgm:pt modelId="{2665EF32-363F-4F85-929F-8156427D638E}" type="pres">
      <dgm:prSet presAssocID="{9A3424BA-8B4F-4197-AF66-10AB55C881F1}" presName="hierRoot1" presStyleCnt="0"/>
      <dgm:spPr/>
    </dgm:pt>
    <dgm:pt modelId="{CF091F5C-378B-4E43-9FB0-3FBAB69AE9AE}" type="pres">
      <dgm:prSet presAssocID="{9A3424BA-8B4F-4197-AF66-10AB55C881F1}" presName="composite" presStyleCnt="0"/>
      <dgm:spPr/>
    </dgm:pt>
    <dgm:pt modelId="{47EC345D-590E-43E6-8A0A-2F690C7CE1C6}" type="pres">
      <dgm:prSet presAssocID="{9A3424BA-8B4F-4197-AF66-10AB55C881F1}" presName="background" presStyleLbl="node0" presStyleIdx="1" presStyleCnt="3"/>
      <dgm:spPr/>
    </dgm:pt>
    <dgm:pt modelId="{CC4C731F-D83F-4D59-B30A-40E3ADBAC33D}" type="pres">
      <dgm:prSet presAssocID="{9A3424BA-8B4F-4197-AF66-10AB55C881F1}" presName="text" presStyleLbl="fgAcc0" presStyleIdx="1" presStyleCnt="3">
        <dgm:presLayoutVars>
          <dgm:chPref val="3"/>
        </dgm:presLayoutVars>
      </dgm:prSet>
      <dgm:spPr/>
    </dgm:pt>
    <dgm:pt modelId="{2DE21CBF-CB3B-47C4-B8F8-BBFE8138B999}" type="pres">
      <dgm:prSet presAssocID="{9A3424BA-8B4F-4197-AF66-10AB55C881F1}" presName="hierChild2" presStyleCnt="0"/>
      <dgm:spPr/>
    </dgm:pt>
    <dgm:pt modelId="{CAD08876-FB5C-47E9-815A-652F58F563A8}" type="pres">
      <dgm:prSet presAssocID="{4092C63A-61AD-46F1-9E5E-7400186978D8}" presName="hierRoot1" presStyleCnt="0"/>
      <dgm:spPr/>
    </dgm:pt>
    <dgm:pt modelId="{6C28A256-5F82-4A96-8B9F-B5A89AA7C29D}" type="pres">
      <dgm:prSet presAssocID="{4092C63A-61AD-46F1-9E5E-7400186978D8}" presName="composite" presStyleCnt="0"/>
      <dgm:spPr/>
    </dgm:pt>
    <dgm:pt modelId="{B06845D3-3CFE-482E-A8E3-2AFC4A070658}" type="pres">
      <dgm:prSet presAssocID="{4092C63A-61AD-46F1-9E5E-7400186978D8}" presName="background" presStyleLbl="node0" presStyleIdx="2" presStyleCnt="3"/>
      <dgm:spPr/>
    </dgm:pt>
    <dgm:pt modelId="{31DFF01F-C5C4-47EE-8B34-B30384D1F128}" type="pres">
      <dgm:prSet presAssocID="{4092C63A-61AD-46F1-9E5E-7400186978D8}" presName="text" presStyleLbl="fgAcc0" presStyleIdx="2" presStyleCnt="3">
        <dgm:presLayoutVars>
          <dgm:chPref val="3"/>
        </dgm:presLayoutVars>
      </dgm:prSet>
      <dgm:spPr/>
    </dgm:pt>
    <dgm:pt modelId="{60E5845A-A907-4D7D-A651-1CEF36CEC647}" type="pres">
      <dgm:prSet presAssocID="{4092C63A-61AD-46F1-9E5E-7400186978D8}" presName="hierChild2" presStyleCnt="0"/>
      <dgm:spPr/>
    </dgm:pt>
  </dgm:ptLst>
  <dgm:cxnLst>
    <dgm:cxn modelId="{49E15B36-F125-49FE-9F77-7764565B3FDE}" type="presOf" srcId="{4092C63A-61AD-46F1-9E5E-7400186978D8}" destId="{31DFF01F-C5C4-47EE-8B34-B30384D1F128}" srcOrd="0" destOrd="0" presId="urn:microsoft.com/office/officeart/2005/8/layout/hierarchy1"/>
    <dgm:cxn modelId="{A82F775E-C5B7-45C7-9747-33E8DEB7C0FA}" srcId="{5AEA57A4-7307-41D9-8510-E45B129801D2}" destId="{9A3424BA-8B4F-4197-AF66-10AB55C881F1}" srcOrd="1" destOrd="0" parTransId="{68083DFE-23AA-42F9-8663-D26F05DCB622}" sibTransId="{9C63C847-67EA-4281-92ED-9A959C63C679}"/>
    <dgm:cxn modelId="{A7058E6A-9D4B-4B23-B159-35F1C1FD1619}" srcId="{5AEA57A4-7307-41D9-8510-E45B129801D2}" destId="{87FB27EC-E4FC-4436-BFDC-3D6ED4449092}" srcOrd="0" destOrd="0" parTransId="{634E39F0-0034-425B-A115-F05980BBA1B7}" sibTransId="{A862A124-BC39-42BD-A3B9-2700A0EFC488}"/>
    <dgm:cxn modelId="{3BF3AC77-9B5C-4BEE-828F-33CB6BE73E58}" type="presOf" srcId="{5AEA57A4-7307-41D9-8510-E45B129801D2}" destId="{8AA989E5-0D9A-4468-A65C-1CFF8D0E9DB0}" srcOrd="0" destOrd="0" presId="urn:microsoft.com/office/officeart/2005/8/layout/hierarchy1"/>
    <dgm:cxn modelId="{EADA589E-BF24-4508-AEB7-AFE951C88EB7}" type="presOf" srcId="{87FB27EC-E4FC-4436-BFDC-3D6ED4449092}" destId="{1A1DD523-28F5-4D0D-8C19-1F86450CF399}" srcOrd="0" destOrd="0" presId="urn:microsoft.com/office/officeart/2005/8/layout/hierarchy1"/>
    <dgm:cxn modelId="{47D846D8-3E1D-4139-A5DC-BCAB1F08E068}" srcId="{5AEA57A4-7307-41D9-8510-E45B129801D2}" destId="{4092C63A-61AD-46F1-9E5E-7400186978D8}" srcOrd="2" destOrd="0" parTransId="{C3199658-A50C-4659-B09D-E3E87C4747BD}" sibTransId="{228CBD23-798C-42CA-8FED-A3EC6EAC50CE}"/>
    <dgm:cxn modelId="{8C3880D8-9D0A-4015-9D6B-3055D89D80B7}" type="presOf" srcId="{9A3424BA-8B4F-4197-AF66-10AB55C881F1}" destId="{CC4C731F-D83F-4D59-B30A-40E3ADBAC33D}" srcOrd="0" destOrd="0" presId="urn:microsoft.com/office/officeart/2005/8/layout/hierarchy1"/>
    <dgm:cxn modelId="{FA6784B5-1266-489D-A1BE-E359F35C56A2}" type="presParOf" srcId="{8AA989E5-0D9A-4468-A65C-1CFF8D0E9DB0}" destId="{CB0183DB-3138-47F2-9263-53EDCE910C73}" srcOrd="0" destOrd="0" presId="urn:microsoft.com/office/officeart/2005/8/layout/hierarchy1"/>
    <dgm:cxn modelId="{962BC901-D3F9-4EFF-8410-264C73D52B09}" type="presParOf" srcId="{CB0183DB-3138-47F2-9263-53EDCE910C73}" destId="{1E0E6588-ECE5-4D6C-BA58-44C8D155F4FE}" srcOrd="0" destOrd="0" presId="urn:microsoft.com/office/officeart/2005/8/layout/hierarchy1"/>
    <dgm:cxn modelId="{F51940DE-AE38-49B8-B9B2-5E8120D0BFE6}" type="presParOf" srcId="{1E0E6588-ECE5-4D6C-BA58-44C8D155F4FE}" destId="{5975EE7E-804C-44AD-8552-4598831483F0}" srcOrd="0" destOrd="0" presId="urn:microsoft.com/office/officeart/2005/8/layout/hierarchy1"/>
    <dgm:cxn modelId="{D1541639-CFC1-4078-9868-D30FD702288E}" type="presParOf" srcId="{1E0E6588-ECE5-4D6C-BA58-44C8D155F4FE}" destId="{1A1DD523-28F5-4D0D-8C19-1F86450CF399}" srcOrd="1" destOrd="0" presId="urn:microsoft.com/office/officeart/2005/8/layout/hierarchy1"/>
    <dgm:cxn modelId="{CF47B5E2-65CA-4A96-9BF8-A1724E3B7638}" type="presParOf" srcId="{CB0183DB-3138-47F2-9263-53EDCE910C73}" destId="{2DE364ED-4ED8-4523-8D7D-A551700A06F2}" srcOrd="1" destOrd="0" presId="urn:microsoft.com/office/officeart/2005/8/layout/hierarchy1"/>
    <dgm:cxn modelId="{EB71CB06-98D0-43C2-A6CC-B93FC7DB4C63}" type="presParOf" srcId="{8AA989E5-0D9A-4468-A65C-1CFF8D0E9DB0}" destId="{2665EF32-363F-4F85-929F-8156427D638E}" srcOrd="1" destOrd="0" presId="urn:microsoft.com/office/officeart/2005/8/layout/hierarchy1"/>
    <dgm:cxn modelId="{A9698923-550C-4F7C-9AFF-82CAEDE802D7}" type="presParOf" srcId="{2665EF32-363F-4F85-929F-8156427D638E}" destId="{CF091F5C-378B-4E43-9FB0-3FBAB69AE9AE}" srcOrd="0" destOrd="0" presId="urn:microsoft.com/office/officeart/2005/8/layout/hierarchy1"/>
    <dgm:cxn modelId="{A24BC200-7C7A-4ED3-AF19-814D2B8BAC1B}" type="presParOf" srcId="{CF091F5C-378B-4E43-9FB0-3FBAB69AE9AE}" destId="{47EC345D-590E-43E6-8A0A-2F690C7CE1C6}" srcOrd="0" destOrd="0" presId="urn:microsoft.com/office/officeart/2005/8/layout/hierarchy1"/>
    <dgm:cxn modelId="{ABF11A1A-2321-4E2E-A83B-DDA721EB1642}" type="presParOf" srcId="{CF091F5C-378B-4E43-9FB0-3FBAB69AE9AE}" destId="{CC4C731F-D83F-4D59-B30A-40E3ADBAC33D}" srcOrd="1" destOrd="0" presId="urn:microsoft.com/office/officeart/2005/8/layout/hierarchy1"/>
    <dgm:cxn modelId="{A6980E6A-BF5B-41AE-AA6A-335D20E3D1DF}" type="presParOf" srcId="{2665EF32-363F-4F85-929F-8156427D638E}" destId="{2DE21CBF-CB3B-47C4-B8F8-BBFE8138B999}" srcOrd="1" destOrd="0" presId="urn:microsoft.com/office/officeart/2005/8/layout/hierarchy1"/>
    <dgm:cxn modelId="{0C0CC49A-BAC9-49B1-A3F2-901ABDF41B5E}" type="presParOf" srcId="{8AA989E5-0D9A-4468-A65C-1CFF8D0E9DB0}" destId="{CAD08876-FB5C-47E9-815A-652F58F563A8}" srcOrd="2" destOrd="0" presId="urn:microsoft.com/office/officeart/2005/8/layout/hierarchy1"/>
    <dgm:cxn modelId="{AB0B2808-6746-4484-A98E-192BB0E807A6}" type="presParOf" srcId="{CAD08876-FB5C-47E9-815A-652F58F563A8}" destId="{6C28A256-5F82-4A96-8B9F-B5A89AA7C29D}" srcOrd="0" destOrd="0" presId="urn:microsoft.com/office/officeart/2005/8/layout/hierarchy1"/>
    <dgm:cxn modelId="{EDDD7E8C-DD6D-4B06-B1A9-FE4E7153775B}" type="presParOf" srcId="{6C28A256-5F82-4A96-8B9F-B5A89AA7C29D}" destId="{B06845D3-3CFE-482E-A8E3-2AFC4A070658}" srcOrd="0" destOrd="0" presId="urn:microsoft.com/office/officeart/2005/8/layout/hierarchy1"/>
    <dgm:cxn modelId="{651256B1-4CAB-47E4-938D-544284FBFEB9}" type="presParOf" srcId="{6C28A256-5F82-4A96-8B9F-B5A89AA7C29D}" destId="{31DFF01F-C5C4-47EE-8B34-B30384D1F128}" srcOrd="1" destOrd="0" presId="urn:microsoft.com/office/officeart/2005/8/layout/hierarchy1"/>
    <dgm:cxn modelId="{7729D78D-8BA5-4BEE-9913-6DEEED5076B2}" type="presParOf" srcId="{CAD08876-FB5C-47E9-815A-652F58F563A8}" destId="{60E5845A-A907-4D7D-A651-1CEF36CEC64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B4910F-C1E7-466C-BCDC-EEBECCF80155}">
      <dsp:nvSpPr>
        <dsp:cNvPr id="0" name=""/>
        <dsp:cNvSpPr/>
      </dsp:nvSpPr>
      <dsp:spPr>
        <a:xfrm>
          <a:off x="0" y="2385"/>
          <a:ext cx="6259325" cy="4879830"/>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b="1" kern="1200" dirty="0">
              <a:solidFill>
                <a:schemeClr val="tx1"/>
              </a:solidFill>
            </a:rPr>
            <a:t>As previously defined by Family Support America, Family Support is all of the following:</a:t>
          </a:r>
          <a:endParaRPr lang="en-US" sz="2100" kern="1200" dirty="0">
            <a:solidFill>
              <a:schemeClr val="tx1"/>
            </a:solidFill>
          </a:endParaRPr>
        </a:p>
        <a:p>
          <a:pPr marL="171450" lvl="1" indent="-171450" algn="l" defTabSz="711200">
            <a:lnSpc>
              <a:spcPct val="90000"/>
            </a:lnSpc>
            <a:spcBef>
              <a:spcPct val="0"/>
            </a:spcBef>
            <a:spcAft>
              <a:spcPct val="15000"/>
            </a:spcAft>
            <a:buChar char="•"/>
          </a:pPr>
          <a:r>
            <a:rPr lang="en-US" sz="1600" kern="1200" dirty="0">
              <a:solidFill>
                <a:schemeClr val="tx1"/>
              </a:solidFill>
            </a:rPr>
            <a:t>An approach to strengthening families and communities so that they can foster the optimal development of children, youth, and adult family members.</a:t>
          </a:r>
        </a:p>
        <a:p>
          <a:pPr marL="171450" lvl="1" indent="-171450" algn="l" defTabSz="711200">
            <a:lnSpc>
              <a:spcPct val="90000"/>
            </a:lnSpc>
            <a:spcBef>
              <a:spcPct val="0"/>
            </a:spcBef>
            <a:spcAft>
              <a:spcPct val="15000"/>
            </a:spcAft>
            <a:buChar char="•"/>
          </a:pPr>
          <a:r>
            <a:rPr lang="en-US" sz="1600" kern="1200" dirty="0">
              <a:solidFill>
                <a:schemeClr val="tx1"/>
              </a:solidFill>
            </a:rPr>
            <a:t>A type of grassroots, community-based program designed to prevent family problems by strengthening parent-child relationships and providing whatever parents need in order to be good nurturers and providers.</a:t>
          </a:r>
        </a:p>
        <a:p>
          <a:pPr marL="171450" lvl="1" indent="-171450" algn="l" defTabSz="711200">
            <a:lnSpc>
              <a:spcPct val="90000"/>
            </a:lnSpc>
            <a:spcBef>
              <a:spcPct val="0"/>
            </a:spcBef>
            <a:spcAft>
              <a:spcPct val="15000"/>
            </a:spcAft>
            <a:buChar char="•"/>
          </a:pPr>
          <a:r>
            <a:rPr lang="en-US" sz="1600" kern="1200" dirty="0">
              <a:solidFill>
                <a:schemeClr val="tx1"/>
              </a:solidFill>
            </a:rPr>
            <a:t>A shift in human services delivery that encourages public and private agencies to work together and to become more preventative, responsive, flexible, family-focused, strengths-based, and holistic – and thus more effective.</a:t>
          </a:r>
        </a:p>
        <a:p>
          <a:pPr marL="171450" lvl="1" indent="-171450" algn="l" defTabSz="711200">
            <a:lnSpc>
              <a:spcPct val="90000"/>
            </a:lnSpc>
            <a:spcBef>
              <a:spcPct val="0"/>
            </a:spcBef>
            <a:spcAft>
              <a:spcPct val="15000"/>
            </a:spcAft>
            <a:buChar char="•"/>
          </a:pPr>
          <a:r>
            <a:rPr lang="en-US" sz="1600" kern="1200" dirty="0">
              <a:solidFill>
                <a:schemeClr val="tx1"/>
              </a:solidFill>
            </a:rPr>
            <a:t>A movement for social change that urges policymakers, service providers, parents, and employers to take responsibility for improving the lives of children and families and ensuring they get what they need to succeed.</a:t>
          </a:r>
          <a:br>
            <a:rPr lang="en-US" sz="1600" kern="1200" dirty="0"/>
          </a:br>
          <a:endParaRPr lang="en-US" sz="1600" kern="1200" dirty="0"/>
        </a:p>
      </dsp:txBody>
      <dsp:txXfrm>
        <a:off x="142925" y="145310"/>
        <a:ext cx="5973475" cy="45939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E1F57-3B86-4279-9785-1A3CED1ACB81}">
      <dsp:nvSpPr>
        <dsp:cNvPr id="0" name=""/>
        <dsp:cNvSpPr/>
      </dsp:nvSpPr>
      <dsp:spPr>
        <a:xfrm>
          <a:off x="3621994" y="829847"/>
          <a:ext cx="491985" cy="91440"/>
        </a:xfrm>
        <a:custGeom>
          <a:avLst/>
          <a:gdLst/>
          <a:ahLst/>
          <a:cxnLst/>
          <a:rect l="0" t="0" r="0" b="0"/>
          <a:pathLst>
            <a:path>
              <a:moveTo>
                <a:pt x="0" y="45720"/>
              </a:moveTo>
              <a:lnTo>
                <a:pt x="263092" y="45720"/>
              </a:lnTo>
              <a:lnTo>
                <a:pt x="263092" y="49578"/>
              </a:lnTo>
              <a:lnTo>
                <a:pt x="491985" y="49578"/>
              </a:lnTo>
            </a:path>
          </a:pathLst>
        </a:custGeom>
        <a:noFill/>
        <a:ln w="6350" cap="flat" cmpd="sng" algn="ctr">
          <a:solidFill>
            <a:schemeClr val="accent5">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r>
            <a:rPr lang="en-US" sz="1000" kern="1200"/>
            <a:t>1</a:t>
          </a:r>
        </a:p>
      </dsp:txBody>
      <dsp:txXfrm>
        <a:off x="3823484" y="806166"/>
        <a:ext cx="89005" cy="138802"/>
      </dsp:txXfrm>
    </dsp:sp>
    <dsp:sp modelId="{0980EE90-2FA9-4CEB-B2B7-93252E849DDF}">
      <dsp:nvSpPr>
        <dsp:cNvPr id="0" name=""/>
        <dsp:cNvSpPr/>
      </dsp:nvSpPr>
      <dsp:spPr>
        <a:xfrm>
          <a:off x="0" y="202820"/>
          <a:ext cx="3623794" cy="134549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182" tIns="115656" rIns="110182" bIns="115656"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Strengthening Families:</a:t>
          </a:r>
          <a:r>
            <a:rPr lang="en-US" sz="1200" kern="1200" dirty="0">
              <a:solidFill>
                <a:schemeClr val="tx1"/>
              </a:solidFill>
            </a:rPr>
            <a:t> </a:t>
          </a:r>
        </a:p>
        <a:p>
          <a:pPr marL="0" lvl="0" indent="0" algn="ctr" defTabSz="533400">
            <a:lnSpc>
              <a:spcPct val="90000"/>
            </a:lnSpc>
            <a:spcBef>
              <a:spcPct val="0"/>
            </a:spcBef>
            <a:spcAft>
              <a:spcPct val="35000"/>
            </a:spcAft>
            <a:buNone/>
          </a:pPr>
          <a:r>
            <a:rPr lang="en-US" sz="1200" kern="1200" dirty="0">
              <a:solidFill>
                <a:schemeClr val="tx1"/>
              </a:solidFill>
            </a:rPr>
            <a:t>Providing resources that help families foster a supportive and nurturing environment is crucial. This includes improving parent-child relationships and helping parents meet their responsibilities effectively.</a:t>
          </a:r>
        </a:p>
      </dsp:txBody>
      <dsp:txXfrm>
        <a:off x="0" y="202820"/>
        <a:ext cx="3623794" cy="1345493"/>
      </dsp:txXfrm>
    </dsp:sp>
    <dsp:sp modelId="{E87C81B9-9344-446E-8A1D-4789D45149C9}">
      <dsp:nvSpPr>
        <dsp:cNvPr id="0" name=""/>
        <dsp:cNvSpPr/>
      </dsp:nvSpPr>
      <dsp:spPr>
        <a:xfrm>
          <a:off x="1690084" y="1552200"/>
          <a:ext cx="3964848" cy="427643"/>
        </a:xfrm>
        <a:custGeom>
          <a:avLst/>
          <a:gdLst/>
          <a:ahLst/>
          <a:cxnLst/>
          <a:rect l="0" t="0" r="0" b="0"/>
          <a:pathLst>
            <a:path>
              <a:moveTo>
                <a:pt x="3964848" y="0"/>
              </a:moveTo>
              <a:lnTo>
                <a:pt x="3964848" y="230921"/>
              </a:lnTo>
              <a:lnTo>
                <a:pt x="0" y="230921"/>
              </a:lnTo>
              <a:lnTo>
                <a:pt x="0" y="427643"/>
              </a:lnTo>
            </a:path>
          </a:pathLst>
        </a:custGeom>
        <a:noFill/>
        <a:ln w="6350" cap="flat" cmpd="sng" algn="ctr">
          <a:solidFill>
            <a:schemeClr val="accent5">
              <a:hueOff val="505803"/>
              <a:satOff val="2156"/>
              <a:lumOff val="-1242"/>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r>
            <a:rPr lang="en-US" sz="1000" kern="1200"/>
            <a:t>2</a:t>
          </a:r>
        </a:p>
      </dsp:txBody>
      <dsp:txXfrm>
        <a:off x="3572727" y="1696621"/>
        <a:ext cx="199562" cy="138802"/>
      </dsp:txXfrm>
    </dsp:sp>
    <dsp:sp modelId="{0670FB17-353E-4260-BA68-AC1009E5112A}">
      <dsp:nvSpPr>
        <dsp:cNvPr id="0" name=""/>
        <dsp:cNvSpPr/>
      </dsp:nvSpPr>
      <dsp:spPr>
        <a:xfrm>
          <a:off x="4146380" y="204851"/>
          <a:ext cx="3017104" cy="1349149"/>
        </a:xfrm>
        <a:prstGeom prst="rect">
          <a:avLst/>
        </a:prstGeom>
        <a:solidFill>
          <a:schemeClr val="accent5">
            <a:hueOff val="379352"/>
            <a:satOff val="1617"/>
            <a:lumOff val="-9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182" tIns="115656" rIns="110182" bIns="115656"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Community Development:</a:t>
          </a:r>
          <a:r>
            <a:rPr lang="en-US" sz="1200" kern="1200" dirty="0">
              <a:solidFill>
                <a:schemeClr val="tx1"/>
              </a:solidFill>
            </a:rPr>
            <a:t> </a:t>
          </a:r>
        </a:p>
        <a:p>
          <a:pPr marL="0" lvl="0" indent="0" algn="ctr" defTabSz="533400">
            <a:lnSpc>
              <a:spcPct val="90000"/>
            </a:lnSpc>
            <a:spcBef>
              <a:spcPct val="0"/>
            </a:spcBef>
            <a:spcAft>
              <a:spcPct val="35000"/>
            </a:spcAft>
            <a:buNone/>
          </a:pPr>
          <a:r>
            <a:rPr lang="en-US" sz="1200" kern="1200" dirty="0">
              <a:solidFill>
                <a:schemeClr val="tx1"/>
              </a:solidFill>
            </a:rPr>
            <a:t>Strong families lead to strong communities. Family Support programs contribute to community welfare by ensuring that families are stable, which reduces social problems like crime and poverty.</a:t>
          </a:r>
        </a:p>
      </dsp:txBody>
      <dsp:txXfrm>
        <a:off x="4146380" y="204851"/>
        <a:ext cx="3017104" cy="1349149"/>
      </dsp:txXfrm>
    </dsp:sp>
    <dsp:sp modelId="{DCA54609-25FE-49DE-A9D7-5CE2D0312827}">
      <dsp:nvSpPr>
        <dsp:cNvPr id="0" name=""/>
        <dsp:cNvSpPr/>
      </dsp:nvSpPr>
      <dsp:spPr>
        <a:xfrm>
          <a:off x="3275750" y="2636512"/>
          <a:ext cx="663507" cy="91440"/>
        </a:xfrm>
        <a:custGeom>
          <a:avLst/>
          <a:gdLst/>
          <a:ahLst/>
          <a:cxnLst/>
          <a:rect l="0" t="0" r="0" b="0"/>
          <a:pathLst>
            <a:path>
              <a:moveTo>
                <a:pt x="0" y="50307"/>
              </a:moveTo>
              <a:lnTo>
                <a:pt x="348853" y="50307"/>
              </a:lnTo>
              <a:lnTo>
                <a:pt x="348853" y="45720"/>
              </a:lnTo>
              <a:lnTo>
                <a:pt x="663507" y="45720"/>
              </a:lnTo>
            </a:path>
          </a:pathLst>
        </a:custGeom>
        <a:noFill/>
        <a:ln w="6350" cap="flat" cmpd="sng" algn="ctr">
          <a:solidFill>
            <a:schemeClr val="accent5">
              <a:hueOff val="1011606"/>
              <a:satOff val="4312"/>
              <a:lumOff val="-2483"/>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r>
            <a:rPr lang="en-US" sz="1000" kern="1200"/>
            <a:t>3</a:t>
          </a:r>
        </a:p>
      </dsp:txBody>
      <dsp:txXfrm>
        <a:off x="3560325" y="2612830"/>
        <a:ext cx="94357" cy="138802"/>
      </dsp:txXfrm>
    </dsp:sp>
    <dsp:sp modelId="{215D21E2-4421-4F89-A297-9124270937B5}">
      <dsp:nvSpPr>
        <dsp:cNvPr id="0" name=""/>
        <dsp:cNvSpPr/>
      </dsp:nvSpPr>
      <dsp:spPr>
        <a:xfrm>
          <a:off x="102617" y="2012244"/>
          <a:ext cx="3174932" cy="1349149"/>
        </a:xfrm>
        <a:prstGeom prst="rect">
          <a:avLst/>
        </a:prstGeom>
        <a:solidFill>
          <a:schemeClr val="accent5">
            <a:hueOff val="758705"/>
            <a:satOff val="3234"/>
            <a:lumOff val="-18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182" tIns="115656" rIns="110182" bIns="115656"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Preventative Measures:</a:t>
          </a:r>
          <a:r>
            <a:rPr lang="en-US" sz="1200" kern="1200" dirty="0">
              <a:solidFill>
                <a:schemeClr val="tx1"/>
              </a:solidFill>
            </a:rPr>
            <a:t> </a:t>
          </a:r>
        </a:p>
        <a:p>
          <a:pPr marL="0" lvl="0" indent="0" algn="ctr" defTabSz="533400">
            <a:lnSpc>
              <a:spcPct val="90000"/>
            </a:lnSpc>
            <a:spcBef>
              <a:spcPct val="0"/>
            </a:spcBef>
            <a:spcAft>
              <a:spcPct val="35000"/>
            </a:spcAft>
            <a:buNone/>
          </a:pPr>
          <a:r>
            <a:rPr lang="en-US" sz="1200" kern="1200" dirty="0">
              <a:solidFill>
                <a:schemeClr val="tx1"/>
              </a:solidFill>
            </a:rPr>
            <a:t>By offering early support and resources, these programs work to prevent potential family issues before they become more serious, which can reduce the need for more intensive social services later.</a:t>
          </a:r>
        </a:p>
      </dsp:txBody>
      <dsp:txXfrm>
        <a:off x="102617" y="2012244"/>
        <a:ext cx="3174932" cy="1349149"/>
      </dsp:txXfrm>
    </dsp:sp>
    <dsp:sp modelId="{C0CC011B-46FE-4DE2-BE8A-2369A8CDEA06}">
      <dsp:nvSpPr>
        <dsp:cNvPr id="0" name=""/>
        <dsp:cNvSpPr/>
      </dsp:nvSpPr>
      <dsp:spPr>
        <a:xfrm>
          <a:off x="3879315" y="3355007"/>
          <a:ext cx="1690960" cy="536870"/>
        </a:xfrm>
        <a:custGeom>
          <a:avLst/>
          <a:gdLst/>
          <a:ahLst/>
          <a:cxnLst/>
          <a:rect l="0" t="0" r="0" b="0"/>
          <a:pathLst>
            <a:path>
              <a:moveTo>
                <a:pt x="1690960" y="0"/>
              </a:moveTo>
              <a:lnTo>
                <a:pt x="1690960" y="285535"/>
              </a:lnTo>
              <a:lnTo>
                <a:pt x="0" y="285535"/>
              </a:lnTo>
              <a:lnTo>
                <a:pt x="0" y="536870"/>
              </a:lnTo>
            </a:path>
          </a:pathLst>
        </a:custGeom>
        <a:noFill/>
        <a:ln w="6350" cap="flat" cmpd="sng" algn="ctr">
          <a:solidFill>
            <a:schemeClr val="accent5">
              <a:hueOff val="1517410"/>
              <a:satOff val="6468"/>
              <a:lumOff val="-3725"/>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r>
            <a:rPr lang="en-US" sz="1000" kern="1200"/>
            <a:t>4</a:t>
          </a:r>
        </a:p>
      </dsp:txBody>
      <dsp:txXfrm>
        <a:off x="4680205" y="3554040"/>
        <a:ext cx="89182" cy="138802"/>
      </dsp:txXfrm>
    </dsp:sp>
    <dsp:sp modelId="{FD794B5E-A409-4420-8A57-B4E8532D9641}">
      <dsp:nvSpPr>
        <dsp:cNvPr id="0" name=""/>
        <dsp:cNvSpPr/>
      </dsp:nvSpPr>
      <dsp:spPr>
        <a:xfrm>
          <a:off x="3971657" y="2007657"/>
          <a:ext cx="3197238" cy="1349149"/>
        </a:xfrm>
        <a:prstGeom prst="rect">
          <a:avLst/>
        </a:prstGeom>
        <a:solidFill>
          <a:schemeClr val="accent5">
            <a:hueOff val="1138057"/>
            <a:satOff val="4851"/>
            <a:lumOff val="-279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182" tIns="115656" rIns="110182" bIns="115656"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Holistic Support:</a:t>
          </a:r>
          <a:r>
            <a:rPr lang="en-US" sz="1200" kern="1200" dirty="0">
              <a:solidFill>
                <a:schemeClr val="tx1"/>
              </a:solidFill>
            </a:rPr>
            <a:t> </a:t>
          </a:r>
        </a:p>
        <a:p>
          <a:pPr marL="0" lvl="0" indent="0" algn="ctr" defTabSz="533400">
            <a:lnSpc>
              <a:spcPct val="90000"/>
            </a:lnSpc>
            <a:spcBef>
              <a:spcPct val="0"/>
            </a:spcBef>
            <a:spcAft>
              <a:spcPct val="35000"/>
            </a:spcAft>
            <a:buNone/>
          </a:pPr>
          <a:r>
            <a:rPr lang="en-US" sz="1200" kern="1200" dirty="0">
              <a:solidFill>
                <a:schemeClr val="tx1"/>
              </a:solidFill>
            </a:rPr>
            <a:t>Family Support is not just about addressing immediate needs but also focuses on the holistic development of all family members, encompassing emotional, social, and economic aspects.</a:t>
          </a:r>
        </a:p>
      </dsp:txBody>
      <dsp:txXfrm>
        <a:off x="3971657" y="2007657"/>
        <a:ext cx="3197238" cy="1349149"/>
      </dsp:txXfrm>
    </dsp:sp>
    <dsp:sp modelId="{85D7CCC9-0B2F-44EE-8261-19A107977C08}">
      <dsp:nvSpPr>
        <dsp:cNvPr id="0" name=""/>
        <dsp:cNvSpPr/>
      </dsp:nvSpPr>
      <dsp:spPr>
        <a:xfrm>
          <a:off x="1031687" y="3924277"/>
          <a:ext cx="5695256" cy="923425"/>
        </a:xfrm>
        <a:prstGeom prst="rect">
          <a:avLst/>
        </a:prstGeom>
        <a:solidFill>
          <a:schemeClr val="accent5">
            <a:hueOff val="1517410"/>
            <a:satOff val="6468"/>
            <a:lumOff val="-372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182" tIns="115656" rIns="110182" bIns="115656"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Promoting Self-sufficiency:</a:t>
          </a:r>
          <a:r>
            <a:rPr lang="en-US" sz="1200" kern="1200" dirty="0">
              <a:solidFill>
                <a:schemeClr val="tx1"/>
              </a:solidFill>
            </a:rPr>
            <a:t> </a:t>
          </a:r>
        </a:p>
        <a:p>
          <a:pPr marL="0" lvl="0" indent="0" algn="ctr" defTabSz="533400">
            <a:lnSpc>
              <a:spcPct val="90000"/>
            </a:lnSpc>
            <a:spcBef>
              <a:spcPct val="0"/>
            </a:spcBef>
            <a:spcAft>
              <a:spcPct val="35000"/>
            </a:spcAft>
            <a:buNone/>
          </a:pPr>
          <a:r>
            <a:rPr lang="en-US" sz="1200" kern="1200" dirty="0">
              <a:solidFill>
                <a:schemeClr val="tx1"/>
              </a:solidFill>
            </a:rPr>
            <a:t>These programs empower families to become self-sufficient, enhancing their ability to contribute positively to society.</a:t>
          </a:r>
        </a:p>
      </dsp:txBody>
      <dsp:txXfrm>
        <a:off x="1031687" y="3924277"/>
        <a:ext cx="5695256" cy="9234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75EE7E-804C-44AD-8552-4598831483F0}">
      <dsp:nvSpPr>
        <dsp:cNvPr id="0" name=""/>
        <dsp:cNvSpPr/>
      </dsp:nvSpPr>
      <dsp:spPr>
        <a:xfrm>
          <a:off x="0" y="929448"/>
          <a:ext cx="2970633" cy="188635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1DD523-28F5-4D0D-8C19-1F86450CF399}">
      <dsp:nvSpPr>
        <dsp:cNvPr id="0" name=""/>
        <dsp:cNvSpPr/>
      </dsp:nvSpPr>
      <dsp:spPr>
        <a:xfrm>
          <a:off x="330070" y="1243015"/>
          <a:ext cx="2970633" cy="188635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Reducing Dependency on Social Services:</a:t>
          </a:r>
          <a:r>
            <a:rPr lang="en-US" sz="1700" kern="1200"/>
            <a:t> By preventing problems and strengthening family units, these programs reduce the overall dependency on government assistance.</a:t>
          </a:r>
        </a:p>
      </dsp:txBody>
      <dsp:txXfrm>
        <a:off x="385319" y="1298264"/>
        <a:ext cx="2860135" cy="1775854"/>
      </dsp:txXfrm>
    </dsp:sp>
    <dsp:sp modelId="{47EC345D-590E-43E6-8A0A-2F690C7CE1C6}">
      <dsp:nvSpPr>
        <dsp:cNvPr id="0" name=""/>
        <dsp:cNvSpPr/>
      </dsp:nvSpPr>
      <dsp:spPr>
        <a:xfrm>
          <a:off x="3630774" y="929448"/>
          <a:ext cx="2970633" cy="188635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C4C731F-D83F-4D59-B30A-40E3ADBAC33D}">
      <dsp:nvSpPr>
        <dsp:cNvPr id="0" name=""/>
        <dsp:cNvSpPr/>
      </dsp:nvSpPr>
      <dsp:spPr>
        <a:xfrm>
          <a:off x="3960844" y="1243015"/>
          <a:ext cx="2970633" cy="188635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Enhancing Educational Outcomes:</a:t>
          </a:r>
          <a:r>
            <a:rPr lang="en-US" sz="1700" kern="1200"/>
            <a:t> With programs focused on school readiness and educational support, children from supported families tend to perform better academically.</a:t>
          </a:r>
        </a:p>
      </dsp:txBody>
      <dsp:txXfrm>
        <a:off x="4016093" y="1298264"/>
        <a:ext cx="2860135" cy="1775854"/>
      </dsp:txXfrm>
    </dsp:sp>
    <dsp:sp modelId="{B06845D3-3CFE-482E-A8E3-2AFC4A070658}">
      <dsp:nvSpPr>
        <dsp:cNvPr id="0" name=""/>
        <dsp:cNvSpPr/>
      </dsp:nvSpPr>
      <dsp:spPr>
        <a:xfrm>
          <a:off x="7261548" y="929448"/>
          <a:ext cx="2970633" cy="188635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DFF01F-C5C4-47EE-8B34-B30384D1F128}">
      <dsp:nvSpPr>
        <dsp:cNvPr id="0" name=""/>
        <dsp:cNvSpPr/>
      </dsp:nvSpPr>
      <dsp:spPr>
        <a:xfrm>
          <a:off x="7591619" y="1243015"/>
          <a:ext cx="2970633" cy="1886352"/>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a:t>Economic Growth:</a:t>
          </a:r>
          <a:r>
            <a:rPr lang="en-US" sz="1700" kern="1200"/>
            <a:t> By promoting economic success and self-reliance among families, these programs contribute to the broader economic stability of the community.</a:t>
          </a:r>
        </a:p>
      </dsp:txBody>
      <dsp:txXfrm>
        <a:off x="7646868" y="1298264"/>
        <a:ext cx="2860135" cy="1775854"/>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850DC7-6FC2-442F-B518-FF79F47F66CB}" type="datetimeFigureOut">
              <a:rPr lang="en-US" smtClean="0"/>
              <a:t>5/8/2024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C5904F-C840-4094-BC40-13215ED1126D}" type="slidenum">
              <a:rPr lang="en-US" smtClean="0"/>
              <a:t>‹#›</a:t>
            </a:fld>
            <a:endParaRPr lang="en-US"/>
          </a:p>
        </p:txBody>
      </p:sp>
    </p:spTree>
    <p:extLst>
      <p:ext uri="{BB962C8B-B14F-4D97-AF65-F5344CB8AC3E}">
        <p14:creationId xmlns:p14="http://schemas.microsoft.com/office/powerpoint/2010/main" val="1271950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Overview</a:t>
            </a:r>
            <a:r>
              <a:rPr lang="en-US" sz="1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 Family support programs are essential for nurturing healthy, resilient communities. Rooted in a long history that traces back to the settlement houses designed to assist immigrants in the late 19th century, these programs have evolved into a cornerstone of societal support, helping families across various dimensions.</a:t>
            </a:r>
            <a:endParaRPr lang="en-US" sz="1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DAC5904F-C840-4094-BC40-13215ED1126D}" type="slidenum">
              <a:rPr lang="en-US" smtClean="0"/>
              <a:t>5</a:t>
            </a:fld>
            <a:endParaRPr lang="en-US"/>
          </a:p>
        </p:txBody>
      </p:sp>
    </p:spTree>
    <p:extLst>
      <p:ext uri="{BB962C8B-B14F-4D97-AF65-F5344CB8AC3E}">
        <p14:creationId xmlns:p14="http://schemas.microsoft.com/office/powerpoint/2010/main" val="220710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C5904F-C840-4094-BC40-13215ED1126D}" type="slidenum">
              <a:rPr lang="en-US" smtClean="0"/>
              <a:t>6</a:t>
            </a:fld>
            <a:endParaRPr lang="en-US"/>
          </a:p>
        </p:txBody>
      </p:sp>
    </p:spTree>
    <p:extLst>
      <p:ext uri="{BB962C8B-B14F-4D97-AF65-F5344CB8AC3E}">
        <p14:creationId xmlns:p14="http://schemas.microsoft.com/office/powerpoint/2010/main" val="856801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57C3F-0FB2-4B2E-BA6A-FEEEFF1AF7E3}"/>
              </a:ext>
            </a:extLst>
          </p:cNvPr>
          <p:cNvSpPr>
            <a:spLocks noGrp="1"/>
          </p:cNvSpPr>
          <p:nvPr>
            <p:ph type="ctrTitle"/>
          </p:nvPr>
        </p:nvSpPr>
        <p:spPr>
          <a:xfrm>
            <a:off x="2057400" y="685801"/>
            <a:ext cx="8115300" cy="3046228"/>
          </a:xfrm>
        </p:spPr>
        <p:txBody>
          <a:bodyPr anchor="b">
            <a:normAutofit/>
          </a:bodyPr>
          <a:lstStyle>
            <a:lvl1pPr algn="ctr">
              <a:defRPr sz="3600" cap="all" spc="3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08583AE9-1CC1-4572-A6E5-E97F80E47661}"/>
              </a:ext>
            </a:extLst>
          </p:cNvPr>
          <p:cNvSpPr>
            <a:spLocks noGrp="1"/>
          </p:cNvSpPr>
          <p:nvPr>
            <p:ph type="subTitle" idx="1"/>
          </p:nvPr>
        </p:nvSpPr>
        <p:spPr>
          <a:xfrm>
            <a:off x="2057400" y="4114800"/>
            <a:ext cx="8115300" cy="2057400"/>
          </a:xfrm>
        </p:spPr>
        <p:txBody>
          <a:bodyPr/>
          <a:lstStyle>
            <a:lvl1pPr marL="0" indent="0" algn="ctr">
              <a:buNone/>
              <a:defRPr sz="2400" i="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9C04DE7C-68AB-403D-B9D8-7398C292C6DA}"/>
              </a:ext>
            </a:extLst>
          </p:cNvPr>
          <p:cNvSpPr>
            <a:spLocks noGrp="1"/>
          </p:cNvSpPr>
          <p:nvPr>
            <p:ph type="dt" sz="half" idx="10"/>
          </p:nvPr>
        </p:nvSpPr>
        <p:spPr/>
        <p:txBody>
          <a:bodyPr/>
          <a:lstStyle/>
          <a:p>
            <a:fld id="{23FEA57E-7C1A-457B-A4CD-5DCEB057B502}" type="datetime1">
              <a:rPr lang="en-US" smtClean="0"/>
              <a:t>5/7/2024</a:t>
            </a:fld>
            <a:endParaRPr lang="en-US" dirty="0"/>
          </a:p>
        </p:txBody>
      </p:sp>
      <p:sp>
        <p:nvSpPr>
          <p:cNvPr id="5" name="Footer Placeholder 4">
            <a:extLst>
              <a:ext uri="{FF2B5EF4-FFF2-40B4-BE49-F238E27FC236}">
                <a16:creationId xmlns:a16="http://schemas.microsoft.com/office/drawing/2014/main" id="{51003E50-6613-4D86-AA22-43B14E7279E9}"/>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03069AB5-A56D-471F-9236-EFA981E2EA03}"/>
              </a:ext>
            </a:extLst>
          </p:cNvPr>
          <p:cNvSpPr>
            <a:spLocks noGrp="1"/>
          </p:cNvSpPr>
          <p:nvPr>
            <p:ph type="sldNum" sz="quarter" idx="12"/>
          </p:nvPr>
        </p:nvSpPr>
        <p:spPr/>
        <p:txBody>
          <a:bodyPr/>
          <a:lstStyle/>
          <a:p>
            <a:fld id="{F8E28480-1C08-4458-AD97-0283E6FFD09D}" type="slidenum">
              <a:rPr lang="en-US" smtClean="0"/>
              <a:t>‹#›</a:t>
            </a:fld>
            <a:endParaRPr lang="en-US" dirty="0"/>
          </a:p>
        </p:txBody>
      </p:sp>
    </p:spTree>
    <p:extLst>
      <p:ext uri="{BB962C8B-B14F-4D97-AF65-F5344CB8AC3E}">
        <p14:creationId xmlns:p14="http://schemas.microsoft.com/office/powerpoint/2010/main" val="3516437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2744C-12E6-455B-B646-2EA92DE0E9A2}"/>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B7D71C4D-C062-4EEE-9A9A-31ADCC5C87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944DC97-C26E-407A-9E29-68C52D547BDA}"/>
              </a:ext>
            </a:extLst>
          </p:cNvPr>
          <p:cNvSpPr>
            <a:spLocks noGrp="1"/>
          </p:cNvSpPr>
          <p:nvPr>
            <p:ph type="dt" sz="half" idx="10"/>
          </p:nvPr>
        </p:nvSpPr>
        <p:spPr/>
        <p:txBody>
          <a:bodyPr/>
          <a:lstStyle/>
          <a:p>
            <a:fld id="{11789749-A4CD-447F-8298-2B7988C91CEA}" type="datetime1">
              <a:rPr lang="en-US" smtClean="0"/>
              <a:t>5/7/2024</a:t>
            </a:fld>
            <a:endParaRPr lang="en-US"/>
          </a:p>
        </p:txBody>
      </p:sp>
      <p:sp>
        <p:nvSpPr>
          <p:cNvPr id="5" name="Footer Placeholder 4">
            <a:extLst>
              <a:ext uri="{FF2B5EF4-FFF2-40B4-BE49-F238E27FC236}">
                <a16:creationId xmlns:a16="http://schemas.microsoft.com/office/drawing/2014/main" id="{E72E9353-B771-47FF-975E-72337414E0ED}"/>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1EA5A858-B8B2-4364-A7D0-B2E8FAE0ADD4}"/>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1558914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2A6BABE-D80C-4F54-A03C-E1F9EBCA83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9285191-EF5B-48BE-AB5D-B7BA4C3D093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FA387A-1231-4FE3-8574-D4331A3432D2}"/>
              </a:ext>
            </a:extLst>
          </p:cNvPr>
          <p:cNvSpPr>
            <a:spLocks noGrp="1"/>
          </p:cNvSpPr>
          <p:nvPr>
            <p:ph type="dt" sz="half" idx="10"/>
          </p:nvPr>
        </p:nvSpPr>
        <p:spPr/>
        <p:txBody>
          <a:bodyPr/>
          <a:lstStyle/>
          <a:p>
            <a:fld id="{BA0444D3-C0BA-4587-A56C-581AB9F841BE}" type="datetime1">
              <a:rPr lang="en-US" smtClean="0"/>
              <a:t>5/7/2024</a:t>
            </a:fld>
            <a:endParaRPr lang="en-US"/>
          </a:p>
        </p:txBody>
      </p:sp>
      <p:sp>
        <p:nvSpPr>
          <p:cNvPr id="5" name="Footer Placeholder 4">
            <a:extLst>
              <a:ext uri="{FF2B5EF4-FFF2-40B4-BE49-F238E27FC236}">
                <a16:creationId xmlns:a16="http://schemas.microsoft.com/office/drawing/2014/main" id="{02F21559-4901-4AD3-ABE7-DF0235457312}"/>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D8F6C18E-B751-4E7B-9CD8-1BF44DAB80F4}"/>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824375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B412-EBAB-4569-B3D9-6B346BF837B2}"/>
              </a:ext>
            </a:extLst>
          </p:cNvPr>
          <p:cNvSpPr>
            <a:spLocks noGrp="1"/>
          </p:cNvSpPr>
          <p:nvPr>
            <p:ph type="title"/>
          </p:nvPr>
        </p:nvSpPr>
        <p:spPr>
          <a:xfrm>
            <a:off x="1371600" y="685800"/>
            <a:ext cx="9486900" cy="1371600"/>
          </a:xfrm>
        </p:spPr>
        <p:txBody>
          <a:bodyPr>
            <a:normAutofit/>
          </a:bodyPr>
          <a:lstStyle>
            <a:lvl1pPr algn="l">
              <a:defRPr sz="3200" cap="all"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5E7C8AE-B0F4-404F-BCAD-A14C18E50D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8AA9CAD-DAFB-4DE3-9C41-7FD03EA8D8DD}"/>
              </a:ext>
            </a:extLst>
          </p:cNvPr>
          <p:cNvSpPr>
            <a:spLocks noGrp="1"/>
          </p:cNvSpPr>
          <p:nvPr>
            <p:ph type="dt" sz="half" idx="10"/>
          </p:nvPr>
        </p:nvSpPr>
        <p:spPr/>
        <p:txBody>
          <a:bodyPr/>
          <a:lstStyle/>
          <a:p>
            <a:fld id="{201AF2CE-4F37-411C-A3EE-BBBE223265BF}" type="datetime1">
              <a:rPr lang="en-US" smtClean="0"/>
              <a:t>5/7/2024</a:t>
            </a:fld>
            <a:endParaRPr lang="en-US"/>
          </a:p>
        </p:txBody>
      </p:sp>
      <p:sp>
        <p:nvSpPr>
          <p:cNvPr id="5" name="Footer Placeholder 4">
            <a:extLst>
              <a:ext uri="{FF2B5EF4-FFF2-40B4-BE49-F238E27FC236}">
                <a16:creationId xmlns:a16="http://schemas.microsoft.com/office/drawing/2014/main" id="{8FCE3137-8136-46C5-AC2F-49E5F55E4C73}"/>
              </a:ext>
            </a:extLst>
          </p:cNvPr>
          <p:cNvSpPr>
            <a:spLocks noGrp="1"/>
          </p:cNvSpPr>
          <p:nvPr>
            <p:ph type="ftr" sz="quarter" idx="11"/>
          </p:nvPr>
        </p:nvSpPr>
        <p:spPr/>
        <p:txBody>
          <a:bodyPr/>
          <a:lstStyle/>
          <a:p>
            <a:r>
              <a:rPr lang="en-US"/>
              <a:t>Sample Footer Text</a:t>
            </a:r>
          </a:p>
        </p:txBody>
      </p:sp>
      <p:sp>
        <p:nvSpPr>
          <p:cNvPr id="6" name="Slide Number Placeholder 5">
            <a:extLst>
              <a:ext uri="{FF2B5EF4-FFF2-40B4-BE49-F238E27FC236}">
                <a16:creationId xmlns:a16="http://schemas.microsoft.com/office/drawing/2014/main" id="{AF1AB6EF-A0B1-4706-AE44-253A6B182D48}"/>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6203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02F68-BF19-468D-B422-54B6D189FA58}"/>
              </a:ext>
            </a:extLst>
          </p:cNvPr>
          <p:cNvSpPr>
            <a:spLocks noGrp="1"/>
          </p:cNvSpPr>
          <p:nvPr>
            <p:ph type="title"/>
          </p:nvPr>
        </p:nvSpPr>
        <p:spPr>
          <a:xfrm>
            <a:off x="831850" y="1709738"/>
            <a:ext cx="10515600" cy="2774071"/>
          </a:xfrm>
        </p:spPr>
        <p:txBody>
          <a:bodyPr anchor="b">
            <a:normAutofit/>
          </a:bodyPr>
          <a:lstStyle>
            <a:lvl1pPr algn="ct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BCBF7D7-84D4-4A39-B44E-9B029EEB1FE8}"/>
              </a:ext>
            </a:extLst>
          </p:cNvPr>
          <p:cNvSpPr>
            <a:spLocks noGrp="1"/>
          </p:cNvSpPr>
          <p:nvPr>
            <p:ph type="body" idx="1"/>
          </p:nvPr>
        </p:nvSpPr>
        <p:spPr>
          <a:xfrm>
            <a:off x="831850" y="4641624"/>
            <a:ext cx="10515600" cy="1448026"/>
          </a:xfrm>
        </p:spPr>
        <p:txBody>
          <a:bodyPr/>
          <a:lstStyle>
            <a:lvl1pPr marL="0" indent="0" algn="ctr">
              <a:buNone/>
              <a:defRPr sz="2400" i="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E29709-D243-41E8-89FA-62FA7AEB52E1}"/>
              </a:ext>
            </a:extLst>
          </p:cNvPr>
          <p:cNvSpPr>
            <a:spLocks noGrp="1"/>
          </p:cNvSpPr>
          <p:nvPr>
            <p:ph type="dt" sz="half" idx="10"/>
          </p:nvPr>
        </p:nvSpPr>
        <p:spPr/>
        <p:txBody>
          <a:bodyPr/>
          <a:lstStyle/>
          <a:p>
            <a:fld id="{C96083D4-708C-4BB5-B4FD-30CE9FA12FD5}" type="datetime1">
              <a:rPr lang="en-US" smtClean="0"/>
              <a:t>5/7/2024</a:t>
            </a:fld>
            <a:endParaRPr lang="en-US"/>
          </a:p>
        </p:txBody>
      </p:sp>
      <p:sp>
        <p:nvSpPr>
          <p:cNvPr id="5" name="Footer Placeholder 4">
            <a:extLst>
              <a:ext uri="{FF2B5EF4-FFF2-40B4-BE49-F238E27FC236}">
                <a16:creationId xmlns:a16="http://schemas.microsoft.com/office/drawing/2014/main" id="{5AAB99C0-DC2A-4133-A10D-D43A1E05BB1A}"/>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98122EFD-A17E-47F5-8AC9-EFD6D813DBE7}"/>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3164141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C668D-BFBE-4765-A294-8303931B57C9}"/>
              </a:ext>
            </a:extLst>
          </p:cNvPr>
          <p:cNvSpPr>
            <a:spLocks noGrp="1"/>
          </p:cNvSpPr>
          <p:nvPr>
            <p:ph type="title"/>
          </p:nvPr>
        </p:nvSpPr>
        <p:spPr>
          <a:xfrm>
            <a:off x="1346071" y="566278"/>
            <a:ext cx="9512429" cy="965458"/>
          </a:xfrm>
        </p:spPr>
        <p:txBody>
          <a:bodyPr/>
          <a:lstStyle>
            <a:lvl1pPr algn="ctr">
              <a:defRPr cap="all"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1B3C212-F55F-4D0D-BFA7-F00A33CAA196}"/>
              </a:ext>
            </a:extLst>
          </p:cNvPr>
          <p:cNvSpPr>
            <a:spLocks noGrp="1"/>
          </p:cNvSpPr>
          <p:nvPr>
            <p:ph sz="half" idx="1"/>
          </p:nvPr>
        </p:nvSpPr>
        <p:spPr>
          <a:xfrm>
            <a:off x="909758" y="2057400"/>
            <a:ext cx="5031521" cy="4119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154BDD7-2575-4E82-887D-DCAF9EB15924}"/>
              </a:ext>
            </a:extLst>
          </p:cNvPr>
          <p:cNvSpPr>
            <a:spLocks noGrp="1"/>
          </p:cNvSpPr>
          <p:nvPr>
            <p:ph sz="half" idx="2"/>
          </p:nvPr>
        </p:nvSpPr>
        <p:spPr>
          <a:xfrm>
            <a:off x="6265408" y="2057401"/>
            <a:ext cx="5016834" cy="41195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9CAECC8-3C3A-4A5D-AB7A-1F99E5023D3F}"/>
              </a:ext>
            </a:extLst>
          </p:cNvPr>
          <p:cNvSpPr>
            <a:spLocks noGrp="1"/>
          </p:cNvSpPr>
          <p:nvPr>
            <p:ph type="dt" sz="half" idx="10"/>
          </p:nvPr>
        </p:nvSpPr>
        <p:spPr/>
        <p:txBody>
          <a:bodyPr/>
          <a:lstStyle/>
          <a:p>
            <a:fld id="{D0D239B2-65BC-4C2A-A62B-3EABFE9590E4}" type="datetime1">
              <a:rPr lang="en-US" smtClean="0"/>
              <a:t>5/7/2024</a:t>
            </a:fld>
            <a:endParaRPr lang="en-US"/>
          </a:p>
        </p:txBody>
      </p:sp>
      <p:sp>
        <p:nvSpPr>
          <p:cNvPr id="6" name="Footer Placeholder 5">
            <a:extLst>
              <a:ext uri="{FF2B5EF4-FFF2-40B4-BE49-F238E27FC236}">
                <a16:creationId xmlns:a16="http://schemas.microsoft.com/office/drawing/2014/main" id="{4447609B-ACA4-4323-9340-C7DB166D7A50}"/>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77409EA3-C5C7-4AC6-956A-DB9A3B4F3142}"/>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3168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0CDE0-7431-4F05-AA47-F10EB46C9608}"/>
              </a:ext>
            </a:extLst>
          </p:cNvPr>
          <p:cNvSpPr>
            <a:spLocks noGrp="1"/>
          </p:cNvSpPr>
          <p:nvPr>
            <p:ph type="title"/>
          </p:nvPr>
        </p:nvSpPr>
        <p:spPr>
          <a:xfrm>
            <a:off x="839788" y="365126"/>
            <a:ext cx="10276552" cy="1149350"/>
          </a:xfrm>
        </p:spPr>
        <p:txBody>
          <a:bodyPr>
            <a:normAutofit/>
          </a:bodyPr>
          <a:lstStyle>
            <a:lvl1pPr algn="ctr">
              <a:defRPr sz="3200" cap="all" spc="30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D9FFA7-D3EA-4CB8-A471-94235AD62592}"/>
              </a:ext>
            </a:extLst>
          </p:cNvPr>
          <p:cNvSpPr>
            <a:spLocks noGrp="1"/>
          </p:cNvSpPr>
          <p:nvPr>
            <p:ph type="body" idx="1"/>
          </p:nvPr>
        </p:nvSpPr>
        <p:spPr>
          <a:xfrm>
            <a:off x="839788" y="1681163"/>
            <a:ext cx="5157787" cy="823912"/>
          </a:xfrm>
        </p:spPr>
        <p:txBody>
          <a:bodyPr anchor="b"/>
          <a:lstStyle>
            <a:lvl1pPr marL="0" indent="0">
              <a:buNone/>
              <a:defRPr sz="2400" b="1" i="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5360D2-88E8-43C8-92D1-67AB23BBE2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C768F6-20A1-47A1-90FE-903135EEFD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D555EC1-268F-4324-A003-3608AA0D84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55C8E4-FCB8-4E06-9C43-0ACD949A73D4}"/>
              </a:ext>
            </a:extLst>
          </p:cNvPr>
          <p:cNvSpPr>
            <a:spLocks noGrp="1"/>
          </p:cNvSpPr>
          <p:nvPr>
            <p:ph type="dt" sz="half" idx="10"/>
          </p:nvPr>
        </p:nvSpPr>
        <p:spPr/>
        <p:txBody>
          <a:bodyPr/>
          <a:lstStyle/>
          <a:p>
            <a:fld id="{85E05F5A-E4A3-476F-A89E-C2B73F2431E4}" type="datetime1">
              <a:rPr lang="en-US" smtClean="0"/>
              <a:t>5/7/2024</a:t>
            </a:fld>
            <a:endParaRPr lang="en-US"/>
          </a:p>
        </p:txBody>
      </p:sp>
      <p:sp>
        <p:nvSpPr>
          <p:cNvPr id="8" name="Footer Placeholder 7">
            <a:extLst>
              <a:ext uri="{FF2B5EF4-FFF2-40B4-BE49-F238E27FC236}">
                <a16:creationId xmlns:a16="http://schemas.microsoft.com/office/drawing/2014/main" id="{8B01C005-C973-4D82-942A-334F1D431A04}"/>
              </a:ext>
            </a:extLst>
          </p:cNvPr>
          <p:cNvSpPr>
            <a:spLocks noGrp="1"/>
          </p:cNvSpPr>
          <p:nvPr>
            <p:ph type="ftr" sz="quarter" idx="11"/>
          </p:nvPr>
        </p:nvSpPr>
        <p:spPr/>
        <p:txBody>
          <a:bodyPr/>
          <a:lstStyle/>
          <a:p>
            <a:r>
              <a:rPr lang="en-US"/>
              <a:t>Sample Footer Text</a:t>
            </a:r>
          </a:p>
        </p:txBody>
      </p:sp>
      <p:sp>
        <p:nvSpPr>
          <p:cNvPr id="9" name="Slide Number Placeholder 8">
            <a:extLst>
              <a:ext uri="{FF2B5EF4-FFF2-40B4-BE49-F238E27FC236}">
                <a16:creationId xmlns:a16="http://schemas.microsoft.com/office/drawing/2014/main" id="{AAFB6186-6570-4DE8-8603-70B0A51DFE9C}"/>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1401420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5ADD3-88C8-4B01-8CC6-808C0E416054}"/>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02634E6A-1390-4101-B78E-7592313407D7}"/>
              </a:ext>
            </a:extLst>
          </p:cNvPr>
          <p:cNvSpPr>
            <a:spLocks noGrp="1"/>
          </p:cNvSpPr>
          <p:nvPr>
            <p:ph type="dt" sz="half" idx="10"/>
          </p:nvPr>
        </p:nvSpPr>
        <p:spPr/>
        <p:txBody>
          <a:bodyPr/>
          <a:lstStyle/>
          <a:p>
            <a:fld id="{E3761515-4A26-4F31-9F61-5A10B1FABBFC}" type="datetime1">
              <a:rPr lang="en-US" smtClean="0"/>
              <a:t>5/7/2024</a:t>
            </a:fld>
            <a:endParaRPr lang="en-US"/>
          </a:p>
        </p:txBody>
      </p:sp>
      <p:sp>
        <p:nvSpPr>
          <p:cNvPr id="4" name="Footer Placeholder 3">
            <a:extLst>
              <a:ext uri="{FF2B5EF4-FFF2-40B4-BE49-F238E27FC236}">
                <a16:creationId xmlns:a16="http://schemas.microsoft.com/office/drawing/2014/main" id="{88BC7B90-4C99-4653-872A-3572A02DAE99}"/>
              </a:ext>
            </a:extLst>
          </p:cNvPr>
          <p:cNvSpPr>
            <a:spLocks noGrp="1"/>
          </p:cNvSpPr>
          <p:nvPr>
            <p:ph type="ftr" sz="quarter" idx="11"/>
          </p:nvPr>
        </p:nvSpPr>
        <p:spPr/>
        <p:txBody>
          <a:bodyPr/>
          <a:lstStyle/>
          <a:p>
            <a:r>
              <a:rPr lang="en-US"/>
              <a:t>Sample Footer Text</a:t>
            </a:r>
          </a:p>
        </p:txBody>
      </p:sp>
      <p:sp>
        <p:nvSpPr>
          <p:cNvPr id="5" name="Slide Number Placeholder 4">
            <a:extLst>
              <a:ext uri="{FF2B5EF4-FFF2-40B4-BE49-F238E27FC236}">
                <a16:creationId xmlns:a16="http://schemas.microsoft.com/office/drawing/2014/main" id="{13B03516-4D31-49D2-9488-33C734A7A4F6}"/>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4160943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0D8488-CF25-431B-A87A-AAF141BD0BBB}"/>
              </a:ext>
            </a:extLst>
          </p:cNvPr>
          <p:cNvSpPr>
            <a:spLocks noGrp="1"/>
          </p:cNvSpPr>
          <p:nvPr>
            <p:ph type="dt" sz="half" idx="10"/>
          </p:nvPr>
        </p:nvSpPr>
        <p:spPr/>
        <p:txBody>
          <a:bodyPr/>
          <a:lstStyle/>
          <a:p>
            <a:fld id="{4A75DC65-7D1F-4BAB-9695-F7E734143E14}" type="datetime1">
              <a:rPr lang="en-US" smtClean="0"/>
              <a:t>5/7/2024</a:t>
            </a:fld>
            <a:endParaRPr lang="en-US"/>
          </a:p>
        </p:txBody>
      </p:sp>
      <p:sp>
        <p:nvSpPr>
          <p:cNvPr id="3" name="Footer Placeholder 2">
            <a:extLst>
              <a:ext uri="{FF2B5EF4-FFF2-40B4-BE49-F238E27FC236}">
                <a16:creationId xmlns:a16="http://schemas.microsoft.com/office/drawing/2014/main" id="{8A2F58E5-C92D-4C64-B867-0576B1EADD06}"/>
              </a:ext>
            </a:extLst>
          </p:cNvPr>
          <p:cNvSpPr>
            <a:spLocks noGrp="1"/>
          </p:cNvSpPr>
          <p:nvPr>
            <p:ph type="ftr" sz="quarter" idx="11"/>
          </p:nvPr>
        </p:nvSpPr>
        <p:spPr/>
        <p:txBody>
          <a:bodyPr/>
          <a:lstStyle/>
          <a:p>
            <a:r>
              <a:rPr lang="en-US"/>
              <a:t>Sample Footer Text</a:t>
            </a:r>
          </a:p>
        </p:txBody>
      </p:sp>
      <p:sp>
        <p:nvSpPr>
          <p:cNvPr id="4" name="Slide Number Placeholder 3">
            <a:extLst>
              <a:ext uri="{FF2B5EF4-FFF2-40B4-BE49-F238E27FC236}">
                <a16:creationId xmlns:a16="http://schemas.microsoft.com/office/drawing/2014/main" id="{89216797-ABEC-4FE0-AFDE-36107B96710D}"/>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3306480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8F2B0-990D-418E-9D10-2464E98669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6881131-AFFD-4339-9F30-D408B5105C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7C47F4-7968-4698-8BD3-A583099FAA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E12BC6F-3996-4B2B-B8F2-DD3A82CCF76B}"/>
              </a:ext>
            </a:extLst>
          </p:cNvPr>
          <p:cNvSpPr>
            <a:spLocks noGrp="1"/>
          </p:cNvSpPr>
          <p:nvPr>
            <p:ph type="dt" sz="half" idx="10"/>
          </p:nvPr>
        </p:nvSpPr>
        <p:spPr/>
        <p:txBody>
          <a:bodyPr/>
          <a:lstStyle/>
          <a:p>
            <a:fld id="{7E624077-BD55-4036-8E92-6558FDF3B653}" type="datetime1">
              <a:rPr lang="en-US" smtClean="0"/>
              <a:t>5/7/2024</a:t>
            </a:fld>
            <a:endParaRPr lang="en-US"/>
          </a:p>
        </p:txBody>
      </p:sp>
      <p:sp>
        <p:nvSpPr>
          <p:cNvPr id="6" name="Footer Placeholder 5">
            <a:extLst>
              <a:ext uri="{FF2B5EF4-FFF2-40B4-BE49-F238E27FC236}">
                <a16:creationId xmlns:a16="http://schemas.microsoft.com/office/drawing/2014/main" id="{EA832E66-581A-4CF2-A40A-4E24FAAC4AE4}"/>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E83B1C89-C625-4618-81A2-FB34E4DA0712}"/>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2940734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1486F-443A-4F2D-AB1F-8B1F4C4DE7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A21213-E7FB-406A-B8CD-735AAC7AD0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4F41A03-500E-49F7-8D99-A1EAFE4D34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91523D-69E9-4EAE-A610-B3A237B75842}"/>
              </a:ext>
            </a:extLst>
          </p:cNvPr>
          <p:cNvSpPr>
            <a:spLocks noGrp="1"/>
          </p:cNvSpPr>
          <p:nvPr>
            <p:ph type="dt" sz="half" idx="10"/>
          </p:nvPr>
        </p:nvSpPr>
        <p:spPr/>
        <p:txBody>
          <a:bodyPr/>
          <a:lstStyle/>
          <a:p>
            <a:fld id="{804225F2-7107-4609-BCC2-77C63064A5E8}" type="datetime1">
              <a:rPr lang="en-US" smtClean="0"/>
              <a:t>5/7/2024</a:t>
            </a:fld>
            <a:endParaRPr lang="en-US"/>
          </a:p>
        </p:txBody>
      </p:sp>
      <p:sp>
        <p:nvSpPr>
          <p:cNvPr id="6" name="Footer Placeholder 5">
            <a:extLst>
              <a:ext uri="{FF2B5EF4-FFF2-40B4-BE49-F238E27FC236}">
                <a16:creationId xmlns:a16="http://schemas.microsoft.com/office/drawing/2014/main" id="{4EDB852F-4134-4AB5-BA87-483B1E1ADD21}"/>
              </a:ext>
            </a:extLst>
          </p:cNvPr>
          <p:cNvSpPr>
            <a:spLocks noGrp="1"/>
          </p:cNvSpPr>
          <p:nvPr>
            <p:ph type="ftr" sz="quarter" idx="11"/>
          </p:nvPr>
        </p:nvSpPr>
        <p:spPr/>
        <p:txBody>
          <a:bodyPr/>
          <a:lstStyle/>
          <a:p>
            <a:r>
              <a:rPr lang="en-US"/>
              <a:t>Sample Footer Text</a:t>
            </a:r>
          </a:p>
        </p:txBody>
      </p:sp>
      <p:sp>
        <p:nvSpPr>
          <p:cNvPr id="7" name="Slide Number Placeholder 6">
            <a:extLst>
              <a:ext uri="{FF2B5EF4-FFF2-40B4-BE49-F238E27FC236}">
                <a16:creationId xmlns:a16="http://schemas.microsoft.com/office/drawing/2014/main" id="{5E34C5CB-918E-4A09-8222-D36E37B63C02}"/>
              </a:ext>
            </a:extLst>
          </p:cNvPr>
          <p:cNvSpPr>
            <a:spLocks noGrp="1"/>
          </p:cNvSpPr>
          <p:nvPr>
            <p:ph type="sldNum" sz="quarter" idx="12"/>
          </p:nvPr>
        </p:nvSpPr>
        <p:spPr/>
        <p:txBody>
          <a:bodyPr/>
          <a:lstStyle/>
          <a:p>
            <a:fld id="{F8E28480-1C08-4458-AD97-0283E6FFD09D}" type="slidenum">
              <a:rPr lang="en-US" smtClean="0"/>
              <a:t>‹#›</a:t>
            </a:fld>
            <a:endParaRPr lang="en-US"/>
          </a:p>
        </p:txBody>
      </p:sp>
    </p:spTree>
    <p:extLst>
      <p:ext uri="{BB962C8B-B14F-4D97-AF65-F5344CB8AC3E}">
        <p14:creationId xmlns:p14="http://schemas.microsoft.com/office/powerpoint/2010/main" val="3504977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AA0686-7BAC-45C0-BA30-0D0CBCE5CE63}"/>
              </a:ext>
            </a:extLst>
          </p:cNvPr>
          <p:cNvSpPr>
            <a:spLocks noGrp="1"/>
          </p:cNvSpPr>
          <p:nvPr>
            <p:ph type="title"/>
          </p:nvPr>
        </p:nvSpPr>
        <p:spPr>
          <a:xfrm>
            <a:off x="1371600" y="685800"/>
            <a:ext cx="9486900" cy="13716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34202DE-82CD-407D-8C68-174B0CBB57F7}"/>
              </a:ext>
            </a:extLst>
          </p:cNvPr>
          <p:cNvSpPr>
            <a:spLocks noGrp="1"/>
          </p:cNvSpPr>
          <p:nvPr>
            <p:ph type="body" idx="1"/>
          </p:nvPr>
        </p:nvSpPr>
        <p:spPr>
          <a:xfrm>
            <a:off x="1371599" y="2254103"/>
            <a:ext cx="9486901" cy="391809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554AC9D-6E1B-46D3-959F-A068A1EDBDBA}"/>
              </a:ext>
            </a:extLst>
          </p:cNvPr>
          <p:cNvSpPr>
            <a:spLocks noGrp="1"/>
          </p:cNvSpPr>
          <p:nvPr>
            <p:ph type="dt" sz="half" idx="2"/>
          </p:nvPr>
        </p:nvSpPr>
        <p:spPr>
          <a:xfrm rot="5400000">
            <a:off x="9800022" y="3223751"/>
            <a:ext cx="4114801" cy="410501"/>
          </a:xfrm>
          <a:prstGeom prst="rect">
            <a:avLst/>
          </a:prstGeom>
        </p:spPr>
        <p:txBody>
          <a:bodyPr vert="horz" lIns="91440" tIns="45720" rIns="91440" bIns="45720" rtlCol="0" anchor="ctr"/>
          <a:lstStyle>
            <a:lvl1pPr algn="ctr">
              <a:defRPr sz="900" cap="all" spc="300" baseline="0">
                <a:solidFill>
                  <a:schemeClr val="tx2">
                    <a:lumMod val="75000"/>
                    <a:lumOff val="25000"/>
                  </a:schemeClr>
                </a:solidFill>
                <a:latin typeface="+mn-lt"/>
              </a:defRPr>
            </a:lvl1pPr>
          </a:lstStyle>
          <a:p>
            <a:fld id="{D3FE42E8-8B57-452D-A122-4DCE9AC771EF}" type="datetime1">
              <a:rPr lang="en-US" smtClean="0"/>
              <a:t>5/7/2024</a:t>
            </a:fld>
            <a:endParaRPr lang="en-US"/>
          </a:p>
        </p:txBody>
      </p:sp>
      <p:sp>
        <p:nvSpPr>
          <p:cNvPr id="5" name="Footer Placeholder 4">
            <a:extLst>
              <a:ext uri="{FF2B5EF4-FFF2-40B4-BE49-F238E27FC236}">
                <a16:creationId xmlns:a16="http://schemas.microsoft.com/office/drawing/2014/main" id="{A5FC0015-9EFB-40F8-BC00-AC2483D60905}"/>
              </a:ext>
            </a:extLst>
          </p:cNvPr>
          <p:cNvSpPr>
            <a:spLocks noGrp="1"/>
          </p:cNvSpPr>
          <p:nvPr>
            <p:ph type="ftr" sz="quarter" idx="3"/>
          </p:nvPr>
        </p:nvSpPr>
        <p:spPr>
          <a:xfrm rot="5400000">
            <a:off x="-1708136" y="3223750"/>
            <a:ext cx="4114800" cy="410501"/>
          </a:xfrm>
          <a:prstGeom prst="rect">
            <a:avLst/>
          </a:prstGeom>
        </p:spPr>
        <p:txBody>
          <a:bodyPr vert="horz" lIns="91440" tIns="45720" rIns="91440" bIns="45720" rtlCol="0" anchor="ctr"/>
          <a:lstStyle>
            <a:lvl1pPr algn="ctr">
              <a:defRPr sz="900" cap="all" spc="300" baseline="0">
                <a:solidFill>
                  <a:schemeClr val="tx2">
                    <a:lumMod val="75000"/>
                    <a:lumOff val="25000"/>
                  </a:schemeClr>
                </a:solidFill>
                <a:latin typeface="+mn-lt"/>
              </a:defRPr>
            </a:lvl1pPr>
          </a:lstStyle>
          <a:p>
            <a:r>
              <a:rPr lang="en-US" dirty="0"/>
              <a:t>Sample Footer Text</a:t>
            </a:r>
          </a:p>
        </p:txBody>
      </p:sp>
      <p:sp>
        <p:nvSpPr>
          <p:cNvPr id="6" name="Slide Number Placeholder 5">
            <a:extLst>
              <a:ext uri="{FF2B5EF4-FFF2-40B4-BE49-F238E27FC236}">
                <a16:creationId xmlns:a16="http://schemas.microsoft.com/office/drawing/2014/main" id="{E572C732-0E3E-49E0-A72E-D4C08CB4455A}"/>
              </a:ext>
            </a:extLst>
          </p:cNvPr>
          <p:cNvSpPr>
            <a:spLocks noGrp="1"/>
          </p:cNvSpPr>
          <p:nvPr>
            <p:ph type="sldNum" sz="quarter" idx="4"/>
          </p:nvPr>
        </p:nvSpPr>
        <p:spPr>
          <a:xfrm>
            <a:off x="11116340" y="6356350"/>
            <a:ext cx="871868" cy="365125"/>
          </a:xfrm>
          <a:prstGeom prst="rect">
            <a:avLst/>
          </a:prstGeom>
        </p:spPr>
        <p:txBody>
          <a:bodyPr vert="horz" lIns="91440" tIns="45720" rIns="91440" bIns="45720" rtlCol="0" anchor="ctr"/>
          <a:lstStyle>
            <a:lvl1pPr algn="r">
              <a:defRPr sz="900" spc="300">
                <a:solidFill>
                  <a:schemeClr val="tx2">
                    <a:lumMod val="75000"/>
                    <a:lumOff val="25000"/>
                  </a:schemeClr>
                </a:solidFill>
                <a:latin typeface="+mn-lt"/>
              </a:defRPr>
            </a:lvl1pPr>
          </a:lstStyle>
          <a:p>
            <a:fld id="{F8E28480-1C08-4458-AD97-0283E6FFD09D}" type="slidenum">
              <a:rPr lang="en-US" smtClean="0"/>
              <a:pPr/>
              <a:t>‹#›</a:t>
            </a:fld>
            <a:endParaRPr lang="en-US"/>
          </a:p>
        </p:txBody>
      </p:sp>
    </p:spTree>
    <p:extLst>
      <p:ext uri="{BB962C8B-B14F-4D97-AF65-F5344CB8AC3E}">
        <p14:creationId xmlns:p14="http://schemas.microsoft.com/office/powerpoint/2010/main" val="30221495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70000"/>
        <a:buFont typeface="Arial" panose="020B0604020202020204" pitchFamily="34" charset="0"/>
        <a:buChar char="•"/>
        <a:defRPr sz="2400" kern="1200">
          <a:solidFill>
            <a:schemeClr val="tx2"/>
          </a:solidFill>
          <a:latin typeface="+mj-lt"/>
          <a:ea typeface="+mn-ea"/>
          <a:cs typeface="+mn-cs"/>
        </a:defRPr>
      </a:lvl1pPr>
      <a:lvl2pPr marL="685800" indent="-228600" algn="l" defTabSz="914400" rtl="0" eaLnBrk="1" latinLnBrk="0" hangingPunct="1">
        <a:lnSpc>
          <a:spcPct val="100000"/>
        </a:lnSpc>
        <a:spcBef>
          <a:spcPts val="500"/>
        </a:spcBef>
        <a:buSzPct val="70000"/>
        <a:buFont typeface="Arial" panose="020B0604020202020204" pitchFamily="34" charset="0"/>
        <a:buChar char="•"/>
        <a:defRPr sz="2000" kern="1200">
          <a:solidFill>
            <a:schemeClr val="tx2"/>
          </a:solidFill>
          <a:latin typeface="+mj-lt"/>
          <a:ea typeface="+mn-ea"/>
          <a:cs typeface="+mn-cs"/>
        </a:defRPr>
      </a:lvl2pPr>
      <a:lvl3pPr marL="1143000" indent="-228600" algn="l" defTabSz="914400" rtl="0" eaLnBrk="1" latinLnBrk="0" hangingPunct="1">
        <a:lnSpc>
          <a:spcPct val="100000"/>
        </a:lnSpc>
        <a:spcBef>
          <a:spcPts val="500"/>
        </a:spcBef>
        <a:buSzPct val="70000"/>
        <a:buFont typeface="Arial" panose="020B0604020202020204" pitchFamily="34" charset="0"/>
        <a:buChar char="•"/>
        <a:defRPr sz="1800" kern="1200">
          <a:solidFill>
            <a:schemeClr val="tx2"/>
          </a:solidFill>
          <a:latin typeface="+mj-lt"/>
          <a:ea typeface="+mn-ea"/>
          <a:cs typeface="+mn-cs"/>
        </a:defRPr>
      </a:lvl3pPr>
      <a:lvl4pPr marL="1600200" indent="-228600" algn="l" defTabSz="914400" rtl="0" eaLnBrk="1" latinLnBrk="0" hangingPunct="1">
        <a:lnSpc>
          <a:spcPct val="100000"/>
        </a:lnSpc>
        <a:spcBef>
          <a:spcPts val="500"/>
        </a:spcBef>
        <a:buSzPct val="70000"/>
        <a:buFont typeface="Arial" panose="020B0604020202020204" pitchFamily="34" charset="0"/>
        <a:buChar char="•"/>
        <a:defRPr sz="1600" kern="1200">
          <a:solidFill>
            <a:schemeClr val="tx2"/>
          </a:solidFill>
          <a:latin typeface="+mj-lt"/>
          <a:ea typeface="+mn-ea"/>
          <a:cs typeface="+mn-cs"/>
        </a:defRPr>
      </a:lvl4pPr>
      <a:lvl5pPr marL="2057400" indent="-228600" algn="l" defTabSz="914400" rtl="0" eaLnBrk="1" latinLnBrk="0" hangingPunct="1">
        <a:lnSpc>
          <a:spcPct val="100000"/>
        </a:lnSpc>
        <a:spcBef>
          <a:spcPts val="500"/>
        </a:spcBef>
        <a:buSzPct val="70000"/>
        <a:buFont typeface="Arial" panose="020B0604020202020204" pitchFamily="34" charset="0"/>
        <a:buChar char="•"/>
        <a:defRPr sz="16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272">
          <p15:clr>
            <a:srgbClr val="F26B43"/>
          </p15:clr>
        </p15:guide>
        <p15:guide id="4" pos="3408">
          <p15:clr>
            <a:srgbClr val="F26B43"/>
          </p15:clr>
        </p15:guide>
        <p15:guide id="5" orient="horz" pos="432">
          <p15:clr>
            <a:srgbClr val="F26B43"/>
          </p15:clr>
        </p15:guide>
        <p15:guide id="6" pos="3000">
          <p15:clr>
            <a:srgbClr val="F26B43"/>
          </p15:clr>
        </p15:guide>
        <p15:guide id="7" pos="2568">
          <p15:clr>
            <a:srgbClr val="F26B43"/>
          </p15:clr>
        </p15:guide>
        <p15:guide id="8" pos="2136">
          <p15:clr>
            <a:srgbClr val="F26B43"/>
          </p15:clr>
        </p15:guide>
        <p15:guide id="9" pos="432">
          <p15:clr>
            <a:srgbClr val="F26B43"/>
          </p15:clr>
        </p15:guide>
        <p15:guide id="10" pos="864">
          <p15:clr>
            <a:srgbClr val="F26B43"/>
          </p15:clr>
        </p15:guide>
        <p15:guide id="11" pos="1296">
          <p15:clr>
            <a:srgbClr val="F26B43"/>
          </p15:clr>
        </p15:guide>
        <p15:guide id="12" pos="1728">
          <p15:clr>
            <a:srgbClr val="F26B43"/>
          </p15:clr>
        </p15:guide>
        <p15:guide id="13" pos="7248">
          <p15:clr>
            <a:srgbClr val="F26B43"/>
          </p15:clr>
        </p15:guide>
        <p15:guide id="14" pos="6840">
          <p15:clr>
            <a:srgbClr val="F26B43"/>
          </p15:clr>
        </p15:guide>
        <p15:guide id="15" pos="6408">
          <p15:clr>
            <a:srgbClr val="F26B43"/>
          </p15:clr>
        </p15:guide>
        <p15:guide id="16" pos="6000">
          <p15:clr>
            <a:srgbClr val="F26B43"/>
          </p15:clr>
        </p15:guide>
        <p15:guide id="17" pos="5568">
          <p15:clr>
            <a:srgbClr val="F26B43"/>
          </p15:clr>
        </p15:guide>
        <p15:guide id="18" pos="5136">
          <p15:clr>
            <a:srgbClr val="F26B43"/>
          </p15:clr>
        </p15:guide>
        <p15:guide id="19" pos="4704">
          <p15:clr>
            <a:srgbClr val="F26B43"/>
          </p15:clr>
        </p15:guide>
        <p15:guide id="20" orient="horz" pos="3888">
          <p15:clr>
            <a:srgbClr val="F26B43"/>
          </p15:clr>
        </p15:guide>
        <p15:guide id="21" orient="horz" pos="3456">
          <p15:clr>
            <a:srgbClr val="F26B43"/>
          </p15:clr>
        </p15:guide>
        <p15:guide id="22" orient="horz" pos="864">
          <p15:clr>
            <a:srgbClr val="F26B43"/>
          </p15:clr>
        </p15:guide>
        <p15:guide id="23" orient="horz" pos="1296">
          <p15:clr>
            <a:srgbClr val="F26B43"/>
          </p15:clr>
        </p15:guide>
        <p15:guide id="24" orient="horz" pos="1728">
          <p15:clr>
            <a:srgbClr val="F26B43"/>
          </p15:clr>
        </p15:guide>
        <p15:guide id="25" orient="horz" pos="3024">
          <p15:clr>
            <a:srgbClr val="F26B43"/>
          </p15:clr>
        </p15:guide>
        <p15:guide id="26" orient="horz" pos="259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publicdomainpictures.net/en/view-image.php?image=177929&amp;picture=family-001" TargetMode="External"/><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A121316-E4D0-41D7-9C79-9FF8F36D42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B019042-F18F-3754-26B4-7A6461CFC814}"/>
              </a:ext>
            </a:extLst>
          </p:cNvPr>
          <p:cNvPicPr>
            <a:picLocks noChangeAspect="1"/>
          </p:cNvPicPr>
          <p:nvPr/>
        </p:nvPicPr>
        <p:blipFill rotWithShape="1">
          <a:blip r:embed="rId2"/>
          <a:srcRect l="4938" r="23095" b="-7"/>
          <a:stretch/>
        </p:blipFill>
        <p:spPr>
          <a:xfrm>
            <a:off x="1" y="10"/>
            <a:ext cx="6096000" cy="6857990"/>
          </a:xfrm>
          <a:prstGeom prst="rect">
            <a:avLst/>
          </a:prstGeom>
        </p:spPr>
      </p:pic>
      <p:sp>
        <p:nvSpPr>
          <p:cNvPr id="11" name="Rectangle 10">
            <a:extLst>
              <a:ext uri="{FF2B5EF4-FFF2-40B4-BE49-F238E27FC236}">
                <a16:creationId xmlns:a16="http://schemas.microsoft.com/office/drawing/2014/main" id="{07EE0F9E-42CB-4AE4-971C-7BD191D5DC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000" y="0"/>
            <a:ext cx="6096000" cy="6858000"/>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3" name="Rectangle 12">
            <a:extLst>
              <a:ext uri="{FF2B5EF4-FFF2-40B4-BE49-F238E27FC236}">
                <a16:creationId xmlns:a16="http://schemas.microsoft.com/office/drawing/2014/main" id="{1AEB967B-31A3-42E3-8382-73443D2640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67600" y="1371601"/>
            <a:ext cx="3390900" cy="411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p:nvPr>
        </p:nvSpPr>
        <p:spPr>
          <a:xfrm>
            <a:off x="7952936" y="1674629"/>
            <a:ext cx="2550941" cy="2057400"/>
          </a:xfrm>
        </p:spPr>
        <p:txBody>
          <a:bodyPr>
            <a:normAutofit/>
          </a:bodyPr>
          <a:lstStyle/>
          <a:p>
            <a:r>
              <a:rPr lang="en-US" sz="3200"/>
              <a:t>Family Support History</a:t>
            </a:r>
          </a:p>
        </p:txBody>
      </p:sp>
    </p:spTree>
    <p:extLst>
      <p:ext uri="{BB962C8B-B14F-4D97-AF65-F5344CB8AC3E}">
        <p14:creationId xmlns:p14="http://schemas.microsoft.com/office/powerpoint/2010/main" val="2698534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D88A92C-0BD1-4D13-9480-9CA5056B10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850E0BE-0A13-43E4-9007-A06960852F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1"/>
            <a:ext cx="6118275"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cNvSpPr>
            <a:spLocks noGrp="1"/>
          </p:cNvSpPr>
          <p:nvPr>
            <p:ph type="ctrTitle"/>
          </p:nvPr>
        </p:nvSpPr>
        <p:spPr>
          <a:xfrm>
            <a:off x="685800" y="91847"/>
            <a:ext cx="6118274" cy="593952"/>
          </a:xfrm>
        </p:spPr>
        <p:txBody>
          <a:bodyPr>
            <a:normAutofit/>
          </a:bodyPr>
          <a:lstStyle/>
          <a:p>
            <a:pPr algn="ctr"/>
            <a:r>
              <a:rPr lang="en-US" dirty="0"/>
              <a:t>Review questions</a:t>
            </a:r>
            <a:endParaRPr dirty="0"/>
          </a:p>
        </p:txBody>
      </p:sp>
      <p:sp>
        <p:nvSpPr>
          <p:cNvPr id="3" name="Content Placeholder"/>
          <p:cNvSpPr>
            <a:spLocks noGrp="1"/>
          </p:cNvSpPr>
          <p:nvPr>
            <p:ph idx="1"/>
          </p:nvPr>
        </p:nvSpPr>
        <p:spPr>
          <a:xfrm>
            <a:off x="786046" y="777645"/>
            <a:ext cx="5942558" cy="5321229"/>
          </a:xfrm>
        </p:spPr>
        <p:txBody>
          <a:bodyPr>
            <a:noAutofit/>
          </a:bodyPr>
          <a:lstStyle/>
          <a:p>
            <a:pPr lvl="0">
              <a:lnSpc>
                <a:spcPct val="90000"/>
              </a:lnSpc>
            </a:pPr>
            <a:r>
              <a:rPr lang="en-US" sz="1200" b="1" dirty="0">
                <a:solidFill>
                  <a:schemeClr val="tx1"/>
                </a:solidFill>
                <a:latin typeface="Arial" panose="020B0604020202020204" pitchFamily="34" charset="0"/>
                <a:cs typeface="Arial" panose="020B0604020202020204" pitchFamily="34" charset="0"/>
              </a:rPr>
              <a:t>Question 1: What historical development in the late 1800s is considered a precursor to modern Family Support programs?</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 The establishment of public schools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B) The introduction of social security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 The founding of settlement houses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 The creation of the first hospitals</a:t>
            </a:r>
            <a:endParaRPr lang="en-US" sz="1200" dirty="0">
              <a:solidFill>
                <a:schemeClr val="tx1"/>
              </a:solidFill>
              <a:latin typeface="Arial" panose="020B0604020202020204" pitchFamily="34" charset="0"/>
              <a:cs typeface="Arial" panose="020B0604020202020204" pitchFamily="34" charset="0"/>
            </a:endParaRPr>
          </a:p>
          <a:p>
            <a:pPr lvl="0">
              <a:lnSpc>
                <a:spcPct val="90000"/>
              </a:lnSpc>
            </a:pPr>
            <a:r>
              <a:rPr lang="en-US" sz="1200" b="1" dirty="0">
                <a:solidFill>
                  <a:schemeClr val="tx1"/>
                </a:solidFill>
                <a:latin typeface="Arial" panose="020B0604020202020204" pitchFamily="34" charset="0"/>
                <a:cs typeface="Arial" panose="020B0604020202020204" pitchFamily="34" charset="0"/>
              </a:rPr>
              <a:t>Question 2: What is a primary goal of Family Support programs?</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 To increase government intervention in daily life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B) To strengthen parent-child relationships and provide necessary resources for parents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 To provide legal advice to families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 To enforce parental responsibilities</a:t>
            </a:r>
          </a:p>
          <a:p>
            <a:pPr lvl="0">
              <a:lnSpc>
                <a:spcPct val="90000"/>
              </a:lnSpc>
            </a:pPr>
            <a:r>
              <a:rPr lang="en-US" sz="1200" b="1" dirty="0">
                <a:solidFill>
                  <a:schemeClr val="tx1"/>
                </a:solidFill>
                <a:latin typeface="Arial" panose="020B0604020202020204" pitchFamily="34" charset="0"/>
                <a:cs typeface="Arial" panose="020B0604020202020204" pitchFamily="34" charset="0"/>
              </a:rPr>
              <a:t>Question 3: Which of the following is NOT typically offered by Family Support and Strengthening programs?</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 Crisis intervention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B) Stock investment advice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C) Parenting classes </a:t>
            </a:r>
          </a:p>
          <a:p>
            <a:pPr>
              <a:lnSpc>
                <a:spcPct val="90000"/>
              </a:lnSpc>
            </a:pPr>
            <a:r>
              <a:rPr lang="en-US"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 Support groups</a:t>
            </a:r>
          </a:p>
        </p:txBody>
      </p:sp>
      <p:pic>
        <p:nvPicPr>
          <p:cNvPr id="6" name="Picture 5" descr="Wooden houses with one house standing out with its orange and red colour">
            <a:extLst>
              <a:ext uri="{FF2B5EF4-FFF2-40B4-BE49-F238E27FC236}">
                <a16:creationId xmlns:a16="http://schemas.microsoft.com/office/drawing/2014/main" id="{18F87079-75E0-0BE4-5C2D-0378F36485E7}"/>
              </a:ext>
            </a:extLst>
          </p:cNvPr>
          <p:cNvPicPr>
            <a:picLocks noChangeAspect="1"/>
          </p:cNvPicPr>
          <p:nvPr/>
        </p:nvPicPr>
        <p:blipFill rotWithShape="1">
          <a:blip r:embed="rId2"/>
          <a:srcRect l="34236" r="19783" b="4"/>
          <a:stretch/>
        </p:blipFill>
        <p:spPr>
          <a:xfrm>
            <a:off x="7467600" y="10"/>
            <a:ext cx="4724400" cy="6857988"/>
          </a:xfrm>
          <a:prstGeom prst="rect">
            <a:avLst/>
          </a:prstGeom>
        </p:spPr>
      </p:pic>
    </p:spTree>
    <p:extLst>
      <p:ext uri="{BB962C8B-B14F-4D97-AF65-F5344CB8AC3E}">
        <p14:creationId xmlns:p14="http://schemas.microsoft.com/office/powerpoint/2010/main" val="3153055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0EE8294-4110-44EB-8577-6CA8DF797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C45E44A-48F0-452E-94AB-C02C0355C6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700" y="685800"/>
            <a:ext cx="7429500"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close up image of chess pawns">
            <a:extLst>
              <a:ext uri="{FF2B5EF4-FFF2-40B4-BE49-F238E27FC236}">
                <a16:creationId xmlns:a16="http://schemas.microsoft.com/office/drawing/2014/main" id="{D10DF009-EB3B-C741-F2E3-50357FCAB184}"/>
              </a:ext>
            </a:extLst>
          </p:cNvPr>
          <p:cNvPicPr>
            <a:picLocks noChangeAspect="1"/>
          </p:cNvPicPr>
          <p:nvPr/>
        </p:nvPicPr>
        <p:blipFill rotWithShape="1">
          <a:blip r:embed="rId2"/>
          <a:srcRect l="43963" r="23541" b="-2"/>
          <a:stretch/>
        </p:blipFill>
        <p:spPr>
          <a:xfrm>
            <a:off x="1" y="10"/>
            <a:ext cx="3390899" cy="6857990"/>
          </a:xfrm>
          <a:prstGeom prst="rect">
            <a:avLst/>
          </a:prstGeom>
        </p:spPr>
      </p:pic>
      <p:sp>
        <p:nvSpPr>
          <p:cNvPr id="3" name="Content Placeholder"/>
          <p:cNvSpPr>
            <a:spLocks noGrp="1"/>
          </p:cNvSpPr>
          <p:nvPr>
            <p:ph idx="1"/>
          </p:nvPr>
        </p:nvSpPr>
        <p:spPr>
          <a:xfrm>
            <a:off x="4520241" y="1121434"/>
            <a:ext cx="6599207" cy="4252823"/>
          </a:xfrm>
        </p:spPr>
        <p:txBody>
          <a:bodyPr>
            <a:normAutofit/>
          </a:bodyPr>
          <a:lstStyle/>
          <a:p>
            <a:pPr lvl="0">
              <a:lnSpc>
                <a:spcPct val="90000"/>
              </a:lnSpc>
            </a:pPr>
            <a:r>
              <a:rPr lang="en-US" sz="1400" b="1" dirty="0">
                <a:solidFill>
                  <a:schemeClr val="tx1"/>
                </a:solidFill>
                <a:latin typeface="Arial" panose="020B0604020202020204" pitchFamily="34" charset="0"/>
                <a:cs typeface="Arial" panose="020B0604020202020204" pitchFamily="34" charset="0"/>
              </a:rPr>
              <a:t>Question 4: What aspect of society do Family Support programs directly contribute to enhancing?</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A) Only the educational system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B) The stability and welfare of communities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C) Solely economic development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D) Only healthcare systems</a:t>
            </a:r>
          </a:p>
          <a:p>
            <a:pPr>
              <a:lnSpc>
                <a:spcPct val="90000"/>
              </a:lnSpc>
            </a:pPr>
            <a:r>
              <a:rPr lang="en-US" sz="1400" b="1"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Question 5: Family Support programs are described as being holistic. What does this mean in this context?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A) They focus solely on financial assistance.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B) They provide support that addresses multiple aspects of family life, including emotional, social, and economic needs.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C) They are legally binding programs that require family participation. </a:t>
            </a:r>
          </a:p>
          <a:p>
            <a:pPr>
              <a:lnSpc>
                <a:spcPct val="90000"/>
              </a:lnSpc>
            </a:pPr>
            <a:r>
              <a:rPr lang="en-US" sz="1400" dirty="0">
                <a:solidFill>
                  <a:srgbClr val="0D0D0D"/>
                </a:solidFill>
                <a:effectLst/>
                <a:latin typeface="Arial" panose="020B0604020202020204" pitchFamily="34" charset="0"/>
                <a:ea typeface="Times New Roman" panose="02020603050405020304" pitchFamily="18" charset="0"/>
                <a:cs typeface="Arial" panose="020B0604020202020204" pitchFamily="34" charset="0"/>
              </a:rPr>
              <a:t>D) They offer medical care exclusively.</a:t>
            </a:r>
            <a:endParaRPr lang="en-US" sz="1400" dirty="0">
              <a:effectLst/>
              <a:latin typeface="Arial" panose="020B0604020202020204" pitchFamily="34" charset="0"/>
              <a:ea typeface="Times New Roman" panose="02020603050405020304" pitchFamily="18" charset="0"/>
              <a:cs typeface="Arial" panose="020B0604020202020204" pitchFamily="34" charset="0"/>
            </a:endParaRPr>
          </a:p>
          <a:p>
            <a:pPr marL="0" indent="0">
              <a:lnSpc>
                <a:spcPct val="90000"/>
              </a:lnSpc>
              <a:buNone/>
            </a:pP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8673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D949742-730C-4F7B-88BE-E4E69F6D1C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DC5C0732-01DA-4A7C-ABF5-56B3C5B039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1801" y="685801"/>
            <a:ext cx="4724400"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8519C26-3759-28EB-C3BF-375BC9C446C6}"/>
              </a:ext>
            </a:extLst>
          </p:cNvPr>
          <p:cNvSpPr>
            <a:spLocks noGrp="1"/>
          </p:cNvSpPr>
          <p:nvPr>
            <p:ph type="title"/>
          </p:nvPr>
        </p:nvSpPr>
        <p:spPr>
          <a:xfrm>
            <a:off x="7236663" y="685799"/>
            <a:ext cx="3714872" cy="764341"/>
          </a:xfrm>
        </p:spPr>
        <p:txBody>
          <a:bodyPr vert="horz" lIns="91440" tIns="45720" rIns="91440" bIns="45720" rtlCol="0" anchor="b">
            <a:normAutofit fontScale="90000"/>
          </a:bodyPr>
          <a:lstStyle/>
          <a:p>
            <a:pPr algn="ctr"/>
            <a:r>
              <a:rPr lang="en-US" sz="2500" b="1" kern="1200" cap="all" spc="300" baseline="0" dirty="0">
                <a:solidFill>
                  <a:schemeClr val="tx2"/>
                </a:solidFill>
                <a:latin typeface="+mj-lt"/>
                <a:ea typeface="+mj-ea"/>
                <a:cs typeface="+mj-cs"/>
              </a:rPr>
              <a:t>THE SIGNIFICANCE OF FAMILIES</a:t>
            </a:r>
          </a:p>
        </p:txBody>
      </p:sp>
      <p:pic>
        <p:nvPicPr>
          <p:cNvPr id="8" name="Picture 7" descr="A group of people holding hands&#10;&#10;Description automatically generated">
            <a:extLst>
              <a:ext uri="{FF2B5EF4-FFF2-40B4-BE49-F238E27FC236}">
                <a16:creationId xmlns:a16="http://schemas.microsoft.com/office/drawing/2014/main" id="{D83CF15C-80FF-739A-35DE-61EA1119850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0235" r="24208" b="-2"/>
          <a:stretch/>
        </p:blipFill>
        <p:spPr>
          <a:xfrm>
            <a:off x="20" y="10"/>
            <a:ext cx="6095980" cy="6857990"/>
          </a:xfrm>
          <a:prstGeom prst="rect">
            <a:avLst/>
          </a:prstGeom>
        </p:spPr>
      </p:pic>
      <p:sp>
        <p:nvSpPr>
          <p:cNvPr id="6" name="TextBox 5">
            <a:extLst>
              <a:ext uri="{FF2B5EF4-FFF2-40B4-BE49-F238E27FC236}">
                <a16:creationId xmlns:a16="http://schemas.microsoft.com/office/drawing/2014/main" id="{DCA92A67-D07C-1E6E-3E94-6016EAB28B3A}"/>
              </a:ext>
            </a:extLst>
          </p:cNvPr>
          <p:cNvSpPr txBox="1"/>
          <p:nvPr/>
        </p:nvSpPr>
        <p:spPr>
          <a:xfrm>
            <a:off x="6932644" y="1810138"/>
            <a:ext cx="4376057" cy="4226767"/>
          </a:xfrm>
          <a:prstGeom prst="rect">
            <a:avLst/>
          </a:prstGeom>
        </p:spPr>
        <p:txBody>
          <a:bodyPr vert="horz" lIns="91440" tIns="45720" rIns="91440" bIns="45720" rtlCol="0">
            <a:noAutofit/>
          </a:bodyPr>
          <a:lstStyle/>
          <a:p>
            <a:pPr marL="0" marR="0" indent="-228600" fontAlgn="base">
              <a:lnSpc>
                <a:spcPct val="90000"/>
              </a:lnSpc>
              <a:spcBef>
                <a:spcPts val="0"/>
              </a:spcBef>
              <a:spcAft>
                <a:spcPts val="600"/>
              </a:spcAft>
              <a:buSzPct val="70000"/>
              <a:buFont typeface="Arial" panose="020B0604020202020204" pitchFamily="34" charset="0"/>
              <a:buChar char="•"/>
            </a:pPr>
            <a:r>
              <a:rPr lang="en-US" sz="1600" dirty="0">
                <a:solidFill>
                  <a:schemeClr val="tx2"/>
                </a:solidFill>
                <a:effectLst/>
                <a:latin typeface="+mj-lt"/>
              </a:rPr>
              <a:t>Families represent the foundation of a society. When families are healthy and strong, communities thrive. There are many kinds of families, and therefore, many definitions of “family.” People who are significant to one another, whether related by blood, legal bonds, or bonds of friendship and community, may identify themselves as a family. Ultimately, “family” is self-defined.</a:t>
            </a:r>
          </a:p>
          <a:p>
            <a:pPr marR="0" fontAlgn="base">
              <a:lnSpc>
                <a:spcPct val="90000"/>
              </a:lnSpc>
              <a:spcBef>
                <a:spcPts val="0"/>
              </a:spcBef>
              <a:spcAft>
                <a:spcPts val="600"/>
              </a:spcAft>
              <a:buSzPct val="70000"/>
            </a:pPr>
            <a:endParaRPr lang="en-US" sz="1600" dirty="0">
              <a:solidFill>
                <a:schemeClr val="tx2"/>
              </a:solidFill>
              <a:effectLst/>
              <a:latin typeface="+mj-lt"/>
            </a:endParaRPr>
          </a:p>
          <a:p>
            <a:pPr marL="0" marR="0" indent="-228600" fontAlgn="base">
              <a:lnSpc>
                <a:spcPct val="90000"/>
              </a:lnSpc>
              <a:spcBef>
                <a:spcPts val="0"/>
              </a:spcBef>
              <a:spcAft>
                <a:spcPts val="600"/>
              </a:spcAft>
              <a:buSzPct val="70000"/>
              <a:buFont typeface="Arial" panose="020B0604020202020204" pitchFamily="34" charset="0"/>
              <a:buChar char="•"/>
            </a:pPr>
            <a:r>
              <a:rPr lang="en-US" sz="1600" dirty="0">
                <a:solidFill>
                  <a:schemeClr val="tx2"/>
                </a:solidFill>
                <a:effectLst/>
                <a:latin typeface="+mj-lt"/>
              </a:rPr>
              <a:t>The focus of the Family Support field is on families who are responsible for raising children. These families consist of at least one adult and one child who are related biologically, emotionally, or legally. Families may consist of one parent, two parents, grandparents, foster parents, legal guardians, or they may arise from a need for mutual support.</a:t>
            </a:r>
          </a:p>
        </p:txBody>
      </p:sp>
    </p:spTree>
    <p:extLst>
      <p:ext uri="{BB962C8B-B14F-4D97-AF65-F5344CB8AC3E}">
        <p14:creationId xmlns:p14="http://schemas.microsoft.com/office/powerpoint/2010/main" val="3551229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3B3350BC-94B2-40C9-9DCD-97E6FE1D4A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D755EF8-E2AA-40E1-AF58-9082672EA8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53400" cy="6857999"/>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6" name="Rectangle 25">
            <a:extLst>
              <a:ext uri="{FF2B5EF4-FFF2-40B4-BE49-F238E27FC236}">
                <a16:creationId xmlns:a16="http://schemas.microsoft.com/office/drawing/2014/main" id="{32FB1ED1-ED0F-464E-8D0B-6E737340B8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0"/>
            <a:ext cx="6781800" cy="5486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C9D1F7CE-BE95-C8F3-138D-F2D75220A2F1}"/>
              </a:ext>
            </a:extLst>
          </p:cNvPr>
          <p:cNvSpPr txBox="1"/>
          <p:nvPr/>
        </p:nvSpPr>
        <p:spPr>
          <a:xfrm>
            <a:off x="685800" y="702781"/>
            <a:ext cx="6781800" cy="895265"/>
          </a:xfrm>
          <a:prstGeom prst="rect">
            <a:avLst/>
          </a:prstGeom>
        </p:spPr>
        <p:txBody>
          <a:bodyPr vert="horz" lIns="91440" tIns="45720" rIns="91440" bIns="45720" rtlCol="0" anchor="b">
            <a:normAutofit/>
          </a:bodyPr>
          <a:lstStyle/>
          <a:p>
            <a:pPr marL="0" marR="0" algn="ctr" fontAlgn="base">
              <a:lnSpc>
                <a:spcPct val="90000"/>
              </a:lnSpc>
              <a:spcBef>
                <a:spcPct val="0"/>
              </a:spcBef>
              <a:spcAft>
                <a:spcPts val="600"/>
              </a:spcAft>
            </a:pPr>
            <a:r>
              <a:rPr lang="en-US" sz="2700" kern="1200" cap="all" spc="300" baseline="0" dirty="0">
                <a:solidFill>
                  <a:schemeClr val="tx2"/>
                </a:solidFill>
                <a:effectLst/>
                <a:latin typeface="+mj-lt"/>
                <a:ea typeface="+mj-ea"/>
                <a:cs typeface="+mj-cs"/>
              </a:rPr>
              <a:t>INTRODUCTION TO FAMILY SUPPORT</a:t>
            </a:r>
          </a:p>
        </p:txBody>
      </p:sp>
      <p:sp>
        <p:nvSpPr>
          <p:cNvPr id="7" name="TextBox 6">
            <a:extLst>
              <a:ext uri="{FF2B5EF4-FFF2-40B4-BE49-F238E27FC236}">
                <a16:creationId xmlns:a16="http://schemas.microsoft.com/office/drawing/2014/main" id="{9580C9BF-EEAE-2DDD-98A3-CC2F762547F4}"/>
              </a:ext>
            </a:extLst>
          </p:cNvPr>
          <p:cNvSpPr txBox="1"/>
          <p:nvPr/>
        </p:nvSpPr>
        <p:spPr>
          <a:xfrm>
            <a:off x="685801" y="1754155"/>
            <a:ext cx="6676052" cy="4320074"/>
          </a:xfrm>
          <a:prstGeom prst="rect">
            <a:avLst/>
          </a:prstGeom>
        </p:spPr>
        <p:txBody>
          <a:bodyPr vert="horz" lIns="91440" tIns="45720" rIns="91440" bIns="45720" rtlCol="0">
            <a:normAutofit/>
          </a:bodyPr>
          <a:lstStyle/>
          <a:p>
            <a:pPr marL="0" marR="0" indent="-228600" fontAlgn="base">
              <a:lnSpc>
                <a:spcPct val="90000"/>
              </a:lnSpc>
              <a:spcBef>
                <a:spcPts val="0"/>
              </a:spcBef>
              <a:spcAft>
                <a:spcPts val="600"/>
              </a:spcAft>
              <a:buSzPct val="70000"/>
              <a:buFont typeface="Arial" panose="020B0604020202020204" pitchFamily="34" charset="0"/>
              <a:buChar char="•"/>
            </a:pPr>
            <a:r>
              <a:rPr lang="en-US" dirty="0">
                <a:solidFill>
                  <a:schemeClr val="tx2"/>
                </a:solidFill>
                <a:effectLst/>
                <a:latin typeface="+mj-lt"/>
              </a:rPr>
              <a:t>The history of the Family Support and Strengthening field in the United States goes back more than 100 years to the establishment of settlement houses in the late 1800s in major metropolitan areas such as Boston, New York, Chicago, and San Francisco. These settlement houses provided the large number of immigrants entering the country at that time with support, respect for their original cultures, job training, English classes, and social advocacy as a means to assist them in understanding, adapting to, and succeeding in American society. </a:t>
            </a:r>
          </a:p>
          <a:p>
            <a:pPr marR="0" indent="-228600" fontAlgn="base">
              <a:lnSpc>
                <a:spcPct val="90000"/>
              </a:lnSpc>
              <a:spcBef>
                <a:spcPts val="0"/>
              </a:spcBef>
              <a:spcAft>
                <a:spcPts val="600"/>
              </a:spcAft>
              <a:buSzPct val="70000"/>
              <a:buFont typeface="Arial" panose="020B0604020202020204" pitchFamily="34" charset="0"/>
              <a:buChar char="•"/>
            </a:pPr>
            <a:endParaRPr lang="en-US" dirty="0">
              <a:solidFill>
                <a:schemeClr val="tx2"/>
              </a:solidFill>
              <a:effectLst/>
              <a:latin typeface="+mj-lt"/>
            </a:endParaRPr>
          </a:p>
          <a:p>
            <a:pPr marL="0" marR="0" indent="-228600" fontAlgn="base">
              <a:lnSpc>
                <a:spcPct val="90000"/>
              </a:lnSpc>
              <a:spcBef>
                <a:spcPts val="0"/>
              </a:spcBef>
              <a:spcAft>
                <a:spcPts val="600"/>
              </a:spcAft>
              <a:buSzPct val="70000"/>
              <a:buFont typeface="Arial" panose="020B0604020202020204" pitchFamily="34" charset="0"/>
              <a:buChar char="•"/>
            </a:pPr>
            <a:r>
              <a:rPr lang="en-US" dirty="0">
                <a:solidFill>
                  <a:schemeClr val="tx2"/>
                </a:solidFill>
                <a:effectLst/>
                <a:latin typeface="+mj-lt"/>
              </a:rPr>
              <a:t>Family Support as a term first emerged in the late 1970’s to describe welcoming local programs designed to support parents with young children through a variety of resources and services. As the modern version of settlement houses, these programs are voluntary and available for all families, many on a “drop-in” basis where parents do not need to sign up or pay for the opportunity to participate.</a:t>
            </a:r>
          </a:p>
        </p:txBody>
      </p:sp>
      <p:pic>
        <p:nvPicPr>
          <p:cNvPr id="10" name="Picture 9" descr="A building with a balcony&#10;&#10;Description automatically generated">
            <a:extLst>
              <a:ext uri="{FF2B5EF4-FFF2-40B4-BE49-F238E27FC236}">
                <a16:creationId xmlns:a16="http://schemas.microsoft.com/office/drawing/2014/main" id="{6FB3ADE4-2C37-4629-9492-BA6CD6C9FB0D}"/>
              </a:ext>
            </a:extLst>
          </p:cNvPr>
          <p:cNvPicPr>
            <a:picLocks noChangeAspect="1"/>
          </p:cNvPicPr>
          <p:nvPr/>
        </p:nvPicPr>
        <p:blipFill rotWithShape="1">
          <a:blip r:embed="rId2">
            <a:extLst>
              <a:ext uri="{28A0092B-C50C-407E-A947-70E740481C1C}">
                <a14:useLocalDpi xmlns:a14="http://schemas.microsoft.com/office/drawing/2010/main" val="0"/>
              </a:ext>
            </a:extLst>
          </a:blip>
          <a:srcRect l="15680" r="8502" b="-5"/>
          <a:stretch/>
        </p:blipFill>
        <p:spPr bwMode="auto">
          <a:xfrm>
            <a:off x="8228892" y="3218344"/>
            <a:ext cx="3887613" cy="3574342"/>
          </a:xfrm>
          <a:prstGeom prst="rect">
            <a:avLst/>
          </a:prstGeom>
          <a:noFill/>
        </p:spPr>
      </p:pic>
      <p:pic>
        <p:nvPicPr>
          <p:cNvPr id="2" name="Picture 1" descr="A large brick building with many windows&#10;&#10;Description automatically generated">
            <a:extLst>
              <a:ext uri="{FF2B5EF4-FFF2-40B4-BE49-F238E27FC236}">
                <a16:creationId xmlns:a16="http://schemas.microsoft.com/office/drawing/2014/main" id="{B4E0E037-C699-013E-EF84-578312D115E5}"/>
              </a:ext>
            </a:extLst>
          </p:cNvPr>
          <p:cNvPicPr>
            <a:picLocks noChangeAspect="1"/>
          </p:cNvPicPr>
          <p:nvPr/>
        </p:nvPicPr>
        <p:blipFill rotWithShape="1">
          <a:blip r:embed="rId3">
            <a:extLst>
              <a:ext uri="{28A0092B-C50C-407E-A947-70E740481C1C}">
                <a14:useLocalDpi xmlns:a14="http://schemas.microsoft.com/office/drawing/2010/main" val="0"/>
              </a:ext>
            </a:extLst>
          </a:blip>
          <a:srcRect l="3940" r="21894"/>
          <a:stretch/>
        </p:blipFill>
        <p:spPr bwMode="auto">
          <a:xfrm>
            <a:off x="8228893" y="65314"/>
            <a:ext cx="3887613" cy="3065465"/>
          </a:xfrm>
          <a:prstGeom prst="rect">
            <a:avLst/>
          </a:prstGeom>
          <a:noFill/>
        </p:spPr>
      </p:pic>
    </p:spTree>
    <p:extLst>
      <p:ext uri="{BB962C8B-B14F-4D97-AF65-F5344CB8AC3E}">
        <p14:creationId xmlns:p14="http://schemas.microsoft.com/office/powerpoint/2010/main" val="598984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FB9B9F2-9229-2220-7E01-2C310296EFE3}"/>
              </a:ext>
            </a:extLst>
          </p:cNvPr>
          <p:cNvPicPr>
            <a:picLocks noChangeAspect="1"/>
          </p:cNvPicPr>
          <p:nvPr/>
        </p:nvPicPr>
        <p:blipFill>
          <a:blip r:embed="rId2"/>
          <a:stretch>
            <a:fillRect/>
          </a:stretch>
        </p:blipFill>
        <p:spPr>
          <a:xfrm>
            <a:off x="6911308" y="466531"/>
            <a:ext cx="4947104" cy="4674636"/>
          </a:xfrm>
          <a:prstGeom prst="rect">
            <a:avLst/>
          </a:prstGeom>
        </p:spPr>
      </p:pic>
      <p:sp>
        <p:nvSpPr>
          <p:cNvPr id="6" name="TextBox 5">
            <a:extLst>
              <a:ext uri="{FF2B5EF4-FFF2-40B4-BE49-F238E27FC236}">
                <a16:creationId xmlns:a16="http://schemas.microsoft.com/office/drawing/2014/main" id="{FC070A03-75BD-8407-2C6D-34E2389C88E2}"/>
              </a:ext>
            </a:extLst>
          </p:cNvPr>
          <p:cNvSpPr txBox="1"/>
          <p:nvPr/>
        </p:nvSpPr>
        <p:spPr>
          <a:xfrm>
            <a:off x="299049" y="5449806"/>
            <a:ext cx="11593902" cy="1019703"/>
          </a:xfrm>
          <a:prstGeom prst="rect">
            <a:avLst/>
          </a:prstGeom>
          <a:noFill/>
        </p:spPr>
        <p:txBody>
          <a:bodyPr wrap="square">
            <a:spAutoFit/>
          </a:bodyPr>
          <a:lstStyle/>
          <a:p>
            <a:pPr marL="0" marR="0" fontAlgn="base">
              <a:lnSpc>
                <a:spcPts val="1800"/>
              </a:lnSpc>
              <a:spcBef>
                <a:spcPts val="0"/>
              </a:spcBef>
              <a:spcAft>
                <a:spcPts val="0"/>
              </a:spcAft>
            </a:pPr>
            <a:r>
              <a:rPr lang="en-US" sz="1800" kern="0" dirty="0">
                <a:effectLst/>
                <a:latin typeface="Times New Roman" panose="02020603050405020304" pitchFamily="18" charset="0"/>
                <a:ea typeface="Times New Roman" panose="02020603050405020304" pitchFamily="18" charset="0"/>
                <a:cs typeface="Times New Roman" panose="02020603050405020304" pitchFamily="18" charset="0"/>
              </a:rPr>
              <a:t>Family Support is based on the premise that the primary responsibility for the development and well-being of children lies within the family, and that all segments of society must support families as they raise their children. Family Support services include a broad array of activities designed to strengthen families. They help parents to raise their children successfully, to become self-sufficient, and to take an active role in their communities.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8" name="TextBox 3">
            <a:extLst>
              <a:ext uri="{FF2B5EF4-FFF2-40B4-BE49-F238E27FC236}">
                <a16:creationId xmlns:a16="http://schemas.microsoft.com/office/drawing/2014/main" id="{E7F4E522-0826-532F-C92F-96237D54BD1E}"/>
              </a:ext>
            </a:extLst>
          </p:cNvPr>
          <p:cNvGraphicFramePr/>
          <p:nvPr>
            <p:extLst>
              <p:ext uri="{D42A27DB-BD31-4B8C-83A1-F6EECF244321}">
                <p14:modId xmlns:p14="http://schemas.microsoft.com/office/powerpoint/2010/main" val="3277108774"/>
              </p:ext>
            </p:extLst>
          </p:nvPr>
        </p:nvGraphicFramePr>
        <p:xfrm>
          <a:off x="333588" y="466531"/>
          <a:ext cx="6259325" cy="4884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519426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0EE8294-4110-44EB-8577-6CA8DF797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C45E44A-48F0-452E-94AB-C02C0355C6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700" y="685800"/>
            <a:ext cx="7429500"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125415B-05A5-050B-B322-DE61EADF439B}"/>
              </a:ext>
            </a:extLst>
          </p:cNvPr>
          <p:cNvSpPr txBox="1"/>
          <p:nvPr/>
        </p:nvSpPr>
        <p:spPr>
          <a:xfrm>
            <a:off x="4076699" y="753820"/>
            <a:ext cx="7259217" cy="692812"/>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3000" b="1" kern="1200" cap="all" spc="300" baseline="0" dirty="0">
                <a:solidFill>
                  <a:schemeClr val="tx2"/>
                </a:solidFill>
                <a:latin typeface="+mj-lt"/>
                <a:ea typeface="+mj-ea"/>
                <a:cs typeface="+mj-cs"/>
              </a:rPr>
              <a:t>FAMILY SUPPORT PROGRAMS</a:t>
            </a:r>
          </a:p>
        </p:txBody>
      </p:sp>
      <p:pic>
        <p:nvPicPr>
          <p:cNvPr id="7" name="Picture 6" descr="Stick figure families holding hands">
            <a:extLst>
              <a:ext uri="{FF2B5EF4-FFF2-40B4-BE49-F238E27FC236}">
                <a16:creationId xmlns:a16="http://schemas.microsoft.com/office/drawing/2014/main" id="{FD2468F7-2A45-DD6E-7D47-3E8951AC98BE}"/>
              </a:ext>
            </a:extLst>
          </p:cNvPr>
          <p:cNvPicPr>
            <a:picLocks noChangeAspect="1"/>
          </p:cNvPicPr>
          <p:nvPr/>
        </p:nvPicPr>
        <p:blipFill rotWithShape="1">
          <a:blip r:embed="rId3"/>
          <a:srcRect l="41223" r="25772" b="-1"/>
          <a:stretch/>
        </p:blipFill>
        <p:spPr>
          <a:xfrm>
            <a:off x="1" y="10"/>
            <a:ext cx="3906414" cy="6857990"/>
          </a:xfrm>
          <a:prstGeom prst="rect">
            <a:avLst/>
          </a:prstGeom>
        </p:spPr>
      </p:pic>
      <p:sp>
        <p:nvSpPr>
          <p:cNvPr id="3" name="TextBox 2">
            <a:extLst>
              <a:ext uri="{FF2B5EF4-FFF2-40B4-BE49-F238E27FC236}">
                <a16:creationId xmlns:a16="http://schemas.microsoft.com/office/drawing/2014/main" id="{A00A7616-8B8A-7A27-8483-225037045A0B}"/>
              </a:ext>
            </a:extLst>
          </p:cNvPr>
          <p:cNvSpPr txBox="1"/>
          <p:nvPr/>
        </p:nvSpPr>
        <p:spPr>
          <a:xfrm>
            <a:off x="4273421" y="1514652"/>
            <a:ext cx="6646790" cy="4512924"/>
          </a:xfrm>
          <a:prstGeom prst="rect">
            <a:avLst/>
          </a:prstGeom>
        </p:spPr>
        <p:txBody>
          <a:bodyPr vert="horz" lIns="91440" tIns="45720" rIns="91440" bIns="45720" rtlCol="0">
            <a:noAutofit/>
          </a:bodyPr>
          <a:lstStyle/>
          <a:p>
            <a:pPr indent="-228600">
              <a:lnSpc>
                <a:spcPct val="90000"/>
              </a:lnSpc>
              <a:spcAft>
                <a:spcPts val="600"/>
              </a:spcAft>
              <a:buSzPct val="70000"/>
              <a:buFont typeface="Arial" panose="020B0604020202020204" pitchFamily="34" charset="0"/>
              <a:buChar char="•"/>
            </a:pPr>
            <a:r>
              <a:rPr lang="en-US" sz="2000" dirty="0">
                <a:solidFill>
                  <a:schemeClr val="tx2"/>
                </a:solidFill>
                <a:latin typeface="+mj-lt"/>
              </a:rPr>
              <a:t>Family Support and Strengthening programs work with families in a multi-generational, strengths-based, family-centered approach to enhance parenting skills, foster the healthy development and well-being of children, youth, and families, prevent child abuse and neglect, increase school readiness, connect families to resources, develop parent and community leadership, engage males and fathers, support healthy marital and couples' relationships, and promote family economic success.</a:t>
            </a:r>
          </a:p>
          <a:p>
            <a:pPr>
              <a:lnSpc>
                <a:spcPct val="90000"/>
              </a:lnSpc>
              <a:spcAft>
                <a:spcPts val="600"/>
              </a:spcAft>
              <a:buSzPct val="70000"/>
            </a:pPr>
            <a:endParaRPr lang="en-US" sz="2000" dirty="0">
              <a:solidFill>
                <a:schemeClr val="tx2"/>
              </a:solidFill>
              <a:latin typeface="+mj-lt"/>
            </a:endParaRPr>
          </a:p>
          <a:p>
            <a:pPr indent="-228600">
              <a:lnSpc>
                <a:spcPct val="90000"/>
              </a:lnSpc>
              <a:spcAft>
                <a:spcPts val="600"/>
              </a:spcAft>
              <a:buSzPct val="70000"/>
              <a:buFont typeface="Arial" panose="020B0604020202020204" pitchFamily="34" charset="0"/>
              <a:buChar char="•"/>
            </a:pPr>
            <a:r>
              <a:rPr lang="en-US" sz="2000" dirty="0">
                <a:solidFill>
                  <a:schemeClr val="tx2"/>
                </a:solidFill>
                <a:latin typeface="+mj-lt"/>
              </a:rPr>
              <a:t>Family Support and Strengthening programs may include parenting classes and support groups, life skills training, family activities, leadership development, links to community resources, family counseling, crisis intervention, and concrete supports such as food banks and clothing exchanges.</a:t>
            </a:r>
          </a:p>
        </p:txBody>
      </p:sp>
    </p:spTree>
    <p:extLst>
      <p:ext uri="{BB962C8B-B14F-4D97-AF65-F5344CB8AC3E}">
        <p14:creationId xmlns:p14="http://schemas.microsoft.com/office/powerpoint/2010/main" val="681708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CD538B8-489B-407A-A760-436DB4C563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0"/>
            <a:ext cx="4076700" cy="5486400"/>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9D97C62-D0CB-77E2-2953-832283B5F85E}"/>
              </a:ext>
            </a:extLst>
          </p:cNvPr>
          <p:cNvSpPr txBox="1"/>
          <p:nvPr/>
        </p:nvSpPr>
        <p:spPr>
          <a:xfrm>
            <a:off x="685800" y="804672"/>
            <a:ext cx="4076700" cy="5239512"/>
          </a:xfrm>
          <a:prstGeom prst="rect">
            <a:avLst/>
          </a:prstGeom>
        </p:spPr>
        <p:txBody>
          <a:bodyPr vert="horz" lIns="91440" tIns="45720" rIns="91440" bIns="45720" rtlCol="0" anchor="ctr">
            <a:normAutofit/>
          </a:bodyPr>
          <a:lstStyle/>
          <a:p>
            <a:pPr marL="0" marR="0" algn="ctr">
              <a:lnSpc>
                <a:spcPct val="90000"/>
              </a:lnSpc>
              <a:spcBef>
                <a:spcPct val="0"/>
              </a:spcBef>
              <a:spcAft>
                <a:spcPts val="1500"/>
              </a:spcAft>
            </a:pPr>
            <a:r>
              <a:rPr lang="en-US" sz="3600" b="1" kern="1200" cap="all" spc="300" baseline="0" dirty="0">
                <a:effectLst/>
                <a:latin typeface="+mj-lt"/>
                <a:ea typeface="+mj-ea"/>
                <a:cs typeface="+mj-cs"/>
              </a:rPr>
              <a:t>Significance of Family Support</a:t>
            </a:r>
            <a:r>
              <a:rPr lang="en-US" sz="3600" kern="1200" cap="all" spc="300" baseline="0" dirty="0">
                <a:effectLst/>
                <a:latin typeface="+mj-lt"/>
                <a:ea typeface="+mj-ea"/>
                <a:cs typeface="+mj-cs"/>
              </a:rPr>
              <a:t> </a:t>
            </a:r>
            <a:endParaRPr lang="en-US" sz="3600" kern="1200" cap="all" spc="300" baseline="0" dirty="0">
              <a:latin typeface="+mj-lt"/>
              <a:ea typeface="+mj-ea"/>
              <a:cs typeface="+mj-cs"/>
            </a:endParaRPr>
          </a:p>
        </p:txBody>
      </p:sp>
      <p:sp>
        <p:nvSpPr>
          <p:cNvPr id="5" name="TextBox 4">
            <a:extLst>
              <a:ext uri="{FF2B5EF4-FFF2-40B4-BE49-F238E27FC236}">
                <a16:creationId xmlns:a16="http://schemas.microsoft.com/office/drawing/2014/main" id="{8D4C9C9B-C64A-841F-0131-20BB7DA6C59C}"/>
              </a:ext>
            </a:extLst>
          </p:cNvPr>
          <p:cNvSpPr txBox="1"/>
          <p:nvPr/>
        </p:nvSpPr>
        <p:spPr>
          <a:xfrm>
            <a:off x="4864608" y="685800"/>
            <a:ext cx="6813726" cy="954107"/>
          </a:xfrm>
          <a:prstGeom prst="rect">
            <a:avLst/>
          </a:prstGeom>
          <a:noFill/>
        </p:spPr>
        <p:txBody>
          <a:bodyPr wrap="square">
            <a:spAutoFit/>
          </a:bodyPr>
          <a:lstStyle/>
          <a:p>
            <a:pPr marL="0" marR="0" algn="ctr">
              <a:spcBef>
                <a:spcPts val="1500"/>
              </a:spcBef>
              <a:spcAft>
                <a:spcPts val="1500"/>
              </a:spcAft>
            </a:pPr>
            <a:r>
              <a:rPr lang="en-US" sz="2800" kern="0" dirty="0">
                <a:solidFill>
                  <a:srgbClr val="0D0D0D"/>
                </a:solidFill>
                <a:effectLst/>
                <a:highlight>
                  <a:srgbClr val="FFFFFF"/>
                </a:highlight>
                <a:latin typeface="Segoe UI" panose="020B0502040204020203" pitchFamily="34" charset="0"/>
                <a:ea typeface="Times New Roman" panose="02020603050405020304" pitchFamily="18" charset="0"/>
                <a:cs typeface="Times New Roman" panose="02020603050405020304" pitchFamily="18" charset="0"/>
              </a:rPr>
              <a:t>Family Support plays a critical role in the social fabric</a:t>
            </a:r>
            <a:r>
              <a:rPr lang="en-US" sz="2800" kern="0" dirty="0">
                <a:solidFill>
                  <a:srgbClr val="0D0D0D"/>
                </a:solidFill>
                <a:highlight>
                  <a:srgbClr val="FFFFFF"/>
                </a:highlight>
                <a:latin typeface="Segoe UI" panose="020B0502040204020203" pitchFamily="34" charset="0"/>
                <a:ea typeface="Times New Roman" panose="02020603050405020304" pitchFamily="18" charset="0"/>
                <a:cs typeface="Times New Roman" panose="02020603050405020304" pitchFamily="18" charset="0"/>
              </a:rPr>
              <a:t>:</a:t>
            </a:r>
            <a:endParaRPr lang="en-US" sz="2800" kern="100" dirty="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9" name="TextBox 6">
            <a:extLst>
              <a:ext uri="{FF2B5EF4-FFF2-40B4-BE49-F238E27FC236}">
                <a16:creationId xmlns:a16="http://schemas.microsoft.com/office/drawing/2014/main" id="{70DE6984-37D3-98CE-7104-D215555AEE59}"/>
              </a:ext>
            </a:extLst>
          </p:cNvPr>
          <p:cNvGraphicFramePr/>
          <p:nvPr>
            <p:extLst>
              <p:ext uri="{D42A27DB-BD31-4B8C-83A1-F6EECF244321}">
                <p14:modId xmlns:p14="http://schemas.microsoft.com/office/powerpoint/2010/main" val="634889438"/>
              </p:ext>
            </p:extLst>
          </p:nvPr>
        </p:nvGraphicFramePr>
        <p:xfrm>
          <a:off x="4779264" y="1658195"/>
          <a:ext cx="7168896" cy="5065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20853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10EE8294-4110-44EB-8577-6CA8DF797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C45E44A-48F0-452E-94AB-C02C0355C6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700" y="685800"/>
            <a:ext cx="7429500"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319110D6-1FC5-0270-97EF-E71A54B35C60}"/>
              </a:ext>
            </a:extLst>
          </p:cNvPr>
          <p:cNvSpPr txBox="1"/>
          <p:nvPr/>
        </p:nvSpPr>
        <p:spPr>
          <a:xfrm>
            <a:off x="4762500" y="942449"/>
            <a:ext cx="6096000" cy="936840"/>
          </a:xfrm>
          <a:prstGeom prst="rect">
            <a:avLst/>
          </a:prstGeom>
        </p:spPr>
        <p:txBody>
          <a:bodyPr vert="horz" lIns="91440" tIns="45720" rIns="91440" bIns="45720" rtlCol="0" anchor="b">
            <a:normAutofit lnSpcReduction="10000"/>
          </a:bodyPr>
          <a:lstStyle/>
          <a:p>
            <a:pPr marL="0" marR="0" algn="ctr">
              <a:lnSpc>
                <a:spcPct val="90000"/>
              </a:lnSpc>
              <a:spcBef>
                <a:spcPct val="0"/>
              </a:spcBef>
              <a:spcAft>
                <a:spcPts val="1500"/>
              </a:spcAft>
            </a:pPr>
            <a:r>
              <a:rPr lang="en-US" b="1" kern="1200" cap="all" spc="300" baseline="0" dirty="0">
                <a:solidFill>
                  <a:schemeClr val="tx2"/>
                </a:solidFill>
                <a:effectLst/>
                <a:latin typeface="+mj-lt"/>
                <a:ea typeface="+mj-ea"/>
                <a:cs typeface="+mj-cs"/>
              </a:rPr>
              <a:t>Types of Family Support Programs </a:t>
            </a:r>
          </a:p>
          <a:p>
            <a:pPr marL="0" marR="0" algn="ctr">
              <a:lnSpc>
                <a:spcPct val="90000"/>
              </a:lnSpc>
              <a:spcBef>
                <a:spcPct val="0"/>
              </a:spcBef>
              <a:spcAft>
                <a:spcPts val="1500"/>
              </a:spcAft>
            </a:pPr>
            <a:r>
              <a:rPr lang="en-US" sz="1500" kern="1200" cap="all" spc="300" baseline="0" dirty="0">
                <a:solidFill>
                  <a:schemeClr val="tx2"/>
                </a:solidFill>
                <a:effectLst/>
                <a:latin typeface="+mj-lt"/>
                <a:ea typeface="+mj-ea"/>
                <a:cs typeface="+mj-cs"/>
              </a:rPr>
              <a:t>The variety in these programs ensures they cater to diverse needs:</a:t>
            </a:r>
          </a:p>
        </p:txBody>
      </p:sp>
      <p:pic>
        <p:nvPicPr>
          <p:cNvPr id="7" name="Picture 6" descr="A hand of two adults and a kid on top of each other">
            <a:extLst>
              <a:ext uri="{FF2B5EF4-FFF2-40B4-BE49-F238E27FC236}">
                <a16:creationId xmlns:a16="http://schemas.microsoft.com/office/drawing/2014/main" id="{867895DD-B016-7CC7-F050-2705AB8E64B9}"/>
              </a:ext>
            </a:extLst>
          </p:cNvPr>
          <p:cNvPicPr>
            <a:picLocks noChangeAspect="1"/>
          </p:cNvPicPr>
          <p:nvPr/>
        </p:nvPicPr>
        <p:blipFill rotWithShape="1">
          <a:blip r:embed="rId2"/>
          <a:srcRect l="37100" r="29895" b="-1"/>
          <a:stretch/>
        </p:blipFill>
        <p:spPr>
          <a:xfrm>
            <a:off x="1" y="10"/>
            <a:ext cx="3390899" cy="6857990"/>
          </a:xfrm>
          <a:prstGeom prst="rect">
            <a:avLst/>
          </a:prstGeom>
        </p:spPr>
      </p:pic>
      <p:sp>
        <p:nvSpPr>
          <p:cNvPr id="5" name="TextBox 4">
            <a:extLst>
              <a:ext uri="{FF2B5EF4-FFF2-40B4-BE49-F238E27FC236}">
                <a16:creationId xmlns:a16="http://schemas.microsoft.com/office/drawing/2014/main" id="{1F620AE9-8068-7EA6-9C32-43801D52F846}"/>
              </a:ext>
            </a:extLst>
          </p:cNvPr>
          <p:cNvSpPr txBox="1"/>
          <p:nvPr/>
        </p:nvSpPr>
        <p:spPr>
          <a:xfrm>
            <a:off x="4672977" y="2135938"/>
            <a:ext cx="6247233" cy="3535585"/>
          </a:xfrm>
          <a:prstGeom prst="rect">
            <a:avLst/>
          </a:prstGeom>
        </p:spPr>
        <p:txBody>
          <a:bodyPr vert="horz" lIns="91440" tIns="45720" rIns="91440" bIns="45720" rtlCol="0">
            <a:normAutofit/>
          </a:bodyPr>
          <a:lstStyle/>
          <a:p>
            <a:pPr marL="342900" marR="0" lvl="0" indent="-228600">
              <a:lnSpc>
                <a:spcPct val="90000"/>
              </a:lnSpc>
              <a:spcBef>
                <a:spcPts val="0"/>
              </a:spcBef>
              <a:spcAft>
                <a:spcPts val="600"/>
              </a:spcAft>
              <a:buSzPct val="70000"/>
              <a:buFont typeface="Arial" panose="020B0604020202020204" pitchFamily="34" charset="0"/>
              <a:buChar char="•"/>
              <a:tabLst>
                <a:tab pos="457200" algn="l"/>
              </a:tabLst>
            </a:pPr>
            <a:r>
              <a:rPr lang="en-US" b="1" dirty="0">
                <a:solidFill>
                  <a:schemeClr val="tx2"/>
                </a:solidFill>
                <a:effectLst/>
                <a:latin typeface="+mj-lt"/>
              </a:rPr>
              <a:t>Parenting Classes:</a:t>
            </a:r>
            <a:r>
              <a:rPr lang="en-US" dirty="0">
                <a:solidFill>
                  <a:schemeClr val="tx2"/>
                </a:solidFill>
                <a:effectLst/>
                <a:latin typeface="+mj-lt"/>
              </a:rPr>
              <a:t> Equip parents with skills to improve their parenting style, enhancing child development.</a:t>
            </a:r>
          </a:p>
          <a:p>
            <a:pPr marL="342900" marR="0" lvl="0" indent="-228600">
              <a:lnSpc>
                <a:spcPct val="90000"/>
              </a:lnSpc>
              <a:spcBef>
                <a:spcPts val="0"/>
              </a:spcBef>
              <a:spcAft>
                <a:spcPts val="600"/>
              </a:spcAft>
              <a:buSzPct val="70000"/>
              <a:buFont typeface="Arial" panose="020B0604020202020204" pitchFamily="34" charset="0"/>
              <a:buChar char="•"/>
              <a:tabLst>
                <a:tab pos="457200" algn="l"/>
              </a:tabLst>
            </a:pPr>
            <a:r>
              <a:rPr lang="en-US" b="1" dirty="0">
                <a:solidFill>
                  <a:schemeClr val="tx2"/>
                </a:solidFill>
                <a:effectLst/>
                <a:latin typeface="+mj-lt"/>
              </a:rPr>
              <a:t>Support Groups:</a:t>
            </a:r>
            <a:r>
              <a:rPr lang="en-US" dirty="0">
                <a:solidFill>
                  <a:schemeClr val="tx2"/>
                </a:solidFill>
                <a:effectLst/>
                <a:latin typeface="+mj-lt"/>
              </a:rPr>
              <a:t> Offer a platform for sharing experiences and gaining emotional support among peers.</a:t>
            </a:r>
          </a:p>
          <a:p>
            <a:pPr marL="342900" marR="0" lvl="0" indent="-228600">
              <a:lnSpc>
                <a:spcPct val="90000"/>
              </a:lnSpc>
              <a:spcBef>
                <a:spcPts val="0"/>
              </a:spcBef>
              <a:spcAft>
                <a:spcPts val="600"/>
              </a:spcAft>
              <a:buSzPct val="70000"/>
              <a:buFont typeface="Arial" panose="020B0604020202020204" pitchFamily="34" charset="0"/>
              <a:buChar char="•"/>
              <a:tabLst>
                <a:tab pos="457200" algn="l"/>
              </a:tabLst>
            </a:pPr>
            <a:r>
              <a:rPr lang="en-US" b="1" dirty="0">
                <a:solidFill>
                  <a:schemeClr val="tx2"/>
                </a:solidFill>
                <a:effectLst/>
                <a:latin typeface="+mj-lt"/>
              </a:rPr>
              <a:t>Life Skills Training:</a:t>
            </a:r>
            <a:r>
              <a:rPr lang="en-US" dirty="0">
                <a:solidFill>
                  <a:schemeClr val="tx2"/>
                </a:solidFill>
                <a:effectLst/>
                <a:latin typeface="+mj-lt"/>
              </a:rPr>
              <a:t> Helps family members acquire necessary skills for daily living and long-term success.</a:t>
            </a:r>
          </a:p>
          <a:p>
            <a:pPr marL="342900" marR="0" lvl="0" indent="-228600">
              <a:lnSpc>
                <a:spcPct val="90000"/>
              </a:lnSpc>
              <a:spcBef>
                <a:spcPts val="0"/>
              </a:spcBef>
              <a:spcAft>
                <a:spcPts val="600"/>
              </a:spcAft>
              <a:buSzPct val="70000"/>
              <a:buFont typeface="Arial" panose="020B0604020202020204" pitchFamily="34" charset="0"/>
              <a:buChar char="•"/>
              <a:tabLst>
                <a:tab pos="457200" algn="l"/>
              </a:tabLst>
            </a:pPr>
            <a:r>
              <a:rPr lang="en-US" b="1" dirty="0">
                <a:solidFill>
                  <a:schemeClr val="tx2"/>
                </a:solidFill>
                <a:effectLst/>
                <a:latin typeface="+mj-lt"/>
              </a:rPr>
              <a:t>Family Activities:</a:t>
            </a:r>
            <a:r>
              <a:rPr lang="en-US" dirty="0">
                <a:solidFill>
                  <a:schemeClr val="tx2"/>
                </a:solidFill>
                <a:effectLst/>
                <a:latin typeface="+mj-lt"/>
              </a:rPr>
              <a:t> Encourage bonding and improve relationships within the family unit.</a:t>
            </a:r>
          </a:p>
          <a:p>
            <a:pPr marL="342900" marR="0" lvl="0" indent="-228600">
              <a:lnSpc>
                <a:spcPct val="90000"/>
              </a:lnSpc>
              <a:spcBef>
                <a:spcPts val="0"/>
              </a:spcBef>
              <a:spcAft>
                <a:spcPts val="600"/>
              </a:spcAft>
              <a:buSzPct val="70000"/>
              <a:buFont typeface="Arial" panose="020B0604020202020204" pitchFamily="34" charset="0"/>
              <a:buChar char="•"/>
              <a:tabLst>
                <a:tab pos="457200" algn="l"/>
              </a:tabLst>
            </a:pPr>
            <a:r>
              <a:rPr lang="en-US" b="1" dirty="0">
                <a:solidFill>
                  <a:schemeClr val="tx2"/>
                </a:solidFill>
                <a:effectLst/>
                <a:latin typeface="+mj-lt"/>
              </a:rPr>
              <a:t>Leadership Development:</a:t>
            </a:r>
            <a:r>
              <a:rPr lang="en-US" dirty="0">
                <a:solidFill>
                  <a:schemeClr val="tx2"/>
                </a:solidFill>
                <a:effectLst/>
                <a:latin typeface="+mj-lt"/>
              </a:rPr>
              <a:t> Empowers family members to take on leadership roles within their communities.</a:t>
            </a:r>
          </a:p>
          <a:p>
            <a:pPr marL="342900" marR="0" lvl="0" indent="-228600">
              <a:lnSpc>
                <a:spcPct val="90000"/>
              </a:lnSpc>
              <a:spcBef>
                <a:spcPts val="0"/>
              </a:spcBef>
              <a:spcAft>
                <a:spcPts val="600"/>
              </a:spcAft>
              <a:buSzPct val="70000"/>
              <a:buFont typeface="Arial" panose="020B0604020202020204" pitchFamily="34" charset="0"/>
              <a:buChar char="•"/>
              <a:tabLst>
                <a:tab pos="457200" algn="l"/>
              </a:tabLst>
            </a:pPr>
            <a:r>
              <a:rPr lang="en-US" b="1" dirty="0">
                <a:solidFill>
                  <a:schemeClr val="tx2"/>
                </a:solidFill>
                <a:effectLst/>
                <a:latin typeface="+mj-lt"/>
              </a:rPr>
              <a:t>Crisis Intervention:</a:t>
            </a:r>
            <a:r>
              <a:rPr lang="en-US" dirty="0">
                <a:solidFill>
                  <a:schemeClr val="tx2"/>
                </a:solidFill>
                <a:effectLst/>
                <a:latin typeface="+mj-lt"/>
              </a:rPr>
              <a:t> Provides immediate support during a family crisis, helping to stabilize situations.</a:t>
            </a:r>
          </a:p>
        </p:txBody>
      </p:sp>
    </p:spTree>
    <p:extLst>
      <p:ext uri="{BB962C8B-B14F-4D97-AF65-F5344CB8AC3E}">
        <p14:creationId xmlns:p14="http://schemas.microsoft.com/office/powerpoint/2010/main" val="16064290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8B567ACB-44FC-44B8-A031-75BD65F800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1" cy="6858000"/>
          </a:xfrm>
          <a:prstGeom prst="rect">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F09C18AC-EFAA-4C60-A84E-ECED43E3EC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5800" y="685800"/>
            <a:ext cx="10820400" cy="54863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653B09B4-479B-E980-27E6-0FE905F06AFF}"/>
              </a:ext>
            </a:extLst>
          </p:cNvPr>
          <p:cNvSpPr txBox="1"/>
          <p:nvPr/>
        </p:nvSpPr>
        <p:spPr>
          <a:xfrm>
            <a:off x="685801" y="685800"/>
            <a:ext cx="10725538" cy="1288366"/>
          </a:xfrm>
          <a:prstGeom prst="rect">
            <a:avLst/>
          </a:prstGeom>
        </p:spPr>
        <p:txBody>
          <a:bodyPr vert="horz" lIns="91440" tIns="45720" rIns="91440" bIns="45720" rtlCol="0" anchor="ctr">
            <a:normAutofit fontScale="40000" lnSpcReduction="20000"/>
          </a:bodyPr>
          <a:lstStyle/>
          <a:p>
            <a:pPr marL="0" marR="0" algn="ctr">
              <a:lnSpc>
                <a:spcPct val="90000"/>
              </a:lnSpc>
              <a:spcBef>
                <a:spcPct val="0"/>
              </a:spcBef>
              <a:spcAft>
                <a:spcPts val="1500"/>
              </a:spcAft>
            </a:pPr>
            <a:r>
              <a:rPr lang="en-US" sz="10000" b="1" kern="1200" cap="all" spc="300" baseline="0" dirty="0">
                <a:solidFill>
                  <a:schemeClr val="tx2"/>
                </a:solidFill>
                <a:effectLst/>
                <a:highlight>
                  <a:srgbClr val="FFFFFF"/>
                </a:highlight>
                <a:latin typeface="+mj-lt"/>
                <a:ea typeface="+mj-ea"/>
                <a:cs typeface="+mj-cs"/>
              </a:rPr>
              <a:t>Impact on Society</a:t>
            </a:r>
            <a:r>
              <a:rPr lang="en-US" sz="10000" kern="1200" cap="all" spc="300" baseline="0" dirty="0">
                <a:solidFill>
                  <a:schemeClr val="tx2"/>
                </a:solidFill>
                <a:effectLst/>
                <a:highlight>
                  <a:srgbClr val="FFFFFF"/>
                </a:highlight>
                <a:latin typeface="+mj-lt"/>
                <a:ea typeface="+mj-ea"/>
                <a:cs typeface="+mj-cs"/>
              </a:rPr>
              <a:t> </a:t>
            </a:r>
          </a:p>
          <a:p>
            <a:pPr marL="0" marR="0" algn="ctr">
              <a:lnSpc>
                <a:spcPct val="90000"/>
              </a:lnSpc>
              <a:spcBef>
                <a:spcPct val="0"/>
              </a:spcBef>
              <a:spcAft>
                <a:spcPts val="1500"/>
              </a:spcAft>
            </a:pPr>
            <a:r>
              <a:rPr lang="en-US" sz="5000" kern="1200" cap="all" spc="300" baseline="0" dirty="0">
                <a:solidFill>
                  <a:schemeClr val="tx2"/>
                </a:solidFill>
                <a:effectLst/>
                <a:highlight>
                  <a:srgbClr val="FFFFFF"/>
                </a:highlight>
                <a:latin typeface="+mj-lt"/>
                <a:ea typeface="+mj-ea"/>
                <a:cs typeface="+mj-cs"/>
              </a:rPr>
              <a:t>The proactive approach of Family Support programs not </a:t>
            </a:r>
            <a:r>
              <a:rPr lang="en-US" sz="4000" kern="1200" cap="all" spc="300" baseline="0" dirty="0">
                <a:solidFill>
                  <a:schemeClr val="tx2"/>
                </a:solidFill>
                <a:effectLst/>
                <a:highlight>
                  <a:srgbClr val="FFFFFF"/>
                </a:highlight>
                <a:latin typeface="+mj-lt"/>
                <a:ea typeface="+mj-ea"/>
                <a:cs typeface="+mj-cs"/>
              </a:rPr>
              <a:t>only impacts individual families but also the broader society by:</a:t>
            </a:r>
          </a:p>
        </p:txBody>
      </p:sp>
      <p:graphicFrame>
        <p:nvGraphicFramePr>
          <p:cNvPr id="7" name="TextBox 4">
            <a:extLst>
              <a:ext uri="{FF2B5EF4-FFF2-40B4-BE49-F238E27FC236}">
                <a16:creationId xmlns:a16="http://schemas.microsoft.com/office/drawing/2014/main" id="{85BE1EA9-29E0-56AE-4FF0-0D6080D83863}"/>
              </a:ext>
            </a:extLst>
          </p:cNvPr>
          <p:cNvGraphicFramePr/>
          <p:nvPr>
            <p:extLst>
              <p:ext uri="{D42A27DB-BD31-4B8C-83A1-F6EECF244321}">
                <p14:modId xmlns:p14="http://schemas.microsoft.com/office/powerpoint/2010/main" val="3055818163"/>
              </p:ext>
            </p:extLst>
          </p:nvPr>
        </p:nvGraphicFramePr>
        <p:xfrm>
          <a:off x="849085" y="1884785"/>
          <a:ext cx="10562253" cy="40588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52631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10EE8294-4110-44EB-8577-6CA8DF797A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C45E44A-48F0-452E-94AB-C02C0355C6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6700" y="685800"/>
            <a:ext cx="7429500" cy="5486400"/>
          </a:xfrm>
          <a:prstGeom prst="rect">
            <a:avLst/>
          </a:prstGeom>
          <a:solidFill>
            <a:schemeClr val="tx2">
              <a:lumMod val="75000"/>
              <a:lumOff val="2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6819CC-B202-C334-C8F5-973FEA3D42B4}"/>
              </a:ext>
            </a:extLst>
          </p:cNvPr>
          <p:cNvSpPr>
            <a:spLocks noGrp="1"/>
          </p:cNvSpPr>
          <p:nvPr>
            <p:ph type="title"/>
          </p:nvPr>
        </p:nvSpPr>
        <p:spPr>
          <a:xfrm>
            <a:off x="4762500" y="942449"/>
            <a:ext cx="6096000" cy="936840"/>
          </a:xfrm>
        </p:spPr>
        <p:txBody>
          <a:bodyPr vert="horz" lIns="91440" tIns="45720" rIns="91440" bIns="45720" rtlCol="0" anchor="b">
            <a:normAutofit/>
          </a:bodyPr>
          <a:lstStyle/>
          <a:p>
            <a:pPr algn="ctr"/>
            <a:r>
              <a:rPr lang="en-US" sz="6000" kern="1200" cap="all" spc="300" baseline="0" dirty="0">
                <a:solidFill>
                  <a:schemeClr val="tx2"/>
                </a:solidFill>
                <a:latin typeface="+mj-lt"/>
                <a:ea typeface="+mj-ea"/>
                <a:cs typeface="+mj-cs"/>
              </a:rPr>
              <a:t>Conclusion </a:t>
            </a:r>
          </a:p>
        </p:txBody>
      </p:sp>
      <p:pic>
        <p:nvPicPr>
          <p:cNvPr id="6" name="Picture 5">
            <a:extLst>
              <a:ext uri="{FF2B5EF4-FFF2-40B4-BE49-F238E27FC236}">
                <a16:creationId xmlns:a16="http://schemas.microsoft.com/office/drawing/2014/main" id="{6FBF8311-EA3B-058D-43E3-BFC3D2941101}"/>
              </a:ext>
            </a:extLst>
          </p:cNvPr>
          <p:cNvPicPr>
            <a:picLocks noChangeAspect="1"/>
          </p:cNvPicPr>
          <p:nvPr/>
        </p:nvPicPr>
        <p:blipFill rotWithShape="1">
          <a:blip r:embed="rId2"/>
          <a:srcRect l="56721" r="8421"/>
          <a:stretch/>
        </p:blipFill>
        <p:spPr>
          <a:xfrm>
            <a:off x="1" y="10"/>
            <a:ext cx="3390899" cy="6857990"/>
          </a:xfrm>
          <a:prstGeom prst="rect">
            <a:avLst/>
          </a:prstGeom>
        </p:spPr>
      </p:pic>
      <p:sp>
        <p:nvSpPr>
          <p:cNvPr id="4" name="TextBox 3">
            <a:extLst>
              <a:ext uri="{FF2B5EF4-FFF2-40B4-BE49-F238E27FC236}">
                <a16:creationId xmlns:a16="http://schemas.microsoft.com/office/drawing/2014/main" id="{DD1D340D-9B7A-CDD8-CEC7-86BE77EB559C}"/>
              </a:ext>
            </a:extLst>
          </p:cNvPr>
          <p:cNvSpPr txBox="1"/>
          <p:nvPr/>
        </p:nvSpPr>
        <p:spPr>
          <a:xfrm>
            <a:off x="4245817" y="2462481"/>
            <a:ext cx="7091266" cy="3126527"/>
          </a:xfrm>
          <a:prstGeom prst="rect">
            <a:avLst/>
          </a:prstGeom>
        </p:spPr>
        <p:txBody>
          <a:bodyPr vert="horz" lIns="91440" tIns="45720" rIns="91440" bIns="45720" rtlCol="0">
            <a:normAutofit/>
          </a:bodyPr>
          <a:lstStyle/>
          <a:p>
            <a:pPr>
              <a:spcAft>
                <a:spcPts val="600"/>
              </a:spcAft>
              <a:buSzPct val="70000"/>
            </a:pPr>
            <a:r>
              <a:rPr lang="en-US" sz="2000" dirty="0">
                <a:solidFill>
                  <a:schemeClr val="tx2"/>
                </a:solidFill>
                <a:latin typeface="+mj-lt"/>
              </a:rPr>
              <a:t>Family Support and Strengthening programs are indispensable in building robust communities. By addressing the needs at the family level and providing holistic, proactive support, these programs not only ensure the well-being of individual family members but also foster the development of strong, vibrant communities. These efforts resonate through generations, emphasizing the enduring importance of family within the societal structure. Through continued support and adaptation to changing societal needs, Family Support programs remain pivotal in shaping a more inclusive and resilient society.</a:t>
            </a:r>
          </a:p>
        </p:txBody>
      </p:sp>
    </p:spTree>
    <p:extLst>
      <p:ext uri="{BB962C8B-B14F-4D97-AF65-F5344CB8AC3E}">
        <p14:creationId xmlns:p14="http://schemas.microsoft.com/office/powerpoint/2010/main" val="1556958339"/>
      </p:ext>
    </p:extLst>
  </p:cSld>
  <p:clrMapOvr>
    <a:masterClrMapping/>
  </p:clrMapOvr>
</p:sld>
</file>

<file path=ppt/theme/theme1.xml><?xml version="1.0" encoding="utf-8"?>
<a:theme xmlns:a="http://schemas.openxmlformats.org/drawingml/2006/main" name="ClassicFrameVTI">
  <a:themeElements>
    <a:clrScheme name="AnalogousFromRegularSeedRightStep">
      <a:dk1>
        <a:srgbClr val="000000"/>
      </a:dk1>
      <a:lt1>
        <a:srgbClr val="FFFFFF"/>
      </a:lt1>
      <a:dk2>
        <a:srgbClr val="1E3534"/>
      </a:dk2>
      <a:lt2>
        <a:srgbClr val="E2E5E8"/>
      </a:lt2>
      <a:accent1>
        <a:srgbClr val="C38A4D"/>
      </a:accent1>
      <a:accent2>
        <a:srgbClr val="ABA439"/>
      </a:accent2>
      <a:accent3>
        <a:srgbClr val="88AD44"/>
      </a:accent3>
      <a:accent4>
        <a:srgbClr val="56B13B"/>
      </a:accent4>
      <a:accent5>
        <a:srgbClr val="48B75C"/>
      </a:accent5>
      <a:accent6>
        <a:srgbClr val="3BB182"/>
      </a:accent6>
      <a:hlink>
        <a:srgbClr val="3F7DBF"/>
      </a:hlink>
      <a:folHlink>
        <a:srgbClr val="7F7F7F"/>
      </a:folHlink>
    </a:clrScheme>
    <a:fontScheme name="Goudy and Gill Sans">
      <a:majorFont>
        <a:latin typeface="Goudy Old Style"/>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assicFrameVTI" id="{4FA2A165-EC65-4FB0-B019-8C8876A1D8E3}" vid="{9D78F1F1-8226-42FD-A1A3-975EDF6D60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1295</TotalTime>
  <Words>1429</Words>
  <Application>Microsoft Office PowerPoint</Application>
  <PresentationFormat>Widescreen</PresentationFormat>
  <Paragraphs>79</Paragraphs>
  <Slides>11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Arial</vt:lpstr>
      <vt:lpstr>Gill Sans MT</vt:lpstr>
      <vt:lpstr>Goudy Old Style</vt:lpstr>
      <vt:lpstr>Segoe UI</vt:lpstr>
      <vt:lpstr>Times New Roman</vt:lpstr>
      <vt:lpstr>ClassicFrameVTI</vt:lpstr>
      <vt:lpstr>Family Support History</vt:lpstr>
      <vt:lpstr>THE SIGNIFICANCE OF FAMILIES</vt:lpstr>
      <vt:lpstr>PowerPoint Presentation</vt:lpstr>
      <vt:lpstr>PowerPoint Presentation</vt:lpstr>
      <vt:lpstr>PowerPoint Presentation</vt:lpstr>
      <vt:lpstr>PowerPoint Presentation</vt:lpstr>
      <vt:lpstr>PowerPoint Presentation</vt:lpstr>
      <vt:lpstr>PowerPoint Presentation</vt:lpstr>
      <vt:lpstr>Conclusion </vt:lpstr>
      <vt:lpstr>Review 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Ken Vick</cp:lastModifiedBy>
  <cp:revision>2</cp:revision>
  <dcterms:created xsi:type="dcterms:W3CDTF">2024-04-13T21:19:30Z</dcterms:created>
  <dcterms:modified xsi:type="dcterms:W3CDTF">2024-05-08T16:14:39Z</dcterms:modified>
</cp:coreProperties>
</file>