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5"/>
  </p:sldMasterIdLst>
  <p:notesMasterIdLst>
    <p:notesMasterId r:id="rId36"/>
  </p:notesMasterIdLst>
  <p:sldIdLst>
    <p:sldId id="256" r:id="rId6"/>
    <p:sldId id="284" r:id="rId7"/>
    <p:sldId id="282" r:id="rId8"/>
    <p:sldId id="283" r:id="rId9"/>
    <p:sldId id="281" r:id="rId10"/>
    <p:sldId id="285" r:id="rId11"/>
    <p:sldId id="286" r:id="rId12"/>
    <p:sldId id="287"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80"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31" autoAdjust="0"/>
  </p:normalViewPr>
  <p:slideViewPr>
    <p:cSldViewPr snapToGrid="0" snapToObjects="1">
      <p:cViewPr varScale="1">
        <p:scale>
          <a:sx n="63" d="100"/>
          <a:sy n="63" d="100"/>
        </p:scale>
        <p:origin x="2026" y="53"/>
      </p:cViewPr>
      <p:guideLst>
        <p:guide orient="horz" pos="2160"/>
        <p:guide pos="2880"/>
      </p:guideLst>
    </p:cSldViewPr>
  </p:slideViewPr>
  <p:notesTextViewPr>
    <p:cViewPr>
      <p:scale>
        <a:sx n="100" d="100"/>
        <a:sy n="100" d="100"/>
      </p:scale>
      <p:origin x="0" y="-2045"/>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4402AB-DC7B-FF49-9D47-408C1E2FF153}" type="datetimeFigureOut">
              <a:rPr lang="en-US" smtClean="0"/>
              <a:t>4/26/2024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C2F32F-B714-104B-8CAF-ADA9EE8EB5DF}" type="slidenum">
              <a:rPr lang="en-US" smtClean="0"/>
              <a:t>‹#›</a:t>
            </a:fld>
            <a:endParaRPr lang="en-US"/>
          </a:p>
        </p:txBody>
      </p:sp>
    </p:spTree>
    <p:extLst>
      <p:ext uri="{BB962C8B-B14F-4D97-AF65-F5344CB8AC3E}">
        <p14:creationId xmlns:p14="http://schemas.microsoft.com/office/powerpoint/2010/main" val="32480516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gruyter.com/document/doi/10.1016/j.sjpain.2014.07.003/html?lang=de"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blog.smilingmind.com.au/childrens-emotional-awareness-and-the-role-of-parents" TargetMode="External"/><Relationship Id="rId4" Type="http://schemas.openxmlformats.org/officeDocument/2006/relationships/hyperlink" Target="https://www.sciencedirect.com/science/article/abs/pii/S0145213402005367"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log.smilingmind.com.au/childrens-emotional-awareness-and-the-role-of-parent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Lora" pitchFamily="2" charset="0"/>
              </a:rPr>
              <a:t>Being able to give someone emotional validation is one of the strongest communication tools you can have in your arsenal when building relationships. Whether at home, in school or even in the workplace—validating language fosters mutual respect and empathy.</a:t>
            </a:r>
          </a:p>
          <a:p>
            <a:pPr algn="l"/>
            <a:r>
              <a:rPr lang="en-US" b="0" i="0" dirty="0">
                <a:solidFill>
                  <a:srgbClr val="333333"/>
                </a:solidFill>
                <a:effectLst/>
                <a:latin typeface="Lora" pitchFamily="2" charset="0"/>
              </a:rPr>
              <a:t>However, just like any other communication tool, knowing how to properly validate someone's feelings is a skill. And it takes time and intentional practice before comforting someone will become second nature.</a:t>
            </a:r>
          </a:p>
          <a:p>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2</a:t>
            </a:fld>
            <a:endParaRPr lang="en-US"/>
          </a:p>
        </p:txBody>
      </p:sp>
    </p:spTree>
    <p:extLst>
      <p:ext uri="{BB962C8B-B14F-4D97-AF65-F5344CB8AC3E}">
        <p14:creationId xmlns:p14="http://schemas.microsoft.com/office/powerpoint/2010/main" val="1269490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Lora" pitchFamily="2" charset="0"/>
              </a:rPr>
              <a:t>Why is this so important? Because it’s beneficial for both the person you’re emotionally validating and the relationship you share!</a:t>
            </a:r>
          </a:p>
          <a:p>
            <a:pPr algn="l"/>
            <a:r>
              <a:rPr lang="en-US" b="0" i="0" dirty="0">
                <a:solidFill>
                  <a:srgbClr val="333333"/>
                </a:solidFill>
                <a:effectLst/>
                <a:latin typeface="Lora" pitchFamily="2" charset="0"/>
              </a:rPr>
              <a:t>Using higher levels of validating language has been found to</a:t>
            </a:r>
            <a:r>
              <a:rPr lang="en-US" b="0" i="0" u="none" strike="noStrike" dirty="0">
                <a:solidFill>
                  <a:srgbClr val="F36859"/>
                </a:solidFill>
                <a:effectLst/>
                <a:latin typeface="Lora" pitchFamily="2" charset="0"/>
                <a:hlinkClick r:id="rId3"/>
              </a:rPr>
              <a:t> </a:t>
            </a:r>
            <a:r>
              <a:rPr lang="en-US" b="0" i="0" u="none" strike="noStrike" dirty="0">
                <a:solidFill>
                  <a:srgbClr val="E85A4C"/>
                </a:solidFill>
                <a:effectLst/>
                <a:latin typeface="Lora" pitchFamily="2" charset="0"/>
                <a:hlinkClick r:id="rId3"/>
              </a:rPr>
              <a:t>help decrease experiences of negative emotions within relationships</a:t>
            </a:r>
            <a:r>
              <a:rPr lang="en-US" b="0" i="0" dirty="0">
                <a:solidFill>
                  <a:srgbClr val="333333"/>
                </a:solidFill>
                <a:effectLst/>
                <a:latin typeface="Lora" pitchFamily="2" charset="0"/>
              </a:rPr>
              <a:t> and improve mental health. Whereas, its counterpart—emotional </a:t>
            </a:r>
            <a:r>
              <a:rPr lang="en-US" b="0" i="1" dirty="0">
                <a:solidFill>
                  <a:srgbClr val="333333"/>
                </a:solidFill>
                <a:effectLst/>
                <a:latin typeface="Lora" pitchFamily="2" charset="0"/>
              </a:rPr>
              <a:t>invalidation</a:t>
            </a:r>
            <a:r>
              <a:rPr lang="en-US" b="0" i="0" dirty="0">
                <a:solidFill>
                  <a:srgbClr val="333333"/>
                </a:solidFill>
                <a:effectLst/>
                <a:latin typeface="Lora" pitchFamily="2" charset="0"/>
              </a:rPr>
              <a:t>—has been linked to detrimental consequences, especially in children.</a:t>
            </a:r>
          </a:p>
          <a:p>
            <a:pPr algn="l"/>
            <a:r>
              <a:rPr lang="en-US" b="0" i="0" u="none" strike="noStrike" dirty="0">
                <a:solidFill>
                  <a:srgbClr val="F36859"/>
                </a:solidFill>
                <a:effectLst/>
                <a:latin typeface="Lora" pitchFamily="2" charset="0"/>
                <a:hlinkClick r:id="rId4"/>
              </a:rPr>
              <a:t>Research</a:t>
            </a:r>
            <a:r>
              <a:rPr lang="en-US" b="0" i="0" dirty="0">
                <a:solidFill>
                  <a:srgbClr val="333333"/>
                </a:solidFill>
                <a:effectLst/>
                <a:latin typeface="Lora" pitchFamily="2" charset="0"/>
              </a:rPr>
              <a:t> has found that children who experience higher levels of emotional invalidation while growing up, have higher levels of emotional stress as adults. Often, this stress presents itself as:</a:t>
            </a:r>
          </a:p>
          <a:p>
            <a:pPr algn="l">
              <a:buFont typeface="Arial" panose="020B0604020202020204" pitchFamily="34" charset="0"/>
              <a:buChar char="•"/>
            </a:pPr>
            <a:r>
              <a:rPr lang="en-US" b="0" i="0" dirty="0">
                <a:solidFill>
                  <a:srgbClr val="333333"/>
                </a:solidFill>
                <a:effectLst/>
                <a:latin typeface="Lora" pitchFamily="2" charset="0"/>
              </a:rPr>
              <a:t>Difficulties with </a:t>
            </a:r>
            <a:r>
              <a:rPr lang="en-US" b="0" i="0" u="none" strike="noStrike" dirty="0">
                <a:solidFill>
                  <a:srgbClr val="F36859"/>
                </a:solidFill>
                <a:effectLst/>
                <a:latin typeface="Lora" pitchFamily="2" charset="0"/>
                <a:hlinkClick r:id="rId5"/>
              </a:rPr>
              <a:t>emotional regulation</a:t>
            </a:r>
            <a:endParaRPr lang="en-US" b="0" i="0" dirty="0">
              <a:solidFill>
                <a:srgbClr val="333333"/>
              </a:solidFill>
              <a:effectLst/>
              <a:latin typeface="Lora" pitchFamily="2" charset="0"/>
            </a:endParaRPr>
          </a:p>
          <a:p>
            <a:pPr algn="l">
              <a:buFont typeface="Arial" panose="020B0604020202020204" pitchFamily="34" charset="0"/>
              <a:buChar char="•"/>
            </a:pPr>
            <a:r>
              <a:rPr lang="en-US" b="0" i="0" dirty="0">
                <a:solidFill>
                  <a:srgbClr val="333333"/>
                </a:solidFill>
                <a:effectLst/>
                <a:latin typeface="Lora" pitchFamily="2" charset="0"/>
              </a:rPr>
              <a:t>Lower levels of self compassion and self worth</a:t>
            </a:r>
          </a:p>
          <a:p>
            <a:pPr algn="l">
              <a:buFont typeface="Arial" panose="020B0604020202020204" pitchFamily="34" charset="0"/>
              <a:buChar char="•"/>
            </a:pPr>
            <a:r>
              <a:rPr lang="en-US" b="0" i="0" dirty="0">
                <a:solidFill>
                  <a:srgbClr val="333333"/>
                </a:solidFill>
                <a:effectLst/>
                <a:latin typeface="Lora" pitchFamily="2" charset="0"/>
              </a:rPr>
              <a:t>Higher experiences of mental health conditions like anxiety and depression. </a:t>
            </a:r>
          </a:p>
          <a:p>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3</a:t>
            </a:fld>
            <a:endParaRPr lang="en-US"/>
          </a:p>
        </p:txBody>
      </p:sp>
    </p:spTree>
    <p:extLst>
      <p:ext uri="{BB962C8B-B14F-4D97-AF65-F5344CB8AC3E}">
        <p14:creationId xmlns:p14="http://schemas.microsoft.com/office/powerpoint/2010/main" val="3388110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Lora" pitchFamily="2" charset="0"/>
              </a:rPr>
              <a:t>Sometimes when we’re confronted with another person's emotional experiences, our knee-jerk reaction is to respond in ways that </a:t>
            </a:r>
            <a:r>
              <a:rPr lang="en-US" b="0" i="0" dirty="0" err="1">
                <a:solidFill>
                  <a:srgbClr val="333333"/>
                </a:solidFill>
                <a:effectLst/>
                <a:latin typeface="Lora" pitchFamily="2" charset="0"/>
              </a:rPr>
              <a:t>minimise</a:t>
            </a:r>
            <a:r>
              <a:rPr lang="en-US" b="0" i="0" dirty="0">
                <a:solidFill>
                  <a:srgbClr val="333333"/>
                </a:solidFill>
                <a:effectLst/>
                <a:latin typeface="Lora" pitchFamily="2" charset="0"/>
              </a:rPr>
              <a:t> or side-step the issue. </a:t>
            </a:r>
          </a:p>
          <a:p>
            <a:pPr algn="l"/>
            <a:r>
              <a:rPr lang="en-US" b="0" i="0" dirty="0">
                <a:solidFill>
                  <a:srgbClr val="333333"/>
                </a:solidFill>
                <a:effectLst/>
                <a:latin typeface="Lora" pitchFamily="2" charset="0"/>
              </a:rPr>
              <a:t>Often we say these things because we’re uncertain how we want to approach the situation, but we feel like we need to say </a:t>
            </a:r>
            <a:r>
              <a:rPr lang="en-US" b="0" i="1" dirty="0">
                <a:solidFill>
                  <a:srgbClr val="333333"/>
                </a:solidFill>
                <a:effectLst/>
                <a:latin typeface="Lora" pitchFamily="2" charset="0"/>
              </a:rPr>
              <a:t>something</a:t>
            </a:r>
            <a:r>
              <a:rPr lang="en-US" b="0" i="0" dirty="0">
                <a:solidFill>
                  <a:srgbClr val="333333"/>
                </a:solidFill>
                <a:effectLst/>
                <a:latin typeface="Lora" pitchFamily="2" charset="0"/>
              </a:rPr>
              <a:t>. Although coming from a good place, this can actually do more harm than good. </a:t>
            </a:r>
          </a:p>
          <a:p>
            <a:endParaRPr lang="en-US" dirty="0"/>
          </a:p>
          <a:p>
            <a:r>
              <a:rPr lang="en-US" b="0" i="0" dirty="0">
                <a:solidFill>
                  <a:srgbClr val="333333"/>
                </a:solidFill>
                <a:effectLst/>
                <a:latin typeface="Lora" pitchFamily="2" charset="0"/>
              </a:rPr>
              <a:t>By trying to advise, distract or make light of someone’s experiences too soon, we run the risk of making that person feel invalidated, unheard or even embarrassed for voicing their emotions in the first place.  </a:t>
            </a:r>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4</a:t>
            </a:fld>
            <a:endParaRPr lang="en-US"/>
          </a:p>
        </p:txBody>
      </p:sp>
    </p:spTree>
    <p:extLst>
      <p:ext uri="{BB962C8B-B14F-4D97-AF65-F5344CB8AC3E}">
        <p14:creationId xmlns:p14="http://schemas.microsoft.com/office/powerpoint/2010/main" val="428505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Lora" pitchFamily="2" charset="0"/>
              </a:rPr>
              <a:t>From here, the discussion can adopt a more actionable direction (if appropriate). Try asking questions such as:</a:t>
            </a:r>
          </a:p>
          <a:p>
            <a:pPr algn="l">
              <a:buFont typeface="Arial" panose="020B0604020202020204" pitchFamily="34" charset="0"/>
              <a:buChar char="•"/>
            </a:pPr>
            <a:r>
              <a:rPr lang="en-US" b="0" i="0" dirty="0">
                <a:solidFill>
                  <a:srgbClr val="333333"/>
                </a:solidFill>
                <a:effectLst/>
                <a:latin typeface="Lora" pitchFamily="2" charset="0"/>
              </a:rPr>
              <a:t>“I want to totally understand this—can you explain to me how that made you feel?”</a:t>
            </a:r>
          </a:p>
          <a:p>
            <a:pPr algn="l">
              <a:buFont typeface="Arial" panose="020B0604020202020204" pitchFamily="34" charset="0"/>
              <a:buChar char="•"/>
            </a:pPr>
            <a:r>
              <a:rPr lang="en-US" b="0" i="0" dirty="0">
                <a:solidFill>
                  <a:srgbClr val="333333"/>
                </a:solidFill>
                <a:effectLst/>
                <a:latin typeface="Lora" pitchFamily="2" charset="0"/>
              </a:rPr>
              <a:t>“What part of this situation made you feel most frustrated?”</a:t>
            </a:r>
          </a:p>
          <a:p>
            <a:pPr algn="l">
              <a:buFont typeface="Arial" panose="020B0604020202020204" pitchFamily="34" charset="0"/>
              <a:buChar char="•"/>
            </a:pPr>
            <a:r>
              <a:rPr lang="en-US" b="0" i="0" dirty="0">
                <a:solidFill>
                  <a:srgbClr val="333333"/>
                </a:solidFill>
                <a:effectLst/>
                <a:latin typeface="Lora" pitchFamily="2" charset="0"/>
              </a:rPr>
              <a:t>“That would have upset me. Do you feel upset at this situation?”</a:t>
            </a:r>
          </a:p>
          <a:p>
            <a:pPr algn="l">
              <a:buFont typeface="Arial" panose="020B0604020202020204" pitchFamily="34" charset="0"/>
              <a:buChar char="•"/>
            </a:pPr>
            <a:r>
              <a:rPr lang="en-US" b="0" i="0" dirty="0">
                <a:solidFill>
                  <a:srgbClr val="333333"/>
                </a:solidFill>
                <a:effectLst/>
                <a:latin typeface="Lora" pitchFamily="2" charset="0"/>
              </a:rPr>
              <a:t>“At what point of the situation did you start to feel like this?”</a:t>
            </a:r>
          </a:p>
          <a:p>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7</a:t>
            </a:fld>
            <a:endParaRPr lang="en-US"/>
          </a:p>
        </p:txBody>
      </p:sp>
    </p:spTree>
    <p:extLst>
      <p:ext uri="{BB962C8B-B14F-4D97-AF65-F5344CB8AC3E}">
        <p14:creationId xmlns:p14="http://schemas.microsoft.com/office/powerpoint/2010/main" val="1009282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Lora" pitchFamily="2" charset="0"/>
              </a:rPr>
              <a:t>Validating a person's emotional experience doesn’t always mean you're in agreement or have the same beliefs as the other person. It means, you’re acknowledging their emotional response and giving them a safe space to just feel their feelings. This form of empathetic communication will help you build stronger, more emotionally safe relationships. </a:t>
            </a:r>
          </a:p>
          <a:p>
            <a:pPr algn="l"/>
            <a:r>
              <a:rPr lang="en-US" b="0" i="0" dirty="0">
                <a:solidFill>
                  <a:srgbClr val="333333"/>
                </a:solidFill>
                <a:effectLst/>
                <a:latin typeface="Lora" pitchFamily="2" charset="0"/>
              </a:rPr>
              <a:t>Implementing this communication tool at home with your child is also a great way to </a:t>
            </a:r>
            <a:r>
              <a:rPr lang="en-US" b="0" i="0" u="none" strike="noStrike" dirty="0">
                <a:solidFill>
                  <a:srgbClr val="F36859"/>
                </a:solidFill>
                <a:effectLst/>
                <a:latin typeface="Lora" pitchFamily="2" charset="0"/>
                <a:hlinkClick r:id="rId3"/>
              </a:rPr>
              <a:t>facilitate emotional awareness and intelligence development</a:t>
            </a:r>
            <a:r>
              <a:rPr lang="en-US" b="0" i="0" dirty="0">
                <a:solidFill>
                  <a:srgbClr val="333333"/>
                </a:solidFill>
                <a:effectLst/>
                <a:latin typeface="Lora" pitchFamily="2" charset="0"/>
              </a:rPr>
              <a:t>—a critical part of childhood development. Through the Smiling Mind Resilient Families Program you can begin the journey of implementing key tools at home to support your child’s emotional development. </a:t>
            </a:r>
          </a:p>
          <a:p>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8</a:t>
            </a:fld>
            <a:endParaRPr lang="en-US"/>
          </a:p>
        </p:txBody>
      </p:sp>
    </p:spTree>
    <p:extLst>
      <p:ext uri="{BB962C8B-B14F-4D97-AF65-F5344CB8AC3E}">
        <p14:creationId xmlns:p14="http://schemas.microsoft.com/office/powerpoint/2010/main" val="1025859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C2F32F-B714-104B-8CAF-ADA9EE8EB5DF}" type="slidenum">
              <a:rPr lang="en-US" smtClean="0"/>
              <a:t>16</a:t>
            </a:fld>
            <a:endParaRPr lang="en-US"/>
          </a:p>
        </p:txBody>
      </p:sp>
    </p:spTree>
    <p:extLst>
      <p:ext uri="{BB962C8B-B14F-4D97-AF65-F5344CB8AC3E}">
        <p14:creationId xmlns:p14="http://schemas.microsoft.com/office/powerpoint/2010/main" val="1819899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C2F32F-B714-104B-8CAF-ADA9EE8EB5DF}" type="slidenum">
              <a:rPr lang="en-US" smtClean="0"/>
              <a:t>18</a:t>
            </a:fld>
            <a:endParaRPr lang="en-US"/>
          </a:p>
        </p:txBody>
      </p:sp>
    </p:spTree>
    <p:extLst>
      <p:ext uri="{BB962C8B-B14F-4D97-AF65-F5344CB8AC3E}">
        <p14:creationId xmlns:p14="http://schemas.microsoft.com/office/powerpoint/2010/main" val="30379052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Review/Test Questions</a:t>
            </a:r>
          </a:p>
          <a:p>
            <a:r>
              <a:rPr lang="en-US" dirty="0"/>
              <a:t>	5 ways to demonstrate mindful engagement</a:t>
            </a:r>
          </a:p>
          <a:p>
            <a:r>
              <a:rPr lang="en-US" dirty="0"/>
              <a:t>		Active listening</a:t>
            </a:r>
          </a:p>
          <a:p>
            <a:r>
              <a:rPr lang="en-US" dirty="0"/>
              <a:t>		Good eye contact</a:t>
            </a:r>
          </a:p>
          <a:p>
            <a:r>
              <a:rPr lang="en-US" dirty="0"/>
              <a:t>		Being present and in the moment</a:t>
            </a:r>
          </a:p>
          <a:p>
            <a:r>
              <a:rPr lang="en-US" dirty="0"/>
              <a:t>		Showing interest</a:t>
            </a:r>
          </a:p>
          <a:p>
            <a:r>
              <a:rPr lang="en-US" dirty="0"/>
              <a:t>		Asking appropriate questions</a:t>
            </a:r>
          </a:p>
          <a:p>
            <a:endParaRPr lang="en-US" dirty="0"/>
          </a:p>
          <a:p>
            <a:r>
              <a:rPr lang="en-US" dirty="0"/>
              <a:t>	Is there value in assuring the individual that the feelings they had were reasonable?  </a:t>
            </a:r>
            <a:r>
              <a:rPr lang="en-US" b="1" u="sng" dirty="0"/>
              <a:t>Yes</a:t>
            </a:r>
            <a:r>
              <a:rPr lang="en-US" dirty="0"/>
              <a:t>     No</a:t>
            </a:r>
          </a:p>
          <a:p>
            <a:endParaRPr lang="en-US" dirty="0"/>
          </a:p>
          <a:p>
            <a:pPr algn="l"/>
            <a:r>
              <a:rPr lang="en-US" dirty="0"/>
              <a:t>	Name at least 3 </a:t>
            </a:r>
            <a:r>
              <a:rPr lang="en-US" sz="1200" b="1" i="0" u="sng" dirty="0">
                <a:solidFill>
                  <a:srgbClr val="333333"/>
                </a:solidFill>
                <a:effectLst/>
                <a:latin typeface="Lora" pitchFamily="2" charset="0"/>
              </a:rPr>
              <a:t>common “knee jerk responses”:</a:t>
            </a:r>
          </a:p>
          <a:p>
            <a:pPr algn="l"/>
            <a:endParaRPr lang="en-US" sz="1200" b="1" i="0" u="sng" dirty="0">
              <a:solidFill>
                <a:srgbClr val="333333"/>
              </a:solidFill>
              <a:effectLst/>
              <a:latin typeface="Lora" pitchFamily="2" charset="0"/>
            </a:endParaRPr>
          </a:p>
          <a:p>
            <a:pPr lvl="2" algn="l">
              <a:buFont typeface="Arial" panose="020B0604020202020204" pitchFamily="34" charset="0"/>
              <a:buChar char="•"/>
            </a:pPr>
            <a:r>
              <a:rPr lang="en-US" sz="1200" b="0" i="0" dirty="0">
                <a:solidFill>
                  <a:srgbClr val="333333"/>
                </a:solidFill>
                <a:effectLst/>
                <a:latin typeface="Lora" pitchFamily="2" charset="0"/>
              </a:rPr>
              <a:t>“It could be worse”</a:t>
            </a:r>
          </a:p>
          <a:p>
            <a:pPr lvl="2" algn="l">
              <a:buFont typeface="Arial" panose="020B0604020202020204" pitchFamily="34" charset="0"/>
              <a:buChar char="•"/>
            </a:pPr>
            <a:r>
              <a:rPr lang="en-US" sz="1200" b="0" i="0" dirty="0">
                <a:solidFill>
                  <a:srgbClr val="333333"/>
                </a:solidFill>
                <a:effectLst/>
                <a:latin typeface="Lora" pitchFamily="2" charset="0"/>
              </a:rPr>
              <a:t>“Don’t think too much about it”</a:t>
            </a:r>
          </a:p>
          <a:p>
            <a:pPr lvl="2" algn="l">
              <a:buFont typeface="Arial" panose="020B0604020202020204" pitchFamily="34" charset="0"/>
              <a:buChar char="•"/>
            </a:pPr>
            <a:r>
              <a:rPr lang="en-US" sz="1200" b="0" i="0" dirty="0">
                <a:solidFill>
                  <a:srgbClr val="333333"/>
                </a:solidFill>
                <a:effectLst/>
                <a:latin typeface="Lora" pitchFamily="2" charset="0"/>
              </a:rPr>
              <a:t>“Well, I would feel like/think of it like this”</a:t>
            </a:r>
          </a:p>
          <a:p>
            <a:pPr lvl="2" algn="l">
              <a:buFont typeface="Arial" panose="020B0604020202020204" pitchFamily="34" charset="0"/>
              <a:buChar char="•"/>
            </a:pPr>
            <a:r>
              <a:rPr lang="en-US" sz="1200" b="0" i="0" dirty="0">
                <a:solidFill>
                  <a:srgbClr val="333333"/>
                </a:solidFill>
                <a:effectLst/>
                <a:latin typeface="Lora" pitchFamily="2" charset="0"/>
              </a:rPr>
              <a:t>“Just move on”</a:t>
            </a:r>
          </a:p>
          <a:p>
            <a:pPr lvl="2" algn="l">
              <a:buFont typeface="Arial" panose="020B0604020202020204" pitchFamily="34" charset="0"/>
              <a:buChar char="•"/>
            </a:pPr>
            <a:r>
              <a:rPr lang="en-US" sz="1200" b="0" i="0" dirty="0">
                <a:solidFill>
                  <a:srgbClr val="333333"/>
                </a:solidFill>
                <a:effectLst/>
                <a:latin typeface="Lora" pitchFamily="2" charset="0"/>
              </a:rPr>
              <a:t>“Let’s talk about something else”</a:t>
            </a:r>
          </a:p>
          <a:p>
            <a:pPr lvl="2" algn="l">
              <a:buFont typeface="Arial" panose="020B0604020202020204" pitchFamily="34" charset="0"/>
              <a:buChar char="•"/>
            </a:pPr>
            <a:r>
              <a:rPr lang="en-US" sz="1200" b="0" i="0" dirty="0">
                <a:solidFill>
                  <a:srgbClr val="333333"/>
                </a:solidFill>
                <a:effectLst/>
                <a:latin typeface="Lora" pitchFamily="2" charset="0"/>
              </a:rPr>
              <a:t>"Try to put this in perspective"</a:t>
            </a:r>
          </a:p>
          <a:p>
            <a:pPr lvl="2" algn="l">
              <a:buFont typeface="Arial" panose="020B0604020202020204" pitchFamily="34" charset="0"/>
              <a:buChar char="•"/>
            </a:pPr>
            <a:r>
              <a:rPr lang="en-US" sz="1200" b="0" i="0" dirty="0">
                <a:solidFill>
                  <a:srgbClr val="333333"/>
                </a:solidFill>
                <a:effectLst/>
                <a:latin typeface="Lora" pitchFamily="2" charset="0"/>
              </a:rPr>
              <a:t>"You're taking X too seriously"</a:t>
            </a:r>
          </a:p>
          <a:p>
            <a:pPr lvl="2" algn="l">
              <a:buFont typeface="Arial" panose="020B0604020202020204" pitchFamily="34" charset="0"/>
              <a:buChar char="•"/>
            </a:pPr>
            <a:r>
              <a:rPr lang="en-US" sz="1200" b="0" i="0" dirty="0">
                <a:solidFill>
                  <a:srgbClr val="333333"/>
                </a:solidFill>
                <a:effectLst/>
                <a:latin typeface="Lora" pitchFamily="2" charset="0"/>
              </a:rPr>
              <a:t>"You could have avoided this if you did X“</a:t>
            </a:r>
          </a:p>
          <a:p>
            <a:pPr lvl="2" algn="l">
              <a:buFont typeface="Arial" panose="020B0604020202020204" pitchFamily="34" charset="0"/>
              <a:buChar char="•"/>
            </a:pPr>
            <a:endParaRPr lang="en-US" sz="1200" b="0" i="0" dirty="0">
              <a:solidFill>
                <a:srgbClr val="333333"/>
              </a:solidFill>
              <a:effectLst/>
              <a:latin typeface="Lora" pitchFamily="2" charset="0"/>
            </a:endParaRPr>
          </a:p>
          <a:p>
            <a:r>
              <a:rPr lang="en-US" dirty="0"/>
              <a:t>	True   or    </a:t>
            </a:r>
            <a:r>
              <a:rPr lang="en-US" b="1" u="sng" dirty="0"/>
              <a:t>False </a:t>
            </a:r>
            <a:r>
              <a:rPr lang="en-US" dirty="0"/>
              <a:t>    Emotions cannot be controlled by intellect or vice versa. </a:t>
            </a:r>
          </a:p>
          <a:p>
            <a:pPr marL="0" indent="0">
              <a:buNone/>
            </a:pPr>
            <a:r>
              <a:rPr lang="en-US" dirty="0"/>
              <a:t>				answer is–they need to be integrated and not stand alone; </a:t>
            </a:r>
          </a:p>
          <a:p>
            <a:pPr lvl="2" algn="l">
              <a:buFont typeface="Arial" panose="020B0604020202020204" pitchFamily="34" charset="0"/>
              <a:buChar char="•"/>
            </a:pPr>
            <a:endParaRPr lang="en-US" sz="1200" b="0" i="0" dirty="0">
              <a:solidFill>
                <a:srgbClr val="333333"/>
              </a:solidFill>
              <a:effectLst/>
              <a:latin typeface="Lora" pitchFamily="2" charset="0"/>
            </a:endParaRPr>
          </a:p>
          <a:p>
            <a:r>
              <a:rPr lang="en-US" dirty="0"/>
              <a:t>	Validation is a communication of ______________ and _______________. </a:t>
            </a:r>
          </a:p>
          <a:p>
            <a:r>
              <a:rPr lang="en-US" dirty="0"/>
              <a:t>				answer is: empathy      acceptance</a:t>
            </a:r>
          </a:p>
          <a:p>
            <a:endParaRPr lang="en-US" dirty="0"/>
          </a:p>
          <a:p>
            <a:r>
              <a:rPr lang="en-US" dirty="0"/>
              <a:t>	</a:t>
            </a:r>
            <a:r>
              <a:rPr lang="en-US" b="1" u="sng" dirty="0"/>
              <a:t>True</a:t>
            </a:r>
            <a:r>
              <a:rPr lang="en-US" dirty="0"/>
              <a:t>    or    False     </a:t>
            </a:r>
            <a:r>
              <a:rPr lang="en-US" b="0" i="0" dirty="0">
                <a:solidFill>
                  <a:srgbClr val="333333"/>
                </a:solidFill>
                <a:effectLst/>
                <a:latin typeface="Lora" pitchFamily="2" charset="0"/>
              </a:rPr>
              <a:t>Validating a person's emotional experience doesn’t always mean you're in agreement or have the same beliefs as the other person. </a:t>
            </a:r>
            <a:endParaRPr lang="en-US" dirty="0"/>
          </a:p>
        </p:txBody>
      </p:sp>
      <p:sp>
        <p:nvSpPr>
          <p:cNvPr id="4" name="Slide Number Placeholder 3"/>
          <p:cNvSpPr>
            <a:spLocks noGrp="1"/>
          </p:cNvSpPr>
          <p:nvPr>
            <p:ph type="sldNum" sz="quarter" idx="5"/>
          </p:nvPr>
        </p:nvSpPr>
        <p:spPr/>
        <p:txBody>
          <a:bodyPr/>
          <a:lstStyle/>
          <a:p>
            <a:fld id="{ABC2F32F-B714-104B-8CAF-ADA9EE8EB5DF}" type="slidenum">
              <a:rPr lang="en-US" smtClean="0"/>
              <a:t>30</a:t>
            </a:fld>
            <a:endParaRPr lang="en-US"/>
          </a:p>
        </p:txBody>
      </p:sp>
    </p:spTree>
    <p:extLst>
      <p:ext uri="{BB962C8B-B14F-4D97-AF65-F5344CB8AC3E}">
        <p14:creationId xmlns:p14="http://schemas.microsoft.com/office/powerpoint/2010/main" val="595585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396319" y="802299"/>
            <a:ext cx="5618515" cy="2541431"/>
          </a:xfrm>
        </p:spPr>
        <p:txBody>
          <a:bodyPr bIns="0" anchor="b">
            <a:normAutofit/>
          </a:bodyPr>
          <a:lstStyle>
            <a:lvl1pPr algn="l">
              <a:defRPr sz="5400"/>
            </a:lvl1pPr>
          </a:lstStyle>
          <a:p>
            <a:r>
              <a:rPr lang="en-US"/>
              <a:t>Click to edit Master title style</a:t>
            </a:r>
            <a:endParaRPr lang="en-US" dirty="0"/>
          </a:p>
        </p:txBody>
      </p:sp>
      <p:sp>
        <p:nvSpPr>
          <p:cNvPr id="3" name="Subtitle 2"/>
          <p:cNvSpPr>
            <a:spLocks noGrp="1"/>
          </p:cNvSpPr>
          <p:nvPr>
            <p:ph type="subTitle" idx="1"/>
          </p:nvPr>
        </p:nvSpPr>
        <p:spPr>
          <a:xfrm>
            <a:off x="2396319" y="3531205"/>
            <a:ext cx="5618515" cy="977621"/>
          </a:xfrm>
        </p:spPr>
        <p:txBody>
          <a:bodyPr tIns="91440" bIns="91440">
            <a:normAutofit/>
          </a:bodyPr>
          <a:lstStyle>
            <a:lvl1pPr marL="0" indent="0" algn="l">
              <a:buNone/>
              <a:defRPr sz="1600" b="0" cap="all" baseline="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a:xfrm>
            <a:off x="2396319" y="329308"/>
            <a:ext cx="3086292" cy="309201"/>
          </a:xfrm>
        </p:spPr>
        <p:txBody>
          <a:bodyPr/>
          <a:lstStyle/>
          <a:p>
            <a:endParaRPr lang="en-US"/>
          </a:p>
        </p:txBody>
      </p:sp>
      <p:sp>
        <p:nvSpPr>
          <p:cNvPr id="6" name="Slide Number Placeholder 5"/>
          <p:cNvSpPr>
            <a:spLocks noGrp="1"/>
          </p:cNvSpPr>
          <p:nvPr>
            <p:ph type="sldNum" sz="quarter" idx="12"/>
          </p:nvPr>
        </p:nvSpPr>
        <p:spPr>
          <a:xfrm>
            <a:off x="1434703" y="798973"/>
            <a:ext cx="802005"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396319" y="3528542"/>
            <a:ext cx="561851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744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6A3112-F9CB-764C-A68B-80BC921F2317}" type="slidenum">
              <a:rPr lang="en-US" smtClean="0"/>
              <a:t>‹#›</a:t>
            </a:fld>
            <a:endParaRPr lang="en-US"/>
          </a:p>
        </p:txBody>
      </p:sp>
    </p:spTree>
    <p:extLst>
      <p:ext uri="{BB962C8B-B14F-4D97-AF65-F5344CB8AC3E}">
        <p14:creationId xmlns:p14="http://schemas.microsoft.com/office/powerpoint/2010/main" val="37370312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8028" y="798974"/>
            <a:ext cx="1103027"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3491" y="798974"/>
            <a:ext cx="5301095"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6A3112-F9CB-764C-A68B-80BC921F2317}" type="slidenum">
              <a:rPr lang="en-US" smtClean="0"/>
              <a:t>‹#›</a:t>
            </a:fld>
            <a:endParaRPr lang="en-US"/>
          </a:p>
        </p:txBody>
      </p:sp>
      <p:cxnSp>
        <p:nvCxnSpPr>
          <p:cNvPr id="15" name="Straight Connector 14"/>
          <p:cNvCxnSpPr/>
          <p:nvPr/>
        </p:nvCxnSpPr>
        <p:spPr>
          <a:xfrm>
            <a:off x="6918028" y="798974"/>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26261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lide with Picture">
    <p:bg>
      <p:bgRef idx="1002">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a:t>Drag picture to placeholder or click icon to add</a:t>
            </a:r>
            <a:endParaRPr/>
          </a:p>
        </p:txBody>
      </p:sp>
    </p:spTree>
    <p:extLst>
      <p:ext uri="{BB962C8B-B14F-4D97-AF65-F5344CB8AC3E}">
        <p14:creationId xmlns:p14="http://schemas.microsoft.com/office/powerpoint/2010/main" val="381409062"/>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6A3112-F9CB-764C-A68B-80BC921F2317}"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877704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3491" y="1756130"/>
            <a:ext cx="5617002" cy="1887950"/>
          </a:xfrm>
        </p:spPr>
        <p:txBody>
          <a:bodyPr anchor="b">
            <a:normAutofit/>
          </a:bodyPr>
          <a:lstStyle>
            <a:lvl1pPr algn="l">
              <a:defRPr sz="3200"/>
            </a:lvl1pPr>
          </a:lstStyle>
          <a:p>
            <a:r>
              <a:rPr lang="en-US"/>
              <a:t>Click to edit Master title style</a:t>
            </a:r>
            <a:endParaRPr lang="en-US" dirty="0"/>
          </a:p>
        </p:txBody>
      </p:sp>
      <p:sp>
        <p:nvSpPr>
          <p:cNvPr id="3" name="Text Placeholder 2"/>
          <p:cNvSpPr>
            <a:spLocks noGrp="1"/>
          </p:cNvSpPr>
          <p:nvPr>
            <p:ph type="body" idx="1"/>
          </p:nvPr>
        </p:nvSpPr>
        <p:spPr>
          <a:xfrm>
            <a:off x="1443492" y="3806196"/>
            <a:ext cx="5617002" cy="1012929"/>
          </a:xfrm>
        </p:spPr>
        <p:txBody>
          <a:bodyPr tIns="91440">
            <a:normAutofit/>
          </a:bodyPr>
          <a:lstStyle>
            <a:lvl1pPr marL="0" indent="0" algn="l">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7035BFC-0607-F24F-84F6-9ED4C6012E6B}" type="datetimeFigureOut">
              <a:rPr lang="en-US" smtClean="0"/>
              <a:t>4/26/2024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6A3112-F9CB-764C-A68B-80BC921F2317}" type="slidenum">
              <a:rPr lang="en-US" smtClean="0"/>
              <a:t>‹#›</a:t>
            </a:fld>
            <a:endParaRPr lang="en-US"/>
          </a:p>
        </p:txBody>
      </p:sp>
      <p:cxnSp>
        <p:nvCxnSpPr>
          <p:cNvPr id="15" name="Straight Connector 14"/>
          <p:cNvCxnSpPr/>
          <p:nvPr/>
        </p:nvCxnSpPr>
        <p:spPr>
          <a:xfrm>
            <a:off x="1443491" y="3804985"/>
            <a:ext cx="561700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56706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3491" y="804890"/>
            <a:ext cx="6571343"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3490" y="2013936"/>
            <a:ext cx="3125871" cy="34375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89182" y="2013936"/>
            <a:ext cx="3125652" cy="34375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7035BFC-0607-F24F-84F6-9ED4C6012E6B}" type="datetimeFigureOut">
              <a:rPr lang="en-US" smtClean="0"/>
              <a:t>4/26/2024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6A3112-F9CB-764C-A68B-80BC921F2317}" type="slidenum">
              <a:rPr lang="en-US" smtClean="0"/>
              <a:t>‹#›</a:t>
            </a:fld>
            <a:endParaRPr lang="en-US"/>
          </a:p>
        </p:txBody>
      </p:sp>
      <p:cxnSp>
        <p:nvCxnSpPr>
          <p:cNvPr id="33" name="Straight Connector 32"/>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0909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36" name="Straight Connector 35"/>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a:xfrm>
            <a:off x="1443491" y="804164"/>
            <a:ext cx="6571344"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3491" y="2019550"/>
            <a:ext cx="3125766" cy="801943"/>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443491" y="2824270"/>
            <a:ext cx="3125766"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89182" y="2023004"/>
            <a:ext cx="3125652" cy="802237"/>
          </a:xfrm>
        </p:spPr>
        <p:txBody>
          <a:bodyPr anchor="b">
            <a:normAutofit/>
          </a:bodyPr>
          <a:lstStyle>
            <a:lvl1pPr marL="0" indent="0">
              <a:lnSpc>
                <a:spcPct val="100000"/>
              </a:lnSpc>
              <a:buNone/>
              <a:defRPr sz="220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89182" y="2821491"/>
            <a:ext cx="31256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7035BFC-0607-F24F-84F6-9ED4C6012E6B}" type="datetimeFigureOut">
              <a:rPr lang="en-US" smtClean="0"/>
              <a:t>4/26/2024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6A3112-F9CB-764C-A68B-80BC921F2317}" type="slidenum">
              <a:rPr lang="en-US" smtClean="0"/>
              <a:t>‹#›</a:t>
            </a:fld>
            <a:endParaRPr lang="en-US"/>
          </a:p>
        </p:txBody>
      </p:sp>
    </p:spTree>
    <p:extLst>
      <p:ext uri="{BB962C8B-B14F-4D97-AF65-F5344CB8AC3E}">
        <p14:creationId xmlns:p14="http://schemas.microsoft.com/office/powerpoint/2010/main" val="1126644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2" name="Straight Connector 31"/>
          <p:cNvCxnSpPr/>
          <p:nvPr/>
        </p:nvCxnSpPr>
        <p:spPr>
          <a:xfrm>
            <a:off x="1443491" y="1847088"/>
            <a:ext cx="6571343" cy="0"/>
          </a:xfrm>
          <a:prstGeom prst="line">
            <a:avLst/>
          </a:prstGeom>
          <a:ln w="31750"/>
        </p:spPr>
        <p:style>
          <a:lnRef idx="3">
            <a:schemeClr val="accent1"/>
          </a:lnRef>
          <a:fillRef idx="0">
            <a:schemeClr val="accent1"/>
          </a:fillRef>
          <a:effectRef idx="2">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7035BFC-0607-F24F-84F6-9ED4C6012E6B}" type="datetimeFigureOut">
              <a:rPr lang="en-US" smtClean="0"/>
              <a:t>4/26/2024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6A3112-F9CB-764C-A68B-80BC921F2317}" type="slidenum">
              <a:rPr lang="en-US" smtClean="0"/>
              <a:t>‹#›</a:t>
            </a:fld>
            <a:endParaRPr lang="en-US"/>
          </a:p>
        </p:txBody>
      </p:sp>
    </p:spTree>
    <p:extLst>
      <p:ext uri="{BB962C8B-B14F-4D97-AF65-F5344CB8AC3E}">
        <p14:creationId xmlns:p14="http://schemas.microsoft.com/office/powerpoint/2010/main" val="3161977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035BFC-0607-F24F-84F6-9ED4C6012E6B}" type="datetimeFigureOut">
              <a:rPr lang="en-US" smtClean="0"/>
              <a:t>4/26/2024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6A3112-F9CB-764C-A68B-80BC921F2317}" type="slidenum">
              <a:rPr lang="en-US" smtClean="0"/>
              <a:t>‹#›</a:t>
            </a:fld>
            <a:endParaRPr lang="en-US"/>
          </a:p>
        </p:txBody>
      </p:sp>
    </p:spTree>
    <p:extLst>
      <p:ext uri="{BB962C8B-B14F-4D97-AF65-F5344CB8AC3E}">
        <p14:creationId xmlns:p14="http://schemas.microsoft.com/office/powerpoint/2010/main" val="32056001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39042" y="798973"/>
            <a:ext cx="2425950"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4186656" y="798974"/>
            <a:ext cx="3828178"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39042" y="3205492"/>
            <a:ext cx="2427369" cy="2248181"/>
          </a:xfrm>
        </p:spPr>
        <p:txBody>
          <a:bodyPr>
            <a:normAutofit/>
          </a:bodyPr>
          <a:lstStyle>
            <a:lvl1pPr marL="0" indent="0" algn="l">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7035BFC-0607-F24F-84F6-9ED4C6012E6B}" type="datetimeFigureOut">
              <a:rPr lang="en-US" smtClean="0"/>
              <a:t>4/26/2024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6A3112-F9CB-764C-A68B-80BC921F2317}" type="slidenum">
              <a:rPr lang="en-US" smtClean="0"/>
              <a:t>‹#›</a:t>
            </a:fld>
            <a:endParaRPr lang="en-US"/>
          </a:p>
        </p:txBody>
      </p:sp>
      <p:cxnSp>
        <p:nvCxnSpPr>
          <p:cNvPr id="17" name="Straight Connector 16"/>
          <p:cNvCxnSpPr/>
          <p:nvPr/>
        </p:nvCxnSpPr>
        <p:spPr>
          <a:xfrm>
            <a:off x="1441748" y="3205491"/>
            <a:ext cx="242327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1165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3" name="Group 12"/>
          <p:cNvGrpSpPr/>
          <p:nvPr/>
        </p:nvGrpSpPr>
        <p:grpSpPr>
          <a:xfrm>
            <a:off x="4996501" y="482171"/>
            <a:ext cx="3511387" cy="5149101"/>
            <a:chOff x="6852919" y="583365"/>
            <a:chExt cx="4681849" cy="5181928"/>
          </a:xfrm>
        </p:grpSpPr>
        <p:sp>
          <p:nvSpPr>
            <p:cNvPr id="14" name="Rectangle 13"/>
            <p:cNvSpPr/>
            <p:nvPr/>
          </p:nvSpPr>
          <p:spPr>
            <a:xfrm>
              <a:off x="6852919" y="583365"/>
              <a:ext cx="4681849" cy="5181928"/>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5" name="Rectangle 14"/>
            <p:cNvSpPr/>
            <p:nvPr/>
          </p:nvSpPr>
          <p:spPr>
            <a:xfrm>
              <a:off x="7273787" y="915806"/>
              <a:ext cx="3844017" cy="4507918"/>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44148" y="1129513"/>
            <a:ext cx="3244935"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40128" y="1122543"/>
            <a:ext cx="2234998" cy="3866327"/>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443492" y="3145992"/>
            <a:ext cx="3240286" cy="2003742"/>
          </a:xfrm>
        </p:spPr>
        <p:txBody>
          <a:bodyPr>
            <a:normAutofit/>
          </a:bodyPr>
          <a:lstStyle>
            <a:lvl1pPr marL="0" indent="0" algn="l">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436664" y="5469857"/>
            <a:ext cx="3252420" cy="320123"/>
          </a:xfrm>
        </p:spPr>
        <p:txBody>
          <a:bodyPr/>
          <a:lstStyle>
            <a:lvl1pPr algn="l">
              <a:defRPr/>
            </a:lvl1pPr>
          </a:lstStyle>
          <a:p>
            <a:fld id="{B7035BFC-0607-F24F-84F6-9ED4C6012E6B}" type="datetimeFigureOut">
              <a:rPr lang="en-US" smtClean="0"/>
              <a:t>4/26/2024</a:t>
            </a:fld>
            <a:endParaRPr lang="en-US"/>
          </a:p>
        </p:txBody>
      </p:sp>
      <p:sp>
        <p:nvSpPr>
          <p:cNvPr id="6" name="Footer Placeholder 5"/>
          <p:cNvSpPr>
            <a:spLocks noGrp="1"/>
          </p:cNvSpPr>
          <p:nvPr>
            <p:ph type="ftr" sz="quarter" idx="11"/>
          </p:nvPr>
        </p:nvSpPr>
        <p:spPr>
          <a:xfrm>
            <a:off x="1437530" y="318641"/>
            <a:ext cx="3251553" cy="320931"/>
          </a:xfrm>
        </p:spPr>
        <p:txBody>
          <a:bodyPr/>
          <a:lstStyle/>
          <a:p>
            <a:endParaRPr lang="en-US"/>
          </a:p>
        </p:txBody>
      </p:sp>
      <p:sp>
        <p:nvSpPr>
          <p:cNvPr id="7" name="Slide Number Placeholder 6"/>
          <p:cNvSpPr>
            <a:spLocks noGrp="1"/>
          </p:cNvSpPr>
          <p:nvPr>
            <p:ph type="sldNum" sz="quarter" idx="12"/>
          </p:nvPr>
        </p:nvSpPr>
        <p:spPr/>
        <p:txBody>
          <a:bodyPr/>
          <a:lstStyle/>
          <a:p>
            <a:fld id="{C66A3112-F9CB-764C-A68B-80BC921F2317}" type="slidenum">
              <a:rPr lang="en-US" smtClean="0"/>
              <a:t>‹#›</a:t>
            </a:fld>
            <a:endParaRPr lang="en-US"/>
          </a:p>
        </p:txBody>
      </p:sp>
      <p:cxnSp>
        <p:nvCxnSpPr>
          <p:cNvPr id="31" name="Straight Connector 30"/>
          <p:cNvCxnSpPr/>
          <p:nvPr/>
        </p:nvCxnSpPr>
        <p:spPr>
          <a:xfrm>
            <a:off x="1441281" y="3143605"/>
            <a:ext cx="324201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72669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 name="Rectangle 9"/>
          <p:cNvSpPr/>
          <p:nvPr/>
        </p:nvSpPr>
        <p:spPr>
          <a:xfrm>
            <a:off x="0" y="2015734"/>
            <a:ext cx="9144000" cy="4079520"/>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14">
            <a:extLst>
              <a:ext uri="{28A0092B-C50C-407E-A947-70E740481C1C}">
                <a14:useLocalDpi xmlns:a14="http://schemas.microsoft.com/office/drawing/2010/main" val="0"/>
              </a:ext>
            </a:extLst>
          </a:blip>
          <a:srcRect l="12500" t="1538" r="12500" b="-1538"/>
          <a:stretch/>
        </p:blipFill>
        <p:spPr>
          <a:xfrm>
            <a:off x="-1" y="6095253"/>
            <a:ext cx="9144001" cy="774727"/>
          </a:xfrm>
          <a:prstGeom prst="rect">
            <a:avLst/>
          </a:prstGeom>
        </p:spPr>
      </p:pic>
      <p:cxnSp>
        <p:nvCxnSpPr>
          <p:cNvPr id="13" name="Straight Connector 12"/>
          <p:cNvCxnSpPr/>
          <p:nvPr/>
        </p:nvCxnSpPr>
        <p:spPr>
          <a:xfrm>
            <a:off x="0" y="6101127"/>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 name="Title Placeholder 1"/>
          <p:cNvSpPr>
            <a:spLocks noGrp="1"/>
          </p:cNvSpPr>
          <p:nvPr>
            <p:ph type="title"/>
          </p:nvPr>
        </p:nvSpPr>
        <p:spPr>
          <a:xfrm>
            <a:off x="1443491" y="804520"/>
            <a:ext cx="6571343"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43491" y="2015733"/>
            <a:ext cx="6571343"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46542" y="330370"/>
            <a:ext cx="2368292"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7035BFC-0607-F24F-84F6-9ED4C6012E6B}" type="datetimeFigureOut">
              <a:rPr lang="en-US" smtClean="0"/>
              <a:t>4/26/2024</a:t>
            </a:fld>
            <a:endParaRPr lang="en-US"/>
          </a:p>
        </p:txBody>
      </p:sp>
      <p:sp>
        <p:nvSpPr>
          <p:cNvPr id="5" name="Footer Placeholder 4"/>
          <p:cNvSpPr>
            <a:spLocks noGrp="1"/>
          </p:cNvSpPr>
          <p:nvPr>
            <p:ph type="ftr" sz="quarter" idx="3"/>
          </p:nvPr>
        </p:nvSpPr>
        <p:spPr>
          <a:xfrm>
            <a:off x="1443491" y="329308"/>
            <a:ext cx="4034004"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7725" y="798973"/>
            <a:ext cx="795746" cy="503578"/>
          </a:xfrm>
          <a:prstGeom prst="rect">
            <a:avLst/>
          </a:prstGeom>
        </p:spPr>
        <p:txBody>
          <a:bodyPr vert="horz" lIns="91440" tIns="45720" rIns="91440" bIns="45720" rtlCol="0" anchor="t"/>
          <a:lstStyle>
            <a:lvl1pPr algn="r">
              <a:defRPr sz="2800">
                <a:solidFill>
                  <a:schemeClr val="accent1"/>
                </a:solidFill>
              </a:defRPr>
            </a:lvl1pPr>
          </a:lstStyle>
          <a:p>
            <a:fld id="{C66A3112-F9CB-764C-A68B-80BC921F2317}" type="slidenum">
              <a:rPr lang="en-US" smtClean="0"/>
              <a:t>‹#›</a:t>
            </a:fld>
            <a:endParaRPr lang="en-US"/>
          </a:p>
        </p:txBody>
      </p:sp>
    </p:spTree>
    <p:extLst>
      <p:ext uri="{BB962C8B-B14F-4D97-AF65-F5344CB8AC3E}">
        <p14:creationId xmlns:p14="http://schemas.microsoft.com/office/powerpoint/2010/main" val="57885609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685800" rtl="0" eaLnBrk="1" latinLnBrk="0" hangingPunct="1">
        <a:lnSpc>
          <a:spcPct val="120000"/>
        </a:lnSpc>
        <a:spcBef>
          <a:spcPts val="1000"/>
        </a:spcBef>
        <a:buClr>
          <a:schemeClr val="accent1"/>
        </a:buClr>
        <a:buSzPct val="100000"/>
        <a:buFont typeface="Arial" panose="020B0604020202020204" pitchFamily="34" charset="0"/>
        <a:buChar char="•"/>
        <a:defRPr sz="2000" kern="1200" cap="none">
          <a:solidFill>
            <a:schemeClr val="tx1"/>
          </a:solidFill>
          <a:effectLst/>
          <a:latin typeface="+mn-lt"/>
          <a:ea typeface="+mn-ea"/>
          <a:cs typeface="+mn-cs"/>
        </a:defRPr>
      </a:lvl1pPr>
      <a:lvl2pPr marL="6858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baseline="0">
          <a:solidFill>
            <a:schemeClr val="tx1"/>
          </a:solidFill>
          <a:effectLst/>
          <a:latin typeface="+mn-lt"/>
          <a:ea typeface="+mn-ea"/>
          <a:cs typeface="+mn-cs"/>
        </a:defRPr>
      </a:lvl2pPr>
      <a:lvl3pPr marL="11430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600" kern="1200" cap="none">
          <a:solidFill>
            <a:schemeClr val="tx1"/>
          </a:solidFill>
          <a:effectLst/>
          <a:latin typeface="+mn-lt"/>
          <a:ea typeface="+mn-ea"/>
          <a:cs typeface="+mn-cs"/>
        </a:defRPr>
      </a:lvl3pPr>
      <a:lvl4pPr marL="16002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685800" rtl="0" eaLnBrk="1" latinLnBrk="0" hangingPunct="1">
        <a:lnSpc>
          <a:spcPct val="120000"/>
        </a:lnSpc>
        <a:spcBef>
          <a:spcPts val="500"/>
        </a:spcBef>
        <a:buClr>
          <a:schemeClr val="accent1"/>
        </a:buClr>
        <a:buSzPct val="100000"/>
        <a:buFont typeface="Arial" panose="020B0604020202020204" pitchFamily="34" charset="0"/>
        <a:buChar char="•"/>
        <a:defRPr sz="1200" kern="1200" cap="none">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The Art of Validation</a:t>
            </a:r>
          </a:p>
        </p:txBody>
      </p:sp>
    </p:spTree>
    <p:extLst>
      <p:ext uri="{BB962C8B-B14F-4D97-AF65-F5344CB8AC3E}">
        <p14:creationId xmlns:p14="http://schemas.microsoft.com/office/powerpoint/2010/main" val="4334831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three states of mind?</a:t>
            </a:r>
          </a:p>
        </p:txBody>
      </p:sp>
      <p:sp>
        <p:nvSpPr>
          <p:cNvPr id="3" name="Content Placeholder 2"/>
          <p:cNvSpPr>
            <a:spLocks noGrp="1"/>
          </p:cNvSpPr>
          <p:nvPr>
            <p:ph idx="1"/>
          </p:nvPr>
        </p:nvSpPr>
        <p:spPr/>
        <p:txBody>
          <a:bodyPr/>
          <a:lstStyle/>
          <a:p>
            <a:r>
              <a:rPr lang="en-US" dirty="0"/>
              <a:t>That we all have</a:t>
            </a:r>
          </a:p>
          <a:p>
            <a:r>
              <a:rPr lang="en-US" dirty="0"/>
              <a:t>That we can observe in ourselves and others</a:t>
            </a:r>
          </a:p>
          <a:p>
            <a:r>
              <a:rPr lang="en-US" dirty="0"/>
              <a:t>That help us understand how we are reacting to and relating to others</a:t>
            </a:r>
          </a:p>
          <a:p>
            <a:r>
              <a:rPr lang="en-US" dirty="0"/>
              <a:t>That will make us better able to communicate in </a:t>
            </a:r>
            <a:r>
              <a:rPr lang="en-US"/>
              <a:t>validating ways</a:t>
            </a:r>
          </a:p>
        </p:txBody>
      </p:sp>
    </p:spTree>
    <p:extLst>
      <p:ext uri="{BB962C8B-B14F-4D97-AF65-F5344CB8AC3E}">
        <p14:creationId xmlns:p14="http://schemas.microsoft.com/office/powerpoint/2010/main" val="120699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3 states of mind</a:t>
            </a:r>
          </a:p>
        </p:txBody>
      </p:sp>
      <p:sp>
        <p:nvSpPr>
          <p:cNvPr id="3" name="Content Placeholder 2"/>
          <p:cNvSpPr>
            <a:spLocks noGrp="1"/>
          </p:cNvSpPr>
          <p:nvPr>
            <p:ph idx="1"/>
          </p:nvPr>
        </p:nvSpPr>
        <p:spPr/>
        <p:txBody>
          <a:bodyPr>
            <a:normAutofit lnSpcReduction="10000"/>
          </a:bodyPr>
          <a:lstStyle/>
          <a:p>
            <a:r>
              <a:rPr lang="en-US" b="1" dirty="0"/>
              <a:t>Reasonable Mind</a:t>
            </a:r>
            <a:br>
              <a:rPr lang="en-US" b="1" dirty="0"/>
            </a:br>
            <a:r>
              <a:rPr lang="en-US" dirty="0">
                <a:latin typeface="Wingdings"/>
              </a:rPr>
              <a:t></a:t>
            </a:r>
            <a:r>
              <a:rPr lang="en-US" dirty="0"/>
              <a:t>Plans and evaluates logically;</a:t>
            </a:r>
            <a:br>
              <a:rPr lang="en-US" dirty="0"/>
            </a:br>
            <a:r>
              <a:rPr lang="en-US" dirty="0">
                <a:latin typeface="Wingdings"/>
              </a:rPr>
              <a:t></a:t>
            </a:r>
            <a:r>
              <a:rPr lang="en-US" dirty="0"/>
              <a:t>Is </a:t>
            </a:r>
            <a:r>
              <a:rPr lang="en-US" dirty="0" err="1"/>
              <a:t>planful</a:t>
            </a:r>
            <a:r>
              <a:rPr lang="en-US" dirty="0"/>
              <a:t> in actions; thinks things through;</a:t>
            </a:r>
            <a:br>
              <a:rPr lang="en-US" dirty="0"/>
            </a:br>
            <a:r>
              <a:rPr lang="en-US" dirty="0">
                <a:latin typeface="Wingdings"/>
              </a:rPr>
              <a:t></a:t>
            </a:r>
            <a:r>
              <a:rPr lang="en-US" dirty="0"/>
              <a:t>Is easier to maintain when you are feeling good. </a:t>
            </a:r>
          </a:p>
          <a:p>
            <a:r>
              <a:rPr lang="en-US" dirty="0"/>
              <a:t>• </a:t>
            </a:r>
            <a:r>
              <a:rPr lang="en-US" b="1" dirty="0"/>
              <a:t>Emotion Mind</a:t>
            </a:r>
            <a:br>
              <a:rPr lang="en-US" b="1" dirty="0"/>
            </a:br>
            <a:r>
              <a:rPr lang="en-US" dirty="0">
                <a:latin typeface="Wingdings"/>
              </a:rPr>
              <a:t></a:t>
            </a:r>
            <a:r>
              <a:rPr lang="en-US" dirty="0"/>
              <a:t>Thinking and behavior are controlled primarily by emotions;</a:t>
            </a:r>
            <a:br>
              <a:rPr lang="en-US" dirty="0"/>
            </a:br>
            <a:r>
              <a:rPr lang="en-US" dirty="0">
                <a:latin typeface="Wingdings"/>
              </a:rPr>
              <a:t></a:t>
            </a:r>
            <a:r>
              <a:rPr lang="en-US" dirty="0"/>
              <a:t>Logical thinking is difficult;</a:t>
            </a:r>
            <a:br>
              <a:rPr lang="en-US" dirty="0"/>
            </a:br>
            <a:r>
              <a:rPr lang="en-US" dirty="0">
                <a:latin typeface="Wingdings"/>
              </a:rPr>
              <a:t></a:t>
            </a:r>
            <a:r>
              <a:rPr lang="en-US" dirty="0"/>
              <a:t>Facts may be distorted to fit with the affect. </a:t>
            </a:r>
          </a:p>
          <a:p>
            <a:endParaRPr lang="en-US" dirty="0"/>
          </a:p>
        </p:txBody>
      </p:sp>
    </p:spTree>
    <p:extLst>
      <p:ext uri="{BB962C8B-B14F-4D97-AF65-F5344CB8AC3E}">
        <p14:creationId xmlns:p14="http://schemas.microsoft.com/office/powerpoint/2010/main" val="24046658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3 states of mind</a:t>
            </a:r>
          </a:p>
        </p:txBody>
      </p:sp>
      <p:sp>
        <p:nvSpPr>
          <p:cNvPr id="3" name="Content Placeholder 2"/>
          <p:cNvSpPr>
            <a:spLocks noGrp="1"/>
          </p:cNvSpPr>
          <p:nvPr>
            <p:ph idx="1"/>
          </p:nvPr>
        </p:nvSpPr>
        <p:spPr/>
        <p:txBody>
          <a:bodyPr>
            <a:normAutofit lnSpcReduction="10000"/>
          </a:bodyPr>
          <a:lstStyle/>
          <a:p>
            <a:r>
              <a:rPr lang="en-US" b="1" dirty="0"/>
              <a:t>Wise Mind</a:t>
            </a:r>
            <a:br>
              <a:rPr lang="en-US" b="1" dirty="0"/>
            </a:br>
            <a:r>
              <a:rPr lang="en-US" dirty="0">
                <a:latin typeface="Wingdings"/>
              </a:rPr>
              <a:t></a:t>
            </a:r>
            <a:r>
              <a:rPr lang="en-US" dirty="0"/>
              <a:t>Emotions cannot be controlled by intellect or vice versa </a:t>
            </a:r>
          </a:p>
          <a:p>
            <a:pPr marL="0" indent="0">
              <a:buNone/>
            </a:pPr>
            <a:r>
              <a:rPr lang="en-US" dirty="0"/>
              <a:t>		–they need to be integrated; </a:t>
            </a:r>
          </a:p>
          <a:p>
            <a:r>
              <a:rPr lang="en-US" dirty="0">
                <a:latin typeface="Wingdings"/>
              </a:rPr>
              <a:t></a:t>
            </a:r>
            <a:r>
              <a:rPr lang="en-US" dirty="0"/>
              <a:t>Intuitive – something that “feels right”, that “feels” like the truth; </a:t>
            </a:r>
          </a:p>
          <a:p>
            <a:r>
              <a:rPr lang="en-US" dirty="0">
                <a:latin typeface="Wingdings"/>
              </a:rPr>
              <a:t></a:t>
            </a:r>
            <a:r>
              <a:rPr lang="en-US" dirty="0"/>
              <a:t>Being able to see the whole picture very clearly; </a:t>
            </a:r>
          </a:p>
          <a:p>
            <a:r>
              <a:rPr lang="en-US" dirty="0">
                <a:latin typeface="Wingdings"/>
              </a:rPr>
              <a:t></a:t>
            </a:r>
            <a:r>
              <a:rPr lang="en-US" dirty="0"/>
              <a:t>When you can feel at peace with a decision – feel “centered”. </a:t>
            </a:r>
          </a:p>
          <a:p>
            <a:endParaRPr lang="en-US" dirty="0"/>
          </a:p>
        </p:txBody>
      </p:sp>
    </p:spTree>
    <p:extLst>
      <p:ext uri="{BB962C8B-B14F-4D97-AF65-F5344CB8AC3E}">
        <p14:creationId xmlns:p14="http://schemas.microsoft.com/office/powerpoint/2010/main" val="520959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Adolescents and Young Adults</a:t>
            </a:r>
          </a:p>
        </p:txBody>
      </p:sp>
      <p:sp>
        <p:nvSpPr>
          <p:cNvPr id="3" name="Content Placeholder 2"/>
          <p:cNvSpPr>
            <a:spLocks noGrp="1"/>
          </p:cNvSpPr>
          <p:nvPr>
            <p:ph idx="1"/>
          </p:nvPr>
        </p:nvSpPr>
        <p:spPr>
          <a:xfrm>
            <a:off x="814420" y="2411149"/>
            <a:ext cx="7829483" cy="3450613"/>
          </a:xfrm>
        </p:spPr>
        <p:txBody>
          <a:bodyPr>
            <a:normAutofit/>
          </a:bodyPr>
          <a:lstStyle/>
          <a:p>
            <a:r>
              <a:rPr lang="en-US" dirty="0">
                <a:latin typeface="Wingdings"/>
              </a:rPr>
              <a:t>  </a:t>
            </a:r>
            <a:r>
              <a:rPr lang="en-US" dirty="0"/>
              <a:t>Are driven by what they feel they need in Emotion Mind </a:t>
            </a:r>
          </a:p>
          <a:p>
            <a:r>
              <a:rPr lang="en-US" dirty="0">
                <a:latin typeface="Wingdings"/>
              </a:rPr>
              <a:t>  </a:t>
            </a:r>
            <a:r>
              <a:rPr lang="en-US" dirty="0"/>
              <a:t>Might “mask” their emotions or otherwise appear competent in reasonable mind </a:t>
            </a:r>
          </a:p>
          <a:p>
            <a:r>
              <a:rPr lang="en-US" dirty="0">
                <a:latin typeface="Wingdings"/>
              </a:rPr>
              <a:t>  </a:t>
            </a:r>
            <a:r>
              <a:rPr lang="en-US" dirty="0"/>
              <a:t>Think about the most effective way to handle a situation in Wise Mind </a:t>
            </a:r>
          </a:p>
          <a:p>
            <a:endParaRPr lang="en-US" dirty="0"/>
          </a:p>
        </p:txBody>
      </p:sp>
    </p:spTree>
    <p:extLst>
      <p:ext uri="{BB962C8B-B14F-4D97-AF65-F5344CB8AC3E}">
        <p14:creationId xmlns:p14="http://schemas.microsoft.com/office/powerpoint/2010/main" val="3673800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Adults who deal with them</a:t>
            </a:r>
            <a:r>
              <a:rPr lang="mr-IN" dirty="0"/>
              <a:t>…</a:t>
            </a:r>
            <a:endParaRPr lang="en-US" dirty="0"/>
          </a:p>
        </p:txBody>
      </p:sp>
      <p:sp>
        <p:nvSpPr>
          <p:cNvPr id="3" name="Content Placeholder 2"/>
          <p:cNvSpPr>
            <a:spLocks noGrp="1"/>
          </p:cNvSpPr>
          <p:nvPr>
            <p:ph idx="1"/>
          </p:nvPr>
        </p:nvSpPr>
        <p:spPr/>
        <p:txBody>
          <a:bodyPr>
            <a:normAutofit/>
          </a:bodyPr>
          <a:lstStyle/>
          <a:p>
            <a:r>
              <a:rPr lang="en-US" dirty="0">
                <a:latin typeface="Wingdings"/>
              </a:rPr>
              <a:t> </a:t>
            </a:r>
            <a:r>
              <a:rPr lang="en-US" b="1" i="1" dirty="0">
                <a:latin typeface="Wingdings"/>
              </a:rPr>
              <a:t> </a:t>
            </a:r>
            <a:r>
              <a:rPr lang="en-US" b="1" i="1" dirty="0"/>
              <a:t>React </a:t>
            </a:r>
            <a:r>
              <a:rPr lang="en-US" dirty="0"/>
              <a:t>in Emotion Mind </a:t>
            </a:r>
          </a:p>
          <a:p>
            <a:r>
              <a:rPr lang="en-US" dirty="0">
                <a:latin typeface="Wingdings"/>
              </a:rPr>
              <a:t>  </a:t>
            </a:r>
            <a:r>
              <a:rPr lang="en-US" b="1" i="1" dirty="0"/>
              <a:t>Lecture or give explanations </a:t>
            </a:r>
            <a:r>
              <a:rPr lang="en-US" dirty="0"/>
              <a:t>in Reasonable Mind </a:t>
            </a:r>
          </a:p>
          <a:p>
            <a:r>
              <a:rPr lang="en-US" dirty="0">
                <a:latin typeface="Wingdings"/>
              </a:rPr>
              <a:t> </a:t>
            </a:r>
            <a:r>
              <a:rPr lang="en-US" b="1" i="1" dirty="0">
                <a:latin typeface="Wingdings"/>
              </a:rPr>
              <a:t> </a:t>
            </a:r>
            <a:r>
              <a:rPr lang="en-US" b="1" i="1" dirty="0"/>
              <a:t>Respond </a:t>
            </a:r>
            <a:r>
              <a:rPr lang="en-US" dirty="0"/>
              <a:t>in Wise Mind </a:t>
            </a:r>
          </a:p>
          <a:p>
            <a:endParaRPr lang="en-US" dirty="0"/>
          </a:p>
          <a:p>
            <a:pPr marL="0" indent="0">
              <a:buNone/>
            </a:pPr>
            <a:r>
              <a:rPr lang="en-US" dirty="0"/>
              <a:t>(hint:  Wise Mind responses have the best outcomes</a:t>
            </a:r>
            <a:r>
              <a:rPr lang="mr-IN" dirty="0"/>
              <a:t>…</a:t>
            </a:r>
            <a:r>
              <a:rPr lang="en-US" dirty="0"/>
              <a:t>..)</a:t>
            </a:r>
          </a:p>
          <a:p>
            <a:endParaRPr lang="en-US" dirty="0"/>
          </a:p>
        </p:txBody>
      </p:sp>
    </p:spTree>
    <p:extLst>
      <p:ext uri="{BB962C8B-B14F-4D97-AF65-F5344CB8AC3E}">
        <p14:creationId xmlns:p14="http://schemas.microsoft.com/office/powerpoint/2010/main" val="1169313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b="1" dirty="0"/>
              <a:t>The language we use is important in determining how we perceive people and their behaviors and how we feel about them</a:t>
            </a:r>
            <a:r>
              <a:rPr lang="en-US" dirty="0"/>
              <a:t>. </a:t>
            </a:r>
          </a:p>
        </p:txBody>
      </p:sp>
      <p:sp>
        <p:nvSpPr>
          <p:cNvPr id="3" name="Content Placeholder 2"/>
          <p:cNvSpPr>
            <a:spLocks noGrp="1"/>
          </p:cNvSpPr>
          <p:nvPr>
            <p:ph idx="1"/>
          </p:nvPr>
        </p:nvSpPr>
        <p:spPr/>
        <p:txBody>
          <a:bodyPr>
            <a:normAutofit fontScale="92500" lnSpcReduction="10000"/>
          </a:bodyPr>
          <a:lstStyle/>
          <a:p>
            <a:r>
              <a:rPr lang="en-US" u="sng" dirty="0"/>
              <a:t>The words we use impact: </a:t>
            </a:r>
          </a:p>
          <a:p>
            <a:r>
              <a:rPr lang="en-US" dirty="0">
                <a:latin typeface="Wingdings"/>
              </a:rPr>
              <a:t> </a:t>
            </a:r>
            <a:r>
              <a:rPr lang="en-US" dirty="0"/>
              <a:t>The tone of our work;</a:t>
            </a:r>
            <a:br>
              <a:rPr lang="en-US" dirty="0"/>
            </a:br>
            <a:r>
              <a:rPr lang="en-US" dirty="0">
                <a:latin typeface="Wingdings"/>
              </a:rPr>
              <a:t> </a:t>
            </a:r>
            <a:r>
              <a:rPr lang="en-US" dirty="0"/>
              <a:t>Our feelings about and responses to clients;</a:t>
            </a:r>
            <a:br>
              <a:rPr lang="en-US" dirty="0"/>
            </a:br>
            <a:r>
              <a:rPr lang="en-US" dirty="0">
                <a:latin typeface="Wingdings"/>
              </a:rPr>
              <a:t> </a:t>
            </a:r>
            <a:r>
              <a:rPr lang="en-US" dirty="0"/>
              <a:t>Parents feelings about and responses to his/her 	child. </a:t>
            </a:r>
          </a:p>
          <a:p>
            <a:r>
              <a:rPr lang="en-US" dirty="0"/>
              <a:t>• </a:t>
            </a:r>
            <a:r>
              <a:rPr lang="en-US" u="sng" dirty="0"/>
              <a:t>Changing language helps to change attitudes and feelings. </a:t>
            </a:r>
          </a:p>
          <a:p>
            <a:r>
              <a:rPr lang="en-US" dirty="0">
                <a:latin typeface="Wingdings"/>
              </a:rPr>
              <a:t> </a:t>
            </a:r>
            <a:r>
              <a:rPr lang="en-US" dirty="0"/>
              <a:t>Judgmental language makes us angry, frustrated 	disappointed</a:t>
            </a:r>
            <a:br>
              <a:rPr lang="en-US" dirty="0"/>
            </a:br>
            <a:r>
              <a:rPr lang="en-US" dirty="0">
                <a:latin typeface="Wingdings"/>
              </a:rPr>
              <a:t> </a:t>
            </a:r>
            <a:r>
              <a:rPr lang="en-US" dirty="0"/>
              <a:t>When you are less judgmental, you will feel calmer 	and more accepting </a:t>
            </a:r>
          </a:p>
          <a:p>
            <a:endParaRPr lang="en-US" dirty="0"/>
          </a:p>
        </p:txBody>
      </p:sp>
    </p:spTree>
    <p:extLst>
      <p:ext uri="{BB962C8B-B14F-4D97-AF65-F5344CB8AC3E}">
        <p14:creationId xmlns:p14="http://schemas.microsoft.com/office/powerpoint/2010/main" val="40453843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Non-judgmental language</a:t>
            </a:r>
            <a:r>
              <a:rPr lang="mr-IN" dirty="0"/>
              <a:t>…</a:t>
            </a:r>
            <a:endParaRPr lang="en-US" dirty="0"/>
          </a:p>
        </p:txBody>
      </p:sp>
      <p:sp>
        <p:nvSpPr>
          <p:cNvPr id="3" name="Content Placeholder 2"/>
          <p:cNvSpPr>
            <a:spLocks noGrp="1"/>
          </p:cNvSpPr>
          <p:nvPr>
            <p:ph idx="1"/>
          </p:nvPr>
        </p:nvSpPr>
        <p:spPr/>
        <p:txBody>
          <a:bodyPr>
            <a:normAutofit/>
          </a:bodyPr>
          <a:lstStyle/>
          <a:p>
            <a:r>
              <a:rPr lang="en-US" i="1" dirty="0"/>
              <a:t>Describes in detail – does not label. </a:t>
            </a:r>
          </a:p>
          <a:p>
            <a:r>
              <a:rPr lang="en-US" dirty="0">
                <a:latin typeface="Wingdings"/>
              </a:rPr>
              <a:t> </a:t>
            </a:r>
            <a:r>
              <a:rPr lang="en-US" dirty="0"/>
              <a:t>Describes the behavior or situation in front of you so that someone else can see it the same way you do </a:t>
            </a:r>
          </a:p>
          <a:p>
            <a:r>
              <a:rPr lang="en-US" dirty="0">
                <a:latin typeface="Wingdings"/>
              </a:rPr>
              <a:t></a:t>
            </a:r>
            <a:r>
              <a:rPr lang="en-US" dirty="0"/>
              <a:t>You can only describe what you can observe. </a:t>
            </a:r>
          </a:p>
          <a:p>
            <a:r>
              <a:rPr lang="en-US" dirty="0"/>
              <a:t> </a:t>
            </a:r>
            <a:r>
              <a:rPr lang="en-US" i="1" dirty="0"/>
              <a:t>No one has ever observed: </a:t>
            </a:r>
          </a:p>
          <a:p>
            <a:r>
              <a:rPr lang="en-US" dirty="0"/>
              <a:t>• Other’s intentions • Other’s thoughts • Other’s feelings• Causes • Reasons • Meanings </a:t>
            </a:r>
          </a:p>
          <a:p>
            <a:endParaRPr lang="en-US" dirty="0"/>
          </a:p>
        </p:txBody>
      </p:sp>
    </p:spTree>
    <p:extLst>
      <p:ext uri="{BB962C8B-B14F-4D97-AF65-F5344CB8AC3E}">
        <p14:creationId xmlns:p14="http://schemas.microsoft.com/office/powerpoint/2010/main" val="202811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But, non-judgmental language does</a:t>
            </a:r>
            <a:r>
              <a:rPr lang="mr-IN" dirty="0"/>
              <a:t>…</a:t>
            </a:r>
            <a:endParaRPr lang="en-US" dirty="0"/>
          </a:p>
        </p:txBody>
      </p:sp>
      <p:sp>
        <p:nvSpPr>
          <p:cNvPr id="3" name="Content Placeholder 2"/>
          <p:cNvSpPr>
            <a:spLocks noGrp="1"/>
          </p:cNvSpPr>
          <p:nvPr>
            <p:ph idx="1"/>
          </p:nvPr>
        </p:nvSpPr>
        <p:spPr/>
        <p:txBody>
          <a:bodyPr>
            <a:normAutofit/>
          </a:bodyPr>
          <a:lstStyle/>
          <a:p>
            <a:r>
              <a:rPr lang="en-US" dirty="0"/>
              <a:t>Look at the consequence of the behavior. For example: </a:t>
            </a:r>
            <a:endParaRPr lang="en-US" dirty="0">
              <a:latin typeface="Wingdings"/>
            </a:endParaRPr>
          </a:p>
          <a:p>
            <a:r>
              <a:rPr lang="en-US" dirty="0"/>
              <a:t> “When you act that way, I feel sad.” </a:t>
            </a:r>
          </a:p>
          <a:p>
            <a:r>
              <a:rPr lang="en-US" dirty="0"/>
              <a:t> “If you behave that way, you may be suspended.” </a:t>
            </a:r>
          </a:p>
          <a:p>
            <a:r>
              <a:rPr lang="en-US" dirty="0"/>
              <a:t> “If you do not change your behavior, you may not get what you want or meet your goals.” </a:t>
            </a:r>
          </a:p>
          <a:p>
            <a:r>
              <a:rPr lang="en-US" dirty="0">
                <a:latin typeface="Wingdings"/>
              </a:rPr>
              <a:t></a:t>
            </a:r>
            <a:r>
              <a:rPr lang="en-US" dirty="0"/>
              <a:t>Allow for preferences and opinions </a:t>
            </a:r>
          </a:p>
          <a:p>
            <a:endParaRPr lang="en-US" dirty="0"/>
          </a:p>
        </p:txBody>
      </p:sp>
    </p:spTree>
    <p:extLst>
      <p:ext uri="{BB962C8B-B14F-4D97-AF65-F5344CB8AC3E}">
        <p14:creationId xmlns:p14="http://schemas.microsoft.com/office/powerpoint/2010/main" val="3958524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Non-judgmental language does not</a:t>
            </a:r>
            <a:r>
              <a:rPr lang="mr-IN" dirty="0"/>
              <a:t>…</a:t>
            </a:r>
            <a:endParaRPr lang="en-US" dirty="0"/>
          </a:p>
        </p:txBody>
      </p:sp>
      <p:sp>
        <p:nvSpPr>
          <p:cNvPr id="3" name="Content Placeholder 2"/>
          <p:cNvSpPr>
            <a:spLocks noGrp="1"/>
          </p:cNvSpPr>
          <p:nvPr>
            <p:ph idx="1"/>
          </p:nvPr>
        </p:nvSpPr>
        <p:spPr>
          <a:xfrm>
            <a:off x="469557" y="2015733"/>
            <a:ext cx="7545277" cy="3450613"/>
          </a:xfrm>
        </p:spPr>
        <p:txBody>
          <a:bodyPr>
            <a:normAutofit/>
          </a:bodyPr>
          <a:lstStyle/>
          <a:p>
            <a:r>
              <a:rPr lang="en-US" dirty="0"/>
              <a:t>assume the intent of the behavior</a:t>
            </a:r>
            <a:br>
              <a:rPr lang="en-US" dirty="0"/>
            </a:br>
            <a:endParaRPr lang="en-US" dirty="0"/>
          </a:p>
          <a:p>
            <a:r>
              <a:rPr lang="en-US" dirty="0"/>
              <a:t>assume that the intent of behavior is to impact someone else in a negative way</a:t>
            </a:r>
          </a:p>
          <a:p>
            <a:endParaRPr lang="en-US" i="1"/>
          </a:p>
          <a:p>
            <a:r>
              <a:rPr lang="en-US" i="1"/>
              <a:t>Regardless </a:t>
            </a:r>
            <a:r>
              <a:rPr lang="en-US" i="1" dirty="0"/>
              <a:t>of how the observer FEELS because of the behavior, assumptions cannot be made about the INTENTION of the behavior. </a:t>
            </a:r>
          </a:p>
          <a:p>
            <a:endParaRPr lang="en-US" dirty="0"/>
          </a:p>
        </p:txBody>
      </p:sp>
    </p:spTree>
    <p:extLst>
      <p:ext uri="{BB962C8B-B14F-4D97-AF65-F5344CB8AC3E}">
        <p14:creationId xmlns:p14="http://schemas.microsoft.com/office/powerpoint/2010/main" val="2650936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52107" y="2958632"/>
            <a:ext cx="7390615" cy="1470025"/>
          </a:xfrm>
        </p:spPr>
        <p:txBody>
          <a:bodyPr>
            <a:normAutofit fontScale="90000"/>
          </a:bodyPr>
          <a:lstStyle/>
          <a:p>
            <a:r>
              <a:rPr lang="en-US" dirty="0"/>
              <a:t>• Validation is a communication of empathy and acceptance. </a:t>
            </a:r>
          </a:p>
        </p:txBody>
      </p:sp>
    </p:spTree>
    <p:extLst>
      <p:ext uri="{BB962C8B-B14F-4D97-AF65-F5344CB8AC3E}">
        <p14:creationId xmlns:p14="http://schemas.microsoft.com/office/powerpoint/2010/main" val="1719512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E1D568-4E8C-5807-A63C-BB9F99AEB1DD}"/>
              </a:ext>
            </a:extLst>
          </p:cNvPr>
          <p:cNvSpPr txBox="1"/>
          <p:nvPr/>
        </p:nvSpPr>
        <p:spPr>
          <a:xfrm>
            <a:off x="494270" y="667265"/>
            <a:ext cx="8204887" cy="4401205"/>
          </a:xfrm>
          <a:prstGeom prst="rect">
            <a:avLst/>
          </a:prstGeom>
          <a:noFill/>
        </p:spPr>
        <p:txBody>
          <a:bodyPr wrap="square">
            <a:spAutoFit/>
          </a:bodyPr>
          <a:lstStyle/>
          <a:p>
            <a:r>
              <a:rPr lang="en-US" sz="4000" b="1" i="0" dirty="0">
                <a:solidFill>
                  <a:srgbClr val="E85A4C"/>
                </a:solidFill>
                <a:effectLst/>
                <a:latin typeface="Lora" pitchFamily="2" charset="0"/>
              </a:rPr>
              <a:t>Has anyone ever made you feel like your emotions are truly valid? What did it feel like? Most likely, it made you feel understood, accepted and safe to process your feelings to their fullest.</a:t>
            </a:r>
            <a:endParaRPr lang="en-US" sz="4000" dirty="0"/>
          </a:p>
        </p:txBody>
      </p:sp>
    </p:spTree>
    <p:extLst>
      <p:ext uri="{BB962C8B-B14F-4D97-AF65-F5344CB8AC3E}">
        <p14:creationId xmlns:p14="http://schemas.microsoft.com/office/powerpoint/2010/main" val="1621515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2162" y="653143"/>
            <a:ext cx="7570787" cy="799139"/>
          </a:xfrm>
        </p:spPr>
        <p:txBody>
          <a:bodyPr>
            <a:normAutofit fontScale="90000"/>
          </a:bodyPr>
          <a:lstStyle/>
          <a:p>
            <a:r>
              <a:rPr lang="en-US" sz="3200" dirty="0"/>
              <a:t>Validation means letting someone know  that you: </a:t>
            </a:r>
            <a:br>
              <a:rPr lang="en-US"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a:latin typeface="Wingdings"/>
              </a:rPr>
              <a:t> </a:t>
            </a:r>
            <a:r>
              <a:rPr lang="en-US" dirty="0"/>
              <a:t>Are listening; </a:t>
            </a:r>
          </a:p>
          <a:p>
            <a:r>
              <a:rPr lang="en-US" dirty="0">
                <a:latin typeface="Wingdings"/>
              </a:rPr>
              <a:t>  </a:t>
            </a:r>
            <a:r>
              <a:rPr lang="en-US" dirty="0"/>
              <a:t>Understand how the individual/family feels; </a:t>
            </a:r>
          </a:p>
          <a:p>
            <a:r>
              <a:rPr lang="en-US" dirty="0">
                <a:latin typeface="Wingdings"/>
              </a:rPr>
              <a:t>  </a:t>
            </a:r>
            <a:r>
              <a:rPr lang="en-US" dirty="0"/>
              <a:t>Are taking the individual/family seriously; </a:t>
            </a:r>
          </a:p>
          <a:p>
            <a:r>
              <a:rPr lang="en-US" dirty="0">
                <a:latin typeface="Wingdings"/>
              </a:rPr>
              <a:t>  </a:t>
            </a:r>
            <a:r>
              <a:rPr lang="en-US" dirty="0"/>
              <a:t>Are understanding individual/family behavior within the context of the individual/family life circumstances; </a:t>
            </a:r>
          </a:p>
          <a:p>
            <a:r>
              <a:rPr lang="en-US" dirty="0">
                <a:latin typeface="Wingdings"/>
              </a:rPr>
              <a:t>  </a:t>
            </a:r>
            <a:r>
              <a:rPr lang="en-US" dirty="0"/>
              <a:t>Accept the individual/family . </a:t>
            </a:r>
          </a:p>
          <a:p>
            <a:r>
              <a:rPr lang="en-US" dirty="0">
                <a:latin typeface="Wingdings"/>
              </a:rPr>
              <a:t>  </a:t>
            </a:r>
            <a:r>
              <a:rPr lang="en-US" dirty="0"/>
              <a:t>That you have found what genuine and valid (the “kernel of truth) in </a:t>
            </a:r>
          </a:p>
          <a:p>
            <a:endParaRPr lang="en-US" dirty="0"/>
          </a:p>
        </p:txBody>
      </p:sp>
    </p:spTree>
    <p:extLst>
      <p:ext uri="{BB962C8B-B14F-4D97-AF65-F5344CB8AC3E}">
        <p14:creationId xmlns:p14="http://schemas.microsoft.com/office/powerpoint/2010/main" val="23808157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images.jpeg"/>
          <p:cNvPicPr>
            <a:picLocks noGrp="1" noChangeAspect="1"/>
          </p:cNvPicPr>
          <p:nvPr>
            <p:ph type="pic" idx="1"/>
          </p:nvPr>
        </p:nvPicPr>
        <p:blipFill>
          <a:blip r:embed="rId2">
            <a:extLst>
              <a:ext uri="{28A0092B-C50C-407E-A947-70E740481C1C}">
                <a14:useLocalDpi xmlns:a14="http://schemas.microsoft.com/office/drawing/2010/main" val="0"/>
              </a:ext>
            </a:extLst>
          </a:blip>
          <a:srcRect l="21100" r="21100"/>
          <a:stretch>
            <a:fillRect/>
          </a:stretch>
        </p:blipFill>
        <p:spPr/>
      </p:pic>
      <p:sp>
        <p:nvSpPr>
          <p:cNvPr id="4" name="Text Placeholder 3"/>
          <p:cNvSpPr>
            <a:spLocks noGrp="1"/>
          </p:cNvSpPr>
          <p:nvPr>
            <p:ph type="body" sz="half" idx="2"/>
          </p:nvPr>
        </p:nvSpPr>
        <p:spPr>
          <a:xfrm>
            <a:off x="760245" y="586848"/>
            <a:ext cx="3613792" cy="4543424"/>
          </a:xfrm>
        </p:spPr>
        <p:txBody>
          <a:bodyPr>
            <a:normAutofit fontScale="92500" lnSpcReduction="20000"/>
          </a:bodyPr>
          <a:lstStyle/>
          <a:p>
            <a:r>
              <a:rPr lang="en-US" sz="4400" dirty="0"/>
              <a:t>Validation does NOT mean that you agree or that you like what the person is doing, feeling or saying. </a:t>
            </a:r>
          </a:p>
          <a:p>
            <a:endParaRPr lang="en-US" dirty="0"/>
          </a:p>
        </p:txBody>
      </p:sp>
    </p:spTree>
    <p:extLst>
      <p:ext uri="{BB962C8B-B14F-4D97-AF65-F5344CB8AC3E}">
        <p14:creationId xmlns:p14="http://schemas.microsoft.com/office/powerpoint/2010/main" val="645395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1098" y="2563812"/>
            <a:ext cx="7256843" cy="1730375"/>
          </a:xfrm>
        </p:spPr>
        <p:txBody>
          <a:bodyPr>
            <a:normAutofit fontScale="90000"/>
          </a:bodyPr>
          <a:lstStyle/>
          <a:p>
            <a:r>
              <a:rPr lang="en-US" sz="6700" dirty="0"/>
              <a:t>Validation serves to de-escalate emotional situations </a:t>
            </a:r>
            <a:br>
              <a:rPr lang="en-US" dirty="0"/>
            </a:br>
            <a:endParaRPr lang="en-US" dirty="0"/>
          </a:p>
        </p:txBody>
      </p:sp>
    </p:spTree>
    <p:extLst>
      <p:ext uri="{BB962C8B-B14F-4D97-AF65-F5344CB8AC3E}">
        <p14:creationId xmlns:p14="http://schemas.microsoft.com/office/powerpoint/2010/main" val="2911328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2742" y="802299"/>
            <a:ext cx="7871381" cy="2541431"/>
          </a:xfrm>
        </p:spPr>
        <p:txBody>
          <a:bodyPr>
            <a:normAutofit/>
          </a:bodyPr>
          <a:lstStyle/>
          <a:p>
            <a:r>
              <a:rPr lang="en-US" dirty="0"/>
              <a:t>There are six levels to validating others</a:t>
            </a:r>
          </a:p>
        </p:txBody>
      </p:sp>
    </p:spTree>
    <p:extLst>
      <p:ext uri="{BB962C8B-B14F-4D97-AF65-F5344CB8AC3E}">
        <p14:creationId xmlns:p14="http://schemas.microsoft.com/office/powerpoint/2010/main" val="3887480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Mindful Engagement</a:t>
            </a:r>
          </a:p>
        </p:txBody>
      </p:sp>
      <p:sp>
        <p:nvSpPr>
          <p:cNvPr id="3" name="Content Placeholder 2"/>
          <p:cNvSpPr>
            <a:spLocks noGrp="1"/>
          </p:cNvSpPr>
          <p:nvPr>
            <p:ph idx="1"/>
          </p:nvPr>
        </p:nvSpPr>
        <p:spPr/>
        <p:txBody>
          <a:bodyPr/>
          <a:lstStyle/>
          <a:p>
            <a:r>
              <a:rPr lang="en-US" dirty="0"/>
              <a:t>Active listening</a:t>
            </a:r>
          </a:p>
          <a:p>
            <a:r>
              <a:rPr lang="en-US" dirty="0"/>
              <a:t>Good eye contact</a:t>
            </a:r>
          </a:p>
          <a:p>
            <a:r>
              <a:rPr lang="en-US" dirty="0"/>
              <a:t>Being present and in the moment</a:t>
            </a:r>
          </a:p>
          <a:p>
            <a:r>
              <a:rPr lang="en-US" dirty="0"/>
              <a:t>Showing interest</a:t>
            </a:r>
          </a:p>
          <a:p>
            <a:r>
              <a:rPr lang="en-US" dirty="0"/>
              <a:t>Asking appropriate questions</a:t>
            </a:r>
          </a:p>
        </p:txBody>
      </p:sp>
    </p:spTree>
    <p:extLst>
      <p:ext uri="{BB962C8B-B14F-4D97-AF65-F5344CB8AC3E}">
        <p14:creationId xmlns:p14="http://schemas.microsoft.com/office/powerpoint/2010/main" val="1084069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Accurate reflection</a:t>
            </a:r>
          </a:p>
        </p:txBody>
      </p:sp>
      <p:sp>
        <p:nvSpPr>
          <p:cNvPr id="3" name="Content Placeholder 2"/>
          <p:cNvSpPr>
            <a:spLocks noGrp="1"/>
          </p:cNvSpPr>
          <p:nvPr>
            <p:ph idx="1"/>
          </p:nvPr>
        </p:nvSpPr>
        <p:spPr/>
        <p:txBody>
          <a:bodyPr/>
          <a:lstStyle/>
          <a:p>
            <a:r>
              <a:rPr lang="en-US" dirty="0"/>
              <a:t>Paraphrase without adding your own spin on what the person has told you</a:t>
            </a:r>
          </a:p>
          <a:p>
            <a:r>
              <a:rPr lang="en-US" dirty="0"/>
              <a:t>Reflect back to the person what you have </a:t>
            </a:r>
          </a:p>
          <a:p>
            <a:r>
              <a:rPr lang="en-US" dirty="0"/>
              <a:t>heard</a:t>
            </a:r>
          </a:p>
        </p:txBody>
      </p:sp>
    </p:spTree>
    <p:extLst>
      <p:ext uri="{BB962C8B-B14F-4D97-AF65-F5344CB8AC3E}">
        <p14:creationId xmlns:p14="http://schemas.microsoft.com/office/powerpoint/2010/main" val="34046340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cues</a:t>
            </a:r>
          </a:p>
        </p:txBody>
      </p:sp>
      <p:sp>
        <p:nvSpPr>
          <p:cNvPr id="3" name="Content Placeholder 2"/>
          <p:cNvSpPr>
            <a:spLocks noGrp="1"/>
          </p:cNvSpPr>
          <p:nvPr>
            <p:ph idx="1"/>
          </p:nvPr>
        </p:nvSpPr>
        <p:spPr/>
        <p:txBody>
          <a:bodyPr/>
          <a:lstStyle/>
          <a:p>
            <a:r>
              <a:rPr lang="en-US" dirty="0"/>
              <a:t>“You look upset/stressed/sad/unhappy.  Is something bothering  you?”</a:t>
            </a:r>
          </a:p>
          <a:p>
            <a:endParaRPr lang="en-US" dirty="0"/>
          </a:p>
          <a:p>
            <a:r>
              <a:rPr lang="en-US" dirty="0"/>
              <a:t>What other cues might you ask about?</a:t>
            </a:r>
          </a:p>
        </p:txBody>
      </p:sp>
    </p:spTree>
    <p:extLst>
      <p:ext uri="{BB962C8B-B14F-4D97-AF65-F5344CB8AC3E}">
        <p14:creationId xmlns:p14="http://schemas.microsoft.com/office/powerpoint/2010/main" val="6906116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a:t>
            </a:r>
          </a:p>
        </p:txBody>
      </p:sp>
      <p:sp>
        <p:nvSpPr>
          <p:cNvPr id="3" name="Content Placeholder 2"/>
          <p:cNvSpPr>
            <a:spLocks noGrp="1"/>
          </p:cNvSpPr>
          <p:nvPr>
            <p:ph idx="1"/>
          </p:nvPr>
        </p:nvSpPr>
        <p:spPr/>
        <p:txBody>
          <a:bodyPr/>
          <a:lstStyle/>
          <a:p>
            <a:r>
              <a:rPr lang="en-US" dirty="0"/>
              <a:t>Drawing on what you already know about the person’s life and concerns, you can lend perspective to help the person connect the dots.  You are NOT analyzing the person.  You are making a suggestion:</a:t>
            </a:r>
          </a:p>
          <a:p>
            <a:r>
              <a:rPr lang="en-US" dirty="0"/>
              <a:t>“Didn’t you feel really disappointed the last time you couldn’t go home?”</a:t>
            </a:r>
          </a:p>
        </p:txBody>
      </p:sp>
    </p:spTree>
    <p:extLst>
      <p:ext uri="{BB962C8B-B14F-4D97-AF65-F5344CB8AC3E}">
        <p14:creationId xmlns:p14="http://schemas.microsoft.com/office/powerpoint/2010/main" val="1798749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Assuring reasonableness</a:t>
            </a:r>
          </a:p>
        </p:txBody>
      </p:sp>
      <p:sp>
        <p:nvSpPr>
          <p:cNvPr id="3" name="Content Placeholder 2"/>
          <p:cNvSpPr>
            <a:spLocks noGrp="1"/>
          </p:cNvSpPr>
          <p:nvPr>
            <p:ph idx="1"/>
          </p:nvPr>
        </p:nvSpPr>
        <p:spPr/>
        <p:txBody>
          <a:bodyPr/>
          <a:lstStyle/>
          <a:p>
            <a:r>
              <a:rPr lang="en-US" dirty="0"/>
              <a:t>Letting the person know that having feelings about this event is normal and reasonable:  others have felt very badly about this too, in fact,” I would be angry if someone said that to me.”</a:t>
            </a:r>
          </a:p>
        </p:txBody>
      </p:sp>
    </p:spTree>
    <p:extLst>
      <p:ext uri="{BB962C8B-B14F-4D97-AF65-F5344CB8AC3E}">
        <p14:creationId xmlns:p14="http://schemas.microsoft.com/office/powerpoint/2010/main" val="10410116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Radical genuineness</a:t>
            </a:r>
          </a:p>
        </p:txBody>
      </p:sp>
      <p:sp>
        <p:nvSpPr>
          <p:cNvPr id="3" name="Content Placeholder 2"/>
          <p:cNvSpPr>
            <a:spLocks noGrp="1"/>
          </p:cNvSpPr>
          <p:nvPr>
            <p:ph idx="1"/>
          </p:nvPr>
        </p:nvSpPr>
        <p:spPr/>
        <p:txBody>
          <a:bodyPr>
            <a:normAutofit/>
          </a:bodyPr>
          <a:lstStyle/>
          <a:p>
            <a:r>
              <a:rPr lang="en-US" dirty="0">
                <a:solidFill>
                  <a:srgbClr val="212224"/>
                </a:solidFill>
                <a:latin typeface="font00000000221f8e05"/>
              </a:rPr>
              <a:t>What is "radical genuineness"? It is treating someone as a real person with real feelings instead of as someone who has a mental illness/SUD/or is always out of control and is incapable of solving the </a:t>
            </a:r>
            <a:r>
              <a:rPr lang="en-US" dirty="0"/>
              <a:t>individual/family </a:t>
            </a:r>
            <a:r>
              <a:rPr lang="en-US" dirty="0">
                <a:solidFill>
                  <a:srgbClr val="212224"/>
                </a:solidFill>
                <a:latin typeface="font00000000221f8e05"/>
              </a:rPr>
              <a:t>own problems. </a:t>
            </a:r>
            <a:endParaRPr lang="en-US" dirty="0"/>
          </a:p>
        </p:txBody>
      </p:sp>
    </p:spTree>
    <p:extLst>
      <p:ext uri="{BB962C8B-B14F-4D97-AF65-F5344CB8AC3E}">
        <p14:creationId xmlns:p14="http://schemas.microsoft.com/office/powerpoint/2010/main" val="4137251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5007D4B-A011-5F08-3884-2FA758F0889B}"/>
              </a:ext>
            </a:extLst>
          </p:cNvPr>
          <p:cNvSpPr txBox="1"/>
          <p:nvPr/>
        </p:nvSpPr>
        <p:spPr>
          <a:xfrm>
            <a:off x="361435" y="591235"/>
            <a:ext cx="8374792" cy="1077218"/>
          </a:xfrm>
          <a:prstGeom prst="rect">
            <a:avLst/>
          </a:prstGeom>
          <a:noFill/>
        </p:spPr>
        <p:txBody>
          <a:bodyPr wrap="square">
            <a:spAutoFit/>
          </a:bodyPr>
          <a:lstStyle/>
          <a:p>
            <a:pPr algn="l"/>
            <a:r>
              <a:rPr lang="en-US" sz="3200" b="1" i="0" dirty="0">
                <a:solidFill>
                  <a:srgbClr val="000000"/>
                </a:solidFill>
                <a:effectLst/>
                <a:latin typeface="Calibre"/>
              </a:rPr>
              <a:t>Why emotional validation is an important skill in relationships</a:t>
            </a:r>
            <a:endParaRPr lang="en-US" sz="3200" b="1" i="0" dirty="0">
              <a:solidFill>
                <a:srgbClr val="333333"/>
              </a:solidFill>
              <a:effectLst/>
              <a:latin typeface="Calibre"/>
            </a:endParaRPr>
          </a:p>
        </p:txBody>
      </p:sp>
      <p:sp>
        <p:nvSpPr>
          <p:cNvPr id="5" name="TextBox 4">
            <a:extLst>
              <a:ext uri="{FF2B5EF4-FFF2-40B4-BE49-F238E27FC236}">
                <a16:creationId xmlns:a16="http://schemas.microsoft.com/office/drawing/2014/main" id="{854AEFB2-E20E-057E-CF5B-AD2620C417FE}"/>
              </a:ext>
            </a:extLst>
          </p:cNvPr>
          <p:cNvSpPr txBox="1"/>
          <p:nvPr/>
        </p:nvSpPr>
        <p:spPr>
          <a:xfrm>
            <a:off x="361435" y="2426723"/>
            <a:ext cx="8538519" cy="3108543"/>
          </a:xfrm>
          <a:prstGeom prst="rect">
            <a:avLst/>
          </a:prstGeom>
          <a:noFill/>
        </p:spPr>
        <p:txBody>
          <a:bodyPr wrap="square">
            <a:spAutoFit/>
          </a:bodyPr>
          <a:lstStyle/>
          <a:p>
            <a:r>
              <a:rPr lang="en-US" sz="2800" b="0" i="0" dirty="0">
                <a:solidFill>
                  <a:srgbClr val="333333"/>
                </a:solidFill>
                <a:effectLst/>
                <a:latin typeface="Lora" pitchFamily="2" charset="0"/>
              </a:rPr>
              <a:t>Emotional validation is all about recognizing, understanding and expressing acceptance of another person’s feelings. By doing this, you’re creating space for that person to experience these emotions and process things without fear of judgement or rejection. You make them feel like their feelings matter. </a:t>
            </a:r>
            <a:endParaRPr lang="en-US" sz="2800" dirty="0"/>
          </a:p>
        </p:txBody>
      </p:sp>
    </p:spTree>
    <p:extLst>
      <p:ext uri="{BB962C8B-B14F-4D97-AF65-F5344CB8AC3E}">
        <p14:creationId xmlns:p14="http://schemas.microsoft.com/office/powerpoint/2010/main" val="5968975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Interpersonal Handout</a:t>
            </a:r>
          </a:p>
        </p:txBody>
      </p:sp>
      <p:sp>
        <p:nvSpPr>
          <p:cNvPr id="3" name="Content Placeholder 2"/>
          <p:cNvSpPr>
            <a:spLocks noGrp="1"/>
          </p:cNvSpPr>
          <p:nvPr>
            <p:ph idx="1"/>
          </p:nvPr>
        </p:nvSpPr>
        <p:spPr/>
        <p:txBody>
          <a:bodyPr/>
          <a:lstStyle/>
          <a:p>
            <a:r>
              <a:rPr lang="en-US" sz="2400" dirty="0"/>
              <a:t>Things to Remember:</a:t>
            </a:r>
          </a:p>
          <a:p>
            <a:pPr lvl="1"/>
            <a:r>
              <a:rPr lang="en-US" sz="2400" dirty="0"/>
              <a:t>What Validation means</a:t>
            </a:r>
          </a:p>
          <a:p>
            <a:pPr lvl="1"/>
            <a:r>
              <a:rPr lang="en-US" sz="2400" dirty="0"/>
              <a:t>Why Validate</a:t>
            </a:r>
          </a:p>
          <a:p>
            <a:pPr lvl="1"/>
            <a:r>
              <a:rPr lang="en-US" sz="2400" dirty="0"/>
              <a:t>Important Things to Validate</a:t>
            </a:r>
          </a:p>
          <a:p>
            <a:pPr lvl="1"/>
            <a:endParaRPr lang="en-US" dirty="0"/>
          </a:p>
        </p:txBody>
      </p:sp>
    </p:spTree>
    <p:extLst>
      <p:ext uri="{BB962C8B-B14F-4D97-AF65-F5344CB8AC3E}">
        <p14:creationId xmlns:p14="http://schemas.microsoft.com/office/powerpoint/2010/main" val="1530689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2DE77A-77E0-E264-F8F7-2AFB64F51274}"/>
              </a:ext>
            </a:extLst>
          </p:cNvPr>
          <p:cNvSpPr txBox="1"/>
          <p:nvPr/>
        </p:nvSpPr>
        <p:spPr>
          <a:xfrm>
            <a:off x="460288" y="405883"/>
            <a:ext cx="8288295" cy="523220"/>
          </a:xfrm>
          <a:prstGeom prst="rect">
            <a:avLst/>
          </a:prstGeom>
          <a:noFill/>
        </p:spPr>
        <p:txBody>
          <a:bodyPr wrap="square">
            <a:spAutoFit/>
          </a:bodyPr>
          <a:lstStyle/>
          <a:p>
            <a:pPr algn="l"/>
            <a:r>
              <a:rPr lang="en-US" sz="2800" b="1" i="0" dirty="0">
                <a:solidFill>
                  <a:srgbClr val="000000"/>
                </a:solidFill>
                <a:effectLst/>
                <a:latin typeface="Calibre"/>
              </a:rPr>
              <a:t>Knee-jerk responses to avoid when comforting others</a:t>
            </a:r>
            <a:endParaRPr lang="en-US" sz="2800" b="1" i="0" dirty="0">
              <a:solidFill>
                <a:srgbClr val="333333"/>
              </a:solidFill>
              <a:effectLst/>
              <a:latin typeface="Calibre"/>
            </a:endParaRPr>
          </a:p>
        </p:txBody>
      </p:sp>
      <p:sp>
        <p:nvSpPr>
          <p:cNvPr id="5" name="TextBox 4">
            <a:extLst>
              <a:ext uri="{FF2B5EF4-FFF2-40B4-BE49-F238E27FC236}">
                <a16:creationId xmlns:a16="http://schemas.microsoft.com/office/drawing/2014/main" id="{2E6DC487-3223-FBBA-E6FA-3357EF657917}"/>
              </a:ext>
            </a:extLst>
          </p:cNvPr>
          <p:cNvSpPr txBox="1"/>
          <p:nvPr/>
        </p:nvSpPr>
        <p:spPr>
          <a:xfrm>
            <a:off x="460287" y="1418099"/>
            <a:ext cx="8288295" cy="4832092"/>
          </a:xfrm>
          <a:prstGeom prst="rect">
            <a:avLst/>
          </a:prstGeom>
          <a:noFill/>
        </p:spPr>
        <p:txBody>
          <a:bodyPr wrap="square">
            <a:spAutoFit/>
          </a:bodyPr>
          <a:lstStyle/>
          <a:p>
            <a:pPr algn="l"/>
            <a:r>
              <a:rPr lang="en-US" sz="2800" b="1" i="0" u="sng" dirty="0">
                <a:solidFill>
                  <a:srgbClr val="333333"/>
                </a:solidFill>
                <a:effectLst/>
                <a:latin typeface="Lora" pitchFamily="2" charset="0"/>
              </a:rPr>
              <a:t>Some common responses that fall into this category, include:</a:t>
            </a:r>
          </a:p>
          <a:p>
            <a:pPr algn="l"/>
            <a:endParaRPr lang="en-US" sz="2800" b="1" i="0" u="sng" dirty="0">
              <a:solidFill>
                <a:srgbClr val="333333"/>
              </a:solidFill>
              <a:effectLst/>
              <a:latin typeface="Lora" pitchFamily="2" charset="0"/>
            </a:endParaRPr>
          </a:p>
          <a:p>
            <a:pPr algn="l">
              <a:buFont typeface="Arial" panose="020B0604020202020204" pitchFamily="34" charset="0"/>
              <a:buChar char="•"/>
            </a:pPr>
            <a:r>
              <a:rPr lang="en-US" sz="2800" b="0" i="0" dirty="0">
                <a:solidFill>
                  <a:srgbClr val="333333"/>
                </a:solidFill>
                <a:effectLst/>
                <a:latin typeface="Lora" pitchFamily="2" charset="0"/>
              </a:rPr>
              <a:t>“It could be worse”</a:t>
            </a:r>
          </a:p>
          <a:p>
            <a:pPr algn="l">
              <a:buFont typeface="Arial" panose="020B0604020202020204" pitchFamily="34" charset="0"/>
              <a:buChar char="•"/>
            </a:pPr>
            <a:r>
              <a:rPr lang="en-US" sz="2800" b="0" i="0" dirty="0">
                <a:solidFill>
                  <a:srgbClr val="333333"/>
                </a:solidFill>
                <a:effectLst/>
                <a:latin typeface="Lora" pitchFamily="2" charset="0"/>
              </a:rPr>
              <a:t>“Don’t think too much about it”</a:t>
            </a:r>
          </a:p>
          <a:p>
            <a:pPr algn="l">
              <a:buFont typeface="Arial" panose="020B0604020202020204" pitchFamily="34" charset="0"/>
              <a:buChar char="•"/>
            </a:pPr>
            <a:r>
              <a:rPr lang="en-US" sz="2800" b="0" i="0" dirty="0">
                <a:solidFill>
                  <a:srgbClr val="333333"/>
                </a:solidFill>
                <a:effectLst/>
                <a:latin typeface="Lora" pitchFamily="2" charset="0"/>
              </a:rPr>
              <a:t>“Well, I would feel like/think of it like this”</a:t>
            </a:r>
          </a:p>
          <a:p>
            <a:pPr algn="l">
              <a:buFont typeface="Arial" panose="020B0604020202020204" pitchFamily="34" charset="0"/>
              <a:buChar char="•"/>
            </a:pPr>
            <a:r>
              <a:rPr lang="en-US" sz="2800" b="0" i="0" dirty="0">
                <a:solidFill>
                  <a:srgbClr val="333333"/>
                </a:solidFill>
                <a:effectLst/>
                <a:latin typeface="Lora" pitchFamily="2" charset="0"/>
              </a:rPr>
              <a:t>“Just move on”</a:t>
            </a:r>
          </a:p>
          <a:p>
            <a:pPr algn="l">
              <a:buFont typeface="Arial" panose="020B0604020202020204" pitchFamily="34" charset="0"/>
              <a:buChar char="•"/>
            </a:pPr>
            <a:r>
              <a:rPr lang="en-US" sz="2800" b="0" i="0" dirty="0">
                <a:solidFill>
                  <a:srgbClr val="333333"/>
                </a:solidFill>
                <a:effectLst/>
                <a:latin typeface="Lora" pitchFamily="2" charset="0"/>
              </a:rPr>
              <a:t>“Let’s talk about something else”</a:t>
            </a:r>
          </a:p>
          <a:p>
            <a:pPr algn="l">
              <a:buFont typeface="Arial" panose="020B0604020202020204" pitchFamily="34" charset="0"/>
              <a:buChar char="•"/>
            </a:pPr>
            <a:r>
              <a:rPr lang="en-US" sz="2800" b="0" i="0" dirty="0">
                <a:solidFill>
                  <a:srgbClr val="333333"/>
                </a:solidFill>
                <a:effectLst/>
                <a:latin typeface="Lora" pitchFamily="2" charset="0"/>
              </a:rPr>
              <a:t>"Try to put this in perspective"</a:t>
            </a:r>
          </a:p>
          <a:p>
            <a:pPr algn="l">
              <a:buFont typeface="Arial" panose="020B0604020202020204" pitchFamily="34" charset="0"/>
              <a:buChar char="•"/>
            </a:pPr>
            <a:r>
              <a:rPr lang="en-US" sz="2800" b="0" i="0" dirty="0">
                <a:solidFill>
                  <a:srgbClr val="333333"/>
                </a:solidFill>
                <a:effectLst/>
                <a:latin typeface="Lora" pitchFamily="2" charset="0"/>
              </a:rPr>
              <a:t>"You're taking X too seriously"</a:t>
            </a:r>
          </a:p>
          <a:p>
            <a:pPr algn="l">
              <a:buFont typeface="Arial" panose="020B0604020202020204" pitchFamily="34" charset="0"/>
              <a:buChar char="•"/>
            </a:pPr>
            <a:r>
              <a:rPr lang="en-US" sz="2800" b="0" i="0" dirty="0">
                <a:solidFill>
                  <a:srgbClr val="333333"/>
                </a:solidFill>
                <a:effectLst/>
                <a:latin typeface="Lora" pitchFamily="2" charset="0"/>
              </a:rPr>
              <a:t>"You could have avoided this if you did X"</a:t>
            </a:r>
          </a:p>
        </p:txBody>
      </p:sp>
    </p:spTree>
    <p:extLst>
      <p:ext uri="{BB962C8B-B14F-4D97-AF65-F5344CB8AC3E}">
        <p14:creationId xmlns:p14="http://schemas.microsoft.com/office/powerpoint/2010/main" val="449067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8C8E2D-97A3-0BA2-0223-C8EE08B233F3}"/>
              </a:ext>
            </a:extLst>
          </p:cNvPr>
          <p:cNvSpPr txBox="1"/>
          <p:nvPr/>
        </p:nvSpPr>
        <p:spPr>
          <a:xfrm>
            <a:off x="176082" y="307029"/>
            <a:ext cx="8486003" cy="523220"/>
          </a:xfrm>
          <a:prstGeom prst="rect">
            <a:avLst/>
          </a:prstGeom>
          <a:noFill/>
        </p:spPr>
        <p:txBody>
          <a:bodyPr wrap="square">
            <a:spAutoFit/>
          </a:bodyPr>
          <a:lstStyle/>
          <a:p>
            <a:pPr algn="l"/>
            <a:r>
              <a:rPr lang="en-US" sz="2800" b="1" i="0" dirty="0">
                <a:solidFill>
                  <a:srgbClr val="000000"/>
                </a:solidFill>
                <a:effectLst/>
                <a:latin typeface="Calibre"/>
              </a:rPr>
              <a:t>How to validate emotion: your step-by-step guide</a:t>
            </a:r>
            <a:endParaRPr lang="en-US" sz="2800" b="1" i="0" dirty="0">
              <a:solidFill>
                <a:srgbClr val="333333"/>
              </a:solidFill>
              <a:effectLst/>
              <a:latin typeface="Calibre"/>
            </a:endParaRPr>
          </a:p>
        </p:txBody>
      </p:sp>
      <p:sp>
        <p:nvSpPr>
          <p:cNvPr id="5" name="TextBox 4">
            <a:extLst>
              <a:ext uri="{FF2B5EF4-FFF2-40B4-BE49-F238E27FC236}">
                <a16:creationId xmlns:a16="http://schemas.microsoft.com/office/drawing/2014/main" id="{35C2062E-E153-BA00-C081-1A87728B3BA3}"/>
              </a:ext>
            </a:extLst>
          </p:cNvPr>
          <p:cNvSpPr txBox="1"/>
          <p:nvPr/>
        </p:nvSpPr>
        <p:spPr>
          <a:xfrm>
            <a:off x="176082" y="1874728"/>
            <a:ext cx="8486003" cy="3108543"/>
          </a:xfrm>
          <a:prstGeom prst="rect">
            <a:avLst/>
          </a:prstGeom>
          <a:noFill/>
        </p:spPr>
        <p:txBody>
          <a:bodyPr wrap="square">
            <a:spAutoFit/>
          </a:bodyPr>
          <a:lstStyle/>
          <a:p>
            <a:pPr algn="l"/>
            <a:r>
              <a:rPr lang="en-US" sz="2800" b="1" i="0" dirty="0">
                <a:solidFill>
                  <a:srgbClr val="E85A4C"/>
                </a:solidFill>
                <a:effectLst/>
                <a:latin typeface="Calibre"/>
              </a:rPr>
              <a:t>1. Give your full attention</a:t>
            </a:r>
            <a:endParaRPr lang="en-US" sz="2800" b="1" i="0" dirty="0">
              <a:solidFill>
                <a:srgbClr val="333333"/>
              </a:solidFill>
              <a:effectLst/>
              <a:latin typeface="Calibre"/>
            </a:endParaRPr>
          </a:p>
          <a:p>
            <a:pPr algn="l"/>
            <a:r>
              <a:rPr lang="en-US" sz="2800" b="0" i="0" dirty="0">
                <a:solidFill>
                  <a:srgbClr val="333333"/>
                </a:solidFill>
                <a:effectLst/>
                <a:latin typeface="Lora" pitchFamily="2" charset="0"/>
              </a:rPr>
              <a:t>Whether in-person, over the phone or on screen, giving someone your undivided attention is a simple but effective way to make them really feel heard. Put away any distractions, make eye contact and if possible, move to a quiet place to have the discussion.</a:t>
            </a:r>
          </a:p>
        </p:txBody>
      </p:sp>
    </p:spTree>
    <p:extLst>
      <p:ext uri="{BB962C8B-B14F-4D97-AF65-F5344CB8AC3E}">
        <p14:creationId xmlns:p14="http://schemas.microsoft.com/office/powerpoint/2010/main" val="15372250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E554A4-206D-62D3-7AE1-38A998A06E8D}"/>
              </a:ext>
            </a:extLst>
          </p:cNvPr>
          <p:cNvSpPr txBox="1"/>
          <p:nvPr/>
        </p:nvSpPr>
        <p:spPr>
          <a:xfrm>
            <a:off x="336720" y="320405"/>
            <a:ext cx="8547787" cy="4893647"/>
          </a:xfrm>
          <a:prstGeom prst="rect">
            <a:avLst/>
          </a:prstGeom>
          <a:noFill/>
        </p:spPr>
        <p:txBody>
          <a:bodyPr wrap="square">
            <a:spAutoFit/>
          </a:bodyPr>
          <a:lstStyle/>
          <a:p>
            <a:pPr algn="l"/>
            <a:r>
              <a:rPr lang="en-US" sz="2400" b="1" i="0" dirty="0">
                <a:solidFill>
                  <a:srgbClr val="E85A4C"/>
                </a:solidFill>
                <a:effectLst/>
                <a:latin typeface="Calibre"/>
              </a:rPr>
              <a:t>2. Let them talk </a:t>
            </a:r>
            <a:endParaRPr lang="en-US" sz="2400" b="1" i="0" dirty="0">
              <a:solidFill>
                <a:srgbClr val="333333"/>
              </a:solidFill>
              <a:effectLst/>
              <a:latin typeface="Calibre"/>
            </a:endParaRPr>
          </a:p>
          <a:p>
            <a:pPr algn="l"/>
            <a:endParaRPr lang="en-US" sz="2400" b="0" i="0" dirty="0">
              <a:solidFill>
                <a:srgbClr val="333333"/>
              </a:solidFill>
              <a:effectLst/>
              <a:latin typeface="Lora" pitchFamily="2" charset="0"/>
            </a:endParaRPr>
          </a:p>
          <a:p>
            <a:pPr algn="l"/>
            <a:r>
              <a:rPr lang="en-US" sz="2400" b="0" i="0" dirty="0">
                <a:solidFill>
                  <a:srgbClr val="333333"/>
                </a:solidFill>
                <a:effectLst/>
                <a:latin typeface="Lora" pitchFamily="2" charset="0"/>
              </a:rPr>
              <a:t>Sometimes, when having emotional conversations, we’re quick to jump in with our comments, unsolicited advice or reactions. This, however, can distract and even </a:t>
            </a:r>
            <a:r>
              <a:rPr lang="en-US" sz="2400" b="0" i="1" dirty="0">
                <a:solidFill>
                  <a:srgbClr val="333333"/>
                </a:solidFill>
                <a:effectLst/>
                <a:latin typeface="Lora" pitchFamily="2" charset="0"/>
              </a:rPr>
              <a:t>detract</a:t>
            </a:r>
            <a:r>
              <a:rPr lang="en-US" sz="2400" b="0" i="0" dirty="0">
                <a:solidFill>
                  <a:srgbClr val="333333"/>
                </a:solidFill>
                <a:effectLst/>
                <a:latin typeface="Lora" pitchFamily="2" charset="0"/>
              </a:rPr>
              <a:t> from the other person’s internal experience that they’re trying to communicate.</a:t>
            </a:r>
          </a:p>
          <a:p>
            <a:pPr algn="l"/>
            <a:endParaRPr lang="en-US" sz="2400" b="0" i="0" dirty="0">
              <a:solidFill>
                <a:srgbClr val="333333"/>
              </a:solidFill>
              <a:effectLst/>
              <a:latin typeface="Lora" pitchFamily="2" charset="0"/>
            </a:endParaRPr>
          </a:p>
          <a:p>
            <a:pPr algn="l"/>
            <a:r>
              <a:rPr lang="en-US" sz="2400" b="0" i="0" dirty="0">
                <a:solidFill>
                  <a:srgbClr val="333333"/>
                </a:solidFill>
                <a:effectLst/>
                <a:latin typeface="Lora" pitchFamily="2" charset="0"/>
              </a:rPr>
              <a:t>Instead, try to stay silent and </a:t>
            </a:r>
            <a:r>
              <a:rPr lang="en-US" sz="2400" b="0" i="1" dirty="0">
                <a:solidFill>
                  <a:srgbClr val="333333"/>
                </a:solidFill>
                <a:effectLst/>
                <a:latin typeface="Lora" pitchFamily="2" charset="0"/>
              </a:rPr>
              <a:t>listen</a:t>
            </a:r>
            <a:r>
              <a:rPr lang="en-US" sz="2400" b="0" i="0" dirty="0">
                <a:solidFill>
                  <a:srgbClr val="333333"/>
                </a:solidFill>
                <a:effectLst/>
                <a:latin typeface="Lora" pitchFamily="2" charset="0"/>
              </a:rPr>
              <a:t> until the person has finished expressing their initial thoughts. Active listening shows respect and gives you the chance to completely understand the situation which will help you to better validate their emotions and offer the right kind of support.</a:t>
            </a:r>
          </a:p>
        </p:txBody>
      </p:sp>
    </p:spTree>
    <p:extLst>
      <p:ext uri="{BB962C8B-B14F-4D97-AF65-F5344CB8AC3E}">
        <p14:creationId xmlns:p14="http://schemas.microsoft.com/office/powerpoint/2010/main" val="18176542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3AFC66-46B8-3D75-8CA4-0956F13A36E7}"/>
              </a:ext>
            </a:extLst>
          </p:cNvPr>
          <p:cNvSpPr txBox="1"/>
          <p:nvPr/>
        </p:nvSpPr>
        <p:spPr>
          <a:xfrm>
            <a:off x="361435" y="224125"/>
            <a:ext cx="8498360" cy="6247864"/>
          </a:xfrm>
          <a:prstGeom prst="rect">
            <a:avLst/>
          </a:prstGeom>
          <a:noFill/>
        </p:spPr>
        <p:txBody>
          <a:bodyPr wrap="square">
            <a:spAutoFit/>
          </a:bodyPr>
          <a:lstStyle/>
          <a:p>
            <a:pPr algn="l"/>
            <a:r>
              <a:rPr lang="en-US" sz="2800" b="1" i="0" dirty="0">
                <a:solidFill>
                  <a:srgbClr val="E85A4C"/>
                </a:solidFill>
                <a:effectLst/>
                <a:latin typeface="Calibre"/>
              </a:rPr>
              <a:t>3. Ask questions</a:t>
            </a:r>
            <a:endParaRPr lang="en-US" sz="2800" b="1" i="0" dirty="0">
              <a:solidFill>
                <a:srgbClr val="333333"/>
              </a:solidFill>
              <a:effectLst/>
              <a:latin typeface="Calibre"/>
            </a:endParaRPr>
          </a:p>
          <a:p>
            <a:pPr algn="l"/>
            <a:r>
              <a:rPr lang="en-US" sz="2800" b="0" i="0" dirty="0">
                <a:solidFill>
                  <a:srgbClr val="333333"/>
                </a:solidFill>
                <a:effectLst/>
                <a:latin typeface="Lora" pitchFamily="2" charset="0"/>
              </a:rPr>
              <a:t>Properly validating another person's feelings also means showing investment. Even if you don’t completely agree with a person’s reaction, it’s important to show that you care not only about the </a:t>
            </a:r>
            <a:r>
              <a:rPr lang="en-US" sz="2800" b="0" i="1" dirty="0">
                <a:solidFill>
                  <a:srgbClr val="333333"/>
                </a:solidFill>
                <a:effectLst/>
                <a:latin typeface="Lora" pitchFamily="2" charset="0"/>
              </a:rPr>
              <a:t>what</a:t>
            </a:r>
            <a:r>
              <a:rPr lang="en-US" sz="2800" b="0" i="0" dirty="0">
                <a:solidFill>
                  <a:srgbClr val="333333"/>
                </a:solidFill>
                <a:effectLst/>
                <a:latin typeface="Lora" pitchFamily="2" charset="0"/>
              </a:rPr>
              <a:t> but the </a:t>
            </a:r>
            <a:r>
              <a:rPr lang="en-US" sz="2800" b="0" i="1" dirty="0">
                <a:solidFill>
                  <a:srgbClr val="333333"/>
                </a:solidFill>
                <a:effectLst/>
                <a:latin typeface="Lora" pitchFamily="2" charset="0"/>
              </a:rPr>
              <a:t>why </a:t>
            </a:r>
            <a:r>
              <a:rPr lang="en-US" sz="2800" b="0" i="0" dirty="0">
                <a:solidFill>
                  <a:srgbClr val="333333"/>
                </a:solidFill>
                <a:effectLst/>
                <a:latin typeface="Lora" pitchFamily="2" charset="0"/>
              </a:rPr>
              <a:t>as well. </a:t>
            </a:r>
          </a:p>
          <a:p>
            <a:pPr algn="l"/>
            <a:endParaRPr lang="en-US" sz="2800" b="0" i="0" dirty="0">
              <a:solidFill>
                <a:srgbClr val="333333"/>
              </a:solidFill>
              <a:effectLst/>
              <a:latin typeface="Lora" pitchFamily="2" charset="0"/>
            </a:endParaRPr>
          </a:p>
          <a:p>
            <a:pPr algn="l"/>
            <a:r>
              <a:rPr lang="en-US" sz="2800" b="0" i="0" dirty="0">
                <a:solidFill>
                  <a:srgbClr val="333333"/>
                </a:solidFill>
                <a:effectLst/>
                <a:latin typeface="Lora" pitchFamily="2" charset="0"/>
              </a:rPr>
              <a:t>Ask questions to try to prompt the other person to:</a:t>
            </a:r>
          </a:p>
          <a:p>
            <a:pPr algn="l"/>
            <a:endParaRPr lang="en-US" sz="2800" b="0" i="0" dirty="0">
              <a:solidFill>
                <a:srgbClr val="333333"/>
              </a:solidFill>
              <a:effectLst/>
              <a:latin typeface="Lora" pitchFamily="2" charset="0"/>
            </a:endParaRPr>
          </a:p>
          <a:p>
            <a:pPr lvl="1">
              <a:buFont typeface="+mj-lt"/>
              <a:buAutoNum type="arabicPeriod"/>
            </a:pPr>
            <a:r>
              <a:rPr lang="en-US" sz="2800" b="0" i="0" dirty="0">
                <a:solidFill>
                  <a:srgbClr val="333333"/>
                </a:solidFill>
                <a:effectLst/>
                <a:latin typeface="Lora" pitchFamily="2" charset="0"/>
              </a:rPr>
              <a:t>Name how they’re feeling (naming emotions is central to acknowledging the feeling)</a:t>
            </a:r>
          </a:p>
          <a:p>
            <a:pPr lvl="1">
              <a:buFont typeface="+mj-lt"/>
              <a:buAutoNum type="arabicPeriod"/>
            </a:pPr>
            <a:r>
              <a:rPr lang="en-US" sz="2800" b="0" i="0" dirty="0">
                <a:solidFill>
                  <a:srgbClr val="333333"/>
                </a:solidFill>
                <a:effectLst/>
                <a:latin typeface="Lora" pitchFamily="2" charset="0"/>
              </a:rPr>
              <a:t>Identify what caused those emotions</a:t>
            </a:r>
          </a:p>
          <a:p>
            <a:br>
              <a:rPr lang="en-US" dirty="0"/>
            </a:br>
            <a:endParaRPr lang="en-US" dirty="0"/>
          </a:p>
        </p:txBody>
      </p:sp>
    </p:spTree>
    <p:extLst>
      <p:ext uri="{BB962C8B-B14F-4D97-AF65-F5344CB8AC3E}">
        <p14:creationId xmlns:p14="http://schemas.microsoft.com/office/powerpoint/2010/main" val="824003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C045AE-417B-323A-B459-1AEEA4CB8608}"/>
              </a:ext>
            </a:extLst>
          </p:cNvPr>
          <p:cNvSpPr txBox="1"/>
          <p:nvPr/>
        </p:nvSpPr>
        <p:spPr>
          <a:xfrm>
            <a:off x="312008" y="359031"/>
            <a:ext cx="7695170" cy="523220"/>
          </a:xfrm>
          <a:prstGeom prst="rect">
            <a:avLst/>
          </a:prstGeom>
          <a:noFill/>
        </p:spPr>
        <p:txBody>
          <a:bodyPr wrap="square">
            <a:spAutoFit/>
          </a:bodyPr>
          <a:lstStyle/>
          <a:p>
            <a:pPr algn="l"/>
            <a:r>
              <a:rPr lang="en-US" sz="2800" b="1" i="0" dirty="0">
                <a:solidFill>
                  <a:srgbClr val="E85A4C"/>
                </a:solidFill>
                <a:effectLst/>
                <a:latin typeface="Calibre"/>
              </a:rPr>
              <a:t>4. Acknowledging</a:t>
            </a:r>
            <a:r>
              <a:rPr lang="en-US" sz="2800" b="1" i="1" dirty="0">
                <a:solidFill>
                  <a:srgbClr val="E85A4C"/>
                </a:solidFill>
                <a:effectLst/>
                <a:latin typeface="Calibre"/>
              </a:rPr>
              <a:t>, </a:t>
            </a:r>
            <a:r>
              <a:rPr lang="en-US" sz="2800" b="1" i="0" dirty="0">
                <a:solidFill>
                  <a:srgbClr val="E85A4C"/>
                </a:solidFill>
                <a:effectLst/>
                <a:latin typeface="Calibre"/>
              </a:rPr>
              <a:t>reflecting and accepting</a:t>
            </a:r>
            <a:endParaRPr lang="en-US" sz="2800" b="1" i="0" dirty="0">
              <a:solidFill>
                <a:srgbClr val="333333"/>
              </a:solidFill>
              <a:effectLst/>
              <a:latin typeface="Calibre"/>
            </a:endParaRPr>
          </a:p>
        </p:txBody>
      </p:sp>
      <p:sp>
        <p:nvSpPr>
          <p:cNvPr id="5" name="TextBox 4">
            <a:extLst>
              <a:ext uri="{FF2B5EF4-FFF2-40B4-BE49-F238E27FC236}">
                <a16:creationId xmlns:a16="http://schemas.microsoft.com/office/drawing/2014/main" id="{65C5353B-4E55-143D-4BC7-5C5933EC8616}"/>
              </a:ext>
            </a:extLst>
          </p:cNvPr>
          <p:cNvSpPr txBox="1"/>
          <p:nvPr/>
        </p:nvSpPr>
        <p:spPr>
          <a:xfrm>
            <a:off x="312008" y="918450"/>
            <a:ext cx="8634284" cy="5262979"/>
          </a:xfrm>
          <a:prstGeom prst="rect">
            <a:avLst/>
          </a:prstGeom>
          <a:noFill/>
        </p:spPr>
        <p:txBody>
          <a:bodyPr wrap="square">
            <a:spAutoFit/>
          </a:bodyPr>
          <a:lstStyle/>
          <a:p>
            <a:pPr algn="l"/>
            <a:r>
              <a:rPr lang="en-US" sz="2400" b="0" i="0" dirty="0">
                <a:solidFill>
                  <a:srgbClr val="333333"/>
                </a:solidFill>
                <a:effectLst/>
                <a:latin typeface="Lora" pitchFamily="2" charset="0"/>
              </a:rPr>
              <a:t>Once you’ve both identified how the person is feeling, you can help cultivate a space in which that person feels safe to reflect on these emotions. To express empathy and understanding, you can incorporate validating statements like:</a:t>
            </a:r>
          </a:p>
          <a:p>
            <a:pPr algn="l">
              <a:buFont typeface="Arial" panose="020B0604020202020204" pitchFamily="34" charset="0"/>
              <a:buChar char="•"/>
            </a:pPr>
            <a:r>
              <a:rPr lang="en-US" sz="2400" b="0" i="0" dirty="0">
                <a:solidFill>
                  <a:srgbClr val="333333"/>
                </a:solidFill>
                <a:effectLst/>
                <a:latin typeface="Lora" pitchFamily="2" charset="0"/>
              </a:rPr>
              <a:t>“I can understand why you feel that way”</a:t>
            </a:r>
          </a:p>
          <a:p>
            <a:pPr algn="l">
              <a:buFont typeface="Arial" panose="020B0604020202020204" pitchFamily="34" charset="0"/>
              <a:buChar char="•"/>
            </a:pPr>
            <a:r>
              <a:rPr lang="en-US" sz="2400" b="0" i="0" dirty="0">
                <a:solidFill>
                  <a:srgbClr val="333333"/>
                </a:solidFill>
                <a:effectLst/>
                <a:latin typeface="Lora" pitchFamily="2" charset="0"/>
              </a:rPr>
              <a:t>“I can tell this is really important to you”</a:t>
            </a:r>
          </a:p>
          <a:p>
            <a:pPr algn="l">
              <a:buFont typeface="Arial" panose="020B0604020202020204" pitchFamily="34" charset="0"/>
              <a:buChar char="•"/>
            </a:pPr>
            <a:r>
              <a:rPr lang="en-US" sz="2400" b="0" i="0" dirty="0">
                <a:solidFill>
                  <a:srgbClr val="333333"/>
                </a:solidFill>
                <a:effectLst/>
                <a:latin typeface="Lora" pitchFamily="2" charset="0"/>
              </a:rPr>
              <a:t>“What a frustrating/upsetting situation”</a:t>
            </a:r>
          </a:p>
          <a:p>
            <a:pPr algn="l">
              <a:buFont typeface="Arial" panose="020B0604020202020204" pitchFamily="34" charset="0"/>
              <a:buChar char="•"/>
            </a:pPr>
            <a:r>
              <a:rPr lang="en-US" sz="2400" b="0" i="0" dirty="0">
                <a:solidFill>
                  <a:srgbClr val="333333"/>
                </a:solidFill>
                <a:effectLst/>
                <a:latin typeface="Lora" pitchFamily="2" charset="0"/>
              </a:rPr>
              <a:t>“I want to make sure I’m understanding correctly. What I’m hearing is…”</a:t>
            </a:r>
          </a:p>
          <a:p>
            <a:pPr algn="l">
              <a:buFont typeface="Arial" panose="020B0604020202020204" pitchFamily="34" charset="0"/>
              <a:buChar char="•"/>
            </a:pPr>
            <a:r>
              <a:rPr lang="en-US" sz="2400" b="0" i="0" dirty="0">
                <a:solidFill>
                  <a:srgbClr val="333333"/>
                </a:solidFill>
                <a:effectLst/>
                <a:latin typeface="Lora" pitchFamily="2" charset="0"/>
              </a:rPr>
              <a:t>“I can see your efforts here”</a:t>
            </a:r>
          </a:p>
          <a:p>
            <a:pPr algn="l">
              <a:buFont typeface="Arial" panose="020B0604020202020204" pitchFamily="34" charset="0"/>
              <a:buChar char="•"/>
            </a:pPr>
            <a:r>
              <a:rPr lang="en-US" sz="2400" b="0" i="0" dirty="0">
                <a:solidFill>
                  <a:srgbClr val="333333"/>
                </a:solidFill>
                <a:effectLst/>
                <a:latin typeface="Lora" pitchFamily="2" charset="0"/>
              </a:rPr>
              <a:t>“I appreciate your honesty here” </a:t>
            </a:r>
          </a:p>
          <a:p>
            <a:pPr algn="l">
              <a:buFont typeface="Arial" panose="020B0604020202020204" pitchFamily="34" charset="0"/>
              <a:buChar char="•"/>
            </a:pPr>
            <a:r>
              <a:rPr lang="en-US" sz="2400" b="0" i="0" dirty="0">
                <a:solidFill>
                  <a:srgbClr val="333333"/>
                </a:solidFill>
                <a:effectLst/>
                <a:latin typeface="Lora" pitchFamily="2" charset="0"/>
              </a:rPr>
              <a:t>"What you're saying makes sense"</a:t>
            </a:r>
          </a:p>
          <a:p>
            <a:pPr algn="l">
              <a:buFont typeface="Arial" panose="020B0604020202020204" pitchFamily="34" charset="0"/>
              <a:buChar char="•"/>
            </a:pPr>
            <a:r>
              <a:rPr lang="en-US" sz="2400" b="0" i="0" dirty="0">
                <a:solidFill>
                  <a:srgbClr val="333333"/>
                </a:solidFill>
                <a:effectLst/>
                <a:latin typeface="Lora" pitchFamily="2" charset="0"/>
              </a:rPr>
              <a:t>"That must have been a horrible feeling"</a:t>
            </a:r>
          </a:p>
        </p:txBody>
      </p:sp>
    </p:spTree>
    <p:extLst>
      <p:ext uri="{BB962C8B-B14F-4D97-AF65-F5344CB8AC3E}">
        <p14:creationId xmlns:p14="http://schemas.microsoft.com/office/powerpoint/2010/main" val="2582620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73213" y="39688"/>
            <a:ext cx="7570787" cy="1412875"/>
          </a:xfrm>
        </p:spPr>
        <p:txBody>
          <a:bodyPr/>
          <a:lstStyle/>
          <a:p>
            <a:r>
              <a:rPr lang="en-US" dirty="0"/>
              <a:t>Starting at the beginning</a:t>
            </a:r>
            <a:r>
              <a:rPr lang="mr-IN" dirty="0"/>
              <a:t>…</a:t>
            </a:r>
            <a:r>
              <a:rPr lang="en-US" dirty="0"/>
              <a:t>.</a:t>
            </a:r>
          </a:p>
        </p:txBody>
      </p:sp>
      <p:pic>
        <p:nvPicPr>
          <p:cNvPr id="4" name="Content Placeholder 3" descr="Unknown.png"/>
          <p:cNvPicPr>
            <a:picLocks noGrp="1" noChangeAspect="1"/>
          </p:cNvPicPr>
          <p:nvPr>
            <p:ph idx="4294967295"/>
          </p:nvPr>
        </p:nvPicPr>
        <p:blipFill>
          <a:blip r:embed="rId2">
            <a:extLst>
              <a:ext uri="{28A0092B-C50C-407E-A947-70E740481C1C}">
                <a14:useLocalDpi xmlns:a14="http://schemas.microsoft.com/office/drawing/2010/main" val="0"/>
              </a:ext>
            </a:extLst>
          </a:blip>
          <a:srcRect t="10844" b="10844"/>
          <a:stretch>
            <a:fillRect/>
          </a:stretch>
        </p:blipFill>
        <p:spPr>
          <a:xfrm>
            <a:off x="0" y="946195"/>
            <a:ext cx="9144000" cy="5180770"/>
          </a:xfrm>
        </p:spPr>
      </p:pic>
    </p:spTree>
    <p:extLst>
      <p:ext uri="{BB962C8B-B14F-4D97-AF65-F5344CB8AC3E}">
        <p14:creationId xmlns:p14="http://schemas.microsoft.com/office/powerpoint/2010/main" val="4167379282"/>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F356BCA1D5C24DA72D14296F0DB2AF" ma:contentTypeVersion="5" ma:contentTypeDescription="Create a new document." ma:contentTypeScope="" ma:versionID="ccb1c8995c93ee4852b0cedb1abc0b01">
  <xsd:schema xmlns:xsd="http://www.w3.org/2001/XMLSchema" xmlns:xs="http://www.w3.org/2001/XMLSchema" xmlns:p="http://schemas.microsoft.com/office/2006/metadata/properties" xmlns:ns2="f65701bd-703e-4e7a-b356-d9aef005502d" xmlns:ns3="b22f8f74-215c-4154-9939-bd29e4e8980e" targetNamespace="http://schemas.microsoft.com/office/2006/metadata/properties" ma:root="true" ma:fieldsID="4e83ca1d99dfc80217f25b9eff7e3a40" ns2:_="" ns3:_="">
    <xsd:import namespace="f65701bd-703e-4e7a-b356-d9aef005502d"/>
    <xsd:import namespace="b22f8f74-215c-4154-9939-bd29e4e8980e"/>
    <xsd:element name="properties">
      <xsd:complexType>
        <xsd:sequence>
          <xsd:element name="documentManagement">
            <xsd:complexType>
              <xsd:all>
                <xsd:element ref="ns2:Approval_x0020_Statu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5701bd-703e-4e7a-b356-d9aef005502d" elementFormDefault="qualified">
    <xsd:import namespace="http://schemas.microsoft.com/office/2006/documentManagement/types"/>
    <xsd:import namespace="http://schemas.microsoft.com/office/infopath/2007/PartnerControls"/>
    <xsd:element name="Approval_x0020_Status" ma:index="4" nillable="true" ma:displayName="Approval Status" ma:internalName="Approval_x0020_Status"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22f8f74-215c-4154-9939-bd29e4e8980e" elementFormDefault="qualified">
    <xsd:import namespace="http://schemas.microsoft.com/office/2006/documentManagement/types"/>
    <xsd:import namespace="http://schemas.microsoft.com/office/infopath/2007/PartnerControls"/>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Approval_x0020_Status xmlns="f65701bd-703e-4e7a-b356-d9aef005502d">Approved</Approval_x0020_Status>
    <_dlc_DocId xmlns="b22f8f74-215c-4154-9939-bd29e4e8980e">XRUYQT3274NZ-880339284-119</_dlc_DocId>
    <_dlc_DocIdUrl xmlns="b22f8f74-215c-4154-9939-bd29e4e8980e">
      <Url>https://supportservices.jobcorps.gov/disability/_layouts/15/DocIdRedir.aspx?ID=XRUYQT3274NZ-880339284-119</Url>
      <Description>XRUYQT3274NZ-880339284-119</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CAB695-CD88-483C-870C-1E975F3E24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65701bd-703e-4e7a-b356-d9aef005502d"/>
    <ds:schemaRef ds:uri="b22f8f74-215c-4154-9939-bd29e4e8980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8317CC-2119-4A84-BF3F-5DCD959BC94E}">
  <ds:schemaRefs>
    <ds:schemaRef ds:uri="http://schemas.microsoft.com/sharepoint/events"/>
  </ds:schemaRefs>
</ds:datastoreItem>
</file>

<file path=customXml/itemProps3.xml><?xml version="1.0" encoding="utf-8"?>
<ds:datastoreItem xmlns:ds="http://schemas.openxmlformats.org/officeDocument/2006/customXml" ds:itemID="{F4B1A5CD-A4B7-4A29-9C24-21A022BD204B}">
  <ds:schemaRefs>
    <ds:schemaRef ds:uri="http://schemas.microsoft.com/office/2006/metadata/properties"/>
    <ds:schemaRef ds:uri="http://schemas.microsoft.com/office/infopath/2007/PartnerControls"/>
    <ds:schemaRef ds:uri="f65701bd-703e-4e7a-b356-d9aef005502d"/>
    <ds:schemaRef ds:uri="b22f8f74-215c-4154-9939-bd29e4e8980e"/>
  </ds:schemaRefs>
</ds:datastoreItem>
</file>

<file path=customXml/itemProps4.xml><?xml version="1.0" encoding="utf-8"?>
<ds:datastoreItem xmlns:ds="http://schemas.openxmlformats.org/officeDocument/2006/customXml" ds:itemID="{416385E7-FDC6-4CD0-93E0-054867BEA1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Gallery</Template>
  <TotalTime>148</TotalTime>
  <Words>2147</Words>
  <Application>Microsoft Office PowerPoint</Application>
  <PresentationFormat>On-screen Show (4:3)</PresentationFormat>
  <Paragraphs>180</Paragraphs>
  <Slides>30</Slides>
  <Notes>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Calibre</vt:lpstr>
      <vt:lpstr>Calibri</vt:lpstr>
      <vt:lpstr>Candara</vt:lpstr>
      <vt:lpstr>font00000000221f8e05</vt:lpstr>
      <vt:lpstr>Gill Sans MT</vt:lpstr>
      <vt:lpstr>Lora</vt:lpstr>
      <vt:lpstr>Wingdings</vt:lpstr>
      <vt:lpstr>Gallery</vt:lpstr>
      <vt:lpstr>The Art of Validation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Starting at the beginning….</vt:lpstr>
      <vt:lpstr>What are three states of mind?</vt:lpstr>
      <vt:lpstr>The 3 states of mind</vt:lpstr>
      <vt:lpstr>The 3 states of mind</vt:lpstr>
      <vt:lpstr>Adolescents and Young Adults</vt:lpstr>
      <vt:lpstr>Adults who deal with them…</vt:lpstr>
      <vt:lpstr>The language we use is important in determining how we perceive people and their behaviors and how we feel about them. </vt:lpstr>
      <vt:lpstr>Non-judgmental language…</vt:lpstr>
      <vt:lpstr>But, non-judgmental language does…</vt:lpstr>
      <vt:lpstr>Non-judgmental language does not…</vt:lpstr>
      <vt:lpstr>• Validation is a communication of empathy and acceptance. </vt:lpstr>
      <vt:lpstr>Validation means letting someone know  that you:  </vt:lpstr>
      <vt:lpstr>PowerPoint Presentation</vt:lpstr>
      <vt:lpstr>Validation serves to de-escalate emotional situations  </vt:lpstr>
      <vt:lpstr>There are six levels to validating others</vt:lpstr>
      <vt:lpstr>Mindful Engagement</vt:lpstr>
      <vt:lpstr>Accurate reflection</vt:lpstr>
      <vt:lpstr>Reading cues</vt:lpstr>
      <vt:lpstr>Historical perspective</vt:lpstr>
      <vt:lpstr>Assuring reasonableness</vt:lpstr>
      <vt:lpstr>Radical genuineness</vt:lpstr>
      <vt:lpstr>Review Interpersonal Handout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Emotional Validation PPT Training</dc:title>
  <dc:creator>Janet Negley</dc:creator>
  <cp:lastModifiedBy>Mark McDonald</cp:lastModifiedBy>
  <cp:revision>13</cp:revision>
  <dcterms:created xsi:type="dcterms:W3CDTF">2019-02-22T01:08:38Z</dcterms:created>
  <dcterms:modified xsi:type="dcterms:W3CDTF">2024-04-26T14:07:23Z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0x01010024F356BCA1D5C24DA72D14296F0DB2AF</vt:lpwstr>
  </property>
  <property fmtid="{D5CDD505-2E9C-101B-9397-08002B2CF9AE}" pid="3" name="_dlc_DocIdItemGuid">
    <vt:lpwstr>dc8299fb-c9bd-4d36-8ec0-f5c22179e8fb</vt:lpwstr>
  </property>
</Properties>
</file>