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7" r:id="rId2"/>
    <p:sldId id="266" r:id="rId3"/>
    <p:sldId id="328" r:id="rId4"/>
    <p:sldId id="263" r:id="rId5"/>
    <p:sldId id="262" r:id="rId6"/>
    <p:sldId id="329" r:id="rId7"/>
    <p:sldId id="258" r:id="rId8"/>
    <p:sldId id="259" r:id="rId9"/>
    <p:sldId id="265" r:id="rId10"/>
    <p:sldId id="330" r:id="rId11"/>
    <p:sldId id="326" r:id="rId12"/>
    <p:sldId id="327" r:id="rId13"/>
    <p:sldId id="331" r:id="rId14"/>
    <p:sldId id="333" r:id="rId15"/>
    <p:sldId id="334" r:id="rId16"/>
    <p:sldId id="332" r:id="rId17"/>
    <p:sldId id="336" r:id="rId18"/>
    <p:sldId id="267" r:id="rId19"/>
    <p:sldId id="335" r:id="rId20"/>
    <p:sldId id="260" r:id="rId21"/>
    <p:sldId id="261" r:id="rId22"/>
    <p:sldId id="337" r:id="rId23"/>
    <p:sldId id="338" r:id="rId24"/>
    <p:sldId id="264" r:id="rId25"/>
    <p:sldId id="339" r:id="rId26"/>
    <p:sldId id="340" r:id="rId27"/>
    <p:sldId id="308" r:id="rId28"/>
    <p:sldId id="272" r:id="rId29"/>
    <p:sldId id="274" r:id="rId30"/>
    <p:sldId id="281" r:id="rId31"/>
    <p:sldId id="275" r:id="rId32"/>
    <p:sldId id="341" r:id="rId33"/>
    <p:sldId id="270" r:id="rId34"/>
    <p:sldId id="342" r:id="rId35"/>
    <p:sldId id="277" r:id="rId36"/>
    <p:sldId id="276" r:id="rId37"/>
    <p:sldId id="343" r:id="rId38"/>
    <p:sldId id="310" r:id="rId39"/>
    <p:sldId id="344" r:id="rId40"/>
    <p:sldId id="345" r:id="rId41"/>
    <p:sldId id="346" r:id="rId42"/>
    <p:sldId id="283" r:id="rId43"/>
    <p:sldId id="309" r:id="rId44"/>
    <p:sldId id="311" r:id="rId45"/>
    <p:sldId id="278" r:id="rId46"/>
    <p:sldId id="279" r:id="rId47"/>
    <p:sldId id="282" r:id="rId48"/>
    <p:sldId id="312" r:id="rId49"/>
    <p:sldId id="284" r:id="rId50"/>
    <p:sldId id="285" r:id="rId51"/>
    <p:sldId id="286" r:id="rId52"/>
    <p:sldId id="287" r:id="rId53"/>
    <p:sldId id="348" r:id="rId54"/>
    <p:sldId id="347" r:id="rId55"/>
    <p:sldId id="349" r:id="rId56"/>
    <p:sldId id="350" r:id="rId57"/>
    <p:sldId id="351" r:id="rId58"/>
    <p:sldId id="352" r:id="rId59"/>
    <p:sldId id="353" r:id="rId60"/>
    <p:sldId id="354" r:id="rId61"/>
    <p:sldId id="356" r:id="rId62"/>
    <p:sldId id="355" r:id="rId63"/>
    <p:sldId id="357" r:id="rId64"/>
    <p:sldId id="306" r:id="rId65"/>
    <p:sldId id="291" r:id="rId66"/>
    <p:sldId id="288" r:id="rId67"/>
    <p:sldId id="292" r:id="rId68"/>
    <p:sldId id="293" r:id="rId69"/>
    <p:sldId id="294" r:id="rId70"/>
    <p:sldId id="295" r:id="rId71"/>
    <p:sldId id="307" r:id="rId72"/>
    <p:sldId id="358" r:id="rId73"/>
    <p:sldId id="313" r:id="rId74"/>
    <p:sldId id="314" r:id="rId75"/>
    <p:sldId id="299" r:id="rId76"/>
    <p:sldId id="303" r:id="rId77"/>
    <p:sldId id="316" r:id="rId78"/>
    <p:sldId id="298" r:id="rId79"/>
    <p:sldId id="301" r:id="rId80"/>
    <p:sldId id="302" r:id="rId81"/>
    <p:sldId id="300" r:id="rId8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09" autoAdjust="0"/>
    <p:restoredTop sz="94660"/>
  </p:normalViewPr>
  <p:slideViewPr>
    <p:cSldViewPr snapToGrid="0">
      <p:cViewPr varScale="1">
        <p:scale>
          <a:sx n="112" d="100"/>
          <a:sy n="112" d="100"/>
        </p:scale>
        <p:origin x="132"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2/26/2023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2/26/2023</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www.missouricb.com/" TargetMode="Externa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4DEA0-2188-460F-B272-240D47937579}"/>
              </a:ext>
            </a:extLst>
          </p:cNvPr>
          <p:cNvSpPr>
            <a:spLocks noGrp="1"/>
          </p:cNvSpPr>
          <p:nvPr>
            <p:ph type="ctrTitle"/>
          </p:nvPr>
        </p:nvSpPr>
        <p:spPr/>
        <p:txBody>
          <a:bodyPr/>
          <a:lstStyle/>
          <a:p>
            <a:r>
              <a:rPr lang="en-US" b="1" dirty="0"/>
              <a:t>Family Support Provider </a:t>
            </a:r>
          </a:p>
        </p:txBody>
      </p:sp>
      <p:sp>
        <p:nvSpPr>
          <p:cNvPr id="3" name="Subtitle 2">
            <a:extLst>
              <a:ext uri="{FF2B5EF4-FFF2-40B4-BE49-F238E27FC236}">
                <a16:creationId xmlns:a16="http://schemas.microsoft.com/office/drawing/2014/main" id="{FC36700F-4CE4-40AE-9552-451D7E565989}"/>
              </a:ext>
            </a:extLst>
          </p:cNvPr>
          <p:cNvSpPr>
            <a:spLocks noGrp="1"/>
          </p:cNvSpPr>
          <p:nvPr>
            <p:ph type="subTitle" idx="1"/>
          </p:nvPr>
        </p:nvSpPr>
        <p:spPr/>
        <p:txBody>
          <a:bodyPr>
            <a:normAutofit lnSpcReduction="10000"/>
          </a:bodyPr>
          <a:lstStyle/>
          <a:p>
            <a:r>
              <a:rPr lang="en-US" sz="3600" b="1" i="1" dirty="0"/>
              <a:t>Basic Training </a:t>
            </a:r>
          </a:p>
          <a:p>
            <a:r>
              <a:rPr lang="en-US" sz="3600" b="1" i="1" dirty="0"/>
              <a:t>Day 3</a:t>
            </a:r>
          </a:p>
        </p:txBody>
      </p:sp>
    </p:spTree>
    <p:extLst>
      <p:ext uri="{BB962C8B-B14F-4D97-AF65-F5344CB8AC3E}">
        <p14:creationId xmlns:p14="http://schemas.microsoft.com/office/powerpoint/2010/main" val="3159198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087A-6FC8-4525-95EB-89425B34D2F8}"/>
              </a:ext>
            </a:extLst>
          </p:cNvPr>
          <p:cNvSpPr>
            <a:spLocks noGrp="1"/>
          </p:cNvSpPr>
          <p:nvPr>
            <p:ph type="title"/>
          </p:nvPr>
        </p:nvSpPr>
        <p:spPr/>
        <p:txBody>
          <a:bodyPr/>
          <a:lstStyle/>
          <a:p>
            <a:r>
              <a:rPr lang="en-US" b="1" dirty="0"/>
              <a:t>Accommodating </a:t>
            </a:r>
          </a:p>
        </p:txBody>
      </p:sp>
      <p:sp>
        <p:nvSpPr>
          <p:cNvPr id="3" name="Content Placeholder 2">
            <a:extLst>
              <a:ext uri="{FF2B5EF4-FFF2-40B4-BE49-F238E27FC236}">
                <a16:creationId xmlns:a16="http://schemas.microsoft.com/office/drawing/2014/main" id="{067F2799-876E-47A6-8575-FB8D8966161F}"/>
              </a:ext>
            </a:extLst>
          </p:cNvPr>
          <p:cNvSpPr>
            <a:spLocks noGrp="1"/>
          </p:cNvSpPr>
          <p:nvPr>
            <p:ph sz="half" idx="1"/>
          </p:nvPr>
        </p:nvSpPr>
        <p:spPr>
          <a:xfrm>
            <a:off x="1298448" y="2560320"/>
            <a:ext cx="4529784" cy="3310128"/>
          </a:xfrm>
        </p:spPr>
        <p:txBody>
          <a:bodyPr>
            <a:normAutofit/>
          </a:bodyPr>
          <a:lstStyle/>
          <a:p>
            <a:r>
              <a:rPr lang="en-US" b="1" dirty="0"/>
              <a:t>ACCOMMODATION:</a:t>
            </a:r>
            <a:r>
              <a:rPr lang="en-US" dirty="0"/>
              <a:t>  This style of conflict compels a person to please others, sometimes at their own expense.  </a:t>
            </a:r>
          </a:p>
          <a:p>
            <a:pPr marL="0" indent="0">
              <a:buNone/>
            </a:pPr>
            <a:endParaRPr lang="en-US" dirty="0"/>
          </a:p>
        </p:txBody>
      </p:sp>
      <p:pic>
        <p:nvPicPr>
          <p:cNvPr id="5" name="Picture 4">
            <a:extLst>
              <a:ext uri="{FF2B5EF4-FFF2-40B4-BE49-F238E27FC236}">
                <a16:creationId xmlns:a16="http://schemas.microsoft.com/office/drawing/2014/main" id="{8E99DC22-DC63-42AC-9796-52B2DE15618A}"/>
              </a:ext>
            </a:extLst>
          </p:cNvPr>
          <p:cNvPicPr>
            <a:picLocks noChangeAspect="1"/>
          </p:cNvPicPr>
          <p:nvPr/>
        </p:nvPicPr>
        <p:blipFill>
          <a:blip r:embed="rId2"/>
          <a:stretch>
            <a:fillRect/>
          </a:stretch>
        </p:blipFill>
        <p:spPr>
          <a:xfrm>
            <a:off x="6020700" y="2637223"/>
            <a:ext cx="4802013" cy="3011548"/>
          </a:xfrm>
          <a:prstGeom prst="rect">
            <a:avLst/>
          </a:prstGeom>
        </p:spPr>
      </p:pic>
    </p:spTree>
    <p:extLst>
      <p:ext uri="{BB962C8B-B14F-4D97-AF65-F5344CB8AC3E}">
        <p14:creationId xmlns:p14="http://schemas.microsoft.com/office/powerpoint/2010/main" val="1350104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09C3-1E8F-4DA1-94F2-707DCA6398AB}"/>
              </a:ext>
            </a:extLst>
          </p:cNvPr>
          <p:cNvSpPr>
            <a:spLocks noGrp="1"/>
          </p:cNvSpPr>
          <p:nvPr>
            <p:ph type="title"/>
          </p:nvPr>
        </p:nvSpPr>
        <p:spPr/>
        <p:txBody>
          <a:bodyPr>
            <a:normAutofit/>
          </a:bodyPr>
          <a:lstStyle/>
          <a:p>
            <a:r>
              <a:rPr lang="en-US" b="1" dirty="0"/>
              <a:t>Manage Conflict Style Action Plan</a:t>
            </a:r>
          </a:p>
        </p:txBody>
      </p:sp>
      <p:sp>
        <p:nvSpPr>
          <p:cNvPr id="3" name="Content Placeholder 2">
            <a:extLst>
              <a:ext uri="{FF2B5EF4-FFF2-40B4-BE49-F238E27FC236}">
                <a16:creationId xmlns:a16="http://schemas.microsoft.com/office/drawing/2014/main" id="{58593DAC-73B0-46A8-920F-C77DD11C7B9E}"/>
              </a:ext>
            </a:extLst>
          </p:cNvPr>
          <p:cNvSpPr>
            <a:spLocks noGrp="1"/>
          </p:cNvSpPr>
          <p:nvPr>
            <p:ph sz="half" idx="1"/>
          </p:nvPr>
        </p:nvSpPr>
        <p:spPr/>
        <p:txBody>
          <a:bodyPr>
            <a:normAutofit fontScale="92500" lnSpcReduction="10000"/>
          </a:bodyPr>
          <a:lstStyle/>
          <a:p>
            <a:r>
              <a:rPr lang="en-US" dirty="0"/>
              <a:t>Which of the 4 conflict styles do you use most often?  </a:t>
            </a:r>
            <a:r>
              <a:rPr lang="en-US" b="1" dirty="0"/>
              <a:t>(Avoidance, Combative, Collaborative, Accommodation)</a:t>
            </a:r>
          </a:p>
          <a:p>
            <a:r>
              <a:rPr lang="en-US" dirty="0"/>
              <a:t>What do you need to </a:t>
            </a:r>
            <a:r>
              <a:rPr lang="en-US" b="1" dirty="0"/>
              <a:t>stop doing </a:t>
            </a:r>
            <a:r>
              <a:rPr lang="en-US" dirty="0"/>
              <a:t>to change the way you respond to handling conflict?</a:t>
            </a:r>
          </a:p>
          <a:p>
            <a:r>
              <a:rPr lang="en-US" dirty="0"/>
              <a:t>What do you need to </a:t>
            </a:r>
            <a:r>
              <a:rPr lang="en-US" b="1" dirty="0"/>
              <a:t>start doing </a:t>
            </a:r>
            <a:r>
              <a:rPr lang="en-US" dirty="0"/>
              <a:t>to manage conflicts better?</a:t>
            </a:r>
          </a:p>
        </p:txBody>
      </p:sp>
      <p:pic>
        <p:nvPicPr>
          <p:cNvPr id="4" name="Picture 3">
            <a:extLst>
              <a:ext uri="{FF2B5EF4-FFF2-40B4-BE49-F238E27FC236}">
                <a16:creationId xmlns:a16="http://schemas.microsoft.com/office/drawing/2014/main" id="{C9F58C66-9684-4085-84BF-0FBFA0373B16}"/>
              </a:ext>
            </a:extLst>
          </p:cNvPr>
          <p:cNvPicPr>
            <a:picLocks noChangeAspect="1"/>
          </p:cNvPicPr>
          <p:nvPr/>
        </p:nvPicPr>
        <p:blipFill>
          <a:blip r:embed="rId2"/>
          <a:stretch>
            <a:fillRect/>
          </a:stretch>
        </p:blipFill>
        <p:spPr>
          <a:xfrm>
            <a:off x="6558583" y="2560320"/>
            <a:ext cx="3819616" cy="3056798"/>
          </a:xfrm>
          <a:prstGeom prst="rect">
            <a:avLst/>
          </a:prstGeom>
        </p:spPr>
      </p:pic>
    </p:spTree>
    <p:extLst>
      <p:ext uri="{BB962C8B-B14F-4D97-AF65-F5344CB8AC3E}">
        <p14:creationId xmlns:p14="http://schemas.microsoft.com/office/powerpoint/2010/main" val="3274299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4C6E-0504-4285-9DDC-FC06ED0E848A}"/>
              </a:ext>
            </a:extLst>
          </p:cNvPr>
          <p:cNvSpPr>
            <a:spLocks noGrp="1"/>
          </p:cNvSpPr>
          <p:nvPr>
            <p:ph type="title"/>
          </p:nvPr>
        </p:nvSpPr>
        <p:spPr/>
        <p:txBody>
          <a:bodyPr/>
          <a:lstStyle/>
          <a:p>
            <a:r>
              <a:rPr lang="en-US" b="1" dirty="0"/>
              <a:t>Ground Rules for Managing Conflict</a:t>
            </a:r>
          </a:p>
        </p:txBody>
      </p:sp>
      <p:sp>
        <p:nvSpPr>
          <p:cNvPr id="4" name="Content Placeholder 3">
            <a:extLst>
              <a:ext uri="{FF2B5EF4-FFF2-40B4-BE49-F238E27FC236}">
                <a16:creationId xmlns:a16="http://schemas.microsoft.com/office/drawing/2014/main" id="{843C694E-263C-4A7F-A17B-5F26A7C6419A}"/>
              </a:ext>
            </a:extLst>
          </p:cNvPr>
          <p:cNvSpPr>
            <a:spLocks noGrp="1"/>
          </p:cNvSpPr>
          <p:nvPr>
            <p:ph sz="half" idx="2"/>
          </p:nvPr>
        </p:nvSpPr>
        <p:spPr/>
        <p:txBody>
          <a:bodyPr>
            <a:normAutofit fontScale="92500" lnSpcReduction="10000"/>
          </a:bodyPr>
          <a:lstStyle/>
          <a:p>
            <a:r>
              <a:rPr lang="en-US" dirty="0"/>
              <a:t>Remember conflict is natural and is bound to happen</a:t>
            </a:r>
          </a:p>
          <a:p>
            <a:r>
              <a:rPr lang="en-US" dirty="0"/>
              <a:t>Conflict can be constructive</a:t>
            </a:r>
          </a:p>
          <a:p>
            <a:r>
              <a:rPr lang="en-US" dirty="0"/>
              <a:t>Out of conflict can come greater commitment</a:t>
            </a:r>
          </a:p>
          <a:p>
            <a:r>
              <a:rPr lang="en-US" dirty="0"/>
              <a:t>Be aware of rigid positions</a:t>
            </a:r>
          </a:p>
          <a:p>
            <a:r>
              <a:rPr lang="en-US" dirty="0"/>
              <a:t>Try to see beyond the conflict to see what is best for the organization </a:t>
            </a:r>
          </a:p>
        </p:txBody>
      </p:sp>
      <p:pic>
        <p:nvPicPr>
          <p:cNvPr id="7" name="Content Placeholder 6">
            <a:extLst>
              <a:ext uri="{FF2B5EF4-FFF2-40B4-BE49-F238E27FC236}">
                <a16:creationId xmlns:a16="http://schemas.microsoft.com/office/drawing/2014/main" id="{2C780558-0243-466C-BC33-3C1E62A0533D}"/>
              </a:ext>
            </a:extLst>
          </p:cNvPr>
          <p:cNvPicPr>
            <a:picLocks noGrp="1" noChangeAspect="1"/>
          </p:cNvPicPr>
          <p:nvPr>
            <p:ph sz="half" idx="1"/>
          </p:nvPr>
        </p:nvPicPr>
        <p:blipFill>
          <a:blip r:embed="rId2"/>
          <a:stretch>
            <a:fillRect/>
          </a:stretch>
        </p:blipFill>
        <p:spPr>
          <a:xfrm>
            <a:off x="1400175" y="2710656"/>
            <a:ext cx="4514850" cy="3009900"/>
          </a:xfrm>
          <a:prstGeom prst="rect">
            <a:avLst/>
          </a:prstGeom>
        </p:spPr>
      </p:pic>
    </p:spTree>
    <p:extLst>
      <p:ext uri="{BB962C8B-B14F-4D97-AF65-F5344CB8AC3E}">
        <p14:creationId xmlns:p14="http://schemas.microsoft.com/office/powerpoint/2010/main" val="12593292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09C3-1E8F-4DA1-94F2-707DCA6398AB}"/>
              </a:ext>
            </a:extLst>
          </p:cNvPr>
          <p:cNvSpPr>
            <a:spLocks noGrp="1"/>
          </p:cNvSpPr>
          <p:nvPr>
            <p:ph type="title"/>
          </p:nvPr>
        </p:nvSpPr>
        <p:spPr/>
        <p:txBody>
          <a:bodyPr>
            <a:normAutofit/>
          </a:bodyPr>
          <a:lstStyle/>
          <a:p>
            <a:r>
              <a:rPr lang="en-US" b="1" dirty="0"/>
              <a:t>Discussion:  Barriers to Collaboration</a:t>
            </a:r>
          </a:p>
        </p:txBody>
      </p:sp>
      <p:sp>
        <p:nvSpPr>
          <p:cNvPr id="3" name="Content Placeholder 2">
            <a:extLst>
              <a:ext uri="{FF2B5EF4-FFF2-40B4-BE49-F238E27FC236}">
                <a16:creationId xmlns:a16="http://schemas.microsoft.com/office/drawing/2014/main" id="{58593DAC-73B0-46A8-920F-C77DD11C7B9E}"/>
              </a:ext>
            </a:extLst>
          </p:cNvPr>
          <p:cNvSpPr>
            <a:spLocks noGrp="1"/>
          </p:cNvSpPr>
          <p:nvPr>
            <p:ph sz="half" idx="1"/>
          </p:nvPr>
        </p:nvSpPr>
        <p:spPr/>
        <p:txBody>
          <a:bodyPr>
            <a:normAutofit/>
          </a:bodyPr>
          <a:lstStyle/>
          <a:p>
            <a:r>
              <a:rPr lang="en-US" dirty="0"/>
              <a:t>What are some common barriers to collaboration?</a:t>
            </a:r>
          </a:p>
          <a:p>
            <a:r>
              <a:rPr lang="en-US" dirty="0"/>
              <a:t>What are some elements to reaching an agreement?</a:t>
            </a:r>
          </a:p>
          <a:p>
            <a:r>
              <a:rPr lang="en-US" dirty="0"/>
              <a:t>How can we use effective communication to deal with potential conflict</a:t>
            </a:r>
          </a:p>
        </p:txBody>
      </p:sp>
      <p:pic>
        <p:nvPicPr>
          <p:cNvPr id="4" name="Picture 3">
            <a:extLst>
              <a:ext uri="{FF2B5EF4-FFF2-40B4-BE49-F238E27FC236}">
                <a16:creationId xmlns:a16="http://schemas.microsoft.com/office/drawing/2014/main" id="{C36FA37B-6575-4EEC-B7E9-D8F0F0F9E92C}"/>
              </a:ext>
            </a:extLst>
          </p:cNvPr>
          <p:cNvPicPr>
            <a:picLocks noChangeAspect="1"/>
          </p:cNvPicPr>
          <p:nvPr/>
        </p:nvPicPr>
        <p:blipFill>
          <a:blip r:embed="rId2"/>
          <a:stretch>
            <a:fillRect/>
          </a:stretch>
        </p:blipFill>
        <p:spPr>
          <a:xfrm>
            <a:off x="6503038" y="2630316"/>
            <a:ext cx="3897194" cy="2945591"/>
          </a:xfrm>
          <a:prstGeom prst="rect">
            <a:avLst/>
          </a:prstGeom>
        </p:spPr>
      </p:pic>
    </p:spTree>
    <p:extLst>
      <p:ext uri="{BB962C8B-B14F-4D97-AF65-F5344CB8AC3E}">
        <p14:creationId xmlns:p14="http://schemas.microsoft.com/office/powerpoint/2010/main" val="3436080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4C6E-0504-4285-9DDC-FC06ED0E848A}"/>
              </a:ext>
            </a:extLst>
          </p:cNvPr>
          <p:cNvSpPr>
            <a:spLocks noGrp="1"/>
          </p:cNvSpPr>
          <p:nvPr>
            <p:ph type="title"/>
          </p:nvPr>
        </p:nvSpPr>
        <p:spPr/>
        <p:txBody>
          <a:bodyPr/>
          <a:lstStyle/>
          <a:p>
            <a:r>
              <a:rPr lang="en-US" b="1" dirty="0"/>
              <a:t>Barriers to Collaboration </a:t>
            </a:r>
          </a:p>
        </p:txBody>
      </p:sp>
      <p:sp>
        <p:nvSpPr>
          <p:cNvPr id="4" name="Content Placeholder 3">
            <a:extLst>
              <a:ext uri="{FF2B5EF4-FFF2-40B4-BE49-F238E27FC236}">
                <a16:creationId xmlns:a16="http://schemas.microsoft.com/office/drawing/2014/main" id="{843C694E-263C-4A7F-A17B-5F26A7C6419A}"/>
              </a:ext>
            </a:extLst>
          </p:cNvPr>
          <p:cNvSpPr>
            <a:spLocks noGrp="1"/>
          </p:cNvSpPr>
          <p:nvPr>
            <p:ph sz="half" idx="2"/>
          </p:nvPr>
        </p:nvSpPr>
        <p:spPr/>
        <p:txBody>
          <a:bodyPr>
            <a:normAutofit fontScale="62500" lnSpcReduction="20000"/>
          </a:bodyPr>
          <a:lstStyle/>
          <a:p>
            <a:pPr lvl="1"/>
            <a:r>
              <a:rPr lang="en-US" b="1" dirty="0"/>
              <a:t>Poor listening</a:t>
            </a:r>
            <a:endParaRPr lang="en-US" sz="1600" dirty="0"/>
          </a:p>
          <a:p>
            <a:pPr lvl="1"/>
            <a:r>
              <a:rPr lang="en-US" b="1" dirty="0"/>
              <a:t>Wanting to be right at “all costs”</a:t>
            </a:r>
            <a:endParaRPr lang="en-US" sz="1600" dirty="0"/>
          </a:p>
          <a:p>
            <a:pPr lvl="1"/>
            <a:r>
              <a:rPr lang="en-US" b="1" dirty="0"/>
              <a:t>Believing there is only one “best” way and that is “your’ way</a:t>
            </a:r>
            <a:endParaRPr lang="en-US" sz="1600" dirty="0"/>
          </a:p>
          <a:p>
            <a:pPr lvl="1"/>
            <a:r>
              <a:rPr lang="en-US" b="1" dirty="0"/>
              <a:t>Placing blame versus focusing on solving the problem</a:t>
            </a:r>
            <a:endParaRPr lang="en-US" sz="1600" dirty="0"/>
          </a:p>
          <a:p>
            <a:pPr lvl="1"/>
            <a:r>
              <a:rPr lang="en-US" b="1" dirty="0"/>
              <a:t>Attacking people rather than attacking the problem</a:t>
            </a:r>
            <a:endParaRPr lang="en-US" sz="1600" dirty="0"/>
          </a:p>
          <a:p>
            <a:pPr lvl="1"/>
            <a:r>
              <a:rPr lang="en-US" b="1" dirty="0"/>
              <a:t>Stereotyping people</a:t>
            </a:r>
            <a:endParaRPr lang="en-US" sz="1600" dirty="0"/>
          </a:p>
          <a:p>
            <a:pPr lvl="1"/>
            <a:r>
              <a:rPr lang="en-US" b="1" dirty="0"/>
              <a:t>Presuming we already know what others think</a:t>
            </a:r>
            <a:endParaRPr lang="en-US" sz="1600" dirty="0"/>
          </a:p>
          <a:p>
            <a:pPr lvl="1"/>
            <a:r>
              <a:rPr lang="en-US" b="1" dirty="0"/>
              <a:t>Not being open and honest</a:t>
            </a:r>
            <a:endParaRPr lang="en-US" sz="1600" dirty="0"/>
          </a:p>
          <a:p>
            <a:pPr lvl="1"/>
            <a:r>
              <a:rPr lang="en-US" b="1" dirty="0"/>
              <a:t>Letting a few dominate a meeting</a:t>
            </a:r>
            <a:endParaRPr lang="en-US" sz="1600" dirty="0"/>
          </a:p>
          <a:p>
            <a:pPr lvl="1"/>
            <a:r>
              <a:rPr lang="en-US" b="1" dirty="0"/>
              <a:t>Not sharing the same information with everyone</a:t>
            </a:r>
            <a:endParaRPr lang="en-US" sz="1600" dirty="0"/>
          </a:p>
          <a:p>
            <a:pPr lvl="1"/>
            <a:r>
              <a:rPr lang="en-US" b="1" dirty="0"/>
              <a:t>Letting egos, power, status, etc. get in the way</a:t>
            </a:r>
            <a:endParaRPr lang="en-US" sz="1600" dirty="0"/>
          </a:p>
        </p:txBody>
      </p:sp>
      <p:pic>
        <p:nvPicPr>
          <p:cNvPr id="6" name="Content Placeholder 5">
            <a:extLst>
              <a:ext uri="{FF2B5EF4-FFF2-40B4-BE49-F238E27FC236}">
                <a16:creationId xmlns:a16="http://schemas.microsoft.com/office/drawing/2014/main" id="{0390FEB5-7DA0-465A-A3C5-A17A85E4B784}"/>
              </a:ext>
            </a:extLst>
          </p:cNvPr>
          <p:cNvPicPr>
            <a:picLocks noGrp="1" noChangeAspect="1"/>
          </p:cNvPicPr>
          <p:nvPr>
            <p:ph sz="half" idx="1"/>
          </p:nvPr>
        </p:nvPicPr>
        <p:blipFill>
          <a:blip r:embed="rId2"/>
          <a:stretch>
            <a:fillRect/>
          </a:stretch>
        </p:blipFill>
        <p:spPr>
          <a:xfrm>
            <a:off x="1585912" y="2734469"/>
            <a:ext cx="4143375" cy="2962275"/>
          </a:xfrm>
          <a:prstGeom prst="rect">
            <a:avLst/>
          </a:prstGeom>
        </p:spPr>
      </p:pic>
    </p:spTree>
    <p:extLst>
      <p:ext uri="{BB962C8B-B14F-4D97-AF65-F5344CB8AC3E}">
        <p14:creationId xmlns:p14="http://schemas.microsoft.com/office/powerpoint/2010/main" val="2274503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09C3-1E8F-4DA1-94F2-707DCA6398AB}"/>
              </a:ext>
            </a:extLst>
          </p:cNvPr>
          <p:cNvSpPr>
            <a:spLocks noGrp="1"/>
          </p:cNvSpPr>
          <p:nvPr>
            <p:ph type="title"/>
          </p:nvPr>
        </p:nvSpPr>
        <p:spPr/>
        <p:txBody>
          <a:bodyPr>
            <a:normAutofit/>
          </a:bodyPr>
          <a:lstStyle/>
          <a:p>
            <a:r>
              <a:rPr lang="en-US" b="1" dirty="0"/>
              <a:t>Elements to Reaching a Agreement</a:t>
            </a:r>
          </a:p>
        </p:txBody>
      </p:sp>
      <p:sp>
        <p:nvSpPr>
          <p:cNvPr id="3" name="Content Placeholder 2">
            <a:extLst>
              <a:ext uri="{FF2B5EF4-FFF2-40B4-BE49-F238E27FC236}">
                <a16:creationId xmlns:a16="http://schemas.microsoft.com/office/drawing/2014/main" id="{58593DAC-73B0-46A8-920F-C77DD11C7B9E}"/>
              </a:ext>
            </a:extLst>
          </p:cNvPr>
          <p:cNvSpPr>
            <a:spLocks noGrp="1"/>
          </p:cNvSpPr>
          <p:nvPr>
            <p:ph sz="half" idx="1"/>
          </p:nvPr>
        </p:nvSpPr>
        <p:spPr/>
        <p:txBody>
          <a:bodyPr>
            <a:normAutofit fontScale="55000" lnSpcReduction="20000"/>
          </a:bodyPr>
          <a:lstStyle/>
          <a:p>
            <a:pPr lvl="1"/>
            <a:r>
              <a:rPr lang="en-US" dirty="0"/>
              <a:t>Share information</a:t>
            </a:r>
            <a:endParaRPr lang="en-US" sz="1600" dirty="0"/>
          </a:p>
          <a:p>
            <a:pPr lvl="1"/>
            <a:r>
              <a:rPr lang="en-US" dirty="0"/>
              <a:t>Blind trust</a:t>
            </a:r>
            <a:endParaRPr lang="en-US" sz="1600" dirty="0"/>
          </a:p>
          <a:p>
            <a:pPr lvl="1"/>
            <a:r>
              <a:rPr lang="en-US" dirty="0"/>
              <a:t>Listen actively to the “words and the music” (Feelings are as real as facts)</a:t>
            </a:r>
            <a:endParaRPr lang="en-US" sz="1600" dirty="0"/>
          </a:p>
          <a:p>
            <a:pPr lvl="1"/>
            <a:r>
              <a:rPr lang="en-US" dirty="0"/>
              <a:t>Try not to judge, evaluate, or criticize before you understand</a:t>
            </a:r>
            <a:endParaRPr lang="en-US" sz="1600" dirty="0"/>
          </a:p>
          <a:p>
            <a:pPr lvl="1"/>
            <a:r>
              <a:rPr lang="en-US" dirty="0"/>
              <a:t>Stay open to new ways of doing things</a:t>
            </a:r>
            <a:endParaRPr lang="en-US" sz="1600" dirty="0"/>
          </a:p>
          <a:p>
            <a:pPr lvl="1"/>
            <a:r>
              <a:rPr lang="en-US" dirty="0"/>
              <a:t>Always look for a way to negotiate a win-win solution, where each party gains something.</a:t>
            </a:r>
            <a:endParaRPr lang="en-US" sz="1600" dirty="0"/>
          </a:p>
          <a:p>
            <a:pPr lvl="1"/>
            <a:r>
              <a:rPr lang="en-US" dirty="0"/>
              <a:t>Communication, a third-party mediator, etc.</a:t>
            </a:r>
            <a:endParaRPr lang="en-US" sz="1600" dirty="0"/>
          </a:p>
          <a:p>
            <a:pPr lvl="1"/>
            <a:r>
              <a:rPr lang="en-US" dirty="0"/>
              <a:t>Clarify the key interests and needs of conflicting people and list alternatives that might address these.</a:t>
            </a:r>
            <a:endParaRPr lang="en-US" sz="1600" dirty="0"/>
          </a:p>
          <a:p>
            <a:pPr lvl="1"/>
            <a:r>
              <a:rPr lang="en-US" dirty="0"/>
              <a:t>When a team or team member is locked in conflict, brainstorm creative options.</a:t>
            </a:r>
            <a:endParaRPr lang="en-US" sz="1600" dirty="0"/>
          </a:p>
          <a:p>
            <a:pPr lvl="1"/>
            <a:r>
              <a:rPr lang="en-US" dirty="0"/>
              <a:t>Paraphrase what has finally been agreed on to make sure true agreement has been reached and there is a commitment to carry out the solution.</a:t>
            </a:r>
            <a:endParaRPr lang="en-US" sz="1600" dirty="0"/>
          </a:p>
          <a:p>
            <a:endParaRPr lang="en-US" sz="2000" dirty="0"/>
          </a:p>
        </p:txBody>
      </p:sp>
      <p:pic>
        <p:nvPicPr>
          <p:cNvPr id="5" name="Picture 4">
            <a:extLst>
              <a:ext uri="{FF2B5EF4-FFF2-40B4-BE49-F238E27FC236}">
                <a16:creationId xmlns:a16="http://schemas.microsoft.com/office/drawing/2014/main" id="{C370B253-A78B-4FC2-9D2E-D0538FABA0B3}"/>
              </a:ext>
            </a:extLst>
          </p:cNvPr>
          <p:cNvPicPr>
            <a:picLocks noChangeAspect="1"/>
          </p:cNvPicPr>
          <p:nvPr/>
        </p:nvPicPr>
        <p:blipFill>
          <a:blip r:embed="rId2"/>
          <a:stretch>
            <a:fillRect/>
          </a:stretch>
        </p:blipFill>
        <p:spPr>
          <a:xfrm>
            <a:off x="6468564" y="2905571"/>
            <a:ext cx="4213679" cy="2632104"/>
          </a:xfrm>
          <a:prstGeom prst="rect">
            <a:avLst/>
          </a:prstGeom>
        </p:spPr>
      </p:pic>
    </p:spTree>
    <p:extLst>
      <p:ext uri="{BB962C8B-B14F-4D97-AF65-F5344CB8AC3E}">
        <p14:creationId xmlns:p14="http://schemas.microsoft.com/office/powerpoint/2010/main" val="9493621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4C6E-0504-4285-9DDC-FC06ED0E848A}"/>
              </a:ext>
            </a:extLst>
          </p:cNvPr>
          <p:cNvSpPr>
            <a:spLocks noGrp="1"/>
          </p:cNvSpPr>
          <p:nvPr>
            <p:ph type="title"/>
          </p:nvPr>
        </p:nvSpPr>
        <p:spPr/>
        <p:txBody>
          <a:bodyPr/>
          <a:lstStyle/>
          <a:p>
            <a:r>
              <a:rPr lang="en-US" b="1" dirty="0"/>
              <a:t>Scenario 2</a:t>
            </a:r>
          </a:p>
        </p:txBody>
      </p:sp>
      <p:sp>
        <p:nvSpPr>
          <p:cNvPr id="4" name="Content Placeholder 3">
            <a:extLst>
              <a:ext uri="{FF2B5EF4-FFF2-40B4-BE49-F238E27FC236}">
                <a16:creationId xmlns:a16="http://schemas.microsoft.com/office/drawing/2014/main" id="{843C694E-263C-4A7F-A17B-5F26A7C6419A}"/>
              </a:ext>
            </a:extLst>
          </p:cNvPr>
          <p:cNvSpPr>
            <a:spLocks noGrp="1"/>
          </p:cNvSpPr>
          <p:nvPr>
            <p:ph sz="half" idx="2"/>
          </p:nvPr>
        </p:nvSpPr>
        <p:spPr>
          <a:xfrm>
            <a:off x="1034041" y="2560320"/>
            <a:ext cx="9865607" cy="3310128"/>
          </a:xfrm>
        </p:spPr>
        <p:txBody>
          <a:bodyPr>
            <a:normAutofit fontScale="77500" lnSpcReduction="20000"/>
          </a:bodyPr>
          <a:lstStyle/>
          <a:p>
            <a:r>
              <a:rPr lang="en-US" dirty="0"/>
              <a:t>You are a Family Support Provider working with Jeff and Mandy. Their son Jonathon is almost 17 years old and has been receiving services for over 2 years for mood disorders. He has had problems with his anger and following rules around the house like curfew and doing chores. Jeff and Mandy are making ends meet but don’t have any extra money after the bills are paid and groceries are bought each month. Jonathon wants to get his driver’s license and a car so he can go to work. You understand the situation Jeff and Mandy are in and they are the parents and it’s their right to say NO. Jonathon’s CSW has been working with him on setting goals to work on and all he can talk about is getting a car and going to work. The CSW thinks getting a car and a job might help Jonathan with his attitude and give him something positive to do with his extra time. The last wraparound meeting did not go well and Jonathon and his parents were frustrated when the meeting ended. It seemed like Jonathon’s Parents and Jonathon and the CSW were working towards 2 different plans. You and the CSW have the same supervisor at the CMHC.</a:t>
            </a:r>
          </a:p>
          <a:p>
            <a:endParaRPr lang="en-US" dirty="0"/>
          </a:p>
        </p:txBody>
      </p:sp>
    </p:spTree>
    <p:extLst>
      <p:ext uri="{BB962C8B-B14F-4D97-AF65-F5344CB8AC3E}">
        <p14:creationId xmlns:p14="http://schemas.microsoft.com/office/powerpoint/2010/main" val="2644051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087A-6FC8-4525-95EB-89425B34D2F8}"/>
              </a:ext>
            </a:extLst>
          </p:cNvPr>
          <p:cNvSpPr>
            <a:spLocks noGrp="1"/>
          </p:cNvSpPr>
          <p:nvPr>
            <p:ph type="title"/>
          </p:nvPr>
        </p:nvSpPr>
        <p:spPr/>
        <p:txBody>
          <a:bodyPr/>
          <a:lstStyle/>
          <a:p>
            <a:r>
              <a:rPr lang="en-US" b="1" dirty="0"/>
              <a:t>Review Questions:  Session 15</a:t>
            </a:r>
          </a:p>
        </p:txBody>
      </p:sp>
      <p:sp>
        <p:nvSpPr>
          <p:cNvPr id="3" name="Content Placeholder 2">
            <a:extLst>
              <a:ext uri="{FF2B5EF4-FFF2-40B4-BE49-F238E27FC236}">
                <a16:creationId xmlns:a16="http://schemas.microsoft.com/office/drawing/2014/main" id="{067F2799-876E-47A6-8575-FB8D8966161F}"/>
              </a:ext>
            </a:extLst>
          </p:cNvPr>
          <p:cNvSpPr>
            <a:spLocks noGrp="1"/>
          </p:cNvSpPr>
          <p:nvPr>
            <p:ph sz="half" idx="1"/>
          </p:nvPr>
        </p:nvSpPr>
        <p:spPr>
          <a:xfrm>
            <a:off x="1298448" y="2560320"/>
            <a:ext cx="9598150" cy="3310128"/>
          </a:xfrm>
        </p:spPr>
        <p:txBody>
          <a:bodyPr>
            <a:normAutofit/>
          </a:bodyPr>
          <a:lstStyle/>
          <a:p>
            <a:r>
              <a:rPr lang="en-US" dirty="0"/>
              <a:t>Family Support Providers, like all positions, at some time experience conflict in the workplace.  What are the 3 steps for effective communication during potential conflict?</a:t>
            </a:r>
          </a:p>
        </p:txBody>
      </p:sp>
    </p:spTree>
    <p:extLst>
      <p:ext uri="{BB962C8B-B14F-4D97-AF65-F5344CB8AC3E}">
        <p14:creationId xmlns:p14="http://schemas.microsoft.com/office/powerpoint/2010/main" val="86408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a:bodyPr>
          <a:lstStyle/>
          <a:p>
            <a:r>
              <a:rPr lang="en-US" sz="3600" b="1" dirty="0"/>
              <a:t>Session 16</a:t>
            </a:r>
            <a:br>
              <a:rPr lang="en-US" sz="3600" b="1" dirty="0"/>
            </a:br>
            <a:r>
              <a:rPr lang="en-US" sz="3600" b="1" dirty="0"/>
              <a:t>Providing Culturally Informed Support</a:t>
            </a:r>
          </a:p>
        </p:txBody>
      </p:sp>
      <p:pic>
        <p:nvPicPr>
          <p:cNvPr id="5" name="Content Placeholder 4">
            <a:extLst>
              <a:ext uri="{FF2B5EF4-FFF2-40B4-BE49-F238E27FC236}">
                <a16:creationId xmlns:a16="http://schemas.microsoft.com/office/drawing/2014/main" id="{6AC72F9C-60BD-4D3A-B518-87B5E8C1276F}"/>
              </a:ext>
            </a:extLst>
          </p:cNvPr>
          <p:cNvPicPr>
            <a:picLocks noGrp="1" noChangeAspect="1"/>
          </p:cNvPicPr>
          <p:nvPr>
            <p:ph idx="1"/>
          </p:nvPr>
        </p:nvPicPr>
        <p:blipFill>
          <a:blip r:embed="rId2"/>
          <a:stretch>
            <a:fillRect/>
          </a:stretch>
        </p:blipFill>
        <p:spPr>
          <a:xfrm>
            <a:off x="3881710" y="2557463"/>
            <a:ext cx="4428579" cy="3317875"/>
          </a:xfrm>
          <a:prstGeom prst="rect">
            <a:avLst/>
          </a:prstGeom>
        </p:spPr>
      </p:pic>
    </p:spTree>
    <p:extLst>
      <p:ext uri="{BB962C8B-B14F-4D97-AF65-F5344CB8AC3E}">
        <p14:creationId xmlns:p14="http://schemas.microsoft.com/office/powerpoint/2010/main" val="1870873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4C6E-0504-4285-9DDC-FC06ED0E848A}"/>
              </a:ext>
            </a:extLst>
          </p:cNvPr>
          <p:cNvSpPr>
            <a:spLocks noGrp="1"/>
          </p:cNvSpPr>
          <p:nvPr>
            <p:ph type="title"/>
          </p:nvPr>
        </p:nvSpPr>
        <p:spPr/>
        <p:txBody>
          <a:bodyPr/>
          <a:lstStyle/>
          <a:p>
            <a:r>
              <a:rPr lang="en-US" b="1" dirty="0"/>
              <a:t>Culture</a:t>
            </a:r>
          </a:p>
        </p:txBody>
      </p:sp>
      <p:sp>
        <p:nvSpPr>
          <p:cNvPr id="4" name="Content Placeholder 3">
            <a:extLst>
              <a:ext uri="{FF2B5EF4-FFF2-40B4-BE49-F238E27FC236}">
                <a16:creationId xmlns:a16="http://schemas.microsoft.com/office/drawing/2014/main" id="{843C694E-263C-4A7F-A17B-5F26A7C6419A}"/>
              </a:ext>
            </a:extLst>
          </p:cNvPr>
          <p:cNvSpPr>
            <a:spLocks noGrp="1"/>
          </p:cNvSpPr>
          <p:nvPr>
            <p:ph sz="half" idx="2"/>
          </p:nvPr>
        </p:nvSpPr>
        <p:spPr/>
        <p:txBody>
          <a:bodyPr/>
          <a:lstStyle/>
          <a:p>
            <a:pPr fontAlgn="base"/>
            <a:r>
              <a:rPr lang="en-US" b="1" u="sng" dirty="0"/>
              <a:t>Culture </a:t>
            </a:r>
            <a:r>
              <a:rPr lang="en-US" b="1" dirty="0"/>
              <a:t>— </a:t>
            </a:r>
            <a:r>
              <a:rPr lang="en-US" dirty="0"/>
              <a:t>A set of beliefs, norms and values concerning the nature of relationships, the way people live their lives, and the way people organize their environments.</a:t>
            </a:r>
          </a:p>
          <a:p>
            <a:pPr fontAlgn="base"/>
            <a:r>
              <a:rPr lang="en-US" i="1" dirty="0"/>
              <a:t>Discussion Question — What are some different culture groups you can think of?</a:t>
            </a:r>
            <a:endParaRPr lang="en-US" dirty="0"/>
          </a:p>
        </p:txBody>
      </p:sp>
      <p:pic>
        <p:nvPicPr>
          <p:cNvPr id="7" name="Content Placeholder 6">
            <a:extLst>
              <a:ext uri="{FF2B5EF4-FFF2-40B4-BE49-F238E27FC236}">
                <a16:creationId xmlns:a16="http://schemas.microsoft.com/office/drawing/2014/main" id="{5F80514A-C10A-4309-87C2-2D97CE4B2665}"/>
              </a:ext>
            </a:extLst>
          </p:cNvPr>
          <p:cNvPicPr>
            <a:picLocks noGrp="1" noChangeAspect="1"/>
          </p:cNvPicPr>
          <p:nvPr>
            <p:ph sz="half" idx="1"/>
          </p:nvPr>
        </p:nvPicPr>
        <p:blipFill>
          <a:blip r:embed="rId2"/>
          <a:stretch>
            <a:fillRect/>
          </a:stretch>
        </p:blipFill>
        <p:spPr>
          <a:xfrm>
            <a:off x="1400175" y="2734469"/>
            <a:ext cx="4514850" cy="2962275"/>
          </a:xfrm>
          <a:prstGeom prst="rect">
            <a:avLst/>
          </a:prstGeom>
        </p:spPr>
      </p:pic>
    </p:spTree>
    <p:extLst>
      <p:ext uri="{BB962C8B-B14F-4D97-AF65-F5344CB8AC3E}">
        <p14:creationId xmlns:p14="http://schemas.microsoft.com/office/powerpoint/2010/main" val="41039020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fontScale="90000"/>
          </a:bodyPr>
          <a:lstStyle/>
          <a:p>
            <a:r>
              <a:rPr lang="en-US" sz="3600" b="1" dirty="0"/>
              <a:t>Session 15</a:t>
            </a:r>
            <a:br>
              <a:rPr lang="en-US" sz="3600" b="1" dirty="0"/>
            </a:br>
            <a:r>
              <a:rPr lang="en-US" sz="3600" b="1" dirty="0"/>
              <a:t>Family Support Providers in the Workplace:  Skills for Effective Teams</a:t>
            </a:r>
          </a:p>
        </p:txBody>
      </p:sp>
      <p:pic>
        <p:nvPicPr>
          <p:cNvPr id="5" name="Content Placeholder 4">
            <a:extLst>
              <a:ext uri="{FF2B5EF4-FFF2-40B4-BE49-F238E27FC236}">
                <a16:creationId xmlns:a16="http://schemas.microsoft.com/office/drawing/2014/main" id="{B17E9DF5-E4C8-413F-A9F6-B767EBFD4C64}"/>
              </a:ext>
            </a:extLst>
          </p:cNvPr>
          <p:cNvPicPr>
            <a:picLocks noGrp="1" noChangeAspect="1"/>
          </p:cNvPicPr>
          <p:nvPr>
            <p:ph idx="1"/>
          </p:nvPr>
        </p:nvPicPr>
        <p:blipFill>
          <a:blip r:embed="rId2"/>
          <a:stretch>
            <a:fillRect/>
          </a:stretch>
        </p:blipFill>
        <p:spPr>
          <a:xfrm>
            <a:off x="3563271" y="2557463"/>
            <a:ext cx="5065458" cy="3317875"/>
          </a:xfrm>
          <a:prstGeom prst="rect">
            <a:avLst/>
          </a:prstGeom>
        </p:spPr>
      </p:pic>
    </p:spTree>
    <p:extLst>
      <p:ext uri="{BB962C8B-B14F-4D97-AF65-F5344CB8AC3E}">
        <p14:creationId xmlns:p14="http://schemas.microsoft.com/office/powerpoint/2010/main" val="21783444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AAC2D-1407-4673-A52D-DE6977AAD1F4}"/>
              </a:ext>
            </a:extLst>
          </p:cNvPr>
          <p:cNvSpPr>
            <a:spLocks noGrp="1"/>
          </p:cNvSpPr>
          <p:nvPr>
            <p:ph type="title"/>
          </p:nvPr>
        </p:nvSpPr>
        <p:spPr/>
        <p:txBody>
          <a:bodyPr/>
          <a:lstStyle/>
          <a:p>
            <a:r>
              <a:rPr lang="en-US" b="1" dirty="0"/>
              <a:t>Cultural Competence</a:t>
            </a:r>
            <a:endParaRPr lang="en-US" dirty="0"/>
          </a:p>
        </p:txBody>
      </p:sp>
      <p:sp>
        <p:nvSpPr>
          <p:cNvPr id="3" name="Content Placeholder 2">
            <a:extLst>
              <a:ext uri="{FF2B5EF4-FFF2-40B4-BE49-F238E27FC236}">
                <a16:creationId xmlns:a16="http://schemas.microsoft.com/office/drawing/2014/main" id="{75B137BC-D0FA-4582-8718-1066D1D11926}"/>
              </a:ext>
            </a:extLst>
          </p:cNvPr>
          <p:cNvSpPr>
            <a:spLocks noGrp="1"/>
          </p:cNvSpPr>
          <p:nvPr>
            <p:ph idx="1"/>
          </p:nvPr>
        </p:nvSpPr>
        <p:spPr>
          <a:xfrm>
            <a:off x="1295401" y="2556932"/>
            <a:ext cx="4216636" cy="3318936"/>
          </a:xfrm>
        </p:spPr>
        <p:txBody>
          <a:bodyPr>
            <a:normAutofit lnSpcReduction="10000"/>
          </a:bodyPr>
          <a:lstStyle/>
          <a:p>
            <a:pPr marL="0" indent="0">
              <a:buNone/>
            </a:pPr>
            <a:r>
              <a:rPr lang="en-US" b="1" u="sng" dirty="0"/>
              <a:t>Cultural Competence</a:t>
            </a:r>
            <a:r>
              <a:rPr lang="en-US" b="1" dirty="0"/>
              <a:t> - </a:t>
            </a:r>
            <a:r>
              <a:rPr lang="en-US" dirty="0"/>
              <a:t>to be respectful and responsive to the health beliefs and practices—and cultural and linguistic needs—of diverse population groups. Developing cultural competence is also an evolving, dynamic process that takes time and occurs along a continuum.</a:t>
            </a:r>
          </a:p>
          <a:p>
            <a:pPr marL="0" indent="0">
              <a:buNone/>
            </a:pPr>
            <a:endParaRPr lang="en-US" dirty="0"/>
          </a:p>
        </p:txBody>
      </p:sp>
      <p:pic>
        <p:nvPicPr>
          <p:cNvPr id="5" name="Picture 4">
            <a:extLst>
              <a:ext uri="{FF2B5EF4-FFF2-40B4-BE49-F238E27FC236}">
                <a16:creationId xmlns:a16="http://schemas.microsoft.com/office/drawing/2014/main" id="{752E2355-8AB7-4F58-9610-B413C8F2E559}"/>
              </a:ext>
            </a:extLst>
          </p:cNvPr>
          <p:cNvPicPr>
            <a:picLocks noChangeAspect="1"/>
          </p:cNvPicPr>
          <p:nvPr/>
        </p:nvPicPr>
        <p:blipFill>
          <a:blip r:embed="rId2"/>
          <a:stretch>
            <a:fillRect/>
          </a:stretch>
        </p:blipFill>
        <p:spPr>
          <a:xfrm>
            <a:off x="6096000" y="2666110"/>
            <a:ext cx="4514850" cy="2705100"/>
          </a:xfrm>
          <a:prstGeom prst="rect">
            <a:avLst/>
          </a:prstGeom>
        </p:spPr>
      </p:pic>
    </p:spTree>
    <p:extLst>
      <p:ext uri="{BB962C8B-B14F-4D97-AF65-F5344CB8AC3E}">
        <p14:creationId xmlns:p14="http://schemas.microsoft.com/office/powerpoint/2010/main" val="201097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43CA0-15A5-49C3-BA36-BA0B47AF50B6}"/>
              </a:ext>
            </a:extLst>
          </p:cNvPr>
          <p:cNvSpPr>
            <a:spLocks noGrp="1"/>
          </p:cNvSpPr>
          <p:nvPr>
            <p:ph type="title"/>
          </p:nvPr>
        </p:nvSpPr>
        <p:spPr/>
        <p:txBody>
          <a:bodyPr>
            <a:normAutofit fontScale="90000"/>
          </a:bodyPr>
          <a:lstStyle/>
          <a:p>
            <a:r>
              <a:rPr lang="en-US" b="1" dirty="0"/>
              <a:t>Why is Cultural Competence Important for Family Support Providers?</a:t>
            </a:r>
          </a:p>
        </p:txBody>
      </p:sp>
      <p:sp>
        <p:nvSpPr>
          <p:cNvPr id="3" name="Content Placeholder 2">
            <a:extLst>
              <a:ext uri="{FF2B5EF4-FFF2-40B4-BE49-F238E27FC236}">
                <a16:creationId xmlns:a16="http://schemas.microsoft.com/office/drawing/2014/main" id="{1F974D82-8654-4F72-BF22-396024D241FE}"/>
              </a:ext>
            </a:extLst>
          </p:cNvPr>
          <p:cNvSpPr>
            <a:spLocks noGrp="1"/>
          </p:cNvSpPr>
          <p:nvPr>
            <p:ph idx="1"/>
          </p:nvPr>
        </p:nvSpPr>
        <p:spPr>
          <a:xfrm>
            <a:off x="1295402" y="2556932"/>
            <a:ext cx="9601196" cy="3318936"/>
          </a:xfrm>
        </p:spPr>
        <p:txBody>
          <a:bodyPr>
            <a:noAutofit/>
          </a:bodyPr>
          <a:lstStyle/>
          <a:p>
            <a:pPr fontAlgn="base"/>
            <a:r>
              <a:rPr lang="en-US" dirty="0"/>
              <a:t>Many providers in the United States are taught to approach behavioral health based on white, middle class norms and beliefs. Others assume that their beliefs (whatever they may be) about what causes and reduces emotional difficulties are universally true. Family supporters, with their lived and/or living experience of behavioral health challenges, are often no exception. Additionally, they may have limited experience with people who do not share their particular background.</a:t>
            </a:r>
          </a:p>
          <a:p>
            <a:pPr marL="0" indent="0">
              <a:buNone/>
            </a:pPr>
            <a:endParaRPr lang="en-US" dirty="0"/>
          </a:p>
        </p:txBody>
      </p:sp>
    </p:spTree>
    <p:extLst>
      <p:ext uri="{BB962C8B-B14F-4D97-AF65-F5344CB8AC3E}">
        <p14:creationId xmlns:p14="http://schemas.microsoft.com/office/powerpoint/2010/main" val="828613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43CA0-15A5-49C3-BA36-BA0B47AF50B6}"/>
              </a:ext>
            </a:extLst>
          </p:cNvPr>
          <p:cNvSpPr>
            <a:spLocks noGrp="1"/>
          </p:cNvSpPr>
          <p:nvPr>
            <p:ph type="title"/>
          </p:nvPr>
        </p:nvSpPr>
        <p:spPr/>
        <p:txBody>
          <a:bodyPr>
            <a:normAutofit fontScale="90000"/>
          </a:bodyPr>
          <a:lstStyle/>
          <a:p>
            <a:r>
              <a:rPr lang="en-US" b="1" dirty="0"/>
              <a:t>Why is Cultural Competence Important for Family Support Providers?</a:t>
            </a:r>
          </a:p>
        </p:txBody>
      </p:sp>
      <p:sp>
        <p:nvSpPr>
          <p:cNvPr id="3" name="Content Placeholder 2">
            <a:extLst>
              <a:ext uri="{FF2B5EF4-FFF2-40B4-BE49-F238E27FC236}">
                <a16:creationId xmlns:a16="http://schemas.microsoft.com/office/drawing/2014/main" id="{1F974D82-8654-4F72-BF22-396024D241FE}"/>
              </a:ext>
            </a:extLst>
          </p:cNvPr>
          <p:cNvSpPr>
            <a:spLocks noGrp="1"/>
          </p:cNvSpPr>
          <p:nvPr>
            <p:ph idx="1"/>
          </p:nvPr>
        </p:nvSpPr>
        <p:spPr>
          <a:xfrm>
            <a:off x="1295402" y="2556932"/>
            <a:ext cx="9601196" cy="3318936"/>
          </a:xfrm>
        </p:spPr>
        <p:txBody>
          <a:bodyPr>
            <a:noAutofit/>
          </a:bodyPr>
          <a:lstStyle/>
          <a:p>
            <a:r>
              <a:rPr lang="en-US" sz="2000" dirty="0"/>
              <a:t>Since families are the foundation of support and mutual assistance, their cultural skills are critical for engaging and supporting people with behavioral health issues. These skills stem from shared experiences of behavioral health problems and social stigma. Family supporters and leadership who come from diverse backgrounds themselves benefit from culturally competent recruitment, retention and promotion practices. Remember, enhancing cultural competency is not for white family support providers alone. Everybody—no matter what their background—has things to learn about how people from diverse communities view their behavioral health experience and how they wish to be treated. This is why cultural competence is an expectation of all family providers, their leaders and the programs they run.</a:t>
            </a:r>
          </a:p>
          <a:p>
            <a:pPr marL="0" indent="0">
              <a:buNone/>
            </a:pPr>
            <a:endParaRPr lang="en-US" dirty="0"/>
          </a:p>
        </p:txBody>
      </p:sp>
    </p:spTree>
    <p:extLst>
      <p:ext uri="{BB962C8B-B14F-4D97-AF65-F5344CB8AC3E}">
        <p14:creationId xmlns:p14="http://schemas.microsoft.com/office/powerpoint/2010/main" val="1477324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43CA0-15A5-49C3-BA36-BA0B47AF50B6}"/>
              </a:ext>
            </a:extLst>
          </p:cNvPr>
          <p:cNvSpPr>
            <a:spLocks noGrp="1"/>
          </p:cNvSpPr>
          <p:nvPr>
            <p:ph type="title"/>
          </p:nvPr>
        </p:nvSpPr>
        <p:spPr/>
        <p:txBody>
          <a:bodyPr>
            <a:normAutofit fontScale="90000"/>
          </a:bodyPr>
          <a:lstStyle/>
          <a:p>
            <a:r>
              <a:rPr lang="en-US" b="1" dirty="0"/>
              <a:t>Group Activity—Importance of Cultural Competence</a:t>
            </a:r>
          </a:p>
        </p:txBody>
      </p:sp>
      <p:sp>
        <p:nvSpPr>
          <p:cNvPr id="3" name="Content Placeholder 2">
            <a:extLst>
              <a:ext uri="{FF2B5EF4-FFF2-40B4-BE49-F238E27FC236}">
                <a16:creationId xmlns:a16="http://schemas.microsoft.com/office/drawing/2014/main" id="{1F974D82-8654-4F72-BF22-396024D241FE}"/>
              </a:ext>
            </a:extLst>
          </p:cNvPr>
          <p:cNvSpPr>
            <a:spLocks noGrp="1"/>
          </p:cNvSpPr>
          <p:nvPr>
            <p:ph idx="1"/>
          </p:nvPr>
        </p:nvSpPr>
        <p:spPr>
          <a:xfrm>
            <a:off x="1295402" y="2556932"/>
            <a:ext cx="9601196" cy="3318936"/>
          </a:xfrm>
        </p:spPr>
        <p:txBody>
          <a:bodyPr>
            <a:noAutofit/>
          </a:bodyPr>
          <a:lstStyle/>
          <a:p>
            <a:pPr marL="0" indent="0">
              <a:buNone/>
            </a:pPr>
            <a:r>
              <a:rPr lang="en-US" sz="2000" dirty="0"/>
              <a:t>List below the cultural and other groups you identify with the most. Include specifically your family's cultural, ethnic and racial background groups; your personal characteristic groups (age, gender, sexual orientation, etc.); your family roles and relationships (wife, father, sister, uncle, etc.); your community or other group memberships and any spiritual or religious affiliations.</a:t>
            </a:r>
          </a:p>
          <a:p>
            <a:pPr marL="0" indent="0">
              <a:buNone/>
            </a:pPr>
            <a:r>
              <a:rPr lang="en-US" sz="2000" dirty="0"/>
              <a:t>Next, circle the two most important groups you identify with--</a:t>
            </a:r>
          </a:p>
          <a:p>
            <a:pPr marL="0" indent="0">
              <a:buNone/>
            </a:pPr>
            <a:r>
              <a:rPr lang="en-US" sz="2000" dirty="0"/>
              <a:t>Now, imagine you are going to receive family support from a family support specialist who knows everything on your list except those you circled. Write your thoughts and feelings about this on a piece of paper for future discussion with the group.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0608617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Autofit/>
          </a:bodyPr>
          <a:lstStyle/>
          <a:p>
            <a:r>
              <a:rPr lang="en-US" sz="3200" b="1" dirty="0"/>
              <a:t>Group Activity- Cultural Competence Assessment</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70000" lnSpcReduction="20000"/>
          </a:bodyPr>
          <a:lstStyle/>
          <a:p>
            <a:r>
              <a:rPr lang="en-US" dirty="0"/>
              <a:t>Complete the following assessment.  Feel free to share your answers with the group.</a:t>
            </a:r>
          </a:p>
          <a:p>
            <a:r>
              <a:rPr lang="en-US" dirty="0"/>
              <a:t>A=Things I frequently do</a:t>
            </a:r>
          </a:p>
          <a:p>
            <a:r>
              <a:rPr lang="en-US" dirty="0"/>
              <a:t>B=Things I occasionally do</a:t>
            </a:r>
          </a:p>
          <a:p>
            <a:r>
              <a:rPr lang="en-US" dirty="0"/>
              <a:t>C=Things I rarely or never</a:t>
            </a:r>
          </a:p>
          <a:p>
            <a:r>
              <a:rPr lang="en-US" dirty="0"/>
              <a:t>D=I don’t believe this applies to me</a:t>
            </a:r>
          </a:p>
        </p:txBody>
      </p:sp>
      <p:sp>
        <p:nvSpPr>
          <p:cNvPr id="5" name="Content Placeholder 4">
            <a:extLst>
              <a:ext uri="{FF2B5EF4-FFF2-40B4-BE49-F238E27FC236}">
                <a16:creationId xmlns:a16="http://schemas.microsoft.com/office/drawing/2014/main" id="{FAF6724F-1E1A-4680-9C4C-93C6DB70B891}"/>
              </a:ext>
            </a:extLst>
          </p:cNvPr>
          <p:cNvSpPr>
            <a:spLocks noGrp="1"/>
          </p:cNvSpPr>
          <p:nvPr>
            <p:ph sz="half" idx="2"/>
          </p:nvPr>
        </p:nvSpPr>
        <p:spPr/>
        <p:txBody>
          <a:bodyPr>
            <a:normAutofit fontScale="70000" lnSpcReduction="20000"/>
          </a:bodyPr>
          <a:lstStyle/>
          <a:p>
            <a:pPr marL="0" indent="0">
              <a:buNone/>
            </a:pPr>
            <a:r>
              <a:rPr lang="en-US" b="1" dirty="0"/>
              <a:t>Physical Environment, Materials and Resources</a:t>
            </a:r>
          </a:p>
          <a:p>
            <a:r>
              <a:rPr lang="en-US" dirty="0"/>
              <a:t>I display pictures, posters and other materials that reflect the cultures and ethnic backgrounds of families served by my 	    program or agency.</a:t>
            </a:r>
          </a:p>
          <a:p>
            <a:r>
              <a:rPr lang="en-US" dirty="0"/>
              <a:t>I ensure that magazines, brochures and other printed materials are of interest to and reflect the different cultures of families served by my program or agency.   </a:t>
            </a:r>
          </a:p>
          <a:p>
            <a:r>
              <a:rPr lang="en-US" dirty="0"/>
              <a:t>When using videos, films, or other media resources, I ensure that they reflect the cultures of families served by my program or agency. </a:t>
            </a:r>
          </a:p>
          <a:p>
            <a:pPr marL="0" indent="0">
              <a:buNone/>
            </a:pPr>
            <a:endParaRPr lang="en-US" dirty="0"/>
          </a:p>
          <a:p>
            <a:endParaRPr lang="en-US" dirty="0"/>
          </a:p>
        </p:txBody>
      </p:sp>
    </p:spTree>
    <p:extLst>
      <p:ext uri="{BB962C8B-B14F-4D97-AF65-F5344CB8AC3E}">
        <p14:creationId xmlns:p14="http://schemas.microsoft.com/office/powerpoint/2010/main" val="3031781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Autofit/>
          </a:bodyPr>
          <a:lstStyle/>
          <a:p>
            <a:r>
              <a:rPr lang="en-US" sz="3200" b="1" dirty="0"/>
              <a:t>Group Activity- Cultural Competence Assessment</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55000" lnSpcReduction="20000"/>
          </a:bodyPr>
          <a:lstStyle/>
          <a:p>
            <a:r>
              <a:rPr lang="en-US" dirty="0"/>
              <a:t>Complete the following assessment.  Feel free to share your answers with the group.</a:t>
            </a:r>
          </a:p>
          <a:p>
            <a:r>
              <a:rPr lang="en-US" dirty="0"/>
              <a:t>A=Things I frequently do</a:t>
            </a:r>
          </a:p>
          <a:p>
            <a:r>
              <a:rPr lang="en-US" dirty="0"/>
              <a:t>B=Things I occasionally do</a:t>
            </a:r>
          </a:p>
          <a:p>
            <a:r>
              <a:rPr lang="en-US" dirty="0"/>
              <a:t>C=Things I rarely or never</a:t>
            </a:r>
          </a:p>
          <a:p>
            <a:r>
              <a:rPr lang="en-US" dirty="0"/>
              <a:t>D=I don’t believe this applies to me</a:t>
            </a:r>
          </a:p>
        </p:txBody>
      </p:sp>
      <p:sp>
        <p:nvSpPr>
          <p:cNvPr id="5" name="Content Placeholder 4">
            <a:extLst>
              <a:ext uri="{FF2B5EF4-FFF2-40B4-BE49-F238E27FC236}">
                <a16:creationId xmlns:a16="http://schemas.microsoft.com/office/drawing/2014/main" id="{FAF6724F-1E1A-4680-9C4C-93C6DB70B891}"/>
              </a:ext>
            </a:extLst>
          </p:cNvPr>
          <p:cNvSpPr>
            <a:spLocks noGrp="1"/>
          </p:cNvSpPr>
          <p:nvPr>
            <p:ph sz="half" idx="2"/>
          </p:nvPr>
        </p:nvSpPr>
        <p:spPr/>
        <p:txBody>
          <a:bodyPr>
            <a:normAutofit fontScale="55000" lnSpcReduction="20000"/>
          </a:bodyPr>
          <a:lstStyle/>
          <a:p>
            <a:pPr marL="0" indent="0">
              <a:buNone/>
            </a:pPr>
            <a:r>
              <a:rPr lang="en-US" b="1" dirty="0"/>
              <a:t>Communication Styles</a:t>
            </a:r>
          </a:p>
          <a:p>
            <a:r>
              <a:rPr lang="en-US" dirty="0"/>
              <a:t>For families who speak languages or dialects other than English, I attempt to learn to use keywords in their language so that I am better able to communicate with them.</a:t>
            </a:r>
          </a:p>
          <a:p>
            <a:r>
              <a:rPr lang="en-US" dirty="0"/>
              <a:t> I attempt to determine any familial colloquialisms used by families that may have an impact on services provided. </a:t>
            </a:r>
          </a:p>
          <a:p>
            <a:r>
              <a:rPr lang="en-US" dirty="0"/>
              <a:t>I use visual aids, gestures and physical prompts in my interactions with families who have limited English proficiency.  </a:t>
            </a:r>
          </a:p>
          <a:p>
            <a:pPr marL="0" indent="0">
              <a:buNone/>
            </a:pPr>
            <a:endParaRPr lang="en-US" dirty="0"/>
          </a:p>
          <a:p>
            <a:r>
              <a:rPr lang="en-US" dirty="0"/>
              <a:t>I use bilingual staff members or trained/certified interpreters for services with families who have limited English proficiency. </a:t>
            </a:r>
          </a:p>
          <a:p>
            <a:pPr marL="0" indent="0">
              <a:buNone/>
            </a:pPr>
            <a:endParaRPr lang="en-US" dirty="0"/>
          </a:p>
          <a:p>
            <a:r>
              <a:rPr lang="en-US" dirty="0"/>
              <a:t>I use bilingual staff members or trained/certified interpreters for services with families who would require this level of assistance.  </a:t>
            </a:r>
          </a:p>
          <a:p>
            <a:pPr marL="0"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2481773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Autofit/>
          </a:bodyPr>
          <a:lstStyle/>
          <a:p>
            <a:r>
              <a:rPr lang="en-US" sz="3200" b="1" dirty="0"/>
              <a:t>Group Activity- Cultural Competence Assessment</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47500" lnSpcReduction="20000"/>
          </a:bodyPr>
          <a:lstStyle/>
          <a:p>
            <a:r>
              <a:rPr lang="en-US" dirty="0"/>
              <a:t>Complete the following assessment.  Feel free to share your answers with the group.</a:t>
            </a:r>
          </a:p>
          <a:p>
            <a:r>
              <a:rPr lang="en-US" dirty="0"/>
              <a:t>A=Things I frequently do</a:t>
            </a:r>
          </a:p>
          <a:p>
            <a:r>
              <a:rPr lang="en-US" dirty="0"/>
              <a:t>B=Things I occasionally do</a:t>
            </a:r>
          </a:p>
          <a:p>
            <a:r>
              <a:rPr lang="en-US" dirty="0"/>
              <a:t>C=Things I rarely or never</a:t>
            </a:r>
          </a:p>
          <a:p>
            <a:r>
              <a:rPr lang="en-US" dirty="0"/>
              <a:t>D=I don’t believe this applies to me</a:t>
            </a:r>
          </a:p>
        </p:txBody>
      </p:sp>
      <p:sp>
        <p:nvSpPr>
          <p:cNvPr id="5" name="Content Placeholder 4">
            <a:extLst>
              <a:ext uri="{FF2B5EF4-FFF2-40B4-BE49-F238E27FC236}">
                <a16:creationId xmlns:a16="http://schemas.microsoft.com/office/drawing/2014/main" id="{FAF6724F-1E1A-4680-9C4C-93C6DB70B891}"/>
              </a:ext>
            </a:extLst>
          </p:cNvPr>
          <p:cNvSpPr>
            <a:spLocks noGrp="1"/>
          </p:cNvSpPr>
          <p:nvPr>
            <p:ph sz="half" idx="2"/>
          </p:nvPr>
        </p:nvSpPr>
        <p:spPr/>
        <p:txBody>
          <a:bodyPr>
            <a:normAutofit fontScale="47500" lnSpcReduction="20000"/>
          </a:bodyPr>
          <a:lstStyle/>
          <a:p>
            <a:pPr marL="0" indent="0">
              <a:buNone/>
            </a:pPr>
            <a:r>
              <a:rPr lang="en-US" b="1" dirty="0"/>
              <a:t>Values and Attitudes </a:t>
            </a:r>
          </a:p>
          <a:p>
            <a:r>
              <a:rPr lang="en-US" dirty="0"/>
              <a:t>I accept that religion and other beliefs may influence how families respond to illnesses, disease, disability and death.  </a:t>
            </a:r>
          </a:p>
          <a:p>
            <a:r>
              <a:rPr lang="en-US" dirty="0"/>
              <a:t>Before visiting or providing services in the home setting, I seek information on acceptable behaviors, courtesies customs and expectations that are unique to families of different cultures. </a:t>
            </a:r>
          </a:p>
          <a:p>
            <a:r>
              <a:rPr lang="en-US" dirty="0"/>
              <a:t>I seek information from families or other key individuals that will assist in service adaptation to respond to the needs and preferences of culturally and ethnically diverse families served by my program or agency.</a:t>
            </a:r>
          </a:p>
          <a:p>
            <a:r>
              <a:rPr lang="en-US" dirty="0"/>
              <a:t>I advocate for the review of my program’s or agency’s mission statement, goals, policies, and procedures to ensure that they incorporate principles and practices that promote cultural diversity and cultural competence. </a:t>
            </a:r>
          </a:p>
          <a:p>
            <a:endParaRPr lang="en-US" dirty="0"/>
          </a:p>
          <a:p>
            <a:pPr marL="0" indent="0" algn="ctr">
              <a:buNone/>
            </a:pPr>
            <a:r>
              <a:rPr lang="en-US" b="1" dirty="0"/>
              <a:t>There is no answer key with correct responses.  However, if you frequently responded “C,” you may not necessarily demonstrate values and engage in practices that promote a culturally diverse and culturally competent service delivery system for families.  This cultural assessment is found in SAMHSA TIP 59 with slight changes to wording to be more applicable in family setting. </a:t>
            </a:r>
          </a:p>
        </p:txBody>
      </p:sp>
    </p:spTree>
    <p:extLst>
      <p:ext uri="{BB962C8B-B14F-4D97-AF65-F5344CB8AC3E}">
        <p14:creationId xmlns:p14="http://schemas.microsoft.com/office/powerpoint/2010/main" val="9562868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087A-6FC8-4525-95EB-89425B34D2F8}"/>
              </a:ext>
            </a:extLst>
          </p:cNvPr>
          <p:cNvSpPr>
            <a:spLocks noGrp="1"/>
          </p:cNvSpPr>
          <p:nvPr>
            <p:ph type="title"/>
          </p:nvPr>
        </p:nvSpPr>
        <p:spPr/>
        <p:txBody>
          <a:bodyPr/>
          <a:lstStyle/>
          <a:p>
            <a:r>
              <a:rPr lang="en-US" b="1" dirty="0"/>
              <a:t>Review Questions:  Session 16</a:t>
            </a:r>
          </a:p>
        </p:txBody>
      </p:sp>
      <p:sp>
        <p:nvSpPr>
          <p:cNvPr id="3" name="Content Placeholder 2">
            <a:extLst>
              <a:ext uri="{FF2B5EF4-FFF2-40B4-BE49-F238E27FC236}">
                <a16:creationId xmlns:a16="http://schemas.microsoft.com/office/drawing/2014/main" id="{067F2799-876E-47A6-8575-FB8D8966161F}"/>
              </a:ext>
            </a:extLst>
          </p:cNvPr>
          <p:cNvSpPr>
            <a:spLocks noGrp="1"/>
          </p:cNvSpPr>
          <p:nvPr>
            <p:ph sz="half" idx="1"/>
          </p:nvPr>
        </p:nvSpPr>
        <p:spPr>
          <a:xfrm>
            <a:off x="1298448" y="2560320"/>
            <a:ext cx="9598150" cy="3310128"/>
          </a:xfrm>
        </p:spPr>
        <p:txBody>
          <a:bodyPr>
            <a:normAutofit/>
          </a:bodyPr>
          <a:lstStyle/>
          <a:p>
            <a:r>
              <a:rPr lang="en-US" dirty="0"/>
              <a:t>Who has the most to learn from others from diverse communities?</a:t>
            </a:r>
          </a:p>
          <a:p>
            <a:r>
              <a:rPr lang="en-US" dirty="0"/>
              <a:t>Are ALL FSPs expected to strive for cultural competence?</a:t>
            </a:r>
          </a:p>
        </p:txBody>
      </p:sp>
    </p:spTree>
    <p:extLst>
      <p:ext uri="{BB962C8B-B14F-4D97-AF65-F5344CB8AC3E}">
        <p14:creationId xmlns:p14="http://schemas.microsoft.com/office/powerpoint/2010/main" val="36410296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a:bodyPr>
          <a:lstStyle/>
          <a:p>
            <a:r>
              <a:rPr lang="en-US" sz="3600" b="1" dirty="0"/>
              <a:t>Session 17</a:t>
            </a:r>
            <a:br>
              <a:rPr lang="en-US" sz="3600" b="1" dirty="0"/>
            </a:br>
            <a:r>
              <a:rPr lang="en-US" sz="3600" b="1" dirty="0"/>
              <a:t>Facing One’s Fears</a:t>
            </a:r>
          </a:p>
        </p:txBody>
      </p:sp>
      <p:pic>
        <p:nvPicPr>
          <p:cNvPr id="6" name="Content Placeholder 5">
            <a:extLst>
              <a:ext uri="{FF2B5EF4-FFF2-40B4-BE49-F238E27FC236}">
                <a16:creationId xmlns:a16="http://schemas.microsoft.com/office/drawing/2014/main" id="{F46D349D-CAFF-4EB0-9557-E45735F64AF5}"/>
              </a:ext>
            </a:extLst>
          </p:cNvPr>
          <p:cNvPicPr>
            <a:picLocks noGrp="1" noChangeAspect="1"/>
          </p:cNvPicPr>
          <p:nvPr>
            <p:ph idx="1"/>
          </p:nvPr>
        </p:nvPicPr>
        <p:blipFill>
          <a:blip r:embed="rId2"/>
          <a:stretch>
            <a:fillRect/>
          </a:stretch>
        </p:blipFill>
        <p:spPr>
          <a:xfrm>
            <a:off x="3884083" y="2557463"/>
            <a:ext cx="4423833" cy="3317875"/>
          </a:xfrm>
          <a:prstGeom prst="rect">
            <a:avLst/>
          </a:prstGeom>
        </p:spPr>
      </p:pic>
    </p:spTree>
    <p:extLst>
      <p:ext uri="{BB962C8B-B14F-4D97-AF65-F5344CB8AC3E}">
        <p14:creationId xmlns:p14="http://schemas.microsoft.com/office/powerpoint/2010/main" val="24657265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What Is Fear?</a:t>
            </a:r>
          </a:p>
        </p:txBody>
      </p:sp>
      <p:pic>
        <p:nvPicPr>
          <p:cNvPr id="7" name="Content Placeholder 6">
            <a:extLst>
              <a:ext uri="{FF2B5EF4-FFF2-40B4-BE49-F238E27FC236}">
                <a16:creationId xmlns:a16="http://schemas.microsoft.com/office/drawing/2014/main" id="{5C7878E6-D905-47F1-B6D8-A0E0B69B340A}"/>
              </a:ext>
            </a:extLst>
          </p:cNvPr>
          <p:cNvPicPr>
            <a:picLocks noGrp="1" noChangeAspect="1"/>
          </p:cNvPicPr>
          <p:nvPr>
            <p:ph sz="half" idx="1"/>
          </p:nvPr>
        </p:nvPicPr>
        <p:blipFill>
          <a:blip r:embed="rId2"/>
          <a:stretch>
            <a:fillRect/>
          </a:stretch>
        </p:blipFill>
        <p:spPr>
          <a:xfrm>
            <a:off x="1794617" y="2788917"/>
            <a:ext cx="8742347" cy="2853379"/>
          </a:xfrm>
          <a:prstGeom prst="rect">
            <a:avLst/>
          </a:prstGeom>
        </p:spPr>
      </p:pic>
    </p:spTree>
    <p:extLst>
      <p:ext uri="{BB962C8B-B14F-4D97-AF65-F5344CB8AC3E}">
        <p14:creationId xmlns:p14="http://schemas.microsoft.com/office/powerpoint/2010/main" val="599671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09C3-1E8F-4DA1-94F2-707DCA6398AB}"/>
              </a:ext>
            </a:extLst>
          </p:cNvPr>
          <p:cNvSpPr>
            <a:spLocks noGrp="1"/>
          </p:cNvSpPr>
          <p:nvPr>
            <p:ph type="title"/>
          </p:nvPr>
        </p:nvSpPr>
        <p:spPr/>
        <p:txBody>
          <a:bodyPr>
            <a:normAutofit/>
          </a:bodyPr>
          <a:lstStyle/>
          <a:p>
            <a:r>
              <a:rPr lang="en-US" b="1" dirty="0"/>
              <a:t>Reflective Questions</a:t>
            </a:r>
          </a:p>
        </p:txBody>
      </p:sp>
      <p:sp>
        <p:nvSpPr>
          <p:cNvPr id="3" name="Content Placeholder 2">
            <a:extLst>
              <a:ext uri="{FF2B5EF4-FFF2-40B4-BE49-F238E27FC236}">
                <a16:creationId xmlns:a16="http://schemas.microsoft.com/office/drawing/2014/main" id="{58593DAC-73B0-46A8-920F-C77DD11C7B9E}"/>
              </a:ext>
            </a:extLst>
          </p:cNvPr>
          <p:cNvSpPr>
            <a:spLocks noGrp="1"/>
          </p:cNvSpPr>
          <p:nvPr>
            <p:ph sz="half" idx="1"/>
          </p:nvPr>
        </p:nvSpPr>
        <p:spPr/>
        <p:txBody>
          <a:bodyPr>
            <a:normAutofit fontScale="92500" lnSpcReduction="10000"/>
          </a:bodyPr>
          <a:lstStyle/>
          <a:p>
            <a:r>
              <a:rPr lang="en-US" dirty="0"/>
              <a:t>What does it mean to be professional?</a:t>
            </a:r>
          </a:p>
          <a:p>
            <a:r>
              <a:rPr lang="en-US" dirty="0"/>
              <a:t>Why is a FSP asked to sign a Code of Ethics before beginning work as a FSP?</a:t>
            </a:r>
          </a:p>
          <a:p>
            <a:r>
              <a:rPr lang="en-US" dirty="0"/>
              <a:t>What is different about the role of a FSP within an organization?</a:t>
            </a:r>
          </a:p>
          <a:p>
            <a:r>
              <a:rPr lang="en-US" dirty="0"/>
              <a:t>Have you worked on a team in the workplace before?  Why is it important to be an effective team member?</a:t>
            </a:r>
          </a:p>
        </p:txBody>
      </p:sp>
      <p:pic>
        <p:nvPicPr>
          <p:cNvPr id="4" name="Picture 3">
            <a:extLst>
              <a:ext uri="{FF2B5EF4-FFF2-40B4-BE49-F238E27FC236}">
                <a16:creationId xmlns:a16="http://schemas.microsoft.com/office/drawing/2014/main" id="{2CEB1517-F410-4E66-BA94-0CCA09516D34}"/>
              </a:ext>
            </a:extLst>
          </p:cNvPr>
          <p:cNvPicPr>
            <a:picLocks noChangeAspect="1"/>
          </p:cNvPicPr>
          <p:nvPr/>
        </p:nvPicPr>
        <p:blipFill>
          <a:blip r:embed="rId2"/>
          <a:stretch>
            <a:fillRect/>
          </a:stretch>
        </p:blipFill>
        <p:spPr>
          <a:xfrm>
            <a:off x="6666975" y="2560320"/>
            <a:ext cx="3525163" cy="3310128"/>
          </a:xfrm>
          <a:prstGeom prst="rect">
            <a:avLst/>
          </a:prstGeom>
        </p:spPr>
      </p:pic>
    </p:spTree>
    <p:extLst>
      <p:ext uri="{BB962C8B-B14F-4D97-AF65-F5344CB8AC3E}">
        <p14:creationId xmlns:p14="http://schemas.microsoft.com/office/powerpoint/2010/main" val="2057154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Fear Is: </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62500" lnSpcReduction="20000"/>
          </a:bodyPr>
          <a:lstStyle/>
          <a:p>
            <a:r>
              <a:rPr lang="en-US" b="1" dirty="0"/>
              <a:t>Fear is…</a:t>
            </a:r>
          </a:p>
          <a:p>
            <a:r>
              <a:rPr lang="en-US" b="1" dirty="0"/>
              <a:t>…the feeling of alarm or agitation caused by the expectation or realization of danger. Fear is basically good. It protects us from real or perceived danger. Fear often keeps us from doing something that we feel may cause us harm, BUT some fears can be limiting our growth.</a:t>
            </a:r>
          </a:p>
          <a:p>
            <a:r>
              <a:rPr lang="en-US" b="1" dirty="0"/>
              <a:t>They can be a carry-over from another time in one’s life when it was appropriate to protect one self. Now we no longer need that protection. We may think we do!  The fear now is inappropriate and may be preventing us from growing and creating the life that we want.</a:t>
            </a:r>
          </a:p>
          <a:p>
            <a:endParaRPr lang="en-US" b="1" dirty="0"/>
          </a:p>
          <a:p>
            <a:endParaRPr lang="en-US" b="1" dirty="0"/>
          </a:p>
        </p:txBody>
      </p:sp>
      <p:pic>
        <p:nvPicPr>
          <p:cNvPr id="6" name="Content Placeholder 5">
            <a:extLst>
              <a:ext uri="{FF2B5EF4-FFF2-40B4-BE49-F238E27FC236}">
                <a16:creationId xmlns:a16="http://schemas.microsoft.com/office/drawing/2014/main" id="{0B5B5DC7-C16B-47F8-8FED-CF838C70330A}"/>
              </a:ext>
            </a:extLst>
          </p:cNvPr>
          <p:cNvPicPr>
            <a:picLocks noGrp="1" noChangeAspect="1"/>
          </p:cNvPicPr>
          <p:nvPr>
            <p:ph sz="half" idx="2"/>
          </p:nvPr>
        </p:nvPicPr>
        <p:blipFill>
          <a:blip r:embed="rId2"/>
          <a:stretch>
            <a:fillRect/>
          </a:stretch>
        </p:blipFill>
        <p:spPr>
          <a:xfrm>
            <a:off x="6181725" y="2983016"/>
            <a:ext cx="4718050" cy="2465181"/>
          </a:xfrm>
          <a:prstGeom prst="rect">
            <a:avLst/>
          </a:prstGeom>
        </p:spPr>
      </p:pic>
    </p:spTree>
    <p:extLst>
      <p:ext uri="{BB962C8B-B14F-4D97-AF65-F5344CB8AC3E}">
        <p14:creationId xmlns:p14="http://schemas.microsoft.com/office/powerpoint/2010/main" val="26859586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r>
              <a:rPr lang="en-US" dirty="0"/>
              <a:t>What Would You Really Like to Do, But You Are Afraid to Do?</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r>
              <a:rPr lang="en-US" sz="6600" dirty="0"/>
              <a:t>If I were not afraid, I would…</a:t>
            </a:r>
          </a:p>
        </p:txBody>
      </p:sp>
      <p:pic>
        <p:nvPicPr>
          <p:cNvPr id="7" name="Content Placeholder 6">
            <a:extLst>
              <a:ext uri="{FF2B5EF4-FFF2-40B4-BE49-F238E27FC236}">
                <a16:creationId xmlns:a16="http://schemas.microsoft.com/office/drawing/2014/main" id="{94C06944-96B3-4FB6-9EB8-162168FD9588}"/>
              </a:ext>
            </a:extLst>
          </p:cNvPr>
          <p:cNvPicPr>
            <a:picLocks noGrp="1" noChangeAspect="1"/>
          </p:cNvPicPr>
          <p:nvPr>
            <p:ph sz="half" idx="2"/>
          </p:nvPr>
        </p:nvPicPr>
        <p:blipFill>
          <a:blip r:embed="rId2"/>
          <a:stretch>
            <a:fillRect/>
          </a:stretch>
        </p:blipFill>
        <p:spPr>
          <a:xfrm>
            <a:off x="6283325" y="2863056"/>
            <a:ext cx="4514850" cy="2705100"/>
          </a:xfrm>
          <a:prstGeom prst="rect">
            <a:avLst/>
          </a:prstGeom>
        </p:spPr>
      </p:pic>
    </p:spTree>
    <p:extLst>
      <p:ext uri="{BB962C8B-B14F-4D97-AF65-F5344CB8AC3E}">
        <p14:creationId xmlns:p14="http://schemas.microsoft.com/office/powerpoint/2010/main" val="1017522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If I Were Not Afraid I Would…</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pPr marL="0" indent="0">
              <a:buNone/>
            </a:pPr>
            <a:r>
              <a:rPr lang="en-US" sz="6600" dirty="0"/>
              <a:t>Explore a Fear…</a:t>
            </a:r>
          </a:p>
          <a:p>
            <a:pPr marL="0" indent="0">
              <a:buNone/>
            </a:pPr>
            <a:endParaRPr lang="en-US" sz="6600" dirty="0"/>
          </a:p>
        </p:txBody>
      </p:sp>
      <p:pic>
        <p:nvPicPr>
          <p:cNvPr id="10" name="Content Placeholder 9">
            <a:extLst>
              <a:ext uri="{FF2B5EF4-FFF2-40B4-BE49-F238E27FC236}">
                <a16:creationId xmlns:a16="http://schemas.microsoft.com/office/drawing/2014/main" id="{64582827-719A-4A58-A22B-8414B8C045E4}"/>
              </a:ext>
            </a:extLst>
          </p:cNvPr>
          <p:cNvPicPr>
            <a:picLocks noGrp="1" noChangeAspect="1"/>
          </p:cNvPicPr>
          <p:nvPr>
            <p:ph sz="half" idx="2"/>
          </p:nvPr>
        </p:nvPicPr>
        <p:blipFill>
          <a:blip r:embed="rId2"/>
          <a:stretch>
            <a:fillRect/>
          </a:stretch>
        </p:blipFill>
        <p:spPr>
          <a:xfrm>
            <a:off x="5853869" y="2777383"/>
            <a:ext cx="4210881" cy="2914115"/>
          </a:xfrm>
          <a:prstGeom prst="rect">
            <a:avLst/>
          </a:prstGeom>
        </p:spPr>
      </p:pic>
    </p:spTree>
    <p:extLst>
      <p:ext uri="{BB962C8B-B14F-4D97-AF65-F5344CB8AC3E}">
        <p14:creationId xmlns:p14="http://schemas.microsoft.com/office/powerpoint/2010/main" val="1852163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fontScale="90000"/>
          </a:bodyPr>
          <a:lstStyle/>
          <a:p>
            <a:r>
              <a:rPr lang="en-US" b="1" dirty="0"/>
              <a:t>Moving Through the Fear Creating a Safety Net-Worksheet</a:t>
            </a:r>
          </a:p>
        </p:txBody>
      </p:sp>
      <p:sp>
        <p:nvSpPr>
          <p:cNvPr id="3" name="Content Placeholder 2">
            <a:extLst>
              <a:ext uri="{FF2B5EF4-FFF2-40B4-BE49-F238E27FC236}">
                <a16:creationId xmlns:a16="http://schemas.microsoft.com/office/drawing/2014/main" id="{3CEE3CC8-64C8-4B24-BBDE-0228710AB3D7}"/>
              </a:ext>
            </a:extLst>
          </p:cNvPr>
          <p:cNvSpPr>
            <a:spLocks noGrp="1"/>
          </p:cNvSpPr>
          <p:nvPr>
            <p:ph idx="1"/>
          </p:nvPr>
        </p:nvSpPr>
        <p:spPr/>
        <p:txBody>
          <a:bodyPr>
            <a:normAutofit fontScale="85000" lnSpcReduction="20000"/>
          </a:bodyPr>
          <a:lstStyle/>
          <a:p>
            <a:r>
              <a:rPr lang="en-US" dirty="0"/>
              <a:t>Complete the following statement - If I were not afraid, I would… </a:t>
            </a:r>
          </a:p>
          <a:p>
            <a:r>
              <a:rPr lang="en-US" dirty="0"/>
              <a:t>What is the fear that is keeping me from doing that? Complete the following statement. “I am afraid of… </a:t>
            </a:r>
          </a:p>
          <a:p>
            <a:r>
              <a:rPr lang="en-US" dirty="0"/>
              <a:t>How does experiencing that fear make me feel? What are the feelings (physical and emotional sensations) that I experience? Be as specific as possible.</a:t>
            </a:r>
          </a:p>
          <a:p>
            <a:r>
              <a:rPr lang="en-US" dirty="0"/>
              <a:t>What are the thoughts that come to my mind in that situation?</a:t>
            </a:r>
          </a:p>
          <a:p>
            <a:r>
              <a:rPr lang="en-US" dirty="0"/>
              <a:t>What have I learned from past experiences about how to successfully deal with these feelings and thoughts? </a:t>
            </a:r>
          </a:p>
          <a:p>
            <a:r>
              <a:rPr lang="en-US" dirty="0"/>
              <a:t>What are some small steps that may help me deal with these feelings and negative thoughts?</a:t>
            </a:r>
          </a:p>
          <a:p>
            <a:endParaRPr lang="en-US" dirty="0"/>
          </a:p>
          <a:p>
            <a:endParaRPr lang="en-US" dirty="0"/>
          </a:p>
        </p:txBody>
      </p:sp>
    </p:spTree>
    <p:extLst>
      <p:ext uri="{BB962C8B-B14F-4D97-AF65-F5344CB8AC3E}">
        <p14:creationId xmlns:p14="http://schemas.microsoft.com/office/powerpoint/2010/main" val="16231608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fontScale="90000"/>
          </a:bodyPr>
          <a:lstStyle/>
          <a:p>
            <a:r>
              <a:rPr lang="en-US" b="1" dirty="0"/>
              <a:t>Moving Through the Fear Creating a Safety Net-Worksheet</a:t>
            </a:r>
          </a:p>
        </p:txBody>
      </p:sp>
      <p:sp>
        <p:nvSpPr>
          <p:cNvPr id="3" name="Content Placeholder 2">
            <a:extLst>
              <a:ext uri="{FF2B5EF4-FFF2-40B4-BE49-F238E27FC236}">
                <a16:creationId xmlns:a16="http://schemas.microsoft.com/office/drawing/2014/main" id="{3CEE3CC8-64C8-4B24-BBDE-0228710AB3D7}"/>
              </a:ext>
            </a:extLst>
          </p:cNvPr>
          <p:cNvSpPr>
            <a:spLocks noGrp="1"/>
          </p:cNvSpPr>
          <p:nvPr>
            <p:ph idx="1"/>
          </p:nvPr>
        </p:nvSpPr>
        <p:spPr/>
        <p:txBody>
          <a:bodyPr>
            <a:normAutofit/>
          </a:bodyPr>
          <a:lstStyle/>
          <a:p>
            <a:r>
              <a:rPr lang="en-US" dirty="0"/>
              <a:t>What kind of support would I like to have that would help me face this fear and move through it? Who do I think might be this kind of support for me?</a:t>
            </a:r>
          </a:p>
          <a:p>
            <a:r>
              <a:rPr lang="en-US" dirty="0"/>
              <a:t>What have I learned about successfully dealing with the feelings that arise when I move out of my comfort zone? </a:t>
            </a:r>
          </a:p>
          <a:p>
            <a:r>
              <a:rPr lang="en-US" dirty="0"/>
              <a:t>Do I tend to try to avoid the feelings, run from the feelings, or try to tolerate the feelings?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135855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Review Questions</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r>
              <a:rPr lang="en-US" dirty="0"/>
              <a:t>What is the role of an FSP in helping a family face their fears and move out of their comfort zone?</a:t>
            </a:r>
          </a:p>
          <a:p>
            <a:endParaRPr lang="en-US" dirty="0"/>
          </a:p>
        </p:txBody>
      </p:sp>
      <p:pic>
        <p:nvPicPr>
          <p:cNvPr id="7" name="Content Placeholder 6">
            <a:extLst>
              <a:ext uri="{FF2B5EF4-FFF2-40B4-BE49-F238E27FC236}">
                <a16:creationId xmlns:a16="http://schemas.microsoft.com/office/drawing/2014/main" id="{891CFD80-0D91-4AD8-8E81-F3856F426BD9}"/>
              </a:ext>
            </a:extLst>
          </p:cNvPr>
          <p:cNvPicPr>
            <a:picLocks noGrp="1" noChangeAspect="1"/>
          </p:cNvPicPr>
          <p:nvPr>
            <p:ph sz="half" idx="2"/>
          </p:nvPr>
        </p:nvPicPr>
        <p:blipFill>
          <a:blip r:embed="rId2"/>
          <a:stretch>
            <a:fillRect/>
          </a:stretch>
        </p:blipFill>
        <p:spPr>
          <a:xfrm>
            <a:off x="6352362" y="2560638"/>
            <a:ext cx="4376776" cy="3309937"/>
          </a:xfrm>
          <a:prstGeom prst="rect">
            <a:avLst/>
          </a:prstGeom>
        </p:spPr>
      </p:pic>
    </p:spTree>
    <p:extLst>
      <p:ext uri="{BB962C8B-B14F-4D97-AF65-F5344CB8AC3E}">
        <p14:creationId xmlns:p14="http://schemas.microsoft.com/office/powerpoint/2010/main" val="38474827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r>
              <a:rPr lang="en-US" b="1" dirty="0"/>
              <a:t>Good Questions and Effective Listening</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r>
              <a:rPr lang="en-US" dirty="0"/>
              <a:t>The Three Qualities of Good Questions</a:t>
            </a:r>
          </a:p>
          <a:p>
            <a:pPr marL="457200" indent="-457200">
              <a:buAutoNum type="arabicPeriod"/>
            </a:pPr>
            <a:r>
              <a:rPr lang="en-US" dirty="0"/>
              <a:t>Open-Ended and Honest</a:t>
            </a:r>
          </a:p>
          <a:p>
            <a:pPr marL="457200" indent="-457200">
              <a:buAutoNum type="arabicPeriod"/>
            </a:pPr>
            <a:r>
              <a:rPr lang="en-US" dirty="0"/>
              <a:t>Comes from Deep Attentiveness</a:t>
            </a:r>
          </a:p>
          <a:p>
            <a:pPr marL="457200" indent="-457200">
              <a:buAutoNum type="arabicPeriod"/>
            </a:pPr>
            <a:r>
              <a:rPr lang="en-US" dirty="0"/>
              <a:t>Designed to help get in touch with the Inner Truth</a:t>
            </a:r>
          </a:p>
        </p:txBody>
      </p:sp>
      <p:sp>
        <p:nvSpPr>
          <p:cNvPr id="5" name="Content Placeholder 4">
            <a:extLst>
              <a:ext uri="{FF2B5EF4-FFF2-40B4-BE49-F238E27FC236}">
                <a16:creationId xmlns:a16="http://schemas.microsoft.com/office/drawing/2014/main" id="{1240008F-5FDE-4B17-976E-DE5112D31218}"/>
              </a:ext>
            </a:extLst>
          </p:cNvPr>
          <p:cNvSpPr>
            <a:spLocks noGrp="1"/>
          </p:cNvSpPr>
          <p:nvPr>
            <p:ph sz="half" idx="2"/>
          </p:nvPr>
        </p:nvSpPr>
        <p:spPr/>
        <p:txBody>
          <a:bodyPr/>
          <a:lstStyle/>
          <a:p>
            <a:r>
              <a:rPr lang="en-US" dirty="0"/>
              <a:t>Three Things that Family Support Providers are Listening for…</a:t>
            </a:r>
          </a:p>
          <a:p>
            <a:pPr marL="457200" indent="-457200">
              <a:buAutoNum type="arabicPeriod"/>
            </a:pPr>
            <a:r>
              <a:rPr lang="en-US" dirty="0"/>
              <a:t>Goals</a:t>
            </a:r>
          </a:p>
          <a:p>
            <a:pPr marL="457200" indent="-457200">
              <a:buAutoNum type="arabicPeriod"/>
            </a:pPr>
            <a:r>
              <a:rPr lang="en-US" dirty="0"/>
              <a:t>Barriers</a:t>
            </a:r>
          </a:p>
          <a:p>
            <a:pPr marL="457200" indent="-457200">
              <a:buAutoNum type="arabicPeriod"/>
            </a:pPr>
            <a:r>
              <a:rPr lang="en-US" dirty="0"/>
              <a:t>Self-Esteem</a:t>
            </a:r>
          </a:p>
        </p:txBody>
      </p:sp>
    </p:spTree>
    <p:extLst>
      <p:ext uri="{BB962C8B-B14F-4D97-AF65-F5344CB8AC3E}">
        <p14:creationId xmlns:p14="http://schemas.microsoft.com/office/powerpoint/2010/main" val="28329343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r>
              <a:rPr lang="en-US" b="1" dirty="0"/>
              <a:t>Family Support Providers Resiliency Tools</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92500" lnSpcReduction="20000"/>
          </a:bodyPr>
          <a:lstStyle/>
          <a:p>
            <a:r>
              <a:rPr lang="en-US" dirty="0"/>
              <a:t>Resiliency Story</a:t>
            </a:r>
          </a:p>
          <a:p>
            <a:pPr marL="457200" indent="-457200">
              <a:buAutoNum type="arabicPeriod"/>
            </a:pPr>
            <a:r>
              <a:rPr lang="en-US" dirty="0"/>
              <a:t>What you overcame</a:t>
            </a:r>
          </a:p>
          <a:p>
            <a:pPr marL="457200" indent="-457200">
              <a:buAutoNum type="arabicPeriod"/>
            </a:pPr>
            <a:r>
              <a:rPr lang="en-US" dirty="0"/>
              <a:t>What you learned</a:t>
            </a:r>
          </a:p>
          <a:p>
            <a:pPr marL="457200" indent="-457200">
              <a:buAutoNum type="arabicPeriod"/>
            </a:pPr>
            <a:r>
              <a:rPr lang="en-US" dirty="0"/>
              <a:t>What strengths your family has developed</a:t>
            </a:r>
          </a:p>
          <a:p>
            <a:pPr marL="457200" indent="-457200">
              <a:buAutoNum type="arabicPeriod"/>
            </a:pPr>
            <a:r>
              <a:rPr lang="en-US" dirty="0"/>
              <a:t>What you do to keep your child on the right path</a:t>
            </a:r>
          </a:p>
        </p:txBody>
      </p:sp>
      <p:sp>
        <p:nvSpPr>
          <p:cNvPr id="5" name="Content Placeholder 4">
            <a:extLst>
              <a:ext uri="{FF2B5EF4-FFF2-40B4-BE49-F238E27FC236}">
                <a16:creationId xmlns:a16="http://schemas.microsoft.com/office/drawing/2014/main" id="{1240008F-5FDE-4B17-976E-DE5112D31218}"/>
              </a:ext>
            </a:extLst>
          </p:cNvPr>
          <p:cNvSpPr>
            <a:spLocks noGrp="1"/>
          </p:cNvSpPr>
          <p:nvPr>
            <p:ph sz="half" idx="2"/>
          </p:nvPr>
        </p:nvSpPr>
        <p:spPr/>
        <p:txBody>
          <a:bodyPr>
            <a:normAutofit fontScale="92500" lnSpcReduction="20000"/>
          </a:bodyPr>
          <a:lstStyle/>
          <a:p>
            <a:r>
              <a:rPr lang="en-US" dirty="0"/>
              <a:t>Initial Family Support Provider Meeting</a:t>
            </a:r>
          </a:p>
          <a:p>
            <a:pPr marL="457200" indent="-457200">
              <a:buAutoNum type="arabicPeriod"/>
            </a:pPr>
            <a:r>
              <a:rPr lang="en-US" dirty="0"/>
              <a:t>Explain your Role</a:t>
            </a:r>
          </a:p>
          <a:p>
            <a:pPr marL="457200" indent="-457200">
              <a:buAutoNum type="arabicPeriod"/>
            </a:pPr>
            <a:r>
              <a:rPr lang="en-US" dirty="0"/>
              <a:t>Give your background</a:t>
            </a:r>
          </a:p>
          <a:p>
            <a:pPr marL="457200" indent="-457200">
              <a:buAutoNum type="arabicPeriod"/>
            </a:pPr>
            <a:r>
              <a:rPr lang="en-US" dirty="0"/>
              <a:t>Confidentiality</a:t>
            </a:r>
          </a:p>
          <a:p>
            <a:pPr marL="457200" indent="-457200">
              <a:buAutoNum type="arabicPeriod"/>
            </a:pPr>
            <a:r>
              <a:rPr lang="en-US" dirty="0"/>
              <a:t>Availability</a:t>
            </a:r>
          </a:p>
          <a:p>
            <a:pPr marL="457200" indent="-457200">
              <a:buAutoNum type="arabicPeriod"/>
            </a:pPr>
            <a:r>
              <a:rPr lang="en-US" dirty="0"/>
              <a:t>Anything on your mind?</a:t>
            </a:r>
          </a:p>
          <a:p>
            <a:pPr marL="457200" indent="-457200">
              <a:buAutoNum type="arabicPeriod"/>
            </a:pPr>
            <a:r>
              <a:rPr lang="en-US" dirty="0"/>
              <a:t>End on a Positive Note</a:t>
            </a:r>
          </a:p>
          <a:p>
            <a:pPr marL="457200" indent="-457200">
              <a:buAutoNum type="arabicPeriod"/>
            </a:pPr>
            <a:endParaRPr lang="en-US" dirty="0"/>
          </a:p>
        </p:txBody>
      </p:sp>
    </p:spTree>
    <p:extLst>
      <p:ext uri="{BB962C8B-B14F-4D97-AF65-F5344CB8AC3E}">
        <p14:creationId xmlns:p14="http://schemas.microsoft.com/office/powerpoint/2010/main" val="2659836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Igniting the Spark of Hope</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92500" lnSpcReduction="10000"/>
          </a:bodyPr>
          <a:lstStyle/>
          <a:p>
            <a:pPr lvl="0"/>
            <a:r>
              <a:rPr lang="en-US" dirty="0"/>
              <a:t> Identify an area of interest</a:t>
            </a:r>
          </a:p>
          <a:p>
            <a:pPr lvl="0"/>
            <a:r>
              <a:rPr lang="en-US" dirty="0"/>
              <a:t>Create excitement around this possibility</a:t>
            </a:r>
          </a:p>
          <a:p>
            <a:pPr lvl="0"/>
            <a:r>
              <a:rPr lang="en-US" dirty="0"/>
              <a:t>Find actions to take</a:t>
            </a:r>
          </a:p>
          <a:p>
            <a:pPr lvl="0"/>
            <a:r>
              <a:rPr lang="en-US" dirty="0"/>
              <a:t>Look for something in the doing that will require new skills</a:t>
            </a:r>
          </a:p>
          <a:p>
            <a:pPr lvl="0"/>
            <a:r>
              <a:rPr lang="en-US" dirty="0"/>
              <a:t>Use your resiliency experience to strengthen the relationship</a:t>
            </a:r>
          </a:p>
          <a:p>
            <a:endParaRPr lang="en-US" dirty="0"/>
          </a:p>
          <a:p>
            <a:endParaRPr lang="en-US" dirty="0"/>
          </a:p>
        </p:txBody>
      </p:sp>
      <p:pic>
        <p:nvPicPr>
          <p:cNvPr id="6" name="Content Placeholder 5">
            <a:extLst>
              <a:ext uri="{FF2B5EF4-FFF2-40B4-BE49-F238E27FC236}">
                <a16:creationId xmlns:a16="http://schemas.microsoft.com/office/drawing/2014/main" id="{7E5D14EC-7920-4AD1-AB89-82A077F3224B}"/>
              </a:ext>
            </a:extLst>
          </p:cNvPr>
          <p:cNvPicPr>
            <a:picLocks noGrp="1" noChangeAspect="1"/>
          </p:cNvPicPr>
          <p:nvPr>
            <p:ph sz="half" idx="2"/>
          </p:nvPr>
        </p:nvPicPr>
        <p:blipFill>
          <a:blip r:embed="rId2"/>
          <a:stretch>
            <a:fillRect/>
          </a:stretch>
        </p:blipFill>
        <p:spPr>
          <a:xfrm>
            <a:off x="6181725" y="2652752"/>
            <a:ext cx="4718050" cy="3125708"/>
          </a:xfrm>
          <a:prstGeom prst="rect">
            <a:avLst/>
          </a:prstGeom>
        </p:spPr>
      </p:pic>
    </p:spTree>
    <p:extLst>
      <p:ext uri="{BB962C8B-B14F-4D97-AF65-F5344CB8AC3E}">
        <p14:creationId xmlns:p14="http://schemas.microsoft.com/office/powerpoint/2010/main" val="8792588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r>
              <a:rPr lang="en-US" b="1" dirty="0"/>
              <a:t>Using Dissatisfaction to find Resiliency Goals</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92500"/>
          </a:bodyPr>
          <a:lstStyle/>
          <a:p>
            <a:pPr lvl="0"/>
            <a:r>
              <a:rPr lang="en-US" dirty="0"/>
              <a:t> What are you unhappy with?</a:t>
            </a:r>
          </a:p>
          <a:p>
            <a:pPr lvl="0"/>
            <a:r>
              <a:rPr lang="en-US" dirty="0"/>
              <a:t>What do you not like about</a:t>
            </a:r>
            <a:r>
              <a:rPr lang="en-US" u="sng" dirty="0"/>
              <a:t>	</a:t>
            </a:r>
            <a:r>
              <a:rPr lang="en-US" dirty="0"/>
              <a:t>?</a:t>
            </a:r>
          </a:p>
          <a:p>
            <a:pPr lvl="0"/>
            <a:r>
              <a:rPr lang="en-US" dirty="0"/>
              <a:t>What would you rather be doing?</a:t>
            </a:r>
          </a:p>
          <a:p>
            <a:pPr lvl="0"/>
            <a:r>
              <a:rPr lang="en-US" dirty="0"/>
              <a:t>What is keeping you from doing that?</a:t>
            </a:r>
          </a:p>
          <a:p>
            <a:pPr lvl="0"/>
            <a:r>
              <a:rPr lang="en-US" dirty="0"/>
              <a:t>Who can support you in obtaining this goal?</a:t>
            </a:r>
          </a:p>
          <a:p>
            <a:pPr lvl="0"/>
            <a:r>
              <a:rPr lang="en-US" dirty="0"/>
              <a:t>When do you want to start?</a:t>
            </a:r>
          </a:p>
          <a:p>
            <a:pPr marL="0" indent="0">
              <a:buNone/>
            </a:pPr>
            <a:endParaRPr lang="en-US" dirty="0"/>
          </a:p>
          <a:p>
            <a:pPr lvl="0"/>
            <a:endParaRPr lang="en-US" dirty="0"/>
          </a:p>
          <a:p>
            <a:endParaRPr lang="en-US" dirty="0"/>
          </a:p>
        </p:txBody>
      </p:sp>
      <p:pic>
        <p:nvPicPr>
          <p:cNvPr id="7" name="Content Placeholder 6">
            <a:extLst>
              <a:ext uri="{FF2B5EF4-FFF2-40B4-BE49-F238E27FC236}">
                <a16:creationId xmlns:a16="http://schemas.microsoft.com/office/drawing/2014/main" id="{C6B26345-E94A-4A31-8F70-A16107274A7E}"/>
              </a:ext>
            </a:extLst>
          </p:cNvPr>
          <p:cNvPicPr>
            <a:picLocks noGrp="1" noChangeAspect="1"/>
          </p:cNvPicPr>
          <p:nvPr>
            <p:ph sz="half" idx="2"/>
          </p:nvPr>
        </p:nvPicPr>
        <p:blipFill>
          <a:blip r:embed="rId2"/>
          <a:stretch>
            <a:fillRect/>
          </a:stretch>
        </p:blipFill>
        <p:spPr>
          <a:xfrm>
            <a:off x="6181725" y="2653981"/>
            <a:ext cx="4718050" cy="3123250"/>
          </a:xfrm>
          <a:prstGeom prst="rect">
            <a:avLst/>
          </a:prstGeom>
        </p:spPr>
      </p:pic>
    </p:spTree>
    <p:extLst>
      <p:ext uri="{BB962C8B-B14F-4D97-AF65-F5344CB8AC3E}">
        <p14:creationId xmlns:p14="http://schemas.microsoft.com/office/powerpoint/2010/main" val="2896108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4C6E-0504-4285-9DDC-FC06ED0E848A}"/>
              </a:ext>
            </a:extLst>
          </p:cNvPr>
          <p:cNvSpPr>
            <a:spLocks noGrp="1"/>
          </p:cNvSpPr>
          <p:nvPr>
            <p:ph type="title"/>
          </p:nvPr>
        </p:nvSpPr>
        <p:spPr/>
        <p:txBody>
          <a:bodyPr>
            <a:normAutofit fontScale="90000"/>
          </a:bodyPr>
          <a:lstStyle/>
          <a:p>
            <a:r>
              <a:rPr lang="en-US" b="1" dirty="0"/>
              <a:t>Getting Along With Co-Workers and Peers</a:t>
            </a:r>
          </a:p>
        </p:txBody>
      </p:sp>
      <p:sp>
        <p:nvSpPr>
          <p:cNvPr id="4" name="Content Placeholder 3">
            <a:extLst>
              <a:ext uri="{FF2B5EF4-FFF2-40B4-BE49-F238E27FC236}">
                <a16:creationId xmlns:a16="http://schemas.microsoft.com/office/drawing/2014/main" id="{843C694E-263C-4A7F-A17B-5F26A7C6419A}"/>
              </a:ext>
            </a:extLst>
          </p:cNvPr>
          <p:cNvSpPr>
            <a:spLocks noGrp="1"/>
          </p:cNvSpPr>
          <p:nvPr>
            <p:ph sz="half" idx="2"/>
          </p:nvPr>
        </p:nvSpPr>
        <p:spPr/>
        <p:txBody>
          <a:bodyPr/>
          <a:lstStyle/>
          <a:p>
            <a:r>
              <a:rPr lang="en-US" dirty="0"/>
              <a:t>What kinds of co-workers will you be working with in your agencies?</a:t>
            </a:r>
          </a:p>
          <a:p>
            <a:r>
              <a:rPr lang="en-US" dirty="0"/>
              <a:t>How can we get along with them?</a:t>
            </a:r>
          </a:p>
          <a:p>
            <a:r>
              <a:rPr lang="en-US" dirty="0"/>
              <a:t>How can we get along with our peers?  Give some examples of treating our peers well-</a:t>
            </a:r>
          </a:p>
        </p:txBody>
      </p:sp>
      <p:pic>
        <p:nvPicPr>
          <p:cNvPr id="7" name="Content Placeholder 6">
            <a:extLst>
              <a:ext uri="{FF2B5EF4-FFF2-40B4-BE49-F238E27FC236}">
                <a16:creationId xmlns:a16="http://schemas.microsoft.com/office/drawing/2014/main" id="{C46B1E5C-D827-4C76-A543-A2051D8ABC03}"/>
              </a:ext>
            </a:extLst>
          </p:cNvPr>
          <p:cNvPicPr>
            <a:picLocks noGrp="1" noChangeAspect="1"/>
          </p:cNvPicPr>
          <p:nvPr>
            <p:ph sz="half" idx="1"/>
          </p:nvPr>
        </p:nvPicPr>
        <p:blipFill>
          <a:blip r:embed="rId2"/>
          <a:stretch>
            <a:fillRect/>
          </a:stretch>
        </p:blipFill>
        <p:spPr>
          <a:xfrm>
            <a:off x="1595437" y="2672556"/>
            <a:ext cx="4124325" cy="3086100"/>
          </a:xfrm>
          <a:prstGeom prst="rect">
            <a:avLst/>
          </a:prstGeom>
        </p:spPr>
      </p:pic>
    </p:spTree>
    <p:extLst>
      <p:ext uri="{BB962C8B-B14F-4D97-AF65-F5344CB8AC3E}">
        <p14:creationId xmlns:p14="http://schemas.microsoft.com/office/powerpoint/2010/main" val="19392657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PICBA</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85000" lnSpcReduction="20000"/>
          </a:bodyPr>
          <a:lstStyle/>
          <a:p>
            <a:r>
              <a:rPr lang="en-US" dirty="0"/>
              <a:t>Problem- Clearly identify the Problem</a:t>
            </a:r>
          </a:p>
          <a:p>
            <a:r>
              <a:rPr lang="en-US" dirty="0"/>
              <a:t>Impact- What Impact is the Family having on the problem</a:t>
            </a:r>
          </a:p>
          <a:p>
            <a:r>
              <a:rPr lang="en-US" dirty="0"/>
              <a:t>Cost/Benefit- What are the costs and benefits of solving or not solving the problem Brainstorm- Brainstorm 5-7 different ways to solve the problem</a:t>
            </a:r>
          </a:p>
          <a:p>
            <a:r>
              <a:rPr lang="en-US" dirty="0"/>
              <a:t>Action- Choose one action off the Brainstorm list to take to solve the problem</a:t>
            </a:r>
          </a:p>
          <a:p>
            <a:pPr marL="0" indent="0">
              <a:buNone/>
            </a:pPr>
            <a:endParaRPr lang="en-US" dirty="0"/>
          </a:p>
          <a:p>
            <a:pPr lvl="0"/>
            <a:endParaRPr lang="en-US" dirty="0"/>
          </a:p>
          <a:p>
            <a:endParaRPr lang="en-US" dirty="0"/>
          </a:p>
        </p:txBody>
      </p:sp>
      <p:pic>
        <p:nvPicPr>
          <p:cNvPr id="6" name="Content Placeholder 5">
            <a:extLst>
              <a:ext uri="{FF2B5EF4-FFF2-40B4-BE49-F238E27FC236}">
                <a16:creationId xmlns:a16="http://schemas.microsoft.com/office/drawing/2014/main" id="{5B451DD5-7690-48F6-8731-19B44BE5D55C}"/>
              </a:ext>
            </a:extLst>
          </p:cNvPr>
          <p:cNvPicPr>
            <a:picLocks noGrp="1" noChangeAspect="1"/>
          </p:cNvPicPr>
          <p:nvPr>
            <p:ph sz="half" idx="2"/>
          </p:nvPr>
        </p:nvPicPr>
        <p:blipFill>
          <a:blip r:embed="rId2"/>
          <a:stretch>
            <a:fillRect/>
          </a:stretch>
        </p:blipFill>
        <p:spPr>
          <a:xfrm>
            <a:off x="6307137" y="2715419"/>
            <a:ext cx="4467225" cy="3000375"/>
          </a:xfrm>
          <a:prstGeom prst="rect">
            <a:avLst/>
          </a:prstGeom>
        </p:spPr>
      </p:pic>
    </p:spTree>
    <p:extLst>
      <p:ext uri="{BB962C8B-B14F-4D97-AF65-F5344CB8AC3E}">
        <p14:creationId xmlns:p14="http://schemas.microsoft.com/office/powerpoint/2010/main" val="18596395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Combating Negative Self-Talk</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pPr marL="0" indent="0">
              <a:buNone/>
            </a:pPr>
            <a:endParaRPr lang="en-US" dirty="0"/>
          </a:p>
          <a:p>
            <a:pPr lvl="0"/>
            <a:endParaRPr lang="en-US" dirty="0"/>
          </a:p>
          <a:p>
            <a:endParaRPr lang="en-US" dirty="0"/>
          </a:p>
        </p:txBody>
      </p:sp>
      <p:sp>
        <p:nvSpPr>
          <p:cNvPr id="5" name="Content Placeholder 4">
            <a:extLst>
              <a:ext uri="{FF2B5EF4-FFF2-40B4-BE49-F238E27FC236}">
                <a16:creationId xmlns:a16="http://schemas.microsoft.com/office/drawing/2014/main" id="{86B761DC-0A6D-4809-9FCE-5BFC9FEAAF89}"/>
              </a:ext>
            </a:extLst>
          </p:cNvPr>
          <p:cNvSpPr>
            <a:spLocks noGrp="1"/>
          </p:cNvSpPr>
          <p:nvPr>
            <p:ph sz="half" idx="2"/>
          </p:nvPr>
        </p:nvSpPr>
        <p:spPr/>
        <p:txBody>
          <a:bodyPr/>
          <a:lstStyle/>
          <a:p>
            <a:r>
              <a:rPr lang="en-US" dirty="0"/>
              <a:t>Catch It</a:t>
            </a:r>
          </a:p>
          <a:p>
            <a:r>
              <a:rPr lang="en-US" dirty="0"/>
              <a:t>Check It</a:t>
            </a:r>
          </a:p>
          <a:p>
            <a:r>
              <a:rPr lang="en-US" dirty="0"/>
              <a:t>Change It</a:t>
            </a:r>
          </a:p>
        </p:txBody>
      </p:sp>
      <p:pic>
        <p:nvPicPr>
          <p:cNvPr id="7" name="Picture 6">
            <a:extLst>
              <a:ext uri="{FF2B5EF4-FFF2-40B4-BE49-F238E27FC236}">
                <a16:creationId xmlns:a16="http://schemas.microsoft.com/office/drawing/2014/main" id="{05FFFC6A-45FC-49CB-AFE9-A4C8797C9895}"/>
              </a:ext>
            </a:extLst>
          </p:cNvPr>
          <p:cNvPicPr>
            <a:picLocks noChangeAspect="1"/>
          </p:cNvPicPr>
          <p:nvPr/>
        </p:nvPicPr>
        <p:blipFill>
          <a:blip r:embed="rId2"/>
          <a:stretch>
            <a:fillRect/>
          </a:stretch>
        </p:blipFill>
        <p:spPr>
          <a:xfrm>
            <a:off x="1380816" y="2726108"/>
            <a:ext cx="4336321" cy="2956844"/>
          </a:xfrm>
          <a:prstGeom prst="rect">
            <a:avLst/>
          </a:prstGeom>
        </p:spPr>
      </p:pic>
    </p:spTree>
    <p:extLst>
      <p:ext uri="{BB962C8B-B14F-4D97-AF65-F5344CB8AC3E}">
        <p14:creationId xmlns:p14="http://schemas.microsoft.com/office/powerpoint/2010/main" val="27115768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a:bodyPr>
          <a:lstStyle/>
          <a:p>
            <a:r>
              <a:rPr lang="en-US" sz="3600" b="1" dirty="0"/>
              <a:t>Session 18</a:t>
            </a:r>
            <a:br>
              <a:rPr lang="en-US" sz="3600" b="1" dirty="0"/>
            </a:br>
            <a:r>
              <a:rPr lang="en-US" sz="3600" b="1" dirty="0"/>
              <a:t>Trauma-Informed Care</a:t>
            </a:r>
          </a:p>
        </p:txBody>
      </p:sp>
      <p:pic>
        <p:nvPicPr>
          <p:cNvPr id="5" name="Content Placeholder 4">
            <a:extLst>
              <a:ext uri="{FF2B5EF4-FFF2-40B4-BE49-F238E27FC236}">
                <a16:creationId xmlns:a16="http://schemas.microsoft.com/office/drawing/2014/main" id="{881A6245-FBD1-4368-A4FB-C28399DFA775}"/>
              </a:ext>
            </a:extLst>
          </p:cNvPr>
          <p:cNvPicPr>
            <a:picLocks noGrp="1" noChangeAspect="1"/>
          </p:cNvPicPr>
          <p:nvPr>
            <p:ph idx="1"/>
          </p:nvPr>
        </p:nvPicPr>
        <p:blipFill>
          <a:blip r:embed="rId2"/>
          <a:stretch>
            <a:fillRect/>
          </a:stretch>
        </p:blipFill>
        <p:spPr>
          <a:xfrm>
            <a:off x="3537960" y="2557463"/>
            <a:ext cx="4708732" cy="3317875"/>
          </a:xfrm>
          <a:prstGeom prst="rect">
            <a:avLst/>
          </a:prstGeom>
        </p:spPr>
      </p:pic>
    </p:spTree>
    <p:extLst>
      <p:ext uri="{BB962C8B-B14F-4D97-AF65-F5344CB8AC3E}">
        <p14:creationId xmlns:p14="http://schemas.microsoft.com/office/powerpoint/2010/main" val="318248918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lstStyle/>
          <a:p>
            <a:r>
              <a:rPr lang="en-US" b="1" dirty="0"/>
              <a:t>PICBA:  Individual Problem</a:t>
            </a:r>
          </a:p>
        </p:txBody>
      </p:sp>
      <p:sp>
        <p:nvSpPr>
          <p:cNvPr id="3" name="Content Placeholder 2">
            <a:extLst>
              <a:ext uri="{FF2B5EF4-FFF2-40B4-BE49-F238E27FC236}">
                <a16:creationId xmlns:a16="http://schemas.microsoft.com/office/drawing/2014/main" id="{3CEE3CC8-64C8-4B24-BBDE-0228710AB3D7}"/>
              </a:ext>
            </a:extLst>
          </p:cNvPr>
          <p:cNvSpPr>
            <a:spLocks noGrp="1"/>
          </p:cNvSpPr>
          <p:nvPr>
            <p:ph idx="1"/>
          </p:nvPr>
        </p:nvSpPr>
        <p:spPr/>
        <p:txBody>
          <a:bodyPr>
            <a:normAutofit fontScale="70000" lnSpcReduction="20000"/>
          </a:bodyPr>
          <a:lstStyle/>
          <a:p>
            <a:r>
              <a:rPr lang="en-US" b="1" dirty="0"/>
              <a:t>Problem </a:t>
            </a:r>
            <a:r>
              <a:rPr lang="en-US" dirty="0"/>
              <a:t>– Step 1 – What is the current situation and what is keeping us from doing what we would like to do?</a:t>
            </a:r>
          </a:p>
          <a:p>
            <a:r>
              <a:rPr lang="en-US" b="1" dirty="0"/>
              <a:t>Impact </a:t>
            </a:r>
            <a:r>
              <a:rPr lang="en-US" dirty="0"/>
              <a:t>– Step 2 – How are we negatively impacting the situation or helping to create the problem? </a:t>
            </a:r>
          </a:p>
          <a:p>
            <a:r>
              <a:rPr lang="en-US" b="1" dirty="0"/>
              <a:t>Cost/Benefits </a:t>
            </a:r>
            <a:r>
              <a:rPr lang="en-US" dirty="0"/>
              <a:t>– Step 3 –If the problem is not resolved, what is the cost in the short term? What’s going to happen in the long term? If the problem is resolved, what are some of the short-term benefits? What would be some of the long-term benefits?</a:t>
            </a:r>
            <a:r>
              <a:rPr lang="en-US" b="1" dirty="0"/>
              <a:t> </a:t>
            </a:r>
            <a:endParaRPr lang="en-US" dirty="0"/>
          </a:p>
          <a:p>
            <a:r>
              <a:rPr lang="en-US" b="1" dirty="0"/>
              <a:t>Brainstorm </a:t>
            </a:r>
            <a:r>
              <a:rPr lang="en-US" dirty="0"/>
              <a:t>(big actions) – Step 4 - What are 5-7 possible ways to solving this  problem?</a:t>
            </a:r>
          </a:p>
          <a:p>
            <a:r>
              <a:rPr lang="en-US" dirty="0"/>
              <a:t>**Discuss with the individual the possible pros and cons of each of the above solutions.</a:t>
            </a:r>
          </a:p>
          <a:p>
            <a:r>
              <a:rPr lang="en-US" b="1" dirty="0"/>
              <a:t>Actions </a:t>
            </a:r>
            <a:r>
              <a:rPr lang="en-US" dirty="0"/>
              <a:t>(small steps) - Step 5 – Select the 1-2 best solutions from the above list. What are the actions that you need to take to begin working on the solutions?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255244441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What is Trauma</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a:xfrm>
            <a:off x="1298447" y="2560320"/>
            <a:ext cx="5273269" cy="3310128"/>
          </a:xfrm>
        </p:spPr>
        <p:txBody>
          <a:bodyPr>
            <a:normAutofit/>
          </a:bodyPr>
          <a:lstStyle/>
          <a:p>
            <a:r>
              <a:rPr lang="en-US" dirty="0"/>
              <a:t>Trauma is rooted in a sense of loss.  Trauma can be the result of what has been done to us, what we have done to ourselves and others, and/or what we fail to do.  </a:t>
            </a:r>
          </a:p>
        </p:txBody>
      </p:sp>
      <p:pic>
        <p:nvPicPr>
          <p:cNvPr id="5" name="Picture 4">
            <a:extLst>
              <a:ext uri="{FF2B5EF4-FFF2-40B4-BE49-F238E27FC236}">
                <a16:creationId xmlns:a16="http://schemas.microsoft.com/office/drawing/2014/main" id="{4BE74EC4-373E-4500-839A-491CE76A2058}"/>
              </a:ext>
            </a:extLst>
          </p:cNvPr>
          <p:cNvPicPr>
            <a:picLocks noChangeAspect="1"/>
          </p:cNvPicPr>
          <p:nvPr/>
        </p:nvPicPr>
        <p:blipFill>
          <a:blip r:embed="rId2"/>
          <a:stretch>
            <a:fillRect/>
          </a:stretch>
        </p:blipFill>
        <p:spPr>
          <a:xfrm>
            <a:off x="6571716" y="2560320"/>
            <a:ext cx="4729173" cy="3153398"/>
          </a:xfrm>
          <a:prstGeom prst="rect">
            <a:avLst/>
          </a:prstGeom>
        </p:spPr>
      </p:pic>
    </p:spTree>
    <p:extLst>
      <p:ext uri="{BB962C8B-B14F-4D97-AF65-F5344CB8AC3E}">
        <p14:creationId xmlns:p14="http://schemas.microsoft.com/office/powerpoint/2010/main" val="16187020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sz="3600" b="1" dirty="0"/>
              <a:t>Discussion:  What Are Some Experiences or Events That Can Be Traumatic to Someone?</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a:xfrm>
            <a:off x="1298448" y="2560320"/>
            <a:ext cx="10024730" cy="3310128"/>
          </a:xfrm>
        </p:spPr>
        <p:txBody>
          <a:bodyPr>
            <a:normAutofit/>
          </a:bodyPr>
          <a:lstStyle/>
          <a:p>
            <a:pPr lvl="0"/>
            <a:r>
              <a:rPr lang="en-US" dirty="0"/>
              <a:t>Trauma refers to intense and overwhelming experiences that involve serious loss, threat or harm to a person’s physical and/or emotional well-being.</a:t>
            </a:r>
          </a:p>
          <a:p>
            <a:pPr lvl="0"/>
            <a:r>
              <a:rPr lang="en-US" dirty="0"/>
              <a:t>These experiences may occur at any time in a person’s life. They may involve a single event or may be repeated events over many years.</a:t>
            </a:r>
          </a:p>
          <a:p>
            <a:pPr lvl="0"/>
            <a:r>
              <a:rPr lang="en-US" dirty="0"/>
              <a:t>Any trauma experiences that overwhelm the person's coping resources can often lead the person to find a way of surviving that may work in the short term, but may cause serious harm later in life.</a:t>
            </a:r>
          </a:p>
          <a:p>
            <a:endParaRPr lang="en-US" dirty="0"/>
          </a:p>
        </p:txBody>
      </p:sp>
    </p:spTree>
    <p:extLst>
      <p:ext uri="{BB962C8B-B14F-4D97-AF65-F5344CB8AC3E}">
        <p14:creationId xmlns:p14="http://schemas.microsoft.com/office/powerpoint/2010/main" val="27112823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Internal vs. External Resources</a:t>
            </a:r>
          </a:p>
        </p:txBody>
      </p:sp>
      <p:pic>
        <p:nvPicPr>
          <p:cNvPr id="7" name="Content Placeholder 6">
            <a:extLst>
              <a:ext uri="{FF2B5EF4-FFF2-40B4-BE49-F238E27FC236}">
                <a16:creationId xmlns:a16="http://schemas.microsoft.com/office/drawing/2014/main" id="{17CC76E2-9924-4CAA-AE96-9A44BBCD45C4}"/>
              </a:ext>
            </a:extLst>
          </p:cNvPr>
          <p:cNvPicPr>
            <a:picLocks noGrp="1" noChangeAspect="1"/>
          </p:cNvPicPr>
          <p:nvPr>
            <p:ph sz="half" idx="1"/>
          </p:nvPr>
        </p:nvPicPr>
        <p:blipFill>
          <a:blip r:embed="rId2"/>
          <a:stretch>
            <a:fillRect/>
          </a:stretch>
        </p:blipFill>
        <p:spPr>
          <a:xfrm>
            <a:off x="1482568" y="2560638"/>
            <a:ext cx="9276587" cy="3309937"/>
          </a:xfrm>
          <a:prstGeom prst="rect">
            <a:avLst/>
          </a:prstGeom>
        </p:spPr>
      </p:pic>
    </p:spTree>
    <p:extLst>
      <p:ext uri="{BB962C8B-B14F-4D97-AF65-F5344CB8AC3E}">
        <p14:creationId xmlns:p14="http://schemas.microsoft.com/office/powerpoint/2010/main" val="2970971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lstStyle/>
          <a:p>
            <a:r>
              <a:rPr lang="en-US" b="1" u="sng" dirty="0"/>
              <a:t>How Prevalent is Trauma? </a:t>
            </a:r>
            <a:endParaRPr lang="en-US" dirty="0"/>
          </a:p>
        </p:txBody>
      </p:sp>
      <p:sp>
        <p:nvSpPr>
          <p:cNvPr id="3" name="Content Placeholder 2">
            <a:extLst>
              <a:ext uri="{FF2B5EF4-FFF2-40B4-BE49-F238E27FC236}">
                <a16:creationId xmlns:a16="http://schemas.microsoft.com/office/drawing/2014/main" id="{3CEE3CC8-64C8-4B24-BBDE-0228710AB3D7}"/>
              </a:ext>
            </a:extLst>
          </p:cNvPr>
          <p:cNvSpPr>
            <a:spLocks noGrp="1"/>
          </p:cNvSpPr>
          <p:nvPr>
            <p:ph idx="1"/>
          </p:nvPr>
        </p:nvSpPr>
        <p:spPr>
          <a:xfrm>
            <a:off x="1295401" y="2556932"/>
            <a:ext cx="3960263" cy="3318936"/>
          </a:xfrm>
        </p:spPr>
        <p:txBody>
          <a:bodyPr>
            <a:normAutofit lnSpcReduction="10000"/>
          </a:bodyPr>
          <a:lstStyle/>
          <a:p>
            <a:r>
              <a:rPr lang="en-US" dirty="0"/>
              <a:t>Throughout the years researchers have been studying the effect of ACEs (Adverse Childhood Experiences), or in other words- childhood trauma, on the physical health in adulthood. Here are some recent national data:</a:t>
            </a:r>
          </a:p>
          <a:p>
            <a:endParaRPr lang="en-US" dirty="0"/>
          </a:p>
        </p:txBody>
      </p:sp>
      <p:pic>
        <p:nvPicPr>
          <p:cNvPr id="4" name="Picture 3">
            <a:extLst>
              <a:ext uri="{FF2B5EF4-FFF2-40B4-BE49-F238E27FC236}">
                <a16:creationId xmlns:a16="http://schemas.microsoft.com/office/drawing/2014/main" id="{85A5553C-735C-4DDF-A567-9FF38CD089EF}"/>
              </a:ext>
            </a:extLst>
          </p:cNvPr>
          <p:cNvPicPr>
            <a:picLocks noChangeAspect="1"/>
          </p:cNvPicPr>
          <p:nvPr/>
        </p:nvPicPr>
        <p:blipFill>
          <a:blip r:embed="rId2"/>
          <a:stretch>
            <a:fillRect/>
          </a:stretch>
        </p:blipFill>
        <p:spPr>
          <a:xfrm>
            <a:off x="5255664" y="2556932"/>
            <a:ext cx="5640934" cy="3072650"/>
          </a:xfrm>
          <a:prstGeom prst="rect">
            <a:avLst/>
          </a:prstGeom>
        </p:spPr>
      </p:pic>
    </p:spTree>
    <p:extLst>
      <p:ext uri="{BB962C8B-B14F-4D97-AF65-F5344CB8AC3E}">
        <p14:creationId xmlns:p14="http://schemas.microsoft.com/office/powerpoint/2010/main" val="25395896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fontScale="90000"/>
          </a:bodyPr>
          <a:lstStyle/>
          <a:p>
            <a:r>
              <a:rPr lang="en-US" b="1" dirty="0"/>
              <a:t>The Human Stress Response to Trauma</a:t>
            </a:r>
            <a:br>
              <a:rPr lang="en-US" b="1" dirty="0"/>
            </a:br>
            <a:r>
              <a:rPr lang="en-US" sz="2700" b="1" dirty="0"/>
              <a:t>How Our Body Reacts When Our Mind Believes There is a Threat</a:t>
            </a:r>
          </a:p>
        </p:txBody>
      </p:sp>
      <p:pic>
        <p:nvPicPr>
          <p:cNvPr id="5" name="Content Placeholder 4">
            <a:extLst>
              <a:ext uri="{FF2B5EF4-FFF2-40B4-BE49-F238E27FC236}">
                <a16:creationId xmlns:a16="http://schemas.microsoft.com/office/drawing/2014/main" id="{03E2FAAB-013E-49C1-A972-BFAA47D4EDB7}"/>
              </a:ext>
            </a:extLst>
          </p:cNvPr>
          <p:cNvPicPr>
            <a:picLocks noGrp="1" noChangeAspect="1"/>
          </p:cNvPicPr>
          <p:nvPr>
            <p:ph idx="1"/>
          </p:nvPr>
        </p:nvPicPr>
        <p:blipFill>
          <a:blip r:embed="rId2"/>
          <a:stretch>
            <a:fillRect/>
          </a:stretch>
        </p:blipFill>
        <p:spPr>
          <a:xfrm>
            <a:off x="1864017" y="2557463"/>
            <a:ext cx="8463966" cy="3317875"/>
          </a:xfrm>
          <a:prstGeom prst="rect">
            <a:avLst/>
          </a:prstGeom>
        </p:spPr>
      </p:pic>
    </p:spTree>
    <p:extLst>
      <p:ext uri="{BB962C8B-B14F-4D97-AF65-F5344CB8AC3E}">
        <p14:creationId xmlns:p14="http://schemas.microsoft.com/office/powerpoint/2010/main" val="25919849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b="1" dirty="0"/>
              <a:t>Stress Response to Trauma</a:t>
            </a:r>
          </a:p>
        </p:txBody>
      </p:sp>
      <p:sp>
        <p:nvSpPr>
          <p:cNvPr id="4" name="Content Placeholder 3">
            <a:extLst>
              <a:ext uri="{FF2B5EF4-FFF2-40B4-BE49-F238E27FC236}">
                <a16:creationId xmlns:a16="http://schemas.microsoft.com/office/drawing/2014/main" id="{87411456-2870-4F9D-99B6-33B4B3E9BBA5}"/>
              </a:ext>
            </a:extLst>
          </p:cNvPr>
          <p:cNvSpPr>
            <a:spLocks noGrp="1"/>
          </p:cNvSpPr>
          <p:nvPr>
            <p:ph sz="half" idx="2"/>
          </p:nvPr>
        </p:nvSpPr>
        <p:spPr/>
        <p:txBody>
          <a:bodyPr>
            <a:normAutofit/>
          </a:bodyPr>
          <a:lstStyle/>
          <a:p>
            <a:r>
              <a:rPr lang="en-US" dirty="0"/>
              <a:t>When a person is in a stress response, it is like their mind is “off-line.” Their behavior is automatic and they may look and feel as if they are out of control. All humans must feel safe before the mind comes back “on-line” for us to make thoughtful decisions.</a:t>
            </a:r>
          </a:p>
          <a:p>
            <a:endParaRPr lang="en-US" dirty="0"/>
          </a:p>
        </p:txBody>
      </p:sp>
      <p:pic>
        <p:nvPicPr>
          <p:cNvPr id="7" name="Content Placeholder 6">
            <a:extLst>
              <a:ext uri="{FF2B5EF4-FFF2-40B4-BE49-F238E27FC236}">
                <a16:creationId xmlns:a16="http://schemas.microsoft.com/office/drawing/2014/main" id="{A195B614-25B1-4B68-AF6C-619379A9DC8D}"/>
              </a:ext>
            </a:extLst>
          </p:cNvPr>
          <p:cNvPicPr>
            <a:picLocks noGrp="1" noChangeAspect="1"/>
          </p:cNvPicPr>
          <p:nvPr>
            <p:ph sz="half" idx="1"/>
          </p:nvPr>
        </p:nvPicPr>
        <p:blipFill>
          <a:blip r:embed="rId2"/>
          <a:stretch>
            <a:fillRect/>
          </a:stretch>
        </p:blipFill>
        <p:spPr>
          <a:xfrm>
            <a:off x="2002631" y="2560638"/>
            <a:ext cx="3309937" cy="3309937"/>
          </a:xfrm>
          <a:prstGeom prst="rect">
            <a:avLst/>
          </a:prstGeom>
        </p:spPr>
      </p:pic>
    </p:spTree>
    <p:extLst>
      <p:ext uri="{BB962C8B-B14F-4D97-AF65-F5344CB8AC3E}">
        <p14:creationId xmlns:p14="http://schemas.microsoft.com/office/powerpoint/2010/main" val="244422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C09C3-1E8F-4DA1-94F2-707DCA6398AB}"/>
              </a:ext>
            </a:extLst>
          </p:cNvPr>
          <p:cNvSpPr>
            <a:spLocks noGrp="1"/>
          </p:cNvSpPr>
          <p:nvPr>
            <p:ph type="title"/>
          </p:nvPr>
        </p:nvSpPr>
        <p:spPr/>
        <p:txBody>
          <a:bodyPr>
            <a:normAutofit/>
          </a:bodyPr>
          <a:lstStyle/>
          <a:p>
            <a:r>
              <a:rPr lang="en-US" b="1" dirty="0"/>
              <a:t>Conflict</a:t>
            </a:r>
          </a:p>
        </p:txBody>
      </p:sp>
      <p:sp>
        <p:nvSpPr>
          <p:cNvPr id="3" name="Content Placeholder 2">
            <a:extLst>
              <a:ext uri="{FF2B5EF4-FFF2-40B4-BE49-F238E27FC236}">
                <a16:creationId xmlns:a16="http://schemas.microsoft.com/office/drawing/2014/main" id="{58593DAC-73B0-46A8-920F-C77DD11C7B9E}"/>
              </a:ext>
            </a:extLst>
          </p:cNvPr>
          <p:cNvSpPr>
            <a:spLocks noGrp="1"/>
          </p:cNvSpPr>
          <p:nvPr>
            <p:ph sz="half" idx="1"/>
          </p:nvPr>
        </p:nvSpPr>
        <p:spPr/>
        <p:txBody>
          <a:bodyPr>
            <a:normAutofit/>
          </a:bodyPr>
          <a:lstStyle/>
          <a:p>
            <a:r>
              <a:rPr lang="en-US" dirty="0"/>
              <a:t>Conflict is unavoidable.  Why?</a:t>
            </a:r>
          </a:p>
          <a:p>
            <a:r>
              <a:rPr lang="en-US" dirty="0"/>
              <a:t>Why does conflict happen?</a:t>
            </a:r>
          </a:p>
          <a:p>
            <a:pPr marL="0" indent="0">
              <a:buNone/>
            </a:pPr>
            <a:r>
              <a:rPr lang="en-US" dirty="0"/>
              <a:t>Reflect on a time when conflict happened.  Take some time to discuss as a group about what happened.  </a:t>
            </a:r>
          </a:p>
          <a:p>
            <a:pPr marL="0" indent="0">
              <a:buNone/>
            </a:pPr>
            <a:r>
              <a:rPr lang="en-US" dirty="0"/>
              <a:t>Do you see patterns in the way you respond to conflict?</a:t>
            </a:r>
          </a:p>
        </p:txBody>
      </p:sp>
      <p:pic>
        <p:nvPicPr>
          <p:cNvPr id="5" name="Picture 4">
            <a:extLst>
              <a:ext uri="{FF2B5EF4-FFF2-40B4-BE49-F238E27FC236}">
                <a16:creationId xmlns:a16="http://schemas.microsoft.com/office/drawing/2014/main" id="{70266BC5-8280-4DA4-96CA-24323D5F2E64}"/>
              </a:ext>
            </a:extLst>
          </p:cNvPr>
          <p:cNvPicPr>
            <a:picLocks noChangeAspect="1"/>
          </p:cNvPicPr>
          <p:nvPr/>
        </p:nvPicPr>
        <p:blipFill>
          <a:blip r:embed="rId2"/>
          <a:stretch>
            <a:fillRect/>
          </a:stretch>
        </p:blipFill>
        <p:spPr>
          <a:xfrm>
            <a:off x="6313473" y="2624805"/>
            <a:ext cx="4248150" cy="3009900"/>
          </a:xfrm>
          <a:prstGeom prst="rect">
            <a:avLst/>
          </a:prstGeom>
        </p:spPr>
      </p:pic>
    </p:spTree>
    <p:extLst>
      <p:ext uri="{BB962C8B-B14F-4D97-AF65-F5344CB8AC3E}">
        <p14:creationId xmlns:p14="http://schemas.microsoft.com/office/powerpoint/2010/main" val="13509962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r>
              <a:rPr lang="en-US" b="1" dirty="0"/>
              <a:t>What Might You See?</a:t>
            </a:r>
            <a:br>
              <a:rPr lang="en-US" b="1" dirty="0"/>
            </a:br>
            <a:r>
              <a:rPr lang="en-US" b="1" dirty="0"/>
              <a:t>Nonverbal of Discomfort and Distress</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47500" lnSpcReduction="20000"/>
          </a:bodyPr>
          <a:lstStyle/>
          <a:p>
            <a:r>
              <a:rPr lang="en-US" sz="3600" dirty="0"/>
              <a:t>Rapid heart rate and breathing </a:t>
            </a:r>
          </a:p>
          <a:p>
            <a:r>
              <a:rPr lang="en-US" sz="3600" dirty="0"/>
              <a:t>Holding breath or sudden change in breathing pattern</a:t>
            </a:r>
          </a:p>
          <a:p>
            <a:r>
              <a:rPr lang="en-US" sz="3600" dirty="0"/>
              <a:t>Sudden flooding of strong emotions (such as anger, sadness, fear, etc.)</a:t>
            </a:r>
          </a:p>
          <a:p>
            <a:r>
              <a:rPr lang="en-US" sz="3600" dirty="0"/>
              <a:t>Color draining from the face or face becoming red</a:t>
            </a:r>
          </a:p>
          <a:p>
            <a:r>
              <a:rPr lang="en-US" sz="3600" dirty="0"/>
              <a:t>Sweating</a:t>
            </a:r>
          </a:p>
          <a:p>
            <a:r>
              <a:rPr lang="en-US" sz="3600" dirty="0"/>
              <a:t>Muscle stiffness, muscle tension, and inability to relax</a:t>
            </a:r>
          </a:p>
          <a:p>
            <a:r>
              <a:rPr lang="en-US" sz="3600" dirty="0"/>
              <a:t>Cringing, flinching, or pulling away</a:t>
            </a:r>
          </a:p>
          <a:p>
            <a:endParaRPr lang="en-US" dirty="0"/>
          </a:p>
        </p:txBody>
      </p:sp>
      <p:sp>
        <p:nvSpPr>
          <p:cNvPr id="5" name="Content Placeholder 4">
            <a:extLst>
              <a:ext uri="{FF2B5EF4-FFF2-40B4-BE49-F238E27FC236}">
                <a16:creationId xmlns:a16="http://schemas.microsoft.com/office/drawing/2014/main" id="{EAA42C55-0010-4603-82DA-DFE9A466473B}"/>
              </a:ext>
            </a:extLst>
          </p:cNvPr>
          <p:cNvSpPr>
            <a:spLocks noGrp="1"/>
          </p:cNvSpPr>
          <p:nvPr>
            <p:ph sz="half" idx="2"/>
          </p:nvPr>
        </p:nvSpPr>
        <p:spPr/>
        <p:txBody>
          <a:bodyPr>
            <a:normAutofit fontScale="47500" lnSpcReduction="20000"/>
          </a:bodyPr>
          <a:lstStyle/>
          <a:p>
            <a:pPr lvl="0"/>
            <a:r>
              <a:rPr lang="en-US" sz="3800" dirty="0"/>
              <a:t>Trembling, shaking, or extreme restlessness</a:t>
            </a:r>
          </a:p>
          <a:p>
            <a:pPr lvl="0"/>
            <a:r>
              <a:rPr lang="en-US" sz="3800" dirty="0"/>
              <a:t>Pacing, muttering, or other signs of agitation</a:t>
            </a:r>
          </a:p>
          <a:p>
            <a:pPr lvl="0"/>
            <a:r>
              <a:rPr lang="en-US" sz="3800" dirty="0"/>
              <a:t>Startle response</a:t>
            </a:r>
          </a:p>
          <a:p>
            <a:pPr lvl="0"/>
            <a:r>
              <a:rPr lang="en-US" sz="3800" dirty="0"/>
              <a:t>Staring vacantly into the distance</a:t>
            </a:r>
          </a:p>
          <a:p>
            <a:pPr lvl="0"/>
            <a:r>
              <a:rPr lang="en-US" sz="3800" dirty="0"/>
              <a:t>“Spacing out” or being uninvolved in the present</a:t>
            </a:r>
          </a:p>
          <a:p>
            <a:pPr lvl="0"/>
            <a:r>
              <a:rPr lang="en-US" sz="3800" dirty="0"/>
              <a:t>Being unable to focus, concentrate, or respond to instructions</a:t>
            </a:r>
          </a:p>
          <a:p>
            <a:pPr lvl="0"/>
            <a:r>
              <a:rPr lang="en-US" sz="3800" dirty="0"/>
              <a:t>Being unable to speak</a:t>
            </a:r>
          </a:p>
          <a:p>
            <a:pPr marL="0" indent="0">
              <a:buNone/>
            </a:pPr>
            <a:endParaRPr lang="en-US" dirty="0"/>
          </a:p>
        </p:txBody>
      </p:sp>
    </p:spTree>
    <p:extLst>
      <p:ext uri="{BB962C8B-B14F-4D97-AF65-F5344CB8AC3E}">
        <p14:creationId xmlns:p14="http://schemas.microsoft.com/office/powerpoint/2010/main" val="3195443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The Impacts of Trauma</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a:xfrm>
            <a:off x="1298447" y="2560320"/>
            <a:ext cx="5033987" cy="3310128"/>
          </a:xfrm>
        </p:spPr>
        <p:txBody>
          <a:bodyPr>
            <a:normAutofit lnSpcReduction="10000"/>
          </a:bodyPr>
          <a:lstStyle/>
          <a:p>
            <a:endParaRPr lang="en-US" dirty="0"/>
          </a:p>
          <a:p>
            <a:pPr lvl="0"/>
            <a:r>
              <a:rPr lang="en-US" dirty="0"/>
              <a:t>Trauma damages our sense of control, understanding, and purpose</a:t>
            </a:r>
          </a:p>
          <a:p>
            <a:pPr lvl="0"/>
            <a:r>
              <a:rPr lang="en-US" dirty="0"/>
              <a:t>Trauma affects physical, social, and emotional health and wellbeing over the lifetime</a:t>
            </a:r>
          </a:p>
          <a:p>
            <a:pPr lvl="0"/>
            <a:r>
              <a:rPr lang="en-US" dirty="0"/>
              <a:t>Trauma shapes neuro-physiological development</a:t>
            </a:r>
          </a:p>
          <a:p>
            <a:endParaRPr lang="en-US" dirty="0"/>
          </a:p>
        </p:txBody>
      </p:sp>
      <p:pic>
        <p:nvPicPr>
          <p:cNvPr id="4" name="Picture 3">
            <a:extLst>
              <a:ext uri="{FF2B5EF4-FFF2-40B4-BE49-F238E27FC236}">
                <a16:creationId xmlns:a16="http://schemas.microsoft.com/office/drawing/2014/main" id="{2AFF7E9D-CA7D-4B2F-A63B-68108487B256}"/>
              </a:ext>
            </a:extLst>
          </p:cNvPr>
          <p:cNvPicPr>
            <a:picLocks noChangeAspect="1"/>
          </p:cNvPicPr>
          <p:nvPr/>
        </p:nvPicPr>
        <p:blipFill>
          <a:blip r:embed="rId2"/>
          <a:stretch>
            <a:fillRect/>
          </a:stretch>
        </p:blipFill>
        <p:spPr>
          <a:xfrm>
            <a:off x="6332434" y="2560320"/>
            <a:ext cx="4446540" cy="3225064"/>
          </a:xfrm>
          <a:prstGeom prst="rect">
            <a:avLst/>
          </a:prstGeom>
        </p:spPr>
      </p:pic>
    </p:spTree>
    <p:extLst>
      <p:ext uri="{BB962C8B-B14F-4D97-AF65-F5344CB8AC3E}">
        <p14:creationId xmlns:p14="http://schemas.microsoft.com/office/powerpoint/2010/main" val="19035689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sz="4000" b="1" dirty="0"/>
              <a:t>Trauma Has Many Impacts, Including:</a:t>
            </a:r>
            <a:endParaRPr lang="en-US" sz="3100" b="1" dirty="0"/>
          </a:p>
        </p:txBody>
      </p:sp>
      <p:sp>
        <p:nvSpPr>
          <p:cNvPr id="6" name="Content Placeholder 5">
            <a:extLst>
              <a:ext uri="{FF2B5EF4-FFF2-40B4-BE49-F238E27FC236}">
                <a16:creationId xmlns:a16="http://schemas.microsoft.com/office/drawing/2014/main" id="{AA6C21C1-3581-4ABD-9307-0F2AF417258C}"/>
              </a:ext>
            </a:extLst>
          </p:cNvPr>
          <p:cNvSpPr>
            <a:spLocks noGrp="1"/>
          </p:cNvSpPr>
          <p:nvPr>
            <p:ph sz="half" idx="2"/>
          </p:nvPr>
        </p:nvSpPr>
        <p:spPr/>
        <p:txBody>
          <a:bodyPr>
            <a:normAutofit fontScale="70000" lnSpcReduction="20000"/>
          </a:bodyPr>
          <a:lstStyle/>
          <a:p>
            <a:pPr marL="0" indent="0">
              <a:buNone/>
            </a:pPr>
            <a:r>
              <a:rPr lang="en-US" b="1" dirty="0"/>
              <a:t>Cognitive Impacts:</a:t>
            </a:r>
          </a:p>
          <a:p>
            <a:pPr lvl="0"/>
            <a:r>
              <a:rPr lang="en-US" dirty="0"/>
              <a:t> Difficulty sustaining attention and engaging in work tasks.</a:t>
            </a:r>
          </a:p>
          <a:p>
            <a:pPr lvl="0"/>
            <a:r>
              <a:rPr lang="en-US" dirty="0"/>
              <a:t>Challenges to learn and communicate information.</a:t>
            </a:r>
          </a:p>
          <a:p>
            <a:pPr lvl="0"/>
            <a:r>
              <a:rPr lang="en-US" dirty="0"/>
              <a:t>Impacted ability to recognize cause and effect.</a:t>
            </a:r>
          </a:p>
          <a:p>
            <a:pPr lvl="0"/>
            <a:r>
              <a:rPr lang="en-US" dirty="0"/>
              <a:t>Ineffective management of resources to achieve a goal.</a:t>
            </a:r>
          </a:p>
          <a:p>
            <a:pPr lvl="0"/>
            <a:r>
              <a:rPr lang="en-US" dirty="0"/>
              <a:t>Inability to take another's perspective and show empathy.</a:t>
            </a:r>
          </a:p>
          <a:p>
            <a:endParaRPr lang="en-US" dirty="0"/>
          </a:p>
        </p:txBody>
      </p:sp>
      <p:pic>
        <p:nvPicPr>
          <p:cNvPr id="5" name="Content Placeholder 4">
            <a:extLst>
              <a:ext uri="{FF2B5EF4-FFF2-40B4-BE49-F238E27FC236}">
                <a16:creationId xmlns:a16="http://schemas.microsoft.com/office/drawing/2014/main" id="{A8ABD391-656A-42F6-BBB4-84A08C140F0F}"/>
              </a:ext>
            </a:extLst>
          </p:cNvPr>
          <p:cNvPicPr>
            <a:picLocks noGrp="1" noChangeAspect="1"/>
          </p:cNvPicPr>
          <p:nvPr>
            <p:ph sz="half" idx="1"/>
          </p:nvPr>
        </p:nvPicPr>
        <p:blipFill>
          <a:blip r:embed="rId2"/>
          <a:stretch>
            <a:fillRect/>
          </a:stretch>
        </p:blipFill>
        <p:spPr>
          <a:xfrm>
            <a:off x="1447867" y="2560638"/>
            <a:ext cx="4419465" cy="3309937"/>
          </a:xfrm>
          <a:prstGeom prst="rect">
            <a:avLst/>
          </a:prstGeom>
        </p:spPr>
      </p:pic>
    </p:spTree>
    <p:extLst>
      <p:ext uri="{BB962C8B-B14F-4D97-AF65-F5344CB8AC3E}">
        <p14:creationId xmlns:p14="http://schemas.microsoft.com/office/powerpoint/2010/main" val="35245760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sz="4000" b="1" dirty="0"/>
              <a:t>Trauma Has Many Impacts, Including:</a:t>
            </a:r>
            <a:endParaRPr lang="en-US" sz="3100" b="1" dirty="0"/>
          </a:p>
        </p:txBody>
      </p:sp>
      <p:sp>
        <p:nvSpPr>
          <p:cNvPr id="6" name="Content Placeholder 5">
            <a:extLst>
              <a:ext uri="{FF2B5EF4-FFF2-40B4-BE49-F238E27FC236}">
                <a16:creationId xmlns:a16="http://schemas.microsoft.com/office/drawing/2014/main" id="{AA6C21C1-3581-4ABD-9307-0F2AF417258C}"/>
              </a:ext>
            </a:extLst>
          </p:cNvPr>
          <p:cNvSpPr>
            <a:spLocks noGrp="1"/>
          </p:cNvSpPr>
          <p:nvPr>
            <p:ph sz="half" idx="2"/>
          </p:nvPr>
        </p:nvSpPr>
        <p:spPr/>
        <p:txBody>
          <a:bodyPr>
            <a:normAutofit fontScale="92500" lnSpcReduction="20000"/>
          </a:bodyPr>
          <a:lstStyle/>
          <a:p>
            <a:pPr marL="0" indent="0">
              <a:buNone/>
            </a:pPr>
            <a:r>
              <a:rPr lang="en-US" b="1" dirty="0"/>
              <a:t>Psychological and Social Impacts:</a:t>
            </a:r>
          </a:p>
          <a:p>
            <a:pPr lvl="0"/>
            <a:r>
              <a:rPr lang="en-US" dirty="0"/>
              <a:t>Mood swings &amp; difficulty coping.</a:t>
            </a:r>
          </a:p>
          <a:p>
            <a:pPr lvl="0"/>
            <a:r>
              <a:rPr lang="en-US" dirty="0"/>
              <a:t>Reactivity &amp; impulsivity.</a:t>
            </a:r>
          </a:p>
          <a:p>
            <a:pPr lvl="0"/>
            <a:r>
              <a:rPr lang="en-US" dirty="0"/>
              <a:t>Perfectionism &amp; over-helping.</a:t>
            </a:r>
          </a:p>
          <a:p>
            <a:pPr lvl="0"/>
            <a:r>
              <a:rPr lang="en-US" dirty="0"/>
              <a:t>Withdrawal, detachment, &amp; isolation.</a:t>
            </a:r>
          </a:p>
          <a:p>
            <a:pPr lvl="0"/>
            <a:r>
              <a:rPr lang="en-US" dirty="0"/>
              <a:t>Sense of hopelessness &amp; helplessness.</a:t>
            </a:r>
          </a:p>
          <a:p>
            <a:pPr lvl="0"/>
            <a:r>
              <a:rPr lang="en-US" dirty="0"/>
              <a:t>Cynicism &amp; dampened motivation.</a:t>
            </a:r>
          </a:p>
          <a:p>
            <a:pPr lvl="0"/>
            <a:r>
              <a:rPr lang="en-US" dirty="0"/>
              <a:t>Relationship difficulties. </a:t>
            </a:r>
          </a:p>
        </p:txBody>
      </p:sp>
      <p:pic>
        <p:nvPicPr>
          <p:cNvPr id="10" name="Content Placeholder 9">
            <a:extLst>
              <a:ext uri="{FF2B5EF4-FFF2-40B4-BE49-F238E27FC236}">
                <a16:creationId xmlns:a16="http://schemas.microsoft.com/office/drawing/2014/main" id="{CD548021-A831-4629-81C2-A295937DB1CB}"/>
              </a:ext>
            </a:extLst>
          </p:cNvPr>
          <p:cNvPicPr>
            <a:picLocks noGrp="1" noChangeAspect="1"/>
          </p:cNvPicPr>
          <p:nvPr>
            <p:ph sz="half" idx="1"/>
          </p:nvPr>
        </p:nvPicPr>
        <p:blipFill>
          <a:blip r:embed="rId2"/>
          <a:stretch>
            <a:fillRect/>
          </a:stretch>
        </p:blipFill>
        <p:spPr>
          <a:xfrm>
            <a:off x="1400175" y="2782094"/>
            <a:ext cx="4514850" cy="2867025"/>
          </a:xfrm>
          <a:prstGeom prst="rect">
            <a:avLst/>
          </a:prstGeom>
        </p:spPr>
      </p:pic>
    </p:spTree>
    <p:extLst>
      <p:ext uri="{BB962C8B-B14F-4D97-AF65-F5344CB8AC3E}">
        <p14:creationId xmlns:p14="http://schemas.microsoft.com/office/powerpoint/2010/main" val="262809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sz="4000" b="1" dirty="0"/>
              <a:t>Trauma Has Many Impacts, Including:</a:t>
            </a:r>
            <a:endParaRPr lang="en-US" sz="3100" b="1" dirty="0"/>
          </a:p>
        </p:txBody>
      </p:sp>
      <p:sp>
        <p:nvSpPr>
          <p:cNvPr id="6" name="Content Placeholder 5">
            <a:extLst>
              <a:ext uri="{FF2B5EF4-FFF2-40B4-BE49-F238E27FC236}">
                <a16:creationId xmlns:a16="http://schemas.microsoft.com/office/drawing/2014/main" id="{AA6C21C1-3581-4ABD-9307-0F2AF417258C}"/>
              </a:ext>
            </a:extLst>
          </p:cNvPr>
          <p:cNvSpPr>
            <a:spLocks noGrp="1"/>
          </p:cNvSpPr>
          <p:nvPr>
            <p:ph sz="half" idx="2"/>
          </p:nvPr>
        </p:nvSpPr>
        <p:spPr/>
        <p:txBody>
          <a:bodyPr>
            <a:normAutofit fontScale="92500" lnSpcReduction="10000"/>
          </a:bodyPr>
          <a:lstStyle/>
          <a:p>
            <a:pPr marL="0" indent="0">
              <a:buNone/>
            </a:pPr>
            <a:r>
              <a:rPr lang="en-US" b="1" dirty="0"/>
              <a:t>Health Impacts</a:t>
            </a:r>
          </a:p>
          <a:p>
            <a:pPr lvl="0"/>
            <a:r>
              <a:rPr lang="en-US" dirty="0"/>
              <a:t>Increased physical illnesses and injuries </a:t>
            </a:r>
          </a:p>
          <a:p>
            <a:pPr lvl="0"/>
            <a:r>
              <a:rPr lang="en-US" dirty="0"/>
              <a:t>Increased likelihood of behavioral health disorders</a:t>
            </a:r>
          </a:p>
          <a:p>
            <a:pPr lvl="0"/>
            <a:r>
              <a:rPr lang="en-US" dirty="0"/>
              <a:t>Chronic health conditions, Avoidance of health screenings, tests, and appointments </a:t>
            </a:r>
          </a:p>
          <a:p>
            <a:pPr lvl="0"/>
            <a:r>
              <a:rPr lang="en-US" dirty="0"/>
              <a:t>Shorter life span</a:t>
            </a:r>
          </a:p>
          <a:p>
            <a:pPr marL="0" indent="0">
              <a:buNone/>
            </a:pPr>
            <a:endParaRPr lang="en-US" dirty="0"/>
          </a:p>
        </p:txBody>
      </p:sp>
      <p:pic>
        <p:nvPicPr>
          <p:cNvPr id="7" name="Content Placeholder 6">
            <a:extLst>
              <a:ext uri="{FF2B5EF4-FFF2-40B4-BE49-F238E27FC236}">
                <a16:creationId xmlns:a16="http://schemas.microsoft.com/office/drawing/2014/main" id="{0BB494FD-190F-4C2B-AB6E-351C0DFAAF52}"/>
              </a:ext>
            </a:extLst>
          </p:cNvPr>
          <p:cNvPicPr>
            <a:picLocks noGrp="1" noChangeAspect="1"/>
          </p:cNvPicPr>
          <p:nvPr>
            <p:ph sz="half" idx="1"/>
          </p:nvPr>
        </p:nvPicPr>
        <p:blipFill>
          <a:blip r:embed="rId2"/>
          <a:stretch>
            <a:fillRect/>
          </a:stretch>
        </p:blipFill>
        <p:spPr>
          <a:xfrm>
            <a:off x="2153083" y="2560638"/>
            <a:ext cx="3009033" cy="3309937"/>
          </a:xfrm>
          <a:prstGeom prst="rect">
            <a:avLst/>
          </a:prstGeom>
        </p:spPr>
      </p:pic>
    </p:spTree>
    <p:extLst>
      <p:ext uri="{BB962C8B-B14F-4D97-AF65-F5344CB8AC3E}">
        <p14:creationId xmlns:p14="http://schemas.microsoft.com/office/powerpoint/2010/main" val="26313894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fontScale="90000"/>
          </a:bodyPr>
          <a:lstStyle/>
          <a:p>
            <a:r>
              <a:rPr lang="en-US" sz="4000" b="1" dirty="0"/>
              <a:t>Trauma for Behavioral Health Professionals</a:t>
            </a:r>
            <a:endParaRPr lang="en-US" sz="3100" b="1" dirty="0"/>
          </a:p>
        </p:txBody>
      </p:sp>
      <p:sp>
        <p:nvSpPr>
          <p:cNvPr id="6" name="Content Placeholder 5">
            <a:extLst>
              <a:ext uri="{FF2B5EF4-FFF2-40B4-BE49-F238E27FC236}">
                <a16:creationId xmlns:a16="http://schemas.microsoft.com/office/drawing/2014/main" id="{AA6C21C1-3581-4ABD-9307-0F2AF417258C}"/>
              </a:ext>
            </a:extLst>
          </p:cNvPr>
          <p:cNvSpPr>
            <a:spLocks noGrp="1"/>
          </p:cNvSpPr>
          <p:nvPr>
            <p:ph sz="half" idx="2"/>
          </p:nvPr>
        </p:nvSpPr>
        <p:spPr/>
        <p:txBody>
          <a:bodyPr>
            <a:normAutofit/>
          </a:bodyPr>
          <a:lstStyle/>
          <a:p>
            <a:r>
              <a:rPr lang="en-US" dirty="0"/>
              <a:t>It is important to note, that behavioral health professionals may experience secondary trauma (Vicarious Trauma) due to the nature of our work. The effect of this may appear the same as someone who experienced first-hand trauma. </a:t>
            </a:r>
          </a:p>
        </p:txBody>
      </p:sp>
      <p:pic>
        <p:nvPicPr>
          <p:cNvPr id="5" name="Content Placeholder 4">
            <a:extLst>
              <a:ext uri="{FF2B5EF4-FFF2-40B4-BE49-F238E27FC236}">
                <a16:creationId xmlns:a16="http://schemas.microsoft.com/office/drawing/2014/main" id="{A986FC39-3660-4D35-A1E5-02A10D599F67}"/>
              </a:ext>
            </a:extLst>
          </p:cNvPr>
          <p:cNvPicPr>
            <a:picLocks noGrp="1" noChangeAspect="1"/>
          </p:cNvPicPr>
          <p:nvPr>
            <p:ph sz="half" idx="1"/>
          </p:nvPr>
        </p:nvPicPr>
        <p:blipFill>
          <a:blip r:embed="rId2"/>
          <a:stretch>
            <a:fillRect/>
          </a:stretch>
        </p:blipFill>
        <p:spPr>
          <a:xfrm>
            <a:off x="1298575" y="2642923"/>
            <a:ext cx="4718050" cy="3145366"/>
          </a:xfrm>
          <a:prstGeom prst="rect">
            <a:avLst/>
          </a:prstGeom>
        </p:spPr>
      </p:pic>
    </p:spTree>
    <p:extLst>
      <p:ext uri="{BB962C8B-B14F-4D97-AF65-F5344CB8AC3E}">
        <p14:creationId xmlns:p14="http://schemas.microsoft.com/office/powerpoint/2010/main" val="28207059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sz="4000" b="1" dirty="0"/>
              <a:t>Activators</a:t>
            </a:r>
            <a:endParaRPr lang="en-US" sz="3100" b="1" dirty="0"/>
          </a:p>
        </p:txBody>
      </p:sp>
      <p:sp>
        <p:nvSpPr>
          <p:cNvPr id="6" name="Content Placeholder 5">
            <a:extLst>
              <a:ext uri="{FF2B5EF4-FFF2-40B4-BE49-F238E27FC236}">
                <a16:creationId xmlns:a16="http://schemas.microsoft.com/office/drawing/2014/main" id="{AA6C21C1-3581-4ABD-9307-0F2AF417258C}"/>
              </a:ext>
            </a:extLst>
          </p:cNvPr>
          <p:cNvSpPr>
            <a:spLocks noGrp="1"/>
          </p:cNvSpPr>
          <p:nvPr>
            <p:ph sz="half" idx="2"/>
          </p:nvPr>
        </p:nvSpPr>
        <p:spPr/>
        <p:txBody>
          <a:bodyPr>
            <a:normAutofit fontScale="92500" lnSpcReduction="10000"/>
          </a:bodyPr>
          <a:lstStyle/>
          <a:p>
            <a:r>
              <a:rPr lang="en-US" dirty="0"/>
              <a:t>An activator is a reminder of a past trauma. This reminder can cause a person to feel overwhelming sadness, anxiety, or panic. It may also cause someone to have flashbacks. A flashback is a vivid, often negative memory that may appear without warning. It can cause someone to lose track of their surroundings and “relive” a traumatic event.</a:t>
            </a:r>
          </a:p>
          <a:p>
            <a:endParaRPr lang="en-US" dirty="0"/>
          </a:p>
        </p:txBody>
      </p:sp>
      <p:pic>
        <p:nvPicPr>
          <p:cNvPr id="7" name="Content Placeholder 6">
            <a:extLst>
              <a:ext uri="{FF2B5EF4-FFF2-40B4-BE49-F238E27FC236}">
                <a16:creationId xmlns:a16="http://schemas.microsoft.com/office/drawing/2014/main" id="{7B6844DC-60F7-4407-BD6E-F14883584E9B}"/>
              </a:ext>
            </a:extLst>
          </p:cNvPr>
          <p:cNvPicPr>
            <a:picLocks noGrp="1" noChangeAspect="1"/>
          </p:cNvPicPr>
          <p:nvPr>
            <p:ph sz="half" idx="1"/>
          </p:nvPr>
        </p:nvPicPr>
        <p:blipFill>
          <a:blip r:embed="rId2"/>
          <a:stretch>
            <a:fillRect/>
          </a:stretch>
        </p:blipFill>
        <p:spPr>
          <a:xfrm>
            <a:off x="1298575" y="2642923"/>
            <a:ext cx="4718050" cy="3145366"/>
          </a:xfrm>
          <a:prstGeom prst="rect">
            <a:avLst/>
          </a:prstGeom>
        </p:spPr>
      </p:pic>
    </p:spTree>
    <p:extLst>
      <p:ext uri="{BB962C8B-B14F-4D97-AF65-F5344CB8AC3E}">
        <p14:creationId xmlns:p14="http://schemas.microsoft.com/office/powerpoint/2010/main" val="24482808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lstStyle/>
          <a:p>
            <a:r>
              <a:rPr lang="en-US" b="1" dirty="0"/>
              <a:t>Common Trauma Activators</a:t>
            </a:r>
          </a:p>
        </p:txBody>
      </p:sp>
      <p:pic>
        <p:nvPicPr>
          <p:cNvPr id="4" name="Content Placeholder 3">
            <a:extLst>
              <a:ext uri="{FF2B5EF4-FFF2-40B4-BE49-F238E27FC236}">
                <a16:creationId xmlns:a16="http://schemas.microsoft.com/office/drawing/2014/main" id="{5F6428C6-D4EF-4856-98CC-A5CFD215BA24}"/>
              </a:ext>
            </a:extLst>
          </p:cNvPr>
          <p:cNvPicPr>
            <a:picLocks noGrp="1" noChangeAspect="1"/>
          </p:cNvPicPr>
          <p:nvPr>
            <p:ph idx="1"/>
          </p:nvPr>
        </p:nvPicPr>
        <p:blipFill>
          <a:blip r:embed="rId2"/>
          <a:stretch>
            <a:fillRect/>
          </a:stretch>
        </p:blipFill>
        <p:spPr>
          <a:xfrm>
            <a:off x="1522476" y="2937002"/>
            <a:ext cx="9147048" cy="2558796"/>
          </a:xfrm>
          <a:prstGeom prst="rect">
            <a:avLst/>
          </a:prstGeom>
        </p:spPr>
      </p:pic>
    </p:spTree>
    <p:extLst>
      <p:ext uri="{BB962C8B-B14F-4D97-AF65-F5344CB8AC3E}">
        <p14:creationId xmlns:p14="http://schemas.microsoft.com/office/powerpoint/2010/main" val="7197954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fontScale="90000"/>
          </a:bodyPr>
          <a:lstStyle/>
          <a:p>
            <a:r>
              <a:rPr lang="en-US" b="1" dirty="0"/>
              <a:t>Trauma Informed Culture Does Not Excuse Behaviors</a:t>
            </a:r>
          </a:p>
        </p:txBody>
      </p:sp>
      <p:pic>
        <p:nvPicPr>
          <p:cNvPr id="6" name="Content Placeholder 5">
            <a:extLst>
              <a:ext uri="{FF2B5EF4-FFF2-40B4-BE49-F238E27FC236}">
                <a16:creationId xmlns:a16="http://schemas.microsoft.com/office/drawing/2014/main" id="{9A2FA81B-E23E-4F45-BEDF-C401FEB6D960}"/>
              </a:ext>
            </a:extLst>
          </p:cNvPr>
          <p:cNvPicPr>
            <a:picLocks noGrp="1" noChangeAspect="1"/>
          </p:cNvPicPr>
          <p:nvPr>
            <p:ph idx="1"/>
          </p:nvPr>
        </p:nvPicPr>
        <p:blipFill>
          <a:blip r:embed="rId2"/>
          <a:stretch>
            <a:fillRect/>
          </a:stretch>
        </p:blipFill>
        <p:spPr>
          <a:xfrm>
            <a:off x="2998963" y="2997095"/>
            <a:ext cx="6194073" cy="2438611"/>
          </a:xfrm>
          <a:prstGeom prst="rect">
            <a:avLst/>
          </a:prstGeom>
        </p:spPr>
      </p:pic>
    </p:spTree>
    <p:extLst>
      <p:ext uri="{BB962C8B-B14F-4D97-AF65-F5344CB8AC3E}">
        <p14:creationId xmlns:p14="http://schemas.microsoft.com/office/powerpoint/2010/main" val="18272130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fontScale="90000"/>
          </a:bodyPr>
          <a:lstStyle/>
          <a:p>
            <a:r>
              <a:rPr lang="en-US" b="1" dirty="0"/>
              <a:t>Trauma Informed vs. Trauma Specific Treatment</a:t>
            </a:r>
          </a:p>
        </p:txBody>
      </p:sp>
      <p:pic>
        <p:nvPicPr>
          <p:cNvPr id="9" name="Content Placeholder 8">
            <a:extLst>
              <a:ext uri="{FF2B5EF4-FFF2-40B4-BE49-F238E27FC236}">
                <a16:creationId xmlns:a16="http://schemas.microsoft.com/office/drawing/2014/main" id="{9BC987C3-39D7-4FD9-9AD7-2A9A1E2B6F58}"/>
              </a:ext>
            </a:extLst>
          </p:cNvPr>
          <p:cNvPicPr>
            <a:picLocks noGrp="1" noChangeAspect="1"/>
          </p:cNvPicPr>
          <p:nvPr>
            <p:ph idx="1"/>
          </p:nvPr>
        </p:nvPicPr>
        <p:blipFill>
          <a:blip r:embed="rId2"/>
          <a:stretch>
            <a:fillRect/>
          </a:stretch>
        </p:blipFill>
        <p:spPr>
          <a:xfrm>
            <a:off x="3864670" y="2558145"/>
            <a:ext cx="4462659" cy="3316511"/>
          </a:xfrm>
          <a:prstGeom prst="rect">
            <a:avLst/>
          </a:prstGeom>
        </p:spPr>
      </p:pic>
    </p:spTree>
    <p:extLst>
      <p:ext uri="{BB962C8B-B14F-4D97-AF65-F5344CB8AC3E}">
        <p14:creationId xmlns:p14="http://schemas.microsoft.com/office/powerpoint/2010/main" val="74313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4C6E-0504-4285-9DDC-FC06ED0E848A}"/>
              </a:ext>
            </a:extLst>
          </p:cNvPr>
          <p:cNvSpPr>
            <a:spLocks noGrp="1"/>
          </p:cNvSpPr>
          <p:nvPr>
            <p:ph type="title"/>
          </p:nvPr>
        </p:nvSpPr>
        <p:spPr/>
        <p:txBody>
          <a:bodyPr>
            <a:normAutofit/>
          </a:bodyPr>
          <a:lstStyle/>
          <a:p>
            <a:r>
              <a:rPr lang="en-US" b="1" dirty="0"/>
              <a:t>Discussion:  Conflict Styles</a:t>
            </a:r>
          </a:p>
        </p:txBody>
      </p:sp>
      <p:sp>
        <p:nvSpPr>
          <p:cNvPr id="4" name="Content Placeholder 3">
            <a:extLst>
              <a:ext uri="{FF2B5EF4-FFF2-40B4-BE49-F238E27FC236}">
                <a16:creationId xmlns:a16="http://schemas.microsoft.com/office/drawing/2014/main" id="{843C694E-263C-4A7F-A17B-5F26A7C6419A}"/>
              </a:ext>
            </a:extLst>
          </p:cNvPr>
          <p:cNvSpPr>
            <a:spLocks noGrp="1"/>
          </p:cNvSpPr>
          <p:nvPr>
            <p:ph sz="half" idx="2"/>
          </p:nvPr>
        </p:nvSpPr>
        <p:spPr/>
        <p:txBody>
          <a:bodyPr/>
          <a:lstStyle/>
          <a:p>
            <a:r>
              <a:rPr lang="en-US" dirty="0"/>
              <a:t>Avoidance</a:t>
            </a:r>
          </a:p>
          <a:p>
            <a:r>
              <a:rPr lang="en-US" dirty="0"/>
              <a:t>Combative</a:t>
            </a:r>
          </a:p>
          <a:p>
            <a:r>
              <a:rPr lang="en-US" dirty="0"/>
              <a:t>Collaborative</a:t>
            </a:r>
          </a:p>
          <a:p>
            <a:r>
              <a:rPr lang="en-US" dirty="0"/>
              <a:t>Accommodating</a:t>
            </a:r>
          </a:p>
          <a:p>
            <a:pPr marL="0" indent="0">
              <a:buNone/>
            </a:pPr>
            <a:r>
              <a:rPr lang="en-US" dirty="0">
                <a:solidFill>
                  <a:srgbClr val="FF0000"/>
                </a:solidFill>
              </a:rPr>
              <a:t>Work though conflict action plan using your previous experiences. </a:t>
            </a:r>
          </a:p>
        </p:txBody>
      </p:sp>
      <p:pic>
        <p:nvPicPr>
          <p:cNvPr id="7" name="Content Placeholder 6">
            <a:extLst>
              <a:ext uri="{FF2B5EF4-FFF2-40B4-BE49-F238E27FC236}">
                <a16:creationId xmlns:a16="http://schemas.microsoft.com/office/drawing/2014/main" id="{C46B1E5C-D827-4C76-A543-A2051D8ABC03}"/>
              </a:ext>
            </a:extLst>
          </p:cNvPr>
          <p:cNvPicPr>
            <a:picLocks noGrp="1" noChangeAspect="1"/>
          </p:cNvPicPr>
          <p:nvPr>
            <p:ph sz="half" idx="1"/>
          </p:nvPr>
        </p:nvPicPr>
        <p:blipFill>
          <a:blip r:embed="rId2"/>
          <a:stretch>
            <a:fillRect/>
          </a:stretch>
        </p:blipFill>
        <p:spPr>
          <a:xfrm>
            <a:off x="1595437" y="2672556"/>
            <a:ext cx="4124325" cy="3086100"/>
          </a:xfrm>
          <a:prstGeom prst="rect">
            <a:avLst/>
          </a:prstGeom>
        </p:spPr>
      </p:pic>
    </p:spTree>
    <p:extLst>
      <p:ext uri="{BB962C8B-B14F-4D97-AF65-F5344CB8AC3E}">
        <p14:creationId xmlns:p14="http://schemas.microsoft.com/office/powerpoint/2010/main" val="30545747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a:bodyPr>
          <a:lstStyle/>
          <a:p>
            <a:r>
              <a:rPr lang="en-US" b="1" dirty="0"/>
              <a:t>Principles of Trauma Informed Care</a:t>
            </a:r>
          </a:p>
        </p:txBody>
      </p:sp>
      <p:sp>
        <p:nvSpPr>
          <p:cNvPr id="4" name="Content Placeholder 3">
            <a:extLst>
              <a:ext uri="{FF2B5EF4-FFF2-40B4-BE49-F238E27FC236}">
                <a16:creationId xmlns:a16="http://schemas.microsoft.com/office/drawing/2014/main" id="{7F29EDB6-9165-4D1E-8150-710C11A2924D}"/>
              </a:ext>
            </a:extLst>
          </p:cNvPr>
          <p:cNvSpPr>
            <a:spLocks noGrp="1"/>
          </p:cNvSpPr>
          <p:nvPr>
            <p:ph idx="1"/>
          </p:nvPr>
        </p:nvSpPr>
        <p:spPr/>
        <p:txBody>
          <a:bodyPr>
            <a:normAutofit fontScale="47500" lnSpcReduction="20000"/>
          </a:bodyPr>
          <a:lstStyle/>
          <a:p>
            <a:pPr lvl="0"/>
            <a:r>
              <a:rPr lang="en-US" b="1" dirty="0"/>
              <a:t>Safety:</a:t>
            </a:r>
            <a:r>
              <a:rPr lang="en-US" dirty="0"/>
              <a:t> Ensure physical and emotional safety, recognizing and responding to how racial, ethnic, religious, gender or sexual identity may impact safety across the lifespan.  </a:t>
            </a:r>
          </a:p>
          <a:p>
            <a:r>
              <a:rPr lang="en-US" u="sng" dirty="0"/>
              <a:t>Domains of Safety</a:t>
            </a:r>
            <a:endParaRPr lang="en-US" dirty="0"/>
          </a:p>
          <a:p>
            <a:pPr lvl="0"/>
            <a:r>
              <a:rPr lang="en-US" dirty="0"/>
              <a:t>Physical: free from injury to the body; environment that evokes ease </a:t>
            </a:r>
          </a:p>
          <a:p>
            <a:r>
              <a:rPr lang="en-US" u="sng" dirty="0"/>
              <a:t>In the following domains, safety is fostered through the experience of connection and belonging.</a:t>
            </a:r>
            <a:endParaRPr lang="en-US" dirty="0"/>
          </a:p>
          <a:p>
            <a:pPr lvl="0"/>
            <a:r>
              <a:rPr lang="en-US" dirty="0"/>
              <a:t>Social: free from bullying and peer isolation; connected to people/ belonging</a:t>
            </a:r>
          </a:p>
          <a:p>
            <a:pPr lvl="0"/>
            <a:r>
              <a:rPr lang="en-US" dirty="0"/>
              <a:t>Moral: free from persecution for belief; diversity is celebrated</a:t>
            </a:r>
          </a:p>
          <a:p>
            <a:pPr lvl="0"/>
            <a:r>
              <a:rPr lang="en-US" dirty="0"/>
              <a:t>Psychological: free from emotional distress, fear, anxiety, shame; compassion is a practice and mindfulness is promoted</a:t>
            </a:r>
          </a:p>
          <a:p>
            <a:pPr lvl="0"/>
            <a:r>
              <a:rPr lang="en-US" b="1" dirty="0"/>
              <a:t>Trustworthiness</a:t>
            </a:r>
            <a:r>
              <a:rPr lang="en-US" dirty="0"/>
              <a:t>: Foster genuine relationships and practices that build trust, making tasks clear, maintaining appropriate boundaries and creating norms for interaction that promote reconciliation and healing. Understand and respond to ways in which explicit and implicit power can affect the development of trusting relationships. This includes acknowledging and mitigating internal biases and recognizing the historic power of majority populations.  </a:t>
            </a:r>
          </a:p>
          <a:p>
            <a:pPr lvl="0"/>
            <a:r>
              <a:rPr lang="en-US" b="1" dirty="0"/>
              <a:t>Choice:</a:t>
            </a:r>
            <a:r>
              <a:rPr lang="en-US" dirty="0"/>
              <a:t> Maximize choice, addressing how privilege, power, and historic relationships impact both perceptions about and ability to act upon choice.</a:t>
            </a:r>
          </a:p>
          <a:p>
            <a:pPr lvl="0"/>
            <a:r>
              <a:rPr lang="en-US" b="1" dirty="0"/>
              <a:t>Collaboration:</a:t>
            </a:r>
            <a:r>
              <a:rPr lang="en-US" dirty="0"/>
              <a:t> Honor transparency and self-determination, and seek to minimize the impact of the inherent power differential while maximizing collaboration and sharing responsibility for making meaningful decisions.</a:t>
            </a:r>
          </a:p>
          <a:p>
            <a:pPr lvl="0"/>
            <a:r>
              <a:rPr lang="en-US" b="1" dirty="0"/>
              <a:t>Empowerment:</a:t>
            </a:r>
            <a:r>
              <a:rPr lang="en-US" dirty="0"/>
              <a:t> Encouraging self-efficacy, identifying strengths and building skills which leads to individual pathways for healing while recognizing and responding to the impact of historical trauma and oppression.</a:t>
            </a:r>
          </a:p>
          <a:p>
            <a:pPr marL="0" indent="0">
              <a:buNone/>
            </a:pPr>
            <a:endParaRPr lang="en-US" dirty="0"/>
          </a:p>
          <a:p>
            <a:endParaRPr lang="en-US" dirty="0"/>
          </a:p>
        </p:txBody>
      </p:sp>
    </p:spTree>
    <p:extLst>
      <p:ext uri="{BB962C8B-B14F-4D97-AF65-F5344CB8AC3E}">
        <p14:creationId xmlns:p14="http://schemas.microsoft.com/office/powerpoint/2010/main" val="5408780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a:bodyPr>
          <a:lstStyle/>
          <a:p>
            <a:r>
              <a:rPr lang="en-US" b="1" dirty="0"/>
              <a:t>Putting Principles Into Practice</a:t>
            </a:r>
          </a:p>
        </p:txBody>
      </p:sp>
      <p:sp>
        <p:nvSpPr>
          <p:cNvPr id="4" name="Content Placeholder 3">
            <a:extLst>
              <a:ext uri="{FF2B5EF4-FFF2-40B4-BE49-F238E27FC236}">
                <a16:creationId xmlns:a16="http://schemas.microsoft.com/office/drawing/2014/main" id="{7F29EDB6-9165-4D1E-8150-710C11A2924D}"/>
              </a:ext>
            </a:extLst>
          </p:cNvPr>
          <p:cNvSpPr>
            <a:spLocks noGrp="1"/>
          </p:cNvSpPr>
          <p:nvPr>
            <p:ph idx="1"/>
          </p:nvPr>
        </p:nvSpPr>
        <p:spPr/>
        <p:txBody>
          <a:bodyPr>
            <a:normAutofit fontScale="40000" lnSpcReduction="20000"/>
          </a:bodyPr>
          <a:lstStyle/>
          <a:p>
            <a:r>
              <a:rPr lang="en-US" b="1" dirty="0"/>
              <a:t>Safety</a:t>
            </a:r>
            <a:endParaRPr lang="en-US" dirty="0"/>
          </a:p>
          <a:p>
            <a:pPr lvl="0"/>
            <a:r>
              <a:rPr lang="en-US" dirty="0"/>
              <a:t>Use a respectful and compassionate manner to support belonging</a:t>
            </a:r>
          </a:p>
          <a:p>
            <a:pPr lvl="0"/>
            <a:r>
              <a:rPr lang="en-US" dirty="0"/>
              <a:t>Speak in a calm, caring tone</a:t>
            </a:r>
          </a:p>
          <a:p>
            <a:pPr lvl="0"/>
            <a:r>
              <a:rPr lang="en-US" dirty="0"/>
              <a:t>Take time to familiarize the person with the surroundings and available resources &amp; supports</a:t>
            </a:r>
          </a:p>
          <a:p>
            <a:pPr lvl="0"/>
            <a:r>
              <a:rPr lang="en-US" dirty="0"/>
              <a:t>Actively listen without judgment</a:t>
            </a:r>
          </a:p>
          <a:p>
            <a:pPr lvl="0"/>
            <a:r>
              <a:rPr lang="en-US" dirty="0"/>
              <a:t>Ensure inclusive and equitable treatment for everyone</a:t>
            </a:r>
          </a:p>
          <a:p>
            <a:r>
              <a:rPr lang="en-US" dirty="0"/>
              <a:t> </a:t>
            </a:r>
          </a:p>
          <a:p>
            <a:r>
              <a:rPr lang="en-US" b="1" dirty="0"/>
              <a:t>Trustworthiness</a:t>
            </a:r>
            <a:endParaRPr lang="en-US" dirty="0"/>
          </a:p>
          <a:p>
            <a:pPr lvl="0"/>
            <a:r>
              <a:rPr lang="en-US" dirty="0"/>
              <a:t>Ask the person how you can help them</a:t>
            </a:r>
          </a:p>
          <a:p>
            <a:pPr lvl="0"/>
            <a:r>
              <a:rPr lang="en-US" dirty="0"/>
              <a:t>Listen to understand the perspective and experience of the person</a:t>
            </a:r>
          </a:p>
          <a:p>
            <a:pPr lvl="0"/>
            <a:r>
              <a:rPr lang="en-US" dirty="0"/>
              <a:t>Tell the person what to expect and how long it will take</a:t>
            </a:r>
          </a:p>
          <a:p>
            <a:pPr lvl="0"/>
            <a:r>
              <a:rPr lang="en-US" dirty="0"/>
              <a:t>Explain all instructions in terms the person can understand</a:t>
            </a:r>
          </a:p>
          <a:p>
            <a:pPr lvl="0"/>
            <a:r>
              <a:rPr lang="en-US" dirty="0"/>
              <a:t>Do what you say you are going to do; apologize if you are not able to or if you made a mistake</a:t>
            </a:r>
          </a:p>
          <a:p>
            <a:r>
              <a:rPr lang="en-US" dirty="0"/>
              <a:t> </a:t>
            </a:r>
          </a:p>
          <a:p>
            <a:pPr marL="0" indent="0">
              <a:buNone/>
            </a:pPr>
            <a:endParaRPr lang="en-US" dirty="0"/>
          </a:p>
          <a:p>
            <a:endParaRPr lang="en-US" dirty="0"/>
          </a:p>
        </p:txBody>
      </p:sp>
    </p:spTree>
    <p:extLst>
      <p:ext uri="{BB962C8B-B14F-4D97-AF65-F5344CB8AC3E}">
        <p14:creationId xmlns:p14="http://schemas.microsoft.com/office/powerpoint/2010/main" val="36687377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a:bodyPr>
          <a:lstStyle/>
          <a:p>
            <a:r>
              <a:rPr lang="en-US" b="1" dirty="0"/>
              <a:t>Putting Principles Into Practice</a:t>
            </a:r>
          </a:p>
        </p:txBody>
      </p:sp>
      <p:sp>
        <p:nvSpPr>
          <p:cNvPr id="4" name="Content Placeholder 3">
            <a:extLst>
              <a:ext uri="{FF2B5EF4-FFF2-40B4-BE49-F238E27FC236}">
                <a16:creationId xmlns:a16="http://schemas.microsoft.com/office/drawing/2014/main" id="{7F29EDB6-9165-4D1E-8150-710C11A2924D}"/>
              </a:ext>
            </a:extLst>
          </p:cNvPr>
          <p:cNvSpPr>
            <a:spLocks noGrp="1"/>
          </p:cNvSpPr>
          <p:nvPr>
            <p:ph idx="1"/>
          </p:nvPr>
        </p:nvSpPr>
        <p:spPr/>
        <p:txBody>
          <a:bodyPr>
            <a:normAutofit fontScale="47500" lnSpcReduction="20000"/>
          </a:bodyPr>
          <a:lstStyle/>
          <a:p>
            <a:pPr marL="0" lvl="0" indent="0">
              <a:buNone/>
            </a:pPr>
            <a:r>
              <a:rPr lang="en-US" b="1" dirty="0"/>
              <a:t>Choice</a:t>
            </a:r>
          </a:p>
          <a:p>
            <a:r>
              <a:rPr lang="en-US" dirty="0"/>
              <a:t>Allow the person to decide where to sit / stand in the room</a:t>
            </a:r>
          </a:p>
          <a:p>
            <a:r>
              <a:rPr lang="en-US" dirty="0"/>
              <a:t>Give choice for where difficult conversations will be held</a:t>
            </a:r>
          </a:p>
          <a:p>
            <a:r>
              <a:rPr lang="en-US" dirty="0"/>
              <a:t>Provide as many choices without compromising safety</a:t>
            </a:r>
          </a:p>
          <a:p>
            <a:r>
              <a:rPr lang="en-US" dirty="0"/>
              <a:t>Seek consent and explain rationale for actions and instructions</a:t>
            </a:r>
          </a:p>
          <a:p>
            <a:r>
              <a:rPr lang="en-US" dirty="0"/>
              <a:t>Make sure you can follow through with choices provided</a:t>
            </a:r>
          </a:p>
          <a:p>
            <a:pPr lvl="0"/>
            <a:endParaRPr lang="en-US" dirty="0"/>
          </a:p>
          <a:p>
            <a:pPr marL="0" lvl="0" indent="0">
              <a:buNone/>
            </a:pPr>
            <a:r>
              <a:rPr lang="en-US" b="1" dirty="0"/>
              <a:t>Collaboration</a:t>
            </a:r>
          </a:p>
          <a:p>
            <a:r>
              <a:rPr lang="en-US" dirty="0"/>
              <a:t>Be inclusive and equitable in sharing information</a:t>
            </a:r>
          </a:p>
          <a:p>
            <a:r>
              <a:rPr lang="en-US" dirty="0"/>
              <a:t>Listen to understand and not necessarily respond or “fix”</a:t>
            </a:r>
          </a:p>
          <a:p>
            <a:r>
              <a:rPr lang="en-US" dirty="0"/>
              <a:t>Allow the person to problem-solve independently, offering support when needed</a:t>
            </a:r>
          </a:p>
          <a:p>
            <a:r>
              <a:rPr lang="en-US" dirty="0"/>
              <a:t>Provide opportunities to take on leadership roles</a:t>
            </a:r>
          </a:p>
          <a:p>
            <a:r>
              <a:rPr lang="en-US" dirty="0"/>
              <a:t>Acknowledge individual and shared responsibilities</a:t>
            </a:r>
          </a:p>
          <a:p>
            <a:endParaRPr lang="en-US" dirty="0"/>
          </a:p>
        </p:txBody>
      </p:sp>
    </p:spTree>
    <p:extLst>
      <p:ext uri="{BB962C8B-B14F-4D97-AF65-F5344CB8AC3E}">
        <p14:creationId xmlns:p14="http://schemas.microsoft.com/office/powerpoint/2010/main" val="114865919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a:bodyPr>
          <a:lstStyle/>
          <a:p>
            <a:r>
              <a:rPr lang="en-US" b="1" dirty="0"/>
              <a:t>Putting Principles Into Practice</a:t>
            </a:r>
          </a:p>
        </p:txBody>
      </p:sp>
      <p:sp>
        <p:nvSpPr>
          <p:cNvPr id="4" name="Content Placeholder 3">
            <a:extLst>
              <a:ext uri="{FF2B5EF4-FFF2-40B4-BE49-F238E27FC236}">
                <a16:creationId xmlns:a16="http://schemas.microsoft.com/office/drawing/2014/main" id="{7F29EDB6-9165-4D1E-8150-710C11A2924D}"/>
              </a:ext>
            </a:extLst>
          </p:cNvPr>
          <p:cNvSpPr>
            <a:spLocks noGrp="1"/>
          </p:cNvSpPr>
          <p:nvPr>
            <p:ph idx="1"/>
          </p:nvPr>
        </p:nvSpPr>
        <p:spPr/>
        <p:txBody>
          <a:bodyPr>
            <a:normAutofit fontScale="92500" lnSpcReduction="20000"/>
          </a:bodyPr>
          <a:lstStyle/>
          <a:p>
            <a:pPr marL="0" indent="0">
              <a:buNone/>
            </a:pPr>
            <a:r>
              <a:rPr lang="en-US" b="1" dirty="0"/>
              <a:t>Empowerment</a:t>
            </a:r>
            <a:endParaRPr lang="en-US" dirty="0"/>
          </a:p>
          <a:p>
            <a:pPr lvl="0"/>
            <a:r>
              <a:rPr lang="en-US" dirty="0"/>
              <a:t>Ask “What happened to you” rather than “What is wrong with you?”</a:t>
            </a:r>
          </a:p>
          <a:p>
            <a:pPr lvl="0"/>
            <a:r>
              <a:rPr lang="en-US" dirty="0"/>
              <a:t>Pay attention to body cues; many survivors have been conditioned to be passive and defer to authority and so may not disclose distress</a:t>
            </a:r>
          </a:p>
          <a:p>
            <a:pPr lvl="0"/>
            <a:r>
              <a:rPr lang="en-US" dirty="0"/>
              <a:t>Take time with the person so they feel genuinely heard</a:t>
            </a:r>
          </a:p>
          <a:p>
            <a:pPr lvl="0"/>
            <a:r>
              <a:rPr lang="en-US" dirty="0"/>
              <a:t>Ask the person what they need to meet their goals</a:t>
            </a:r>
          </a:p>
          <a:p>
            <a:pPr lvl="0"/>
            <a:r>
              <a:rPr lang="en-US" dirty="0"/>
              <a:t>Model and build self-confidence, celebrating all accomplishments, large or small</a:t>
            </a:r>
          </a:p>
          <a:p>
            <a:pPr marL="0" indent="0">
              <a:buNone/>
            </a:pPr>
            <a:r>
              <a:rPr lang="en-US" dirty="0"/>
              <a:t> </a:t>
            </a:r>
          </a:p>
          <a:p>
            <a:endParaRPr lang="en-US" dirty="0"/>
          </a:p>
        </p:txBody>
      </p:sp>
    </p:spTree>
    <p:extLst>
      <p:ext uri="{BB962C8B-B14F-4D97-AF65-F5344CB8AC3E}">
        <p14:creationId xmlns:p14="http://schemas.microsoft.com/office/powerpoint/2010/main" val="237333176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lstStyle/>
          <a:p>
            <a:r>
              <a:rPr lang="en-US" b="1" dirty="0"/>
              <a:t>Review Questions:  Session 18</a:t>
            </a:r>
          </a:p>
        </p:txBody>
      </p:sp>
      <p:sp>
        <p:nvSpPr>
          <p:cNvPr id="3" name="Content Placeholder 2">
            <a:extLst>
              <a:ext uri="{FF2B5EF4-FFF2-40B4-BE49-F238E27FC236}">
                <a16:creationId xmlns:a16="http://schemas.microsoft.com/office/drawing/2014/main" id="{3CEE3CC8-64C8-4B24-BBDE-0228710AB3D7}"/>
              </a:ext>
            </a:extLst>
          </p:cNvPr>
          <p:cNvSpPr>
            <a:spLocks noGrp="1"/>
          </p:cNvSpPr>
          <p:nvPr>
            <p:ph idx="1"/>
          </p:nvPr>
        </p:nvSpPr>
        <p:spPr/>
        <p:txBody>
          <a:bodyPr>
            <a:normAutofit fontScale="85000" lnSpcReduction="20000"/>
          </a:bodyPr>
          <a:lstStyle/>
          <a:p>
            <a:pPr marL="0" indent="0">
              <a:buNone/>
            </a:pPr>
            <a:endParaRPr lang="en-US" dirty="0"/>
          </a:p>
          <a:p>
            <a:pPr lvl="0"/>
            <a:r>
              <a:rPr lang="en-US" b="1" dirty="0"/>
              <a:t>What are 3 internal resources and 3 external resources</a:t>
            </a:r>
            <a:r>
              <a:rPr lang="en-US" dirty="0"/>
              <a:t> </a:t>
            </a:r>
          </a:p>
          <a:p>
            <a:pPr lvl="0"/>
            <a:r>
              <a:rPr lang="en-US" b="1" dirty="0"/>
              <a:t>What are the three human stress responses to threats? </a:t>
            </a:r>
            <a:r>
              <a:rPr lang="en-US" dirty="0"/>
              <a:t> </a:t>
            </a:r>
          </a:p>
          <a:p>
            <a:pPr lvl="0"/>
            <a:r>
              <a:rPr lang="en-US" b="1" dirty="0"/>
              <a:t>What question is the appropriate question to ask someone who has experienced Trauma?</a:t>
            </a:r>
            <a:r>
              <a:rPr lang="en-US" dirty="0"/>
              <a:t> </a:t>
            </a:r>
          </a:p>
          <a:p>
            <a:pPr lvl="0"/>
            <a:r>
              <a:rPr lang="en-US" b="1" dirty="0"/>
              <a:t>What is the difference between Trauma Informed Care and Trauma Specific services?</a:t>
            </a:r>
            <a:r>
              <a:rPr lang="en-US" dirty="0"/>
              <a:t> </a:t>
            </a:r>
          </a:p>
          <a:p>
            <a:pPr lvl="0"/>
            <a:r>
              <a:rPr lang="en-US" b="1" dirty="0"/>
              <a:t>What are the 5 principles of Trauma Informed Care?</a:t>
            </a:r>
            <a:endParaRPr lang="en-US" dirty="0"/>
          </a:p>
          <a:p>
            <a:pPr marL="0" indent="0">
              <a:buNone/>
            </a:pPr>
            <a:r>
              <a:rPr lang="en-US" b="1" dirty="0"/>
              <a:t> </a:t>
            </a:r>
            <a:endParaRPr lang="en-US" dirty="0"/>
          </a:p>
          <a:p>
            <a:pPr lvl="0"/>
            <a:endParaRPr lang="en-US" dirty="0"/>
          </a:p>
        </p:txBody>
      </p:sp>
    </p:spTree>
    <p:extLst>
      <p:ext uri="{BB962C8B-B14F-4D97-AF65-F5344CB8AC3E}">
        <p14:creationId xmlns:p14="http://schemas.microsoft.com/office/powerpoint/2010/main" val="392899441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a:bodyPr>
          <a:lstStyle/>
          <a:p>
            <a:r>
              <a:rPr lang="en-US" sz="3600" b="1" dirty="0"/>
              <a:t>Session 19</a:t>
            </a:r>
            <a:br>
              <a:rPr lang="en-US" sz="3600" b="1" dirty="0"/>
            </a:br>
            <a:r>
              <a:rPr lang="en-US" sz="3600" b="1" dirty="0"/>
              <a:t>Recovery Oriented Systems of Care</a:t>
            </a:r>
          </a:p>
        </p:txBody>
      </p:sp>
      <p:pic>
        <p:nvPicPr>
          <p:cNvPr id="6" name="Content Placeholder 5">
            <a:extLst>
              <a:ext uri="{FF2B5EF4-FFF2-40B4-BE49-F238E27FC236}">
                <a16:creationId xmlns:a16="http://schemas.microsoft.com/office/drawing/2014/main" id="{7A73E47D-1463-451C-965E-F6E288CC6325}"/>
              </a:ext>
            </a:extLst>
          </p:cNvPr>
          <p:cNvPicPr>
            <a:picLocks noGrp="1" noChangeAspect="1"/>
          </p:cNvPicPr>
          <p:nvPr>
            <p:ph idx="1"/>
          </p:nvPr>
        </p:nvPicPr>
        <p:blipFill>
          <a:blip r:embed="rId2"/>
          <a:stretch>
            <a:fillRect/>
          </a:stretch>
        </p:blipFill>
        <p:spPr>
          <a:xfrm>
            <a:off x="3146778" y="2557463"/>
            <a:ext cx="5898444" cy="3317875"/>
          </a:xfrm>
          <a:prstGeom prst="rect">
            <a:avLst/>
          </a:prstGeom>
        </p:spPr>
      </p:pic>
    </p:spTree>
    <p:extLst>
      <p:ext uri="{BB962C8B-B14F-4D97-AF65-F5344CB8AC3E}">
        <p14:creationId xmlns:p14="http://schemas.microsoft.com/office/powerpoint/2010/main" val="138919813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a:xfrm>
            <a:off x="846034" y="982132"/>
            <a:ext cx="10050564" cy="1303867"/>
          </a:xfrm>
        </p:spPr>
        <p:txBody>
          <a:bodyPr>
            <a:normAutofit/>
          </a:bodyPr>
          <a:lstStyle/>
          <a:p>
            <a:r>
              <a:rPr lang="en-US" sz="3100" b="1" dirty="0"/>
              <a:t>SAMHSA’s Definition of Recovery</a:t>
            </a:r>
          </a:p>
        </p:txBody>
      </p:sp>
      <p:sp>
        <p:nvSpPr>
          <p:cNvPr id="6" name="Content Placeholder 5">
            <a:extLst>
              <a:ext uri="{FF2B5EF4-FFF2-40B4-BE49-F238E27FC236}">
                <a16:creationId xmlns:a16="http://schemas.microsoft.com/office/drawing/2014/main" id="{AA6C21C1-3581-4ABD-9307-0F2AF417258C}"/>
              </a:ext>
            </a:extLst>
          </p:cNvPr>
          <p:cNvSpPr>
            <a:spLocks noGrp="1"/>
          </p:cNvSpPr>
          <p:nvPr>
            <p:ph sz="half" idx="2"/>
          </p:nvPr>
        </p:nvSpPr>
        <p:spPr/>
        <p:txBody>
          <a:bodyPr>
            <a:normAutofit/>
          </a:bodyPr>
          <a:lstStyle/>
          <a:p>
            <a:r>
              <a:rPr lang="en-US" b="1" dirty="0"/>
              <a:t>“A process of change through which individuals improve their health and wellness, live a self-directed life and strive to reach their full potential.”</a:t>
            </a:r>
            <a:br>
              <a:rPr lang="en-US" b="1" dirty="0"/>
            </a:br>
            <a:endParaRPr lang="en-US" dirty="0"/>
          </a:p>
          <a:p>
            <a:endParaRPr lang="en-US" dirty="0"/>
          </a:p>
          <a:p>
            <a:endParaRPr lang="en-US" dirty="0"/>
          </a:p>
        </p:txBody>
      </p:sp>
      <p:pic>
        <p:nvPicPr>
          <p:cNvPr id="5" name="Content Placeholder 4">
            <a:extLst>
              <a:ext uri="{FF2B5EF4-FFF2-40B4-BE49-F238E27FC236}">
                <a16:creationId xmlns:a16="http://schemas.microsoft.com/office/drawing/2014/main" id="{22B2B1C0-EFA1-4C92-9AB5-8957145E5D20}"/>
              </a:ext>
            </a:extLst>
          </p:cNvPr>
          <p:cNvPicPr>
            <a:picLocks noGrp="1" noChangeAspect="1"/>
          </p:cNvPicPr>
          <p:nvPr>
            <p:ph sz="half" idx="1"/>
          </p:nvPr>
        </p:nvPicPr>
        <p:blipFill>
          <a:blip r:embed="rId2"/>
          <a:stretch>
            <a:fillRect/>
          </a:stretch>
        </p:blipFill>
        <p:spPr>
          <a:xfrm>
            <a:off x="1292352" y="2789582"/>
            <a:ext cx="4718050" cy="2363532"/>
          </a:xfrm>
          <a:prstGeom prst="rect">
            <a:avLst/>
          </a:prstGeom>
        </p:spPr>
      </p:pic>
    </p:spTree>
    <p:extLst>
      <p:ext uri="{BB962C8B-B14F-4D97-AF65-F5344CB8AC3E}">
        <p14:creationId xmlns:p14="http://schemas.microsoft.com/office/powerpoint/2010/main" val="30667846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r>
              <a:rPr lang="en-US" b="1" dirty="0"/>
              <a:t>Recovery Capital</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r>
              <a:rPr lang="en-US" dirty="0"/>
              <a:t>Recovery Capital is the quality of internal and external resources that can be mobilized to initiate and sustain long-term recovery (</a:t>
            </a:r>
            <a:r>
              <a:rPr lang="en-US" dirty="0" err="1"/>
              <a:t>Granfield</a:t>
            </a:r>
            <a:r>
              <a:rPr lang="en-US" dirty="0"/>
              <a:t> and Cloud, 1999). </a:t>
            </a:r>
          </a:p>
        </p:txBody>
      </p:sp>
      <p:pic>
        <p:nvPicPr>
          <p:cNvPr id="6" name="Content Placeholder 5">
            <a:extLst>
              <a:ext uri="{FF2B5EF4-FFF2-40B4-BE49-F238E27FC236}">
                <a16:creationId xmlns:a16="http://schemas.microsoft.com/office/drawing/2014/main" id="{1DDDABB1-237E-43DE-8E1B-74B2D29A167E}"/>
              </a:ext>
            </a:extLst>
          </p:cNvPr>
          <p:cNvPicPr>
            <a:picLocks noGrp="1" noChangeAspect="1"/>
          </p:cNvPicPr>
          <p:nvPr>
            <p:ph sz="half" idx="2"/>
          </p:nvPr>
        </p:nvPicPr>
        <p:blipFill>
          <a:blip r:embed="rId2"/>
          <a:stretch>
            <a:fillRect/>
          </a:stretch>
        </p:blipFill>
        <p:spPr>
          <a:xfrm>
            <a:off x="6283325" y="2710656"/>
            <a:ext cx="4514850" cy="3009900"/>
          </a:xfrm>
          <a:prstGeom prst="rect">
            <a:avLst/>
          </a:prstGeom>
        </p:spPr>
      </p:pic>
    </p:spTree>
    <p:extLst>
      <p:ext uri="{BB962C8B-B14F-4D97-AF65-F5344CB8AC3E}">
        <p14:creationId xmlns:p14="http://schemas.microsoft.com/office/powerpoint/2010/main" val="4137254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8775C-C4DE-4E08-B8AF-B6B335FD91BD}"/>
              </a:ext>
            </a:extLst>
          </p:cNvPr>
          <p:cNvSpPr>
            <a:spLocks noGrp="1"/>
          </p:cNvSpPr>
          <p:nvPr>
            <p:ph type="title"/>
          </p:nvPr>
        </p:nvSpPr>
        <p:spPr/>
        <p:txBody>
          <a:bodyPr>
            <a:normAutofit/>
          </a:bodyPr>
          <a:lstStyle/>
          <a:p>
            <a:r>
              <a:rPr lang="en-US" b="1" dirty="0"/>
              <a:t>Passive and Active Linkages</a:t>
            </a:r>
          </a:p>
        </p:txBody>
      </p:sp>
      <p:sp>
        <p:nvSpPr>
          <p:cNvPr id="4" name="Content Placeholder 3">
            <a:extLst>
              <a:ext uri="{FF2B5EF4-FFF2-40B4-BE49-F238E27FC236}">
                <a16:creationId xmlns:a16="http://schemas.microsoft.com/office/drawing/2014/main" id="{7F8C58C3-5CFE-4FEC-9C19-773F2F8F3B0D}"/>
              </a:ext>
            </a:extLst>
          </p:cNvPr>
          <p:cNvSpPr>
            <a:spLocks noGrp="1"/>
          </p:cNvSpPr>
          <p:nvPr>
            <p:ph sz="half" idx="2"/>
          </p:nvPr>
        </p:nvSpPr>
        <p:spPr/>
        <p:txBody>
          <a:bodyPr>
            <a:normAutofit fontScale="62500" lnSpcReduction="20000"/>
          </a:bodyPr>
          <a:lstStyle/>
          <a:p>
            <a:r>
              <a:rPr lang="en-US" dirty="0"/>
              <a:t>Family Support Providers link families with resources in many ways.</a:t>
            </a:r>
            <a:br>
              <a:rPr lang="en-US" dirty="0"/>
            </a:br>
            <a:endParaRPr lang="en-US" dirty="0"/>
          </a:p>
          <a:p>
            <a:r>
              <a:rPr lang="en-US" dirty="0"/>
              <a:t>Passive Linkage – Resource list given to families (family support provider’s presence not required)</a:t>
            </a:r>
            <a:br>
              <a:rPr lang="en-US" dirty="0"/>
            </a:br>
            <a:endParaRPr lang="en-US" dirty="0"/>
          </a:p>
          <a:p>
            <a:r>
              <a:rPr lang="en-US" dirty="0"/>
              <a:t>Active Linkage – Direct contact made for or with a family (family support provider’s presence required)</a:t>
            </a:r>
            <a:br>
              <a:rPr lang="en-US" dirty="0"/>
            </a:br>
            <a:endParaRPr lang="en-US" dirty="0"/>
          </a:p>
          <a:p>
            <a:r>
              <a:rPr lang="en-US" dirty="0"/>
              <a:t>It is vital that resources are kept up to date, as they can change so often. Active linkage ensures that families stay aware of the most accurate information on available resources in their community.</a:t>
            </a:r>
            <a:br>
              <a:rPr lang="en-US" dirty="0"/>
            </a:br>
            <a:endParaRPr lang="en-US" dirty="0"/>
          </a:p>
          <a:p>
            <a:endParaRPr lang="en-US" dirty="0"/>
          </a:p>
        </p:txBody>
      </p:sp>
      <p:pic>
        <p:nvPicPr>
          <p:cNvPr id="7" name="Content Placeholder 6">
            <a:extLst>
              <a:ext uri="{FF2B5EF4-FFF2-40B4-BE49-F238E27FC236}">
                <a16:creationId xmlns:a16="http://schemas.microsoft.com/office/drawing/2014/main" id="{452181EE-EF40-45EA-A96F-7E8A40B3B504}"/>
              </a:ext>
            </a:extLst>
          </p:cNvPr>
          <p:cNvPicPr>
            <a:picLocks noGrp="1" noChangeAspect="1"/>
          </p:cNvPicPr>
          <p:nvPr>
            <p:ph sz="half" idx="1"/>
          </p:nvPr>
        </p:nvPicPr>
        <p:blipFill>
          <a:blip r:embed="rId2"/>
          <a:stretch>
            <a:fillRect/>
          </a:stretch>
        </p:blipFill>
        <p:spPr>
          <a:xfrm>
            <a:off x="1400175" y="2710656"/>
            <a:ext cx="4514850" cy="3009900"/>
          </a:xfrm>
          <a:prstGeom prst="rect">
            <a:avLst/>
          </a:prstGeom>
        </p:spPr>
      </p:pic>
    </p:spTree>
    <p:extLst>
      <p:ext uri="{BB962C8B-B14F-4D97-AF65-F5344CB8AC3E}">
        <p14:creationId xmlns:p14="http://schemas.microsoft.com/office/powerpoint/2010/main" val="4667367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pPr eaLnBrk="0" hangingPunct="0"/>
            <a:r>
              <a:rPr lang="en-US" b="1" dirty="0"/>
              <a:t>Recovery Oriented System of Care</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fontScale="62500" lnSpcReduction="20000"/>
          </a:bodyPr>
          <a:lstStyle/>
          <a:p>
            <a:r>
              <a:rPr lang="en-US" dirty="0"/>
              <a:t>Recovery-oriented systems of care (ROSC) are networks of formal and informal services developed and mobilized to sustain long-term recovery for individuals and families impacted by behavioral health disorders. The system in ROSC is not a single agency but a collection of organizations within a community, a state or a nation.</a:t>
            </a:r>
            <a:br>
              <a:rPr lang="en-US" dirty="0"/>
            </a:br>
            <a:endParaRPr lang="en-US" dirty="0"/>
          </a:p>
          <a:p>
            <a:r>
              <a:rPr lang="en-US" dirty="0"/>
              <a:t>As a family support provider, you may discover that some organizations do not work together the way that it seems they should. Part of your role as a family support provider could be working with organizations to encourage them to work with your families to make resources available and accessible.</a:t>
            </a:r>
            <a:br>
              <a:rPr lang="en-US" dirty="0"/>
            </a:br>
            <a:endParaRPr lang="en-US" dirty="0"/>
          </a:p>
          <a:p>
            <a:endParaRPr lang="en-US" dirty="0"/>
          </a:p>
          <a:p>
            <a:endParaRPr lang="en-US" dirty="0"/>
          </a:p>
        </p:txBody>
      </p:sp>
      <p:pic>
        <p:nvPicPr>
          <p:cNvPr id="7" name="Content Placeholder 6">
            <a:extLst>
              <a:ext uri="{FF2B5EF4-FFF2-40B4-BE49-F238E27FC236}">
                <a16:creationId xmlns:a16="http://schemas.microsoft.com/office/drawing/2014/main" id="{1CB8BB64-8E3C-4B65-90A8-053E5F6ED518}"/>
              </a:ext>
            </a:extLst>
          </p:cNvPr>
          <p:cNvPicPr>
            <a:picLocks noGrp="1" noChangeAspect="1"/>
          </p:cNvPicPr>
          <p:nvPr>
            <p:ph sz="half" idx="2"/>
          </p:nvPr>
        </p:nvPicPr>
        <p:blipFill>
          <a:blip r:embed="rId2"/>
          <a:stretch>
            <a:fillRect/>
          </a:stretch>
        </p:blipFill>
        <p:spPr>
          <a:xfrm>
            <a:off x="6334125" y="2560638"/>
            <a:ext cx="4413249" cy="3309937"/>
          </a:xfrm>
          <a:prstGeom prst="rect">
            <a:avLst/>
          </a:prstGeom>
        </p:spPr>
      </p:pic>
    </p:spTree>
    <p:extLst>
      <p:ext uri="{BB962C8B-B14F-4D97-AF65-F5344CB8AC3E}">
        <p14:creationId xmlns:p14="http://schemas.microsoft.com/office/powerpoint/2010/main" val="800588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1B0E7-7416-4DE4-8004-CA8F228B9931}"/>
              </a:ext>
            </a:extLst>
          </p:cNvPr>
          <p:cNvSpPr>
            <a:spLocks noGrp="1"/>
          </p:cNvSpPr>
          <p:nvPr>
            <p:ph type="title"/>
          </p:nvPr>
        </p:nvSpPr>
        <p:spPr/>
        <p:txBody>
          <a:bodyPr>
            <a:normAutofit/>
          </a:bodyPr>
          <a:lstStyle/>
          <a:p>
            <a:r>
              <a:rPr lang="en-US" b="1" dirty="0"/>
              <a:t>Avoidance</a:t>
            </a:r>
          </a:p>
        </p:txBody>
      </p:sp>
      <p:sp>
        <p:nvSpPr>
          <p:cNvPr id="3" name="Content Placeholder 2">
            <a:extLst>
              <a:ext uri="{FF2B5EF4-FFF2-40B4-BE49-F238E27FC236}">
                <a16:creationId xmlns:a16="http://schemas.microsoft.com/office/drawing/2014/main" id="{F35B2687-B643-4C76-9365-815BF99DBEE7}"/>
              </a:ext>
            </a:extLst>
          </p:cNvPr>
          <p:cNvSpPr>
            <a:spLocks noGrp="1"/>
          </p:cNvSpPr>
          <p:nvPr>
            <p:ph idx="1"/>
          </p:nvPr>
        </p:nvSpPr>
        <p:spPr/>
        <p:txBody>
          <a:bodyPr>
            <a:normAutofit fontScale="92500" lnSpcReduction="10000"/>
          </a:bodyPr>
          <a:lstStyle/>
          <a:p>
            <a:r>
              <a:rPr lang="en-US" b="1" dirty="0"/>
              <a:t>AVOIDANCE:  </a:t>
            </a:r>
            <a:r>
              <a:rPr lang="en-US" dirty="0"/>
              <a:t>some people do everything they can to avoid conflict.  They will agree to simply maintain harmony.  Sometimes they will hold back on good ideas they have for fear of creating conflict.  Sometimes this is caused by fear of emotional confrontations they may have experienced in the past.  They may have been taught “it is wrong to fight,” or, “ if you don’t have anything nice to say, don’t say anything at all.”  These fears may lead to a lack of productivity.  Team members who tend to avoid conflict must be reassured their ideas and opinions matter, and that they will not be ridiculed.  Disagreement is natural, and expressing all ideas around a subject can be extremely helpful.  Make sure everyone on a team is heard from before a decision is made. </a:t>
            </a:r>
          </a:p>
          <a:p>
            <a:endParaRPr lang="en-US" b="1" dirty="0"/>
          </a:p>
        </p:txBody>
      </p:sp>
    </p:spTree>
    <p:extLst>
      <p:ext uri="{BB962C8B-B14F-4D97-AF65-F5344CB8AC3E}">
        <p14:creationId xmlns:p14="http://schemas.microsoft.com/office/powerpoint/2010/main" val="4959524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pPr eaLnBrk="0" hangingPunct="0"/>
            <a:r>
              <a:rPr lang="en-US" b="1" dirty="0"/>
              <a:t>Elements of a ROSC</a:t>
            </a:r>
            <a:br>
              <a:rPr lang="en-US" b="1" dirty="0"/>
            </a:br>
            <a:r>
              <a:rPr lang="en-US" sz="2200" b="1" dirty="0"/>
              <a:t>(these are positive elements to have in organizations you include, but not all are necessary for every organization)</a:t>
            </a:r>
          </a:p>
        </p:txBody>
      </p:sp>
      <p:sp>
        <p:nvSpPr>
          <p:cNvPr id="5" name="Content Placeholder 4">
            <a:extLst>
              <a:ext uri="{FF2B5EF4-FFF2-40B4-BE49-F238E27FC236}">
                <a16:creationId xmlns:a16="http://schemas.microsoft.com/office/drawing/2014/main" id="{FEA2EDCA-5F84-4994-885F-D642A4A0394F}"/>
              </a:ext>
            </a:extLst>
          </p:cNvPr>
          <p:cNvSpPr>
            <a:spLocks noGrp="1"/>
          </p:cNvSpPr>
          <p:nvPr>
            <p:ph sz="half" idx="2"/>
          </p:nvPr>
        </p:nvSpPr>
        <p:spPr/>
        <p:txBody>
          <a:bodyPr>
            <a:normAutofit/>
          </a:bodyPr>
          <a:lstStyle/>
          <a:p>
            <a:endParaRPr lang="en-US" dirty="0"/>
          </a:p>
          <a:p>
            <a:endParaRPr lang="en-US" dirty="0"/>
          </a:p>
        </p:txBody>
      </p:sp>
      <p:pic>
        <p:nvPicPr>
          <p:cNvPr id="6" name="Content Placeholder 5">
            <a:extLst>
              <a:ext uri="{FF2B5EF4-FFF2-40B4-BE49-F238E27FC236}">
                <a16:creationId xmlns:a16="http://schemas.microsoft.com/office/drawing/2014/main" id="{F27EC98D-53FB-4C92-A38E-94EABA6AD676}"/>
              </a:ext>
            </a:extLst>
          </p:cNvPr>
          <p:cNvPicPr>
            <a:picLocks noGrp="1" noChangeAspect="1"/>
          </p:cNvPicPr>
          <p:nvPr>
            <p:ph sz="half" idx="1"/>
          </p:nvPr>
        </p:nvPicPr>
        <p:blipFill>
          <a:blip r:embed="rId2"/>
          <a:stretch>
            <a:fillRect/>
          </a:stretch>
        </p:blipFill>
        <p:spPr>
          <a:xfrm>
            <a:off x="2015395" y="3087846"/>
            <a:ext cx="8232648" cy="2255520"/>
          </a:xfrm>
          <a:prstGeom prst="rect">
            <a:avLst/>
          </a:prstGeom>
        </p:spPr>
      </p:pic>
    </p:spTree>
    <p:extLst>
      <p:ext uri="{BB962C8B-B14F-4D97-AF65-F5344CB8AC3E}">
        <p14:creationId xmlns:p14="http://schemas.microsoft.com/office/powerpoint/2010/main" val="413831853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CEABC-5799-45CD-9776-776762523796}"/>
              </a:ext>
            </a:extLst>
          </p:cNvPr>
          <p:cNvSpPr>
            <a:spLocks noGrp="1"/>
          </p:cNvSpPr>
          <p:nvPr>
            <p:ph type="title"/>
          </p:nvPr>
        </p:nvSpPr>
        <p:spPr/>
        <p:txBody>
          <a:bodyPr>
            <a:normAutofit fontScale="90000"/>
          </a:bodyPr>
          <a:lstStyle/>
          <a:p>
            <a:r>
              <a:rPr lang="en-US" b="1" dirty="0"/>
              <a:t>Review Questions:  Session 19</a:t>
            </a:r>
            <a:br>
              <a:rPr lang="en-US" b="1" dirty="0"/>
            </a:br>
            <a:endParaRPr lang="en-US" b="1" dirty="0"/>
          </a:p>
        </p:txBody>
      </p:sp>
      <p:sp>
        <p:nvSpPr>
          <p:cNvPr id="3" name="Content Placeholder 2">
            <a:extLst>
              <a:ext uri="{FF2B5EF4-FFF2-40B4-BE49-F238E27FC236}">
                <a16:creationId xmlns:a16="http://schemas.microsoft.com/office/drawing/2014/main" id="{3CEE3CC8-64C8-4B24-BBDE-0228710AB3D7}"/>
              </a:ext>
            </a:extLst>
          </p:cNvPr>
          <p:cNvSpPr>
            <a:spLocks noGrp="1"/>
          </p:cNvSpPr>
          <p:nvPr>
            <p:ph idx="1"/>
          </p:nvPr>
        </p:nvSpPr>
        <p:spPr/>
        <p:txBody>
          <a:bodyPr>
            <a:normAutofit/>
          </a:bodyPr>
          <a:lstStyle/>
          <a:p>
            <a:endParaRPr lang="en-US" dirty="0"/>
          </a:p>
          <a:p>
            <a:pPr marL="0" indent="0">
              <a:buNone/>
            </a:pPr>
            <a:r>
              <a:rPr lang="en-US" dirty="0"/>
              <a:t>True or False  </a:t>
            </a:r>
          </a:p>
          <a:p>
            <a:pPr marL="457200" indent="-457200">
              <a:buFont typeface="+mj-lt"/>
              <a:buAutoNum type="arabicPeriod"/>
            </a:pPr>
            <a:r>
              <a:rPr lang="en-US" dirty="0"/>
              <a:t>FSPs can make an linkage by providing a family a phone number for a local agency.</a:t>
            </a:r>
          </a:p>
          <a:p>
            <a:pPr marL="0" indent="0">
              <a:buNone/>
            </a:pPr>
            <a:r>
              <a:rPr lang="en-US" dirty="0"/>
              <a:t>2.	True or False - An important role of the FSP is to create goals for families in resiliency. </a:t>
            </a:r>
          </a:p>
        </p:txBody>
      </p:sp>
    </p:spTree>
    <p:extLst>
      <p:ext uri="{BB962C8B-B14F-4D97-AF65-F5344CB8AC3E}">
        <p14:creationId xmlns:p14="http://schemas.microsoft.com/office/powerpoint/2010/main" val="299655269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a:bodyPr>
          <a:lstStyle/>
          <a:p>
            <a:r>
              <a:rPr lang="en-US" sz="3600" b="1" dirty="0"/>
              <a:t>Session 20</a:t>
            </a:r>
            <a:br>
              <a:rPr lang="en-US" sz="3600" b="1" dirty="0"/>
            </a:br>
            <a:r>
              <a:rPr lang="en-US" sz="3600" b="1" dirty="0"/>
              <a:t>Wellness and Self-Care</a:t>
            </a:r>
          </a:p>
        </p:txBody>
      </p:sp>
      <p:pic>
        <p:nvPicPr>
          <p:cNvPr id="5" name="Content Placeholder 4">
            <a:extLst>
              <a:ext uri="{FF2B5EF4-FFF2-40B4-BE49-F238E27FC236}">
                <a16:creationId xmlns:a16="http://schemas.microsoft.com/office/drawing/2014/main" id="{3C69E632-2C63-40E2-8B6B-6DB33195BBC1}"/>
              </a:ext>
            </a:extLst>
          </p:cNvPr>
          <p:cNvPicPr>
            <a:picLocks noGrp="1" noChangeAspect="1"/>
          </p:cNvPicPr>
          <p:nvPr>
            <p:ph idx="1"/>
          </p:nvPr>
        </p:nvPicPr>
        <p:blipFill>
          <a:blip r:embed="rId2"/>
          <a:stretch>
            <a:fillRect/>
          </a:stretch>
        </p:blipFill>
        <p:spPr>
          <a:xfrm>
            <a:off x="4014787" y="2949575"/>
            <a:ext cx="4162425" cy="2533650"/>
          </a:xfrm>
          <a:prstGeom prst="rect">
            <a:avLst/>
          </a:prstGeom>
        </p:spPr>
      </p:pic>
    </p:spTree>
    <p:extLst>
      <p:ext uri="{BB962C8B-B14F-4D97-AF65-F5344CB8AC3E}">
        <p14:creationId xmlns:p14="http://schemas.microsoft.com/office/powerpoint/2010/main" val="4189225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pPr eaLnBrk="0" hangingPunct="0"/>
            <a:r>
              <a:rPr lang="en-US" b="1" dirty="0"/>
              <a:t>Eight Dimensions of Wellness</a:t>
            </a:r>
          </a:p>
        </p:txBody>
      </p:sp>
      <p:pic>
        <p:nvPicPr>
          <p:cNvPr id="18" name="Content Placeholder 17">
            <a:extLst>
              <a:ext uri="{FF2B5EF4-FFF2-40B4-BE49-F238E27FC236}">
                <a16:creationId xmlns:a16="http://schemas.microsoft.com/office/drawing/2014/main" id="{AE42FB45-99D3-4674-ACD1-F47B0F2FD1FE}"/>
              </a:ext>
            </a:extLst>
          </p:cNvPr>
          <p:cNvPicPr>
            <a:picLocks noGrp="1" noChangeAspect="1"/>
          </p:cNvPicPr>
          <p:nvPr>
            <p:ph sz="half" idx="1"/>
          </p:nvPr>
        </p:nvPicPr>
        <p:blipFill>
          <a:blip r:embed="rId2"/>
          <a:stretch>
            <a:fillRect/>
          </a:stretch>
        </p:blipFill>
        <p:spPr>
          <a:xfrm>
            <a:off x="2871388" y="2565931"/>
            <a:ext cx="7110100" cy="3309937"/>
          </a:xfrm>
          <a:prstGeom prst="rect">
            <a:avLst/>
          </a:prstGeom>
        </p:spPr>
      </p:pic>
    </p:spTree>
    <p:extLst>
      <p:ext uri="{BB962C8B-B14F-4D97-AF65-F5344CB8AC3E}">
        <p14:creationId xmlns:p14="http://schemas.microsoft.com/office/powerpoint/2010/main" val="21426560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pPr eaLnBrk="0" hangingPunct="0"/>
            <a:r>
              <a:rPr lang="en-US" b="1" dirty="0"/>
              <a:t>Wellness </a:t>
            </a:r>
          </a:p>
        </p:txBody>
      </p:sp>
      <p:sp>
        <p:nvSpPr>
          <p:cNvPr id="5" name="Content Placeholder 4">
            <a:extLst>
              <a:ext uri="{FF2B5EF4-FFF2-40B4-BE49-F238E27FC236}">
                <a16:creationId xmlns:a16="http://schemas.microsoft.com/office/drawing/2014/main" id="{FEA2EDCA-5F84-4994-885F-D642A4A0394F}"/>
              </a:ext>
            </a:extLst>
          </p:cNvPr>
          <p:cNvSpPr>
            <a:spLocks noGrp="1"/>
          </p:cNvSpPr>
          <p:nvPr>
            <p:ph sz="half" idx="2"/>
          </p:nvPr>
        </p:nvSpPr>
        <p:spPr/>
        <p:txBody>
          <a:bodyPr>
            <a:normAutofit fontScale="77500" lnSpcReduction="20000"/>
          </a:bodyPr>
          <a:lstStyle/>
          <a:p>
            <a:r>
              <a:rPr lang="en-US" b="1" i="1" dirty="0"/>
              <a:t>Wellness </a:t>
            </a:r>
            <a:r>
              <a:rPr lang="en-US" dirty="0"/>
              <a:t>involves being aware of ourselves as whole people including a sense of balance, comfort with our bodies, our lives, or jobs, and more. It is a sense that things are going well for us today, and can continue to go well for us tomorrow. It is a sense that we have meaningful </a:t>
            </a:r>
            <a:r>
              <a:rPr lang="en-US" i="1" dirty="0"/>
              <a:t>relationships, love, </a:t>
            </a:r>
            <a:r>
              <a:rPr lang="en-US" dirty="0"/>
              <a:t>and </a:t>
            </a:r>
            <a:r>
              <a:rPr lang="en-US" i="1" dirty="0"/>
              <a:t>a sense of meaning and purpose</a:t>
            </a:r>
            <a:r>
              <a:rPr lang="en-US" dirty="0"/>
              <a:t>. Although we may have setbacks, we experience stress and trauma, and more, we are resilient, have emotional strength, material resources, and the support of others to survive and thrive.</a:t>
            </a:r>
          </a:p>
          <a:p>
            <a:endParaRPr lang="en-US" b="1" dirty="0">
              <a:solidFill>
                <a:schemeClr val="tx1"/>
              </a:solidFill>
            </a:endParaRPr>
          </a:p>
          <a:p>
            <a:endParaRPr lang="en-US" dirty="0"/>
          </a:p>
          <a:p>
            <a:endParaRPr lang="en-US" dirty="0"/>
          </a:p>
          <a:p>
            <a:endParaRPr lang="en-US" dirty="0"/>
          </a:p>
        </p:txBody>
      </p:sp>
      <p:pic>
        <p:nvPicPr>
          <p:cNvPr id="6" name="Content Placeholder 5">
            <a:extLst>
              <a:ext uri="{FF2B5EF4-FFF2-40B4-BE49-F238E27FC236}">
                <a16:creationId xmlns:a16="http://schemas.microsoft.com/office/drawing/2014/main" id="{594D5DC4-B72C-47DC-B6A8-6034C0937B61}"/>
              </a:ext>
            </a:extLst>
          </p:cNvPr>
          <p:cNvPicPr>
            <a:picLocks noGrp="1" noChangeAspect="1"/>
          </p:cNvPicPr>
          <p:nvPr>
            <p:ph sz="half" idx="1"/>
          </p:nvPr>
        </p:nvPicPr>
        <p:blipFill>
          <a:blip r:embed="rId2"/>
          <a:stretch>
            <a:fillRect/>
          </a:stretch>
        </p:blipFill>
        <p:spPr>
          <a:xfrm>
            <a:off x="1400175" y="2753519"/>
            <a:ext cx="4514850" cy="2924175"/>
          </a:xfrm>
          <a:prstGeom prst="rect">
            <a:avLst/>
          </a:prstGeom>
        </p:spPr>
      </p:pic>
    </p:spTree>
    <p:extLst>
      <p:ext uri="{BB962C8B-B14F-4D97-AF65-F5344CB8AC3E}">
        <p14:creationId xmlns:p14="http://schemas.microsoft.com/office/powerpoint/2010/main" val="22012483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a:bodyPr>
          <a:lstStyle/>
          <a:p>
            <a:pPr eaLnBrk="0" hangingPunct="0"/>
            <a:r>
              <a:rPr lang="en-US" b="1" dirty="0"/>
              <a:t>What is Self-Care?</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p:txBody>
          <a:bodyPr>
            <a:normAutofit/>
          </a:bodyPr>
          <a:lstStyle/>
          <a:p>
            <a:pPr marL="0" indent="0" algn="ctr">
              <a:buNone/>
            </a:pPr>
            <a:r>
              <a:rPr lang="en-US" sz="7200" b="1" dirty="0">
                <a:solidFill>
                  <a:schemeClr val="tx1"/>
                </a:solidFill>
              </a:rPr>
              <a:t>“For You, by You”</a:t>
            </a:r>
          </a:p>
        </p:txBody>
      </p:sp>
      <p:pic>
        <p:nvPicPr>
          <p:cNvPr id="6" name="Content Placeholder 5">
            <a:extLst>
              <a:ext uri="{FF2B5EF4-FFF2-40B4-BE49-F238E27FC236}">
                <a16:creationId xmlns:a16="http://schemas.microsoft.com/office/drawing/2014/main" id="{625B5EEE-88C4-4734-B9CE-00913976A41D}"/>
              </a:ext>
            </a:extLst>
          </p:cNvPr>
          <p:cNvPicPr>
            <a:picLocks noGrp="1" noChangeAspect="1"/>
          </p:cNvPicPr>
          <p:nvPr>
            <p:ph sz="half" idx="2"/>
          </p:nvPr>
        </p:nvPicPr>
        <p:blipFill>
          <a:blip r:embed="rId2"/>
          <a:stretch>
            <a:fillRect/>
          </a:stretch>
        </p:blipFill>
        <p:spPr>
          <a:xfrm>
            <a:off x="6181725" y="2642137"/>
            <a:ext cx="4718050" cy="3146939"/>
          </a:xfrm>
          <a:prstGeom prst="rect">
            <a:avLst/>
          </a:prstGeom>
        </p:spPr>
      </p:pic>
    </p:spTree>
    <p:extLst>
      <p:ext uri="{BB962C8B-B14F-4D97-AF65-F5344CB8AC3E}">
        <p14:creationId xmlns:p14="http://schemas.microsoft.com/office/powerpoint/2010/main" val="26699495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pPr fontAlgn="base"/>
            <a:r>
              <a:rPr lang="en-US" b="1" dirty="0"/>
              <a:t>Wellness Recovery Action Plan</a:t>
            </a:r>
            <a:endParaRPr lang="en-US" dirty="0"/>
          </a:p>
        </p:txBody>
      </p:sp>
      <p:sp>
        <p:nvSpPr>
          <p:cNvPr id="4" name="Content Placeholder 3">
            <a:extLst>
              <a:ext uri="{FF2B5EF4-FFF2-40B4-BE49-F238E27FC236}">
                <a16:creationId xmlns:a16="http://schemas.microsoft.com/office/drawing/2014/main" id="{87411456-2870-4F9D-99B6-33B4B3E9BBA5}"/>
              </a:ext>
            </a:extLst>
          </p:cNvPr>
          <p:cNvSpPr>
            <a:spLocks noGrp="1"/>
          </p:cNvSpPr>
          <p:nvPr>
            <p:ph sz="half" idx="2"/>
          </p:nvPr>
        </p:nvSpPr>
        <p:spPr/>
        <p:txBody>
          <a:bodyPr>
            <a:normAutofit/>
          </a:bodyPr>
          <a:lstStyle/>
          <a:p>
            <a:endParaRPr lang="en-US" dirty="0"/>
          </a:p>
          <a:p>
            <a:r>
              <a:rPr lang="en-US" sz="3200" dirty="0"/>
              <a:t>WRAP is a plan put together to focus on recovery goals and to help in times of distress or crisis</a:t>
            </a:r>
          </a:p>
          <a:p>
            <a:endParaRPr lang="en-US" dirty="0"/>
          </a:p>
        </p:txBody>
      </p:sp>
      <p:pic>
        <p:nvPicPr>
          <p:cNvPr id="1026" name="Picture 2" descr="How to Create a Trading Plan in 7 Steps">
            <a:extLst>
              <a:ext uri="{FF2B5EF4-FFF2-40B4-BE49-F238E27FC236}">
                <a16:creationId xmlns:a16="http://schemas.microsoft.com/office/drawing/2014/main" id="{2DB242FF-5749-480E-97BA-3E08CA80C6C9}"/>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581256" y="2560638"/>
            <a:ext cx="4152688" cy="33099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32130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b="1" dirty="0"/>
              <a:t>Review Questions</a:t>
            </a:r>
          </a:p>
        </p:txBody>
      </p:sp>
      <p:sp>
        <p:nvSpPr>
          <p:cNvPr id="5" name="Content Placeholder 4">
            <a:extLst>
              <a:ext uri="{FF2B5EF4-FFF2-40B4-BE49-F238E27FC236}">
                <a16:creationId xmlns:a16="http://schemas.microsoft.com/office/drawing/2014/main" id="{C943ED41-2DA8-4188-B54F-620B20620F16}"/>
              </a:ext>
            </a:extLst>
          </p:cNvPr>
          <p:cNvSpPr>
            <a:spLocks noGrp="1"/>
          </p:cNvSpPr>
          <p:nvPr>
            <p:ph sz="half" idx="1"/>
          </p:nvPr>
        </p:nvSpPr>
        <p:spPr>
          <a:xfrm>
            <a:off x="1298448" y="2560320"/>
            <a:ext cx="4649425" cy="3310128"/>
          </a:xfrm>
        </p:spPr>
        <p:txBody>
          <a:bodyPr/>
          <a:lstStyle/>
          <a:p>
            <a:r>
              <a:rPr lang="en-US" dirty="0"/>
              <a:t>In the Physical Wellness Domain, there are five areas in which Family Support Providers assist their families in identifying their Strengths, Needs, and Barriers. What are the five areas?</a:t>
            </a:r>
          </a:p>
        </p:txBody>
      </p:sp>
      <p:pic>
        <p:nvPicPr>
          <p:cNvPr id="6" name="Picture 5">
            <a:extLst>
              <a:ext uri="{FF2B5EF4-FFF2-40B4-BE49-F238E27FC236}">
                <a16:creationId xmlns:a16="http://schemas.microsoft.com/office/drawing/2014/main" id="{8415012A-BADC-4A1E-98EF-6637662B82C5}"/>
              </a:ext>
            </a:extLst>
          </p:cNvPr>
          <p:cNvPicPr>
            <a:picLocks noChangeAspect="1"/>
          </p:cNvPicPr>
          <p:nvPr/>
        </p:nvPicPr>
        <p:blipFill>
          <a:blip r:embed="rId2"/>
          <a:stretch>
            <a:fillRect/>
          </a:stretch>
        </p:blipFill>
        <p:spPr>
          <a:xfrm>
            <a:off x="6096000" y="2560320"/>
            <a:ext cx="4967956" cy="2794475"/>
          </a:xfrm>
          <a:prstGeom prst="rect">
            <a:avLst/>
          </a:prstGeom>
        </p:spPr>
      </p:pic>
    </p:spTree>
    <p:extLst>
      <p:ext uri="{BB962C8B-B14F-4D97-AF65-F5344CB8AC3E}">
        <p14:creationId xmlns:p14="http://schemas.microsoft.com/office/powerpoint/2010/main" val="7676171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2BD91-7957-4357-971D-E2F62B232E0A}"/>
              </a:ext>
            </a:extLst>
          </p:cNvPr>
          <p:cNvSpPr>
            <a:spLocks noGrp="1"/>
          </p:cNvSpPr>
          <p:nvPr>
            <p:ph type="title"/>
          </p:nvPr>
        </p:nvSpPr>
        <p:spPr/>
        <p:txBody>
          <a:bodyPr>
            <a:normAutofit fontScale="90000"/>
          </a:bodyPr>
          <a:lstStyle/>
          <a:p>
            <a:br>
              <a:rPr lang="en-US" sz="4000" b="1" dirty="0"/>
            </a:br>
            <a:r>
              <a:rPr lang="en-US" sz="4000" b="1" dirty="0"/>
              <a:t>Session 21</a:t>
            </a:r>
            <a:br>
              <a:rPr lang="en-US" sz="4000" b="1" dirty="0"/>
            </a:br>
            <a:r>
              <a:rPr lang="en-US" sz="4000" b="1" dirty="0"/>
              <a:t>Final Reflections, Evaluations and Next Steps</a:t>
            </a:r>
            <a:br>
              <a:rPr lang="en-US" dirty="0"/>
            </a:br>
            <a:endParaRPr lang="en-US" sz="3600" b="1" dirty="0"/>
          </a:p>
        </p:txBody>
      </p:sp>
      <p:pic>
        <p:nvPicPr>
          <p:cNvPr id="6" name="Content Placeholder 5">
            <a:extLst>
              <a:ext uri="{FF2B5EF4-FFF2-40B4-BE49-F238E27FC236}">
                <a16:creationId xmlns:a16="http://schemas.microsoft.com/office/drawing/2014/main" id="{FD0361CD-00C1-415C-9308-A93428C53B6A}"/>
              </a:ext>
            </a:extLst>
          </p:cNvPr>
          <p:cNvPicPr>
            <a:picLocks noGrp="1" noChangeAspect="1"/>
          </p:cNvPicPr>
          <p:nvPr>
            <p:ph idx="1"/>
          </p:nvPr>
        </p:nvPicPr>
        <p:blipFill>
          <a:blip r:embed="rId2"/>
          <a:stretch>
            <a:fillRect/>
          </a:stretch>
        </p:blipFill>
        <p:spPr>
          <a:xfrm>
            <a:off x="3838575" y="2711450"/>
            <a:ext cx="4514850" cy="3009900"/>
          </a:xfrm>
          <a:prstGeom prst="rect">
            <a:avLst/>
          </a:prstGeom>
        </p:spPr>
      </p:pic>
    </p:spTree>
    <p:extLst>
      <p:ext uri="{BB962C8B-B14F-4D97-AF65-F5344CB8AC3E}">
        <p14:creationId xmlns:p14="http://schemas.microsoft.com/office/powerpoint/2010/main" val="41571060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B9E3-B0D6-4DDD-9CCD-A5504D2A0A60}"/>
              </a:ext>
            </a:extLst>
          </p:cNvPr>
          <p:cNvSpPr>
            <a:spLocks noGrp="1"/>
          </p:cNvSpPr>
          <p:nvPr>
            <p:ph type="title"/>
          </p:nvPr>
        </p:nvSpPr>
        <p:spPr/>
        <p:txBody>
          <a:bodyPr>
            <a:normAutofit fontScale="90000"/>
          </a:bodyPr>
          <a:lstStyle/>
          <a:p>
            <a:pPr eaLnBrk="0" hangingPunct="0"/>
            <a:r>
              <a:rPr lang="en-US" b="1" dirty="0"/>
              <a:t>Four Common Elements of Boundary Violations</a:t>
            </a:r>
          </a:p>
        </p:txBody>
      </p:sp>
      <p:sp>
        <p:nvSpPr>
          <p:cNvPr id="3" name="Content Placeholder 2">
            <a:extLst>
              <a:ext uri="{FF2B5EF4-FFF2-40B4-BE49-F238E27FC236}">
                <a16:creationId xmlns:a16="http://schemas.microsoft.com/office/drawing/2014/main" id="{A032E8B8-39DC-4D97-92E7-FA97AB9ED3E5}"/>
              </a:ext>
            </a:extLst>
          </p:cNvPr>
          <p:cNvSpPr>
            <a:spLocks noGrp="1"/>
          </p:cNvSpPr>
          <p:nvPr>
            <p:ph sz="half" idx="1"/>
          </p:nvPr>
        </p:nvSpPr>
        <p:spPr>
          <a:xfrm>
            <a:off x="1298448" y="2560320"/>
            <a:ext cx="9598150" cy="3310128"/>
          </a:xfrm>
        </p:spPr>
        <p:txBody>
          <a:bodyPr>
            <a:normAutofit fontScale="62500" lnSpcReduction="20000"/>
          </a:bodyPr>
          <a:lstStyle/>
          <a:p>
            <a:r>
              <a:rPr lang="en-US" b="1" dirty="0"/>
              <a:t>Scenario: </a:t>
            </a:r>
            <a:r>
              <a:rPr lang="en-US" dirty="0"/>
              <a:t>You are applying for a job at an agency that has never hired a Family Support Specialist, but the agency is considering it. You are being interviewed by the CEO. She asks, “Why should we hire you? What can you do for our agency?”</a:t>
            </a:r>
            <a:br>
              <a:rPr lang="en-US" dirty="0"/>
            </a:br>
            <a:endParaRPr lang="en-US" dirty="0"/>
          </a:p>
          <a:p>
            <a:r>
              <a:rPr lang="en-US" dirty="0"/>
              <a:t>List 5 ways you can use your experience with recovery to help the agency.</a:t>
            </a:r>
            <a:br>
              <a:rPr lang="en-US" dirty="0"/>
            </a:br>
            <a:r>
              <a:rPr lang="en-US" dirty="0"/>
              <a:t>1)</a:t>
            </a:r>
            <a:br>
              <a:rPr lang="en-US" dirty="0"/>
            </a:br>
            <a:r>
              <a:rPr lang="en-US" dirty="0"/>
              <a:t>2)</a:t>
            </a:r>
            <a:br>
              <a:rPr lang="en-US" dirty="0"/>
            </a:br>
            <a:r>
              <a:rPr lang="en-US" dirty="0"/>
              <a:t>3)</a:t>
            </a:r>
            <a:br>
              <a:rPr lang="en-US" dirty="0"/>
            </a:br>
            <a:r>
              <a:rPr lang="en-US" dirty="0"/>
              <a:t>4)</a:t>
            </a:r>
            <a:br>
              <a:rPr lang="en-US" dirty="0"/>
            </a:br>
            <a:r>
              <a:rPr lang="en-US" dirty="0"/>
              <a:t>5)</a:t>
            </a:r>
            <a:br>
              <a:rPr lang="en-US" dirty="0"/>
            </a:br>
            <a:br>
              <a:rPr lang="en-US" dirty="0"/>
            </a:br>
            <a:r>
              <a:rPr lang="en-US" dirty="0"/>
              <a:t>The CEO replies, “That sounds great! I think we can use you, but we do not have a job description. Would you please write your ideal job description and be as specific as possible.”</a:t>
            </a:r>
            <a:br>
              <a:rPr lang="en-US" dirty="0"/>
            </a:br>
            <a:endParaRPr lang="en-US" dirty="0"/>
          </a:p>
          <a:p>
            <a:r>
              <a:rPr lang="en-US" u="sng" dirty="0"/>
              <a:t>Ideal Job Description:</a:t>
            </a:r>
            <a:endParaRPr lang="en-US" dirty="0"/>
          </a:p>
          <a:p>
            <a:endParaRPr lang="en-US" b="1" dirty="0">
              <a:solidFill>
                <a:srgbClr val="C00000"/>
              </a:solidFill>
            </a:endParaRPr>
          </a:p>
        </p:txBody>
      </p:sp>
    </p:spTree>
    <p:extLst>
      <p:ext uri="{BB962C8B-B14F-4D97-AF65-F5344CB8AC3E}">
        <p14:creationId xmlns:p14="http://schemas.microsoft.com/office/powerpoint/2010/main" val="151573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D74E9-72C9-4A8F-8AC8-026DE6AEAF3E}"/>
              </a:ext>
            </a:extLst>
          </p:cNvPr>
          <p:cNvSpPr>
            <a:spLocks noGrp="1"/>
          </p:cNvSpPr>
          <p:nvPr>
            <p:ph type="title"/>
          </p:nvPr>
        </p:nvSpPr>
        <p:spPr/>
        <p:txBody>
          <a:bodyPr>
            <a:normAutofit/>
          </a:bodyPr>
          <a:lstStyle/>
          <a:p>
            <a:r>
              <a:rPr lang="en-US" b="1" dirty="0"/>
              <a:t>Combative </a:t>
            </a:r>
            <a:endParaRPr lang="en-US" dirty="0"/>
          </a:p>
        </p:txBody>
      </p:sp>
      <p:sp>
        <p:nvSpPr>
          <p:cNvPr id="3" name="Content Placeholder 2">
            <a:extLst>
              <a:ext uri="{FF2B5EF4-FFF2-40B4-BE49-F238E27FC236}">
                <a16:creationId xmlns:a16="http://schemas.microsoft.com/office/drawing/2014/main" id="{4E83F57B-8835-45C3-8401-65542BFC991C}"/>
              </a:ext>
            </a:extLst>
          </p:cNvPr>
          <p:cNvSpPr>
            <a:spLocks noGrp="1"/>
          </p:cNvSpPr>
          <p:nvPr>
            <p:ph idx="1"/>
          </p:nvPr>
        </p:nvSpPr>
        <p:spPr/>
        <p:txBody>
          <a:bodyPr>
            <a:normAutofit fontScale="70000" lnSpcReduction="20000"/>
          </a:bodyPr>
          <a:lstStyle/>
          <a:p>
            <a:r>
              <a:rPr lang="en-US" b="1" dirty="0"/>
              <a:t>COMBATIVE: </a:t>
            </a:r>
            <a:r>
              <a:rPr lang="en-US" dirty="0"/>
              <a:t> This style is quite the opposite.  People with a combative style give their opinions, ideas, and suggestions very quickly, often without thinking about the impact of the delivery.  They are emotional and direct with their words so you generally know where they stand.  Sometimes others feel they are abrasive and may be offended by what they say, but more importantly how they say it.  Being combative may come across as insensitive, but it may in fact come from very good intentions.  The consequences though, may be far reaching.  The other team members may become reluctant to speak up, and as other members say less, this person may become more dominant in the team.  After some time, team members may become reluctant to even listen to their ideas, even good ones! </a:t>
            </a:r>
          </a:p>
          <a:p>
            <a:r>
              <a:rPr lang="en-US" dirty="0"/>
              <a:t>Co-workers need to help people with this style be more mindful of how they express themselves.  This can be done by making sure every person on the team is heard from.  You may also consider setting a time limit for how long any one person may provide input, allowing everyone their fair share.  People with a combative </a:t>
            </a:r>
            <a:r>
              <a:rPr lang="en-US" dirty="0" err="1"/>
              <a:t>styly</a:t>
            </a:r>
            <a:r>
              <a:rPr lang="en-US" dirty="0"/>
              <a:t> will usually be receptive to the information that this causes win/lose situations.  Encourage people to practice their active listening skills.</a:t>
            </a:r>
          </a:p>
          <a:p>
            <a:pPr marL="0" indent="0">
              <a:buNone/>
            </a:pPr>
            <a:endParaRPr lang="en-US" dirty="0"/>
          </a:p>
        </p:txBody>
      </p:sp>
    </p:spTree>
    <p:extLst>
      <p:ext uri="{BB962C8B-B14F-4D97-AF65-F5344CB8AC3E}">
        <p14:creationId xmlns:p14="http://schemas.microsoft.com/office/powerpoint/2010/main" val="18074929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fontScale="90000"/>
          </a:bodyPr>
          <a:lstStyle/>
          <a:p>
            <a:r>
              <a:rPr lang="en-US" b="1" dirty="0"/>
              <a:t>Final Reflection, Evaluation </a:t>
            </a:r>
            <a:br>
              <a:rPr lang="en-US" b="1" dirty="0"/>
            </a:br>
            <a:r>
              <a:rPr lang="en-US" b="1" dirty="0"/>
              <a:t>and Next Steps</a:t>
            </a:r>
          </a:p>
        </p:txBody>
      </p:sp>
      <p:sp>
        <p:nvSpPr>
          <p:cNvPr id="8" name="Content Placeholder 7">
            <a:extLst>
              <a:ext uri="{FF2B5EF4-FFF2-40B4-BE49-F238E27FC236}">
                <a16:creationId xmlns:a16="http://schemas.microsoft.com/office/drawing/2014/main" id="{1C36451C-FDCF-4C29-B71E-5A8D404C710F}"/>
              </a:ext>
            </a:extLst>
          </p:cNvPr>
          <p:cNvSpPr>
            <a:spLocks noGrp="1"/>
          </p:cNvSpPr>
          <p:nvPr>
            <p:ph sz="half" idx="1"/>
          </p:nvPr>
        </p:nvSpPr>
        <p:spPr>
          <a:xfrm>
            <a:off x="1298448" y="2560320"/>
            <a:ext cx="9598150" cy="3310128"/>
          </a:xfrm>
        </p:spPr>
        <p:txBody>
          <a:bodyPr>
            <a:normAutofit fontScale="70000" lnSpcReduction="20000"/>
          </a:bodyPr>
          <a:lstStyle/>
          <a:p>
            <a:pPr marL="0" indent="0">
              <a:buNone/>
            </a:pPr>
            <a:r>
              <a:rPr lang="en-US" u="sng" dirty="0"/>
              <a:t>List the 5-7 parts of the training that you found the most helpful</a:t>
            </a:r>
            <a:br>
              <a:rPr lang="en-US" u="sng" dirty="0"/>
            </a:br>
            <a:r>
              <a:rPr lang="en-US" dirty="0"/>
              <a:t>1.</a:t>
            </a:r>
            <a:br>
              <a:rPr lang="en-US" dirty="0"/>
            </a:br>
            <a:r>
              <a:rPr lang="en-US" dirty="0"/>
              <a:t>2.</a:t>
            </a:r>
            <a:br>
              <a:rPr lang="en-US" dirty="0"/>
            </a:br>
            <a:r>
              <a:rPr lang="en-US" dirty="0"/>
              <a:t>3.</a:t>
            </a:r>
            <a:br>
              <a:rPr lang="en-US" dirty="0"/>
            </a:br>
            <a:r>
              <a:rPr lang="en-US" dirty="0"/>
              <a:t>4.</a:t>
            </a:r>
            <a:br>
              <a:rPr lang="en-US" dirty="0"/>
            </a:br>
            <a:r>
              <a:rPr lang="en-US" dirty="0"/>
              <a:t>5.</a:t>
            </a:r>
            <a:br>
              <a:rPr lang="en-US" dirty="0"/>
            </a:br>
            <a:r>
              <a:rPr lang="en-US" dirty="0"/>
              <a:t>6.</a:t>
            </a:r>
            <a:br>
              <a:rPr lang="en-US" dirty="0"/>
            </a:br>
            <a:r>
              <a:rPr lang="en-US" dirty="0"/>
              <a:t>7.</a:t>
            </a:r>
            <a:br>
              <a:rPr lang="en-US" dirty="0"/>
            </a:br>
            <a:r>
              <a:rPr lang="en-US" dirty="0"/>
              <a:t> </a:t>
            </a:r>
          </a:p>
          <a:p>
            <a:pPr marL="0" indent="0">
              <a:buNone/>
            </a:pPr>
            <a:r>
              <a:rPr lang="en-US" dirty="0"/>
              <a:t>What, if any, impact did the training have on you? How are you different?</a:t>
            </a:r>
          </a:p>
          <a:p>
            <a:pPr marL="0" indent="0">
              <a:buNone/>
            </a:pPr>
            <a:r>
              <a:rPr lang="en-US" dirty="0"/>
              <a:t>What is the next step for you – either in your own recovery journey or in using this training to help others?</a:t>
            </a:r>
          </a:p>
          <a:p>
            <a:pPr marL="0" indent="0">
              <a:buNone/>
            </a:pPr>
            <a:br>
              <a:rPr lang="en-US" dirty="0"/>
            </a:br>
            <a:endParaRPr lang="en-US" dirty="0"/>
          </a:p>
          <a:p>
            <a:endParaRPr lang="en-US" dirty="0"/>
          </a:p>
        </p:txBody>
      </p:sp>
    </p:spTree>
    <p:extLst>
      <p:ext uri="{BB962C8B-B14F-4D97-AF65-F5344CB8AC3E}">
        <p14:creationId xmlns:p14="http://schemas.microsoft.com/office/powerpoint/2010/main" val="37038020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7A20B-397F-4500-855F-D483A82AE40B}"/>
              </a:ext>
            </a:extLst>
          </p:cNvPr>
          <p:cNvSpPr>
            <a:spLocks noGrp="1"/>
          </p:cNvSpPr>
          <p:nvPr>
            <p:ph type="title"/>
          </p:nvPr>
        </p:nvSpPr>
        <p:spPr/>
        <p:txBody>
          <a:bodyPr>
            <a:normAutofit/>
          </a:bodyPr>
          <a:lstStyle/>
          <a:p>
            <a:r>
              <a:rPr lang="en-US" b="1" dirty="0"/>
              <a:t>Final Next Steps</a:t>
            </a:r>
          </a:p>
        </p:txBody>
      </p:sp>
      <p:sp>
        <p:nvSpPr>
          <p:cNvPr id="4" name="Content Placeholder 3">
            <a:extLst>
              <a:ext uri="{FF2B5EF4-FFF2-40B4-BE49-F238E27FC236}">
                <a16:creationId xmlns:a16="http://schemas.microsoft.com/office/drawing/2014/main" id="{87411456-2870-4F9D-99B6-33B4B3E9BBA5}"/>
              </a:ext>
            </a:extLst>
          </p:cNvPr>
          <p:cNvSpPr>
            <a:spLocks noGrp="1"/>
          </p:cNvSpPr>
          <p:nvPr>
            <p:ph sz="half" idx="2"/>
          </p:nvPr>
        </p:nvSpPr>
        <p:spPr/>
        <p:txBody>
          <a:bodyPr>
            <a:normAutofit/>
          </a:bodyPr>
          <a:lstStyle/>
          <a:p>
            <a:r>
              <a:rPr lang="en-US" dirty="0"/>
              <a:t>After this training you will need to:</a:t>
            </a:r>
          </a:p>
          <a:p>
            <a:pPr marL="457200" indent="-457200">
              <a:buAutoNum type="arabicPeriod"/>
            </a:pPr>
            <a:r>
              <a:rPr lang="en-US" dirty="0"/>
              <a:t>Take and pass the FSP exam</a:t>
            </a:r>
          </a:p>
          <a:p>
            <a:pPr marL="457200" indent="-457200">
              <a:buAutoNum type="arabicPeriod"/>
            </a:pPr>
            <a:r>
              <a:rPr lang="en-US" dirty="0"/>
              <a:t>Complete the FSP Application on the MCB website at </a:t>
            </a:r>
            <a:r>
              <a:rPr lang="en-US" dirty="0">
                <a:solidFill>
                  <a:srgbClr val="C00000"/>
                </a:solidFill>
                <a:hlinkClick r:id="rId2">
                  <a:extLst>
                    <a:ext uri="{A12FA001-AC4F-418D-AE19-62706E023703}">
                      <ahyp:hlinkClr xmlns:ahyp="http://schemas.microsoft.com/office/drawing/2018/hyperlinkcolor" val="tx"/>
                    </a:ext>
                  </a:extLst>
                </a:hlinkClick>
              </a:rPr>
              <a:t>www.missouricb.com</a:t>
            </a:r>
            <a:endParaRPr lang="en-US" dirty="0">
              <a:solidFill>
                <a:srgbClr val="C00000"/>
              </a:solidFill>
            </a:endParaRPr>
          </a:p>
          <a:p>
            <a:pPr marL="457200" indent="-457200">
              <a:buAutoNum type="arabicPeriod"/>
            </a:pPr>
            <a:r>
              <a:rPr lang="en-US" dirty="0"/>
              <a:t>Contact the MCB directly if you have any questions 573-616-2300</a:t>
            </a:r>
          </a:p>
        </p:txBody>
      </p:sp>
      <p:pic>
        <p:nvPicPr>
          <p:cNvPr id="10" name="Content Placeholder 9">
            <a:extLst>
              <a:ext uri="{FF2B5EF4-FFF2-40B4-BE49-F238E27FC236}">
                <a16:creationId xmlns:a16="http://schemas.microsoft.com/office/drawing/2014/main" id="{C0400C81-6E50-4CA1-BD79-37D42720BFF3}"/>
              </a:ext>
            </a:extLst>
          </p:cNvPr>
          <p:cNvPicPr>
            <a:picLocks noGrp="1" noChangeAspect="1"/>
          </p:cNvPicPr>
          <p:nvPr>
            <p:ph sz="half" idx="1"/>
          </p:nvPr>
        </p:nvPicPr>
        <p:blipFill>
          <a:blip r:embed="rId3"/>
          <a:stretch>
            <a:fillRect/>
          </a:stretch>
        </p:blipFill>
        <p:spPr>
          <a:xfrm>
            <a:off x="1298575" y="2887899"/>
            <a:ext cx="4718050" cy="2655415"/>
          </a:xfrm>
          <a:prstGeom prst="rect">
            <a:avLst/>
          </a:prstGeom>
        </p:spPr>
      </p:pic>
    </p:spTree>
    <p:extLst>
      <p:ext uri="{BB962C8B-B14F-4D97-AF65-F5344CB8AC3E}">
        <p14:creationId xmlns:p14="http://schemas.microsoft.com/office/powerpoint/2010/main" val="1352250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7087A-6FC8-4525-95EB-89425B34D2F8}"/>
              </a:ext>
            </a:extLst>
          </p:cNvPr>
          <p:cNvSpPr>
            <a:spLocks noGrp="1"/>
          </p:cNvSpPr>
          <p:nvPr>
            <p:ph type="title"/>
          </p:nvPr>
        </p:nvSpPr>
        <p:spPr/>
        <p:txBody>
          <a:bodyPr/>
          <a:lstStyle/>
          <a:p>
            <a:r>
              <a:rPr lang="en-US" b="1" dirty="0"/>
              <a:t>Collaborative</a:t>
            </a:r>
          </a:p>
        </p:txBody>
      </p:sp>
      <p:sp>
        <p:nvSpPr>
          <p:cNvPr id="3" name="Content Placeholder 2">
            <a:extLst>
              <a:ext uri="{FF2B5EF4-FFF2-40B4-BE49-F238E27FC236}">
                <a16:creationId xmlns:a16="http://schemas.microsoft.com/office/drawing/2014/main" id="{067F2799-876E-47A6-8575-FB8D8966161F}"/>
              </a:ext>
            </a:extLst>
          </p:cNvPr>
          <p:cNvSpPr>
            <a:spLocks noGrp="1"/>
          </p:cNvSpPr>
          <p:nvPr>
            <p:ph sz="half" idx="1"/>
          </p:nvPr>
        </p:nvSpPr>
        <p:spPr>
          <a:xfrm>
            <a:off x="1298448" y="2560320"/>
            <a:ext cx="9598150" cy="3310128"/>
          </a:xfrm>
        </p:spPr>
        <p:txBody>
          <a:bodyPr>
            <a:normAutofit lnSpcReduction="10000"/>
          </a:bodyPr>
          <a:lstStyle/>
          <a:p>
            <a:r>
              <a:rPr lang="en-US" b="1" dirty="0"/>
              <a:t>COLLABORATIVE:</a:t>
            </a:r>
            <a:r>
              <a:rPr lang="en-US" dirty="0"/>
              <a:t>  A good example of not using good collaboration may be found in the story of two girls wanting one orange.  Their mother ends up cutting the orange in half and giving each half.  This seems logical right?  If they had collaborated, they may have both come out ahead.  One girl wanted the orange peel to bake a cake, and the other wanted the orange to eat.  They would have both benefited by a little bit of discussion beforehand.  This demonstrates a win/win situation will usually be present.  This allows both people to have a mutually agreed upon outcome, and people who are collaborative in their efforts can avoid much resentment. </a:t>
            </a:r>
          </a:p>
          <a:p>
            <a:endParaRPr lang="en-US" dirty="0"/>
          </a:p>
        </p:txBody>
      </p:sp>
    </p:spTree>
    <p:extLst>
      <p:ext uri="{BB962C8B-B14F-4D97-AF65-F5344CB8AC3E}">
        <p14:creationId xmlns:p14="http://schemas.microsoft.com/office/powerpoint/2010/main" val="336310359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3779</TotalTime>
  <Words>5284</Words>
  <Application>Microsoft Office PowerPoint</Application>
  <PresentationFormat>Widescreen</PresentationFormat>
  <Paragraphs>374</Paragraphs>
  <Slides>81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81</vt:i4>
      </vt:variant>
    </vt:vector>
  </HeadingPairs>
  <TitlesOfParts>
    <vt:vector size="84" baseType="lpstr">
      <vt:lpstr>Arial</vt:lpstr>
      <vt:lpstr>Garamond</vt:lpstr>
      <vt:lpstr>Organic</vt:lpstr>
      <vt:lpstr>Family Support Provider </vt:lpstr>
      <vt:lpstr>Session 15 Family Support Providers in the Workplace:  Skills for Effective Teams</vt:lpstr>
      <vt:lpstr>Reflective Questions</vt:lpstr>
      <vt:lpstr>Getting Along With Co-Workers and Peers</vt:lpstr>
      <vt:lpstr>Conflict</vt:lpstr>
      <vt:lpstr>Discussion:  Conflict Styles</vt:lpstr>
      <vt:lpstr>Avoidance</vt:lpstr>
      <vt:lpstr>Combative </vt:lpstr>
      <vt:lpstr>Collaborative</vt:lpstr>
      <vt:lpstr>Accommodating </vt:lpstr>
      <vt:lpstr>Manage Conflict Style Action Plan</vt:lpstr>
      <vt:lpstr>Ground Rules for Managing Conflict</vt:lpstr>
      <vt:lpstr>Discussion:  Barriers to Collaboration</vt:lpstr>
      <vt:lpstr>Barriers to Collaboration </vt:lpstr>
      <vt:lpstr>Elements to Reaching a Agreement</vt:lpstr>
      <vt:lpstr>Scenario 2</vt:lpstr>
      <vt:lpstr>Review Questions:  Session 15</vt:lpstr>
      <vt:lpstr>Session 16 Providing Culturally Informed Support</vt:lpstr>
      <vt:lpstr>Culture</vt:lpstr>
      <vt:lpstr>Cultural Competence</vt:lpstr>
      <vt:lpstr>Why is Cultural Competence Important for Family Support Providers?</vt:lpstr>
      <vt:lpstr>Why is Cultural Competence Important for Family Support Providers?</vt:lpstr>
      <vt:lpstr>Group Activity—Importance of Cultural Competence</vt:lpstr>
      <vt:lpstr>Group Activity- Cultural Competence Assessment</vt:lpstr>
      <vt:lpstr>Group Activity- Cultural Competence Assessment</vt:lpstr>
      <vt:lpstr>Group Activity- Cultural Competence Assessment</vt:lpstr>
      <vt:lpstr>Review Questions:  Session 16</vt:lpstr>
      <vt:lpstr>Session 17 Facing One’s Fears</vt:lpstr>
      <vt:lpstr>What Is Fear?</vt:lpstr>
      <vt:lpstr>Fear Is: </vt:lpstr>
      <vt:lpstr>What Would You Really Like to Do, But You Are Afraid to Do?</vt:lpstr>
      <vt:lpstr>If I Were Not Afraid I Would…</vt:lpstr>
      <vt:lpstr>Moving Through the Fear Creating a Safety Net-Worksheet</vt:lpstr>
      <vt:lpstr>Moving Through the Fear Creating a Safety Net-Worksheet</vt:lpstr>
      <vt:lpstr>Review Questions</vt:lpstr>
      <vt:lpstr>Good Questions and Effective Listening</vt:lpstr>
      <vt:lpstr>Family Support Providers Resiliency Tools</vt:lpstr>
      <vt:lpstr>Igniting the Spark of Hope</vt:lpstr>
      <vt:lpstr>Using Dissatisfaction to find Resiliency Goals</vt:lpstr>
      <vt:lpstr>PICBA</vt:lpstr>
      <vt:lpstr>Combating Negative Self-Talk</vt:lpstr>
      <vt:lpstr>Session 18 Trauma-Informed Care</vt:lpstr>
      <vt:lpstr>PICBA:  Individual Problem</vt:lpstr>
      <vt:lpstr>What is Trauma</vt:lpstr>
      <vt:lpstr>Discussion:  What Are Some Experiences or Events That Can Be Traumatic to Someone?</vt:lpstr>
      <vt:lpstr>Internal vs. External Resources</vt:lpstr>
      <vt:lpstr>How Prevalent is Trauma? </vt:lpstr>
      <vt:lpstr>The Human Stress Response to Trauma How Our Body Reacts When Our Mind Believes There is a Threat</vt:lpstr>
      <vt:lpstr>Stress Response to Trauma</vt:lpstr>
      <vt:lpstr>What Might You See? Nonverbal of Discomfort and Distress</vt:lpstr>
      <vt:lpstr>The Impacts of Trauma</vt:lpstr>
      <vt:lpstr>Trauma Has Many Impacts, Including:</vt:lpstr>
      <vt:lpstr>Trauma Has Many Impacts, Including:</vt:lpstr>
      <vt:lpstr>Trauma Has Many Impacts, Including:</vt:lpstr>
      <vt:lpstr>Trauma for Behavioral Health Professionals</vt:lpstr>
      <vt:lpstr>Activators</vt:lpstr>
      <vt:lpstr>Common Trauma Activators</vt:lpstr>
      <vt:lpstr>Trauma Informed Culture Does Not Excuse Behaviors</vt:lpstr>
      <vt:lpstr>Trauma Informed vs. Trauma Specific Treatment</vt:lpstr>
      <vt:lpstr>Principles of Trauma Informed Care</vt:lpstr>
      <vt:lpstr>Putting Principles Into Practice</vt:lpstr>
      <vt:lpstr>Putting Principles Into Practice</vt:lpstr>
      <vt:lpstr>Putting Principles Into Practice</vt:lpstr>
      <vt:lpstr>Review Questions:  Session 18</vt:lpstr>
      <vt:lpstr>Session 19 Recovery Oriented Systems of Care</vt:lpstr>
      <vt:lpstr>SAMHSA’s Definition of Recovery</vt:lpstr>
      <vt:lpstr>Recovery Capital</vt:lpstr>
      <vt:lpstr>Passive and Active Linkages</vt:lpstr>
      <vt:lpstr>Recovery Oriented System of Care</vt:lpstr>
      <vt:lpstr>Elements of a ROSC (these are positive elements to have in organizations you include, but not all are necessary for every organization)</vt:lpstr>
      <vt:lpstr>Review Questions:  Session 19 </vt:lpstr>
      <vt:lpstr>Session 20 Wellness and Self-Care</vt:lpstr>
      <vt:lpstr>Eight Dimensions of Wellness</vt:lpstr>
      <vt:lpstr>Wellness </vt:lpstr>
      <vt:lpstr>What is Self-Care?</vt:lpstr>
      <vt:lpstr>Wellness Recovery Action Plan</vt:lpstr>
      <vt:lpstr>Review Questions</vt:lpstr>
      <vt:lpstr> Session 21 Final Reflections, Evaluations and Next Steps </vt:lpstr>
      <vt:lpstr>Four Common Elements of Boundary Violations</vt:lpstr>
      <vt:lpstr>Final Reflection, Evaluation  and Next Steps</vt:lpstr>
      <vt:lpstr>Final 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Support Provider</dc:title>
  <dc:creator>Stacey Langendoerfer</dc:creator>
  <cp:lastModifiedBy>Stacey Langendoerfer</cp:lastModifiedBy>
  <cp:revision>99</cp:revision>
  <dcterms:created xsi:type="dcterms:W3CDTF">2023-02-21T19:27:34Z</dcterms:created>
  <dcterms:modified xsi:type="dcterms:W3CDTF">2023-02-26T21:27:47Z</dcterms:modified>
</cp:coreProperties>
</file>