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7" r:id="rId2"/>
    <p:sldId id="258" r:id="rId3"/>
    <p:sldId id="259" r:id="rId4"/>
    <p:sldId id="261" r:id="rId5"/>
    <p:sldId id="260" r:id="rId6"/>
    <p:sldId id="262"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26A8BF-3741-48E7-8D54-F4F8E31B5E62}" v="407" dt="2020-07-19T16:19:25.4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5" autoAdjust="0"/>
    <p:restoredTop sz="94660"/>
  </p:normalViewPr>
  <p:slideViewPr>
    <p:cSldViewPr snapToGrid="0">
      <p:cViewPr varScale="1">
        <p:scale>
          <a:sx n="114" d="100"/>
          <a:sy n="114" d="100"/>
        </p:scale>
        <p:origin x="3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7A0AD-BD31-4E4B-9936-8A6984492F8C}"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9ACAFAA2-535C-488E-8D84-CB06DF6C34CE}">
      <dgm:prSet phldrT="[Text]" custT="1"/>
      <dgm:spPr/>
      <dgm:t>
        <a:bodyPr/>
        <a:lstStyle/>
        <a:p>
          <a:r>
            <a:rPr lang="en-US" sz="1600" dirty="0">
              <a:solidFill>
                <a:schemeClr val="tx1"/>
              </a:solidFill>
            </a:rPr>
            <a:t>A person enters the system. They are asked, </a:t>
          </a:r>
          <a:r>
            <a:rPr lang="en-US" sz="1600" b="1" dirty="0">
              <a:solidFill>
                <a:schemeClr val="tx1"/>
              </a:solidFill>
            </a:rPr>
            <a:t>“What is wrong with you?” </a:t>
          </a:r>
          <a:r>
            <a:rPr lang="en-US" sz="1600" dirty="0">
              <a:solidFill>
                <a:schemeClr val="tx1"/>
              </a:solidFill>
            </a:rPr>
            <a:t>They system then:</a:t>
          </a:r>
        </a:p>
        <a:p>
          <a:r>
            <a:rPr lang="en-US" sz="1600" dirty="0">
              <a:solidFill>
                <a:schemeClr val="tx1"/>
              </a:solidFill>
            </a:rPr>
            <a:t>1. Diagnosis Assessment  </a:t>
          </a:r>
        </a:p>
        <a:p>
          <a:r>
            <a:rPr lang="en-US" sz="1600" dirty="0">
              <a:solidFill>
                <a:schemeClr val="tx1"/>
              </a:solidFill>
            </a:rPr>
            <a:t>2. Treatment Plan </a:t>
          </a:r>
        </a:p>
      </dgm:t>
    </dgm:pt>
    <dgm:pt modelId="{B921717E-0534-4BCE-9EDC-A804AD027F43}" type="parTrans" cxnId="{72A08C79-A0FA-4707-A24D-648EA250E2E1}">
      <dgm:prSet/>
      <dgm:spPr/>
      <dgm:t>
        <a:bodyPr/>
        <a:lstStyle/>
        <a:p>
          <a:endParaRPr lang="en-US"/>
        </a:p>
      </dgm:t>
    </dgm:pt>
    <dgm:pt modelId="{3FBEDF44-5568-47F3-A338-929312E9533C}" type="sibTrans" cxnId="{72A08C79-A0FA-4707-A24D-648EA250E2E1}">
      <dgm:prSet/>
      <dgm:spPr/>
      <dgm:t>
        <a:bodyPr/>
        <a:lstStyle/>
        <a:p>
          <a:endParaRPr lang="en-US"/>
        </a:p>
      </dgm:t>
    </dgm:pt>
    <dgm:pt modelId="{02634E8F-730D-4713-9BBB-884BAECE8654}">
      <dgm:prSet phldrT="[Text]" custT="1"/>
      <dgm:spPr/>
      <dgm:t>
        <a:bodyPr/>
        <a:lstStyle/>
        <a:p>
          <a:r>
            <a:rPr lang="en-US" sz="1600" dirty="0">
              <a:solidFill>
                <a:schemeClr val="tx1"/>
              </a:solidFill>
            </a:rPr>
            <a:t>Peer Has a Decision:</a:t>
          </a:r>
        </a:p>
        <a:p>
          <a:r>
            <a:rPr lang="en-US" sz="1600" dirty="0">
              <a:solidFill>
                <a:schemeClr val="tx1"/>
              </a:solidFill>
            </a:rPr>
            <a:t>1. Comply</a:t>
          </a:r>
        </a:p>
        <a:p>
          <a:r>
            <a:rPr lang="en-US" sz="1600" dirty="0">
              <a:solidFill>
                <a:schemeClr val="tx1"/>
              </a:solidFill>
            </a:rPr>
            <a:t>2. Defy</a:t>
          </a:r>
        </a:p>
      </dgm:t>
    </dgm:pt>
    <dgm:pt modelId="{51F30972-3D5B-4091-A32B-8B49BD823CB9}" type="parTrans" cxnId="{D2525990-2DF4-4256-AAA0-5918B3E0BA93}">
      <dgm:prSet/>
      <dgm:spPr/>
      <dgm:t>
        <a:bodyPr/>
        <a:lstStyle/>
        <a:p>
          <a:endParaRPr lang="en-US"/>
        </a:p>
      </dgm:t>
    </dgm:pt>
    <dgm:pt modelId="{D18E2512-4BDB-463B-AFAE-0347C5F6DF56}" type="sibTrans" cxnId="{D2525990-2DF4-4256-AAA0-5918B3E0BA93}">
      <dgm:prSet/>
      <dgm:spPr/>
      <dgm:t>
        <a:bodyPr/>
        <a:lstStyle/>
        <a:p>
          <a:endParaRPr lang="en-US"/>
        </a:p>
      </dgm:t>
    </dgm:pt>
    <dgm:pt modelId="{783B5738-5D04-4D0D-9221-C67D598C38BD}">
      <dgm:prSet phldrT="[Text]" custT="1"/>
      <dgm:spPr/>
      <dgm:t>
        <a:bodyPr/>
        <a:lstStyle/>
        <a:p>
          <a:r>
            <a:rPr lang="en-US" sz="1600" dirty="0">
              <a:solidFill>
                <a:schemeClr val="tx1"/>
              </a:solidFill>
            </a:rPr>
            <a:t>The Treatment plan is based on:</a:t>
          </a:r>
        </a:p>
        <a:p>
          <a:r>
            <a:rPr lang="en-US" sz="1600" dirty="0">
              <a:solidFill>
                <a:schemeClr val="tx1"/>
              </a:solidFill>
            </a:rPr>
            <a:t>1. Diagnosis</a:t>
          </a:r>
        </a:p>
        <a:p>
          <a:r>
            <a:rPr lang="en-US" sz="1600" dirty="0">
              <a:solidFill>
                <a:schemeClr val="tx1"/>
              </a:solidFill>
            </a:rPr>
            <a:t>2. System Goals &amp; Outcomes</a:t>
          </a:r>
        </a:p>
        <a:p>
          <a:r>
            <a:rPr lang="en-US" sz="1600" dirty="0">
              <a:solidFill>
                <a:schemeClr val="tx1"/>
              </a:solidFill>
            </a:rPr>
            <a:t>3. Symptoms</a:t>
          </a:r>
        </a:p>
      </dgm:t>
    </dgm:pt>
    <dgm:pt modelId="{3A8D21BE-AE47-4890-A744-6FFC92B06063}" type="parTrans" cxnId="{44EF63DD-2C3E-40D2-A2D1-BDCEC1ADDA33}">
      <dgm:prSet/>
      <dgm:spPr/>
      <dgm:t>
        <a:bodyPr/>
        <a:lstStyle/>
        <a:p>
          <a:endParaRPr lang="en-US"/>
        </a:p>
      </dgm:t>
    </dgm:pt>
    <dgm:pt modelId="{F997AD47-0056-4BDF-B4C4-9088D5A20231}" type="sibTrans" cxnId="{44EF63DD-2C3E-40D2-A2D1-BDCEC1ADDA33}">
      <dgm:prSet/>
      <dgm:spPr/>
      <dgm:t>
        <a:bodyPr/>
        <a:lstStyle/>
        <a:p>
          <a:endParaRPr lang="en-US"/>
        </a:p>
      </dgm:t>
    </dgm:pt>
    <dgm:pt modelId="{E656FBF7-2BD0-4FBD-918B-968E550D7960}" type="pres">
      <dgm:prSet presAssocID="{5577A0AD-BD31-4E4B-9936-8A6984492F8C}" presName="Name0" presStyleCnt="0">
        <dgm:presLayoutVars>
          <dgm:dir/>
          <dgm:resizeHandles val="exact"/>
        </dgm:presLayoutVars>
      </dgm:prSet>
      <dgm:spPr/>
    </dgm:pt>
    <dgm:pt modelId="{F849351A-D460-4E0C-8207-C89504D37520}" type="pres">
      <dgm:prSet presAssocID="{9ACAFAA2-535C-488E-8D84-CB06DF6C34CE}" presName="node" presStyleLbl="node1" presStyleIdx="0" presStyleCnt="3" custScaleX="183663" custScaleY="143422" custRadScaleRad="86547" custRadScaleInc="26963">
        <dgm:presLayoutVars>
          <dgm:bulletEnabled val="1"/>
        </dgm:presLayoutVars>
      </dgm:prSet>
      <dgm:spPr>
        <a:prstGeom prst="ellipse">
          <a:avLst/>
        </a:prstGeom>
      </dgm:spPr>
    </dgm:pt>
    <dgm:pt modelId="{2DA53FA8-87C5-4745-BDF2-58C25C00AC81}" type="pres">
      <dgm:prSet presAssocID="{3FBEDF44-5568-47F3-A338-929312E9533C}" presName="sibTrans" presStyleLbl="sibTrans2D1" presStyleIdx="0" presStyleCnt="3"/>
      <dgm:spPr/>
    </dgm:pt>
    <dgm:pt modelId="{9350763E-7593-4B4A-A7A5-3C9EBAD12D6E}" type="pres">
      <dgm:prSet presAssocID="{3FBEDF44-5568-47F3-A338-929312E9533C}" presName="connectorText" presStyleLbl="sibTrans2D1" presStyleIdx="0" presStyleCnt="3"/>
      <dgm:spPr/>
    </dgm:pt>
    <dgm:pt modelId="{C82F9F6D-F919-4CA1-B920-5863048E6418}" type="pres">
      <dgm:prSet presAssocID="{02634E8F-730D-4713-9BBB-884BAECE8654}" presName="node" presStyleLbl="node1" presStyleIdx="1" presStyleCnt="3" custScaleX="82622" custScaleY="145779" custRadScaleRad="119711" custRadScaleInc="-26806">
        <dgm:presLayoutVars>
          <dgm:bulletEnabled val="1"/>
        </dgm:presLayoutVars>
      </dgm:prSet>
      <dgm:spPr>
        <a:prstGeom prst="ellipse">
          <a:avLst/>
        </a:prstGeom>
      </dgm:spPr>
    </dgm:pt>
    <dgm:pt modelId="{1213AD17-F640-488F-A17E-436D5D9640D9}" type="pres">
      <dgm:prSet presAssocID="{D18E2512-4BDB-463B-AFAE-0347C5F6DF56}" presName="sibTrans" presStyleLbl="sibTrans2D1" presStyleIdx="1" presStyleCnt="3"/>
      <dgm:spPr/>
    </dgm:pt>
    <dgm:pt modelId="{7B6A7F87-8E22-42A7-8FE2-DA4A91399218}" type="pres">
      <dgm:prSet presAssocID="{D18E2512-4BDB-463B-AFAE-0347C5F6DF56}" presName="connectorText" presStyleLbl="sibTrans2D1" presStyleIdx="1" presStyleCnt="3"/>
      <dgm:spPr/>
    </dgm:pt>
    <dgm:pt modelId="{DE057F57-356D-4257-85E1-06AFC6822518}" type="pres">
      <dgm:prSet presAssocID="{783B5738-5D04-4D0D-9221-C67D598C38BD}" presName="node" presStyleLbl="node1" presStyleIdx="2" presStyleCnt="3" custScaleX="107928" custScaleY="160879" custRadScaleRad="74804" custRadScaleInc="3671">
        <dgm:presLayoutVars>
          <dgm:bulletEnabled val="1"/>
        </dgm:presLayoutVars>
      </dgm:prSet>
      <dgm:spPr>
        <a:prstGeom prst="ellipse">
          <a:avLst/>
        </a:prstGeom>
      </dgm:spPr>
    </dgm:pt>
    <dgm:pt modelId="{78DA195D-ECD9-4BFF-A6BF-DD4A9A42AB2B}" type="pres">
      <dgm:prSet presAssocID="{F997AD47-0056-4BDF-B4C4-9088D5A20231}" presName="sibTrans" presStyleLbl="sibTrans2D1" presStyleIdx="2" presStyleCnt="3"/>
      <dgm:spPr/>
    </dgm:pt>
    <dgm:pt modelId="{250C5CAC-46BF-4C44-9403-122BBF0E8539}" type="pres">
      <dgm:prSet presAssocID="{F997AD47-0056-4BDF-B4C4-9088D5A20231}" presName="connectorText" presStyleLbl="sibTrans2D1" presStyleIdx="2" presStyleCnt="3"/>
      <dgm:spPr/>
    </dgm:pt>
  </dgm:ptLst>
  <dgm:cxnLst>
    <dgm:cxn modelId="{E1699D03-E77C-49A6-B618-4DA0D055637A}" type="presOf" srcId="{F997AD47-0056-4BDF-B4C4-9088D5A20231}" destId="{78DA195D-ECD9-4BFF-A6BF-DD4A9A42AB2B}" srcOrd="0" destOrd="0" presId="urn:microsoft.com/office/officeart/2005/8/layout/cycle7"/>
    <dgm:cxn modelId="{1413CF34-1D1A-4857-BD78-8D4040A2B95F}" type="presOf" srcId="{3FBEDF44-5568-47F3-A338-929312E9533C}" destId="{9350763E-7593-4B4A-A7A5-3C9EBAD12D6E}" srcOrd="1" destOrd="0" presId="urn:microsoft.com/office/officeart/2005/8/layout/cycle7"/>
    <dgm:cxn modelId="{5DD6ED38-818D-4BE8-B371-F6DB485B7CE1}" type="presOf" srcId="{D18E2512-4BDB-463B-AFAE-0347C5F6DF56}" destId="{7B6A7F87-8E22-42A7-8FE2-DA4A91399218}" srcOrd="1" destOrd="0" presId="urn:microsoft.com/office/officeart/2005/8/layout/cycle7"/>
    <dgm:cxn modelId="{3B0BF343-084B-420C-A449-F4DF3EA4B5FC}" type="presOf" srcId="{3FBEDF44-5568-47F3-A338-929312E9533C}" destId="{2DA53FA8-87C5-4745-BDF2-58C25C00AC81}" srcOrd="0" destOrd="0" presId="urn:microsoft.com/office/officeart/2005/8/layout/cycle7"/>
    <dgm:cxn modelId="{72A08C79-A0FA-4707-A24D-648EA250E2E1}" srcId="{5577A0AD-BD31-4E4B-9936-8A6984492F8C}" destId="{9ACAFAA2-535C-488E-8D84-CB06DF6C34CE}" srcOrd="0" destOrd="0" parTransId="{B921717E-0534-4BCE-9EDC-A804AD027F43}" sibTransId="{3FBEDF44-5568-47F3-A338-929312E9533C}"/>
    <dgm:cxn modelId="{F2F83D82-C931-46F2-9911-C2EF4661638B}" type="presOf" srcId="{02634E8F-730D-4713-9BBB-884BAECE8654}" destId="{C82F9F6D-F919-4CA1-B920-5863048E6418}" srcOrd="0" destOrd="0" presId="urn:microsoft.com/office/officeart/2005/8/layout/cycle7"/>
    <dgm:cxn modelId="{D2525990-2DF4-4256-AAA0-5918B3E0BA93}" srcId="{5577A0AD-BD31-4E4B-9936-8A6984492F8C}" destId="{02634E8F-730D-4713-9BBB-884BAECE8654}" srcOrd="1" destOrd="0" parTransId="{51F30972-3D5B-4091-A32B-8B49BD823CB9}" sibTransId="{D18E2512-4BDB-463B-AFAE-0347C5F6DF56}"/>
    <dgm:cxn modelId="{58E7FFA5-700D-4060-AF25-F6CAA8E2DABE}" type="presOf" srcId="{D18E2512-4BDB-463B-AFAE-0347C5F6DF56}" destId="{1213AD17-F640-488F-A17E-436D5D9640D9}" srcOrd="0" destOrd="0" presId="urn:microsoft.com/office/officeart/2005/8/layout/cycle7"/>
    <dgm:cxn modelId="{2F75A8CF-DBB5-4414-91D2-4BAFA9D29F08}" type="presOf" srcId="{783B5738-5D04-4D0D-9221-C67D598C38BD}" destId="{DE057F57-356D-4257-85E1-06AFC6822518}" srcOrd="0" destOrd="0" presId="urn:microsoft.com/office/officeart/2005/8/layout/cycle7"/>
    <dgm:cxn modelId="{CAC711D8-C646-4431-8854-F28B14702349}" type="presOf" srcId="{9ACAFAA2-535C-488E-8D84-CB06DF6C34CE}" destId="{F849351A-D460-4E0C-8207-C89504D37520}" srcOrd="0" destOrd="0" presId="urn:microsoft.com/office/officeart/2005/8/layout/cycle7"/>
    <dgm:cxn modelId="{44EF63DD-2C3E-40D2-A2D1-BDCEC1ADDA33}" srcId="{5577A0AD-BD31-4E4B-9936-8A6984492F8C}" destId="{783B5738-5D04-4D0D-9221-C67D598C38BD}" srcOrd="2" destOrd="0" parTransId="{3A8D21BE-AE47-4890-A744-6FFC92B06063}" sibTransId="{F997AD47-0056-4BDF-B4C4-9088D5A20231}"/>
    <dgm:cxn modelId="{4DAB7EE7-D08E-42F6-8A36-EFD76052C382}" type="presOf" srcId="{F997AD47-0056-4BDF-B4C4-9088D5A20231}" destId="{250C5CAC-46BF-4C44-9403-122BBF0E8539}" srcOrd="1" destOrd="0" presId="urn:microsoft.com/office/officeart/2005/8/layout/cycle7"/>
    <dgm:cxn modelId="{346EC2E8-A043-4015-8795-C6BDF9D67239}" type="presOf" srcId="{5577A0AD-BD31-4E4B-9936-8A6984492F8C}" destId="{E656FBF7-2BD0-4FBD-918B-968E550D7960}" srcOrd="0" destOrd="0" presId="urn:microsoft.com/office/officeart/2005/8/layout/cycle7"/>
    <dgm:cxn modelId="{E160E40C-5853-4C62-83E1-F79C879D581F}" type="presParOf" srcId="{E656FBF7-2BD0-4FBD-918B-968E550D7960}" destId="{F849351A-D460-4E0C-8207-C89504D37520}" srcOrd="0" destOrd="0" presId="urn:microsoft.com/office/officeart/2005/8/layout/cycle7"/>
    <dgm:cxn modelId="{3630EB82-D2A7-47F8-AB2A-A68AD7214091}" type="presParOf" srcId="{E656FBF7-2BD0-4FBD-918B-968E550D7960}" destId="{2DA53FA8-87C5-4745-BDF2-58C25C00AC81}" srcOrd="1" destOrd="0" presId="urn:microsoft.com/office/officeart/2005/8/layout/cycle7"/>
    <dgm:cxn modelId="{BA255900-78A8-4D44-B350-727F3FD55FFC}" type="presParOf" srcId="{2DA53FA8-87C5-4745-BDF2-58C25C00AC81}" destId="{9350763E-7593-4B4A-A7A5-3C9EBAD12D6E}" srcOrd="0" destOrd="0" presId="urn:microsoft.com/office/officeart/2005/8/layout/cycle7"/>
    <dgm:cxn modelId="{E8C60A81-97D3-4E32-8037-0AA2DF6F5BAA}" type="presParOf" srcId="{E656FBF7-2BD0-4FBD-918B-968E550D7960}" destId="{C82F9F6D-F919-4CA1-B920-5863048E6418}" srcOrd="2" destOrd="0" presId="urn:microsoft.com/office/officeart/2005/8/layout/cycle7"/>
    <dgm:cxn modelId="{72774146-511B-4134-B21E-1116B3DF6FE8}" type="presParOf" srcId="{E656FBF7-2BD0-4FBD-918B-968E550D7960}" destId="{1213AD17-F640-488F-A17E-436D5D9640D9}" srcOrd="3" destOrd="0" presId="urn:microsoft.com/office/officeart/2005/8/layout/cycle7"/>
    <dgm:cxn modelId="{E8D8F998-F172-4341-9002-9B68A30ABCF2}" type="presParOf" srcId="{1213AD17-F640-488F-A17E-436D5D9640D9}" destId="{7B6A7F87-8E22-42A7-8FE2-DA4A91399218}" srcOrd="0" destOrd="0" presId="urn:microsoft.com/office/officeart/2005/8/layout/cycle7"/>
    <dgm:cxn modelId="{B01ED897-05D3-47A1-91F5-F8CC62E2548E}" type="presParOf" srcId="{E656FBF7-2BD0-4FBD-918B-968E550D7960}" destId="{DE057F57-356D-4257-85E1-06AFC6822518}" srcOrd="4" destOrd="0" presId="urn:microsoft.com/office/officeart/2005/8/layout/cycle7"/>
    <dgm:cxn modelId="{980EE667-7242-4604-B5D5-542A7710D408}" type="presParOf" srcId="{E656FBF7-2BD0-4FBD-918B-968E550D7960}" destId="{78DA195D-ECD9-4BFF-A6BF-DD4A9A42AB2B}" srcOrd="5" destOrd="0" presId="urn:microsoft.com/office/officeart/2005/8/layout/cycle7"/>
    <dgm:cxn modelId="{5157D1BA-A540-435B-8483-A511AA396F7A}" type="presParOf" srcId="{78DA195D-ECD9-4BFF-A6BF-DD4A9A42AB2B}" destId="{250C5CAC-46BF-4C44-9403-122BBF0E8539}"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49351A-D460-4E0C-8207-C89504D37520}">
      <dsp:nvSpPr>
        <dsp:cNvPr id="0" name=""/>
        <dsp:cNvSpPr/>
      </dsp:nvSpPr>
      <dsp:spPr>
        <a:xfrm>
          <a:off x="2621850" y="84222"/>
          <a:ext cx="4926117" cy="1923396"/>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A person enters the system. They are asked, </a:t>
          </a:r>
          <a:r>
            <a:rPr lang="en-US" sz="1600" b="1" kern="1200" dirty="0">
              <a:solidFill>
                <a:schemeClr val="tx1"/>
              </a:solidFill>
            </a:rPr>
            <a:t>“What is wrong with you?” </a:t>
          </a:r>
          <a:r>
            <a:rPr lang="en-US" sz="1600" kern="1200" dirty="0">
              <a:solidFill>
                <a:schemeClr val="tx1"/>
              </a:solidFill>
            </a:rPr>
            <a:t>They system then:</a:t>
          </a:r>
        </a:p>
        <a:p>
          <a:pPr marL="0" lvl="0" indent="0" algn="ctr" defTabSz="711200">
            <a:lnSpc>
              <a:spcPct val="90000"/>
            </a:lnSpc>
            <a:spcBef>
              <a:spcPct val="0"/>
            </a:spcBef>
            <a:spcAft>
              <a:spcPct val="35000"/>
            </a:spcAft>
            <a:buNone/>
          </a:pPr>
          <a:r>
            <a:rPr lang="en-US" sz="1600" kern="1200" dirty="0">
              <a:solidFill>
                <a:schemeClr val="tx1"/>
              </a:solidFill>
            </a:rPr>
            <a:t>1. Diagnosis Assessment  </a:t>
          </a:r>
        </a:p>
        <a:p>
          <a:pPr marL="0" lvl="0" indent="0" algn="ctr" defTabSz="711200">
            <a:lnSpc>
              <a:spcPct val="90000"/>
            </a:lnSpc>
            <a:spcBef>
              <a:spcPct val="0"/>
            </a:spcBef>
            <a:spcAft>
              <a:spcPct val="35000"/>
            </a:spcAft>
            <a:buNone/>
          </a:pPr>
          <a:r>
            <a:rPr lang="en-US" sz="1600" kern="1200" dirty="0">
              <a:solidFill>
                <a:schemeClr val="tx1"/>
              </a:solidFill>
            </a:rPr>
            <a:t>2. Treatment Plan </a:t>
          </a:r>
        </a:p>
      </dsp:txBody>
      <dsp:txXfrm>
        <a:off x="3343263" y="365897"/>
        <a:ext cx="3483291" cy="1360046"/>
      </dsp:txXfrm>
    </dsp:sp>
    <dsp:sp modelId="{2DA53FA8-87C5-4745-BDF2-58C25C00AC81}">
      <dsp:nvSpPr>
        <dsp:cNvPr id="0" name=""/>
        <dsp:cNvSpPr/>
      </dsp:nvSpPr>
      <dsp:spPr>
        <a:xfrm rot="3033090">
          <a:off x="5777669" y="2235231"/>
          <a:ext cx="957891" cy="469376"/>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5918482" y="2329106"/>
        <a:ext cx="676265" cy="281626"/>
      </dsp:txXfrm>
    </dsp:sp>
    <dsp:sp modelId="{C82F9F6D-F919-4CA1-B920-5863048E6418}">
      <dsp:nvSpPr>
        <dsp:cNvPr id="0" name=""/>
        <dsp:cNvSpPr/>
      </dsp:nvSpPr>
      <dsp:spPr>
        <a:xfrm>
          <a:off x="6333302" y="2932219"/>
          <a:ext cx="2216046" cy="1955005"/>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Peer Has a Decision:</a:t>
          </a:r>
        </a:p>
        <a:p>
          <a:pPr marL="0" lvl="0" indent="0" algn="ctr" defTabSz="711200">
            <a:lnSpc>
              <a:spcPct val="90000"/>
            </a:lnSpc>
            <a:spcBef>
              <a:spcPct val="0"/>
            </a:spcBef>
            <a:spcAft>
              <a:spcPct val="35000"/>
            </a:spcAft>
            <a:buNone/>
          </a:pPr>
          <a:r>
            <a:rPr lang="en-US" sz="1600" kern="1200" dirty="0">
              <a:solidFill>
                <a:schemeClr val="tx1"/>
              </a:solidFill>
            </a:rPr>
            <a:t>1. Comply</a:t>
          </a:r>
        </a:p>
        <a:p>
          <a:pPr marL="0" lvl="0" indent="0" algn="ctr" defTabSz="711200">
            <a:lnSpc>
              <a:spcPct val="90000"/>
            </a:lnSpc>
            <a:spcBef>
              <a:spcPct val="0"/>
            </a:spcBef>
            <a:spcAft>
              <a:spcPct val="35000"/>
            </a:spcAft>
            <a:buNone/>
          </a:pPr>
          <a:r>
            <a:rPr lang="en-US" sz="1600" kern="1200" dirty="0">
              <a:solidFill>
                <a:schemeClr val="tx1"/>
              </a:solidFill>
            </a:rPr>
            <a:t>2. Defy</a:t>
          </a:r>
        </a:p>
      </dsp:txBody>
      <dsp:txXfrm>
        <a:off x="6657834" y="3218523"/>
        <a:ext cx="1566982" cy="1382397"/>
      </dsp:txXfrm>
    </dsp:sp>
    <dsp:sp modelId="{1213AD17-F640-488F-A17E-436D5D9640D9}">
      <dsp:nvSpPr>
        <dsp:cNvPr id="0" name=""/>
        <dsp:cNvSpPr/>
      </dsp:nvSpPr>
      <dsp:spPr>
        <a:xfrm rot="10685179">
          <a:off x="4798657" y="3747329"/>
          <a:ext cx="957891" cy="469376"/>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rot="10800000">
        <a:off x="4939470" y="3841204"/>
        <a:ext cx="676265" cy="281626"/>
      </dsp:txXfrm>
    </dsp:sp>
    <dsp:sp modelId="{DE057F57-356D-4257-85E1-06AFC6822518}">
      <dsp:nvSpPr>
        <dsp:cNvPr id="0" name=""/>
        <dsp:cNvSpPr/>
      </dsp:nvSpPr>
      <dsp:spPr>
        <a:xfrm>
          <a:off x="1327112" y="2986897"/>
          <a:ext cx="2894790" cy="2157508"/>
        </a:xfrm>
        <a:prstGeom prst="ellipse">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The Treatment plan is based on:</a:t>
          </a:r>
        </a:p>
        <a:p>
          <a:pPr marL="0" lvl="0" indent="0" algn="ctr" defTabSz="711200">
            <a:lnSpc>
              <a:spcPct val="90000"/>
            </a:lnSpc>
            <a:spcBef>
              <a:spcPct val="0"/>
            </a:spcBef>
            <a:spcAft>
              <a:spcPct val="35000"/>
            </a:spcAft>
            <a:buNone/>
          </a:pPr>
          <a:r>
            <a:rPr lang="en-US" sz="1600" kern="1200" dirty="0">
              <a:solidFill>
                <a:schemeClr val="tx1"/>
              </a:solidFill>
            </a:rPr>
            <a:t>1. Diagnosis</a:t>
          </a:r>
        </a:p>
        <a:p>
          <a:pPr marL="0" lvl="0" indent="0" algn="ctr" defTabSz="711200">
            <a:lnSpc>
              <a:spcPct val="90000"/>
            </a:lnSpc>
            <a:spcBef>
              <a:spcPct val="0"/>
            </a:spcBef>
            <a:spcAft>
              <a:spcPct val="35000"/>
            </a:spcAft>
            <a:buNone/>
          </a:pPr>
          <a:r>
            <a:rPr lang="en-US" sz="1600" kern="1200" dirty="0">
              <a:solidFill>
                <a:schemeClr val="tx1"/>
              </a:solidFill>
            </a:rPr>
            <a:t>2. System Goals &amp; Outcomes</a:t>
          </a:r>
        </a:p>
        <a:p>
          <a:pPr marL="0" lvl="0" indent="0" algn="ctr" defTabSz="711200">
            <a:lnSpc>
              <a:spcPct val="90000"/>
            </a:lnSpc>
            <a:spcBef>
              <a:spcPct val="0"/>
            </a:spcBef>
            <a:spcAft>
              <a:spcPct val="35000"/>
            </a:spcAft>
            <a:buNone/>
          </a:pPr>
          <a:r>
            <a:rPr lang="en-US" sz="1600" kern="1200" dirty="0">
              <a:solidFill>
                <a:schemeClr val="tx1"/>
              </a:solidFill>
            </a:rPr>
            <a:t>3. Symptoms</a:t>
          </a:r>
        </a:p>
      </dsp:txBody>
      <dsp:txXfrm>
        <a:off x="1751044" y="3302857"/>
        <a:ext cx="2046926" cy="1525588"/>
      </dsp:txXfrm>
    </dsp:sp>
    <dsp:sp modelId="{78DA195D-ECD9-4BFF-A6BF-DD4A9A42AB2B}">
      <dsp:nvSpPr>
        <dsp:cNvPr id="0" name=""/>
        <dsp:cNvSpPr/>
      </dsp:nvSpPr>
      <dsp:spPr>
        <a:xfrm rot="18445180">
          <a:off x="3495542" y="2262570"/>
          <a:ext cx="957891" cy="469376"/>
        </a:xfrm>
        <a:prstGeom prst="lef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33450">
            <a:lnSpc>
              <a:spcPct val="90000"/>
            </a:lnSpc>
            <a:spcBef>
              <a:spcPct val="0"/>
            </a:spcBef>
            <a:spcAft>
              <a:spcPct val="35000"/>
            </a:spcAft>
            <a:buNone/>
          </a:pPr>
          <a:endParaRPr lang="en-US" sz="2100" kern="1200"/>
        </a:p>
      </dsp:txBody>
      <dsp:txXfrm>
        <a:off x="3636355" y="2356445"/>
        <a:ext cx="676265" cy="28162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5953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28078788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27763318"/>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55401668"/>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9715835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26938590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46458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343451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7117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85112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089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32719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808190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38598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5/25/2024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564418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5/25/2024</a:t>
            </a:fld>
            <a:endParaRPr lang="en-US" dirty="0"/>
          </a:p>
        </p:txBody>
      </p:sp>
    </p:spTree>
    <p:extLst>
      <p:ext uri="{BB962C8B-B14F-4D97-AF65-F5344CB8AC3E}">
        <p14:creationId xmlns:p14="http://schemas.microsoft.com/office/powerpoint/2010/main" val="3173322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86B75A-687E-405C-8A0B-8D00578BA2C3}" type="datetimeFigureOut">
              <a:rPr lang="en-US" smtClean="0"/>
              <a:pPr/>
              <a:t>5/25/2024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978496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owl.excelsior.edu/writing-process/prewriting-strategies/prewriting-strategies-asking-defining-questions/" TargetMode="External"/><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ejusa.org/newark-nj-trauma-informed-responses-to-violence-policecommunity-training-initiative/"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hands-holding-embracing-loving-718562/" TargetMode="External"/><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jjenglishcareers.commons.gc.cuny.edu/teaching/mental-health/" TargetMode="External"/><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picpedia.org/highway-signs/n/negative.html"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odmhsas.org/picis/TraningInfo/ACE.pdf" TargetMode="Externa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traumadissociation.com/ac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p:txBody>
          <a:bodyPr/>
          <a:lstStyle/>
          <a:p>
            <a:pPr algn="ctr"/>
            <a:r>
              <a:rPr lang="en-US" dirty="0">
                <a:solidFill>
                  <a:schemeClr val="tx1"/>
                </a:solidFill>
              </a:rPr>
              <a:t>Trauma-Informed Care</a:t>
            </a:r>
            <a:br>
              <a:rPr lang="en-US" dirty="0">
                <a:solidFill>
                  <a:schemeClr val="tx1"/>
                </a:solidFill>
              </a:rPr>
            </a:br>
            <a:r>
              <a:rPr lang="en-US" dirty="0">
                <a:solidFill>
                  <a:schemeClr val="tx1"/>
                </a:solidFill>
              </a:rPr>
              <a:t>TIC</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p:txBody>
          <a:bodyPr>
            <a:normAutofit/>
          </a:bodyPr>
          <a:lstStyle/>
          <a:p>
            <a:pPr algn="ctr"/>
            <a:r>
              <a:rPr lang="en-US" sz="2400" dirty="0"/>
              <a:t>Session 9</a:t>
            </a:r>
          </a:p>
        </p:txBody>
      </p:sp>
    </p:spTree>
    <p:extLst>
      <p:ext uri="{BB962C8B-B14F-4D97-AF65-F5344CB8AC3E}">
        <p14:creationId xmlns:p14="http://schemas.microsoft.com/office/powerpoint/2010/main" val="3581138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02B3C-13E7-41DD-9785-E67C2E589799}"/>
              </a:ext>
            </a:extLst>
          </p:cNvPr>
          <p:cNvSpPr>
            <a:spLocks noGrp="1"/>
          </p:cNvSpPr>
          <p:nvPr>
            <p:ph type="title"/>
          </p:nvPr>
        </p:nvSpPr>
        <p:spPr>
          <a:xfrm>
            <a:off x="5536734" y="609600"/>
            <a:ext cx="4258456" cy="1026319"/>
          </a:xfrm>
        </p:spPr>
        <p:txBody>
          <a:bodyPr>
            <a:normAutofit/>
          </a:bodyPr>
          <a:lstStyle/>
          <a:p>
            <a:pPr>
              <a:lnSpc>
                <a:spcPct val="90000"/>
              </a:lnSpc>
            </a:pPr>
            <a:r>
              <a:rPr lang="en-US" sz="2800" b="1" dirty="0">
                <a:solidFill>
                  <a:schemeClr val="tx1"/>
                </a:solidFill>
              </a:rPr>
              <a:t>Why Trauma Informed Care Matters-QUIZ</a:t>
            </a:r>
          </a:p>
        </p:txBody>
      </p:sp>
      <p:sp>
        <p:nvSpPr>
          <p:cNvPr id="3" name="Content Placeholder 2">
            <a:extLst>
              <a:ext uri="{FF2B5EF4-FFF2-40B4-BE49-F238E27FC236}">
                <a16:creationId xmlns:a16="http://schemas.microsoft.com/office/drawing/2014/main" id="{35DCE78C-2403-48BA-A08A-907260B85E0C}"/>
              </a:ext>
            </a:extLst>
          </p:cNvPr>
          <p:cNvSpPr>
            <a:spLocks noGrp="1"/>
          </p:cNvSpPr>
          <p:nvPr>
            <p:ph idx="1"/>
          </p:nvPr>
        </p:nvSpPr>
        <p:spPr>
          <a:xfrm>
            <a:off x="5209563" y="1635919"/>
            <a:ext cx="5270318" cy="4929187"/>
          </a:xfrm>
        </p:spPr>
        <p:txBody>
          <a:bodyPr>
            <a:normAutofit/>
          </a:bodyPr>
          <a:lstStyle/>
          <a:p>
            <a:r>
              <a:rPr lang="en-US" sz="2600" dirty="0"/>
              <a:t>Nearly _____% of women with criminal histories and mental illness have histories of abuse</a:t>
            </a:r>
          </a:p>
          <a:p>
            <a:r>
              <a:rPr lang="en-US" sz="2600" dirty="0"/>
              <a:t>_____% of homeless women with a mental illness have experienced severe abuse</a:t>
            </a:r>
          </a:p>
          <a:p>
            <a:r>
              <a:rPr lang="en-US" sz="2600" dirty="0"/>
              <a:t>Up to ______% of consumers in public behavioral health systems have been exposed to violence – often repeatedly</a:t>
            </a:r>
          </a:p>
          <a:p>
            <a:endParaRPr lang="en-US" dirty="0"/>
          </a:p>
        </p:txBody>
      </p:sp>
      <p:pic>
        <p:nvPicPr>
          <p:cNvPr id="5" name="Picture 4" descr="A picture containing drawing, food, room&#10;&#10;Description automatically generated">
            <a:extLst>
              <a:ext uri="{FF2B5EF4-FFF2-40B4-BE49-F238E27FC236}">
                <a16:creationId xmlns:a16="http://schemas.microsoft.com/office/drawing/2014/main" id="{6A3C7238-FE9D-4A9E-A012-CF4DAE9A6F4D}"/>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24601" r="22888"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9" name="Isosceles Triangle 10">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TextBox 5">
            <a:extLst>
              <a:ext uri="{FF2B5EF4-FFF2-40B4-BE49-F238E27FC236}">
                <a16:creationId xmlns:a16="http://schemas.microsoft.com/office/drawing/2014/main" id="{FE4C7F22-BEF9-41BF-85DB-776F570D696E}"/>
              </a:ext>
            </a:extLst>
          </p:cNvPr>
          <p:cNvSpPr txBox="1"/>
          <p:nvPr/>
        </p:nvSpPr>
        <p:spPr>
          <a:xfrm>
            <a:off x="9795190" y="6657945"/>
            <a:ext cx="2396810"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owl.excelsior.edu/writing-process/prewriting-strategies/prewriting-strategies-asking-defining-question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4761131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a:solidFill>
                  <a:schemeClr val="tx1"/>
                </a:solidFill>
              </a:rPr>
              <a:t>Definition of Trauma ***</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a:bodyPr>
          <a:lstStyle/>
          <a:p>
            <a:pPr marL="0" indent="0">
              <a:buNone/>
            </a:pPr>
            <a:endParaRPr lang="en-US" b="1" i="1" dirty="0"/>
          </a:p>
          <a:p>
            <a:pPr marL="0" indent="0">
              <a:buNone/>
            </a:pPr>
            <a:r>
              <a:rPr lang="en-US" sz="3200" dirty="0"/>
              <a:t>The experience of violence and victimization including sexual abuse, physical abuse, severe neglect, domestic violence and/or the witnessing of violence, terrorism or disasters. </a:t>
            </a:r>
            <a:endParaRPr lang="en-US" sz="3200" b="1" i="1" dirty="0"/>
          </a:p>
          <a:p>
            <a:pPr marL="0" indent="0">
              <a:buNone/>
            </a:pP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64320" y="2007395"/>
            <a:ext cx="3557612" cy="3665416"/>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677334" y="5672810"/>
            <a:ext cx="3387466" cy="230832"/>
          </a:xfrm>
          <a:prstGeom prst="rect">
            <a:avLst/>
          </a:prstGeom>
          <a:solidFill>
            <a:srgbClr val="000000"/>
          </a:solidFill>
        </p:spPr>
        <p:txBody>
          <a:bodyPr wrap="none" rtlCol="0">
            <a:spAutoFit/>
          </a:bodyPr>
          <a:lstStyle/>
          <a:p>
            <a:r>
              <a:rPr lang="en-US" sz="900">
                <a:hlinkClick r:id="rId3" tooltip="http://ejusa.org/newark-nj-trauma-informed-responses-to-violence-policecommunity-training-initiative/"/>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411313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609600"/>
            <a:ext cx="4512989" cy="1283494"/>
          </a:xfrm>
        </p:spPr>
        <p:txBody>
          <a:bodyPr anchor="ctr">
            <a:normAutofit/>
          </a:bodyPr>
          <a:lstStyle/>
          <a:p>
            <a:r>
              <a:rPr lang="en-US" dirty="0">
                <a:solidFill>
                  <a:schemeClr val="tx1"/>
                </a:solidFill>
              </a:rPr>
              <a:t>Trauma Informed Care ***</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593250" y="1430503"/>
            <a:ext cx="4831442" cy="4027848"/>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983771"/>
            <a:ext cx="4512988" cy="4171496"/>
          </a:xfrm>
        </p:spPr>
        <p:txBody>
          <a:bodyPr anchor="t">
            <a:normAutofit/>
          </a:bodyPr>
          <a:lstStyle/>
          <a:p>
            <a:pPr marL="0" indent="0">
              <a:buNone/>
            </a:pPr>
            <a:endParaRPr lang="en-US" b="1" i="1" dirty="0">
              <a:solidFill>
                <a:srgbClr val="FFFFFF"/>
              </a:solidFill>
            </a:endParaRPr>
          </a:p>
          <a:p>
            <a:pPr marL="0" indent="0">
              <a:buNone/>
            </a:pPr>
            <a:r>
              <a:rPr lang="en-US" sz="3600" dirty="0">
                <a:solidFill>
                  <a:schemeClr val="tx1"/>
                </a:solidFill>
              </a:rPr>
              <a:t>Refers to a “system wide” approach that offers </a:t>
            </a:r>
            <a:r>
              <a:rPr lang="en-US" sz="3600" b="1" u="sng" dirty="0">
                <a:solidFill>
                  <a:schemeClr val="tx1"/>
                </a:solidFill>
              </a:rPr>
              <a:t>ALL</a:t>
            </a:r>
            <a:r>
              <a:rPr lang="en-US" sz="3600" dirty="0">
                <a:solidFill>
                  <a:schemeClr val="tx1"/>
                </a:solidFill>
              </a:rPr>
              <a:t> services to </a:t>
            </a:r>
            <a:r>
              <a:rPr lang="en-US" sz="3600" b="1" u="sng" dirty="0">
                <a:solidFill>
                  <a:schemeClr val="tx1"/>
                </a:solidFill>
              </a:rPr>
              <a:t>ALL</a:t>
            </a:r>
            <a:r>
              <a:rPr lang="en-US" sz="3600" dirty="0">
                <a:solidFill>
                  <a:schemeClr val="tx1"/>
                </a:solidFill>
              </a:rPr>
              <a:t> people in a way that is sensitive to trauma</a:t>
            </a:r>
            <a:r>
              <a:rPr lang="en-US" dirty="0">
                <a:solidFill>
                  <a:srgbClr val="FFFFFF"/>
                </a:solidFill>
              </a:rPr>
              <a:t>.  </a:t>
            </a:r>
          </a:p>
          <a:p>
            <a:pPr marL="0" indent="0">
              <a:buNone/>
            </a:pPr>
            <a:endParaRPr lang="en-US" dirty="0">
              <a:solidFill>
                <a:srgbClr val="FFFFFF"/>
              </a:solidFill>
            </a:endParaRPr>
          </a:p>
        </p:txBody>
      </p:sp>
    </p:spTree>
    <p:extLst>
      <p:ext uri="{BB962C8B-B14F-4D97-AF65-F5344CB8AC3E}">
        <p14:creationId xmlns:p14="http://schemas.microsoft.com/office/powerpoint/2010/main" val="3358108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891958" y="609600"/>
            <a:ext cx="4512989" cy="1319213"/>
          </a:xfrm>
        </p:spPr>
        <p:txBody>
          <a:bodyPr anchor="ctr">
            <a:normAutofit/>
          </a:bodyPr>
          <a:lstStyle/>
          <a:p>
            <a:r>
              <a:rPr lang="en-US" b="1" dirty="0">
                <a:solidFill>
                  <a:schemeClr val="tx1"/>
                </a:solidFill>
              </a:rPr>
              <a:t>Trauma Specific Services ***</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842392" y="1357575"/>
            <a:ext cx="4165211" cy="3315402"/>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6891958" y="1928813"/>
            <a:ext cx="4802755" cy="4226454"/>
          </a:xfrm>
        </p:spPr>
        <p:txBody>
          <a:bodyPr anchor="t">
            <a:normAutofit/>
          </a:bodyPr>
          <a:lstStyle/>
          <a:p>
            <a:pPr marL="0" indent="0">
              <a:buNone/>
            </a:pPr>
            <a:endParaRPr lang="en-US" b="1" i="1" dirty="0">
              <a:solidFill>
                <a:srgbClr val="FFFFFF"/>
              </a:solidFill>
            </a:endParaRPr>
          </a:p>
          <a:p>
            <a:pPr marL="0" indent="0">
              <a:buNone/>
            </a:pPr>
            <a:r>
              <a:rPr lang="en-US" sz="3600" dirty="0">
                <a:solidFill>
                  <a:schemeClr val="tx1"/>
                </a:solidFill>
              </a:rPr>
              <a:t>Services that are designed to treat the specific symptoms or behaviors that can arise from trauma.  </a:t>
            </a:r>
          </a:p>
          <a:p>
            <a:pPr marL="0" indent="0">
              <a:buNone/>
            </a:pPr>
            <a:endParaRPr lang="en-US" dirty="0">
              <a:solidFill>
                <a:srgbClr val="FFFFFF"/>
              </a:solidFill>
            </a:endParaRPr>
          </a:p>
        </p:txBody>
      </p:sp>
      <p:sp>
        <p:nvSpPr>
          <p:cNvPr id="6" name="TextBox 5">
            <a:extLst>
              <a:ext uri="{FF2B5EF4-FFF2-40B4-BE49-F238E27FC236}">
                <a16:creationId xmlns:a16="http://schemas.microsoft.com/office/drawing/2014/main" id="{96A1826B-7525-48D7-9642-39D020921AF1}"/>
              </a:ext>
            </a:extLst>
          </p:cNvPr>
          <p:cNvSpPr txBox="1"/>
          <p:nvPr/>
        </p:nvSpPr>
        <p:spPr>
          <a:xfrm>
            <a:off x="1449991" y="4315019"/>
            <a:ext cx="3557612" cy="230832"/>
          </a:xfrm>
          <a:prstGeom prst="rect">
            <a:avLst/>
          </a:prstGeom>
          <a:noFill/>
        </p:spPr>
        <p:txBody>
          <a:bodyPr wrap="square" rtlCol="0">
            <a:spAutoFit/>
          </a:bodyPr>
          <a:lstStyle/>
          <a:p>
            <a:r>
              <a:rPr lang="en-US" sz="900">
                <a:hlinkClick r:id="rId3" tooltip="http://jjenglishcareers.commons.gc.cuny.edu/teaching/mental-health/"/>
              </a:rPr>
              <a:t>This Photo</a:t>
            </a:r>
            <a:r>
              <a:rPr lang="en-US" sz="900"/>
              <a:t> by Unknown Author is licensed under </a:t>
            </a:r>
            <a:r>
              <a:rPr lang="en-US" sz="900">
                <a:hlinkClick r:id="rId4" tooltip="https://creativecommons.org/licenses/by-nc-sa/3.0/"/>
              </a:rPr>
              <a:t>CC BY-SA-NC</a:t>
            </a:r>
            <a:endParaRPr lang="en-US" sz="900"/>
          </a:p>
        </p:txBody>
      </p:sp>
    </p:spTree>
    <p:extLst>
      <p:ext uri="{BB962C8B-B14F-4D97-AF65-F5344CB8AC3E}">
        <p14:creationId xmlns:p14="http://schemas.microsoft.com/office/powerpoint/2010/main" val="697573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Negative Coping Skills/Radical </a:t>
            </a:r>
            <a:r>
              <a:rPr lang="en-US" dirty="0" err="1">
                <a:solidFill>
                  <a:schemeClr val="tx1"/>
                </a:solidFill>
              </a:rPr>
              <a:t>Stratigies</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856116" y="2047671"/>
            <a:ext cx="5207839" cy="3203205"/>
          </a:xfrm>
        </p:spPr>
        <p:txBody>
          <a:bodyPr>
            <a:normAutofit lnSpcReduction="10000"/>
          </a:bodyPr>
          <a:lstStyle/>
          <a:p>
            <a:pPr marL="0" indent="0">
              <a:buNone/>
            </a:pPr>
            <a:endParaRPr lang="en-US" b="1" i="1" dirty="0"/>
          </a:p>
          <a:p>
            <a:pPr marL="0" indent="0">
              <a:buNone/>
            </a:pPr>
            <a:r>
              <a:rPr lang="en-US" sz="3200" dirty="0"/>
              <a:t>Can “Problem Behaviors” be negative coping skills or radical strategies that individuals have developed to cope with traumatic experiences? </a:t>
            </a:r>
          </a:p>
          <a:p>
            <a:pPr marL="0" indent="0">
              <a:buNone/>
            </a:pP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677334" y="2538719"/>
            <a:ext cx="3557612" cy="2359882"/>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864999" y="5020044"/>
            <a:ext cx="3182281" cy="230832"/>
          </a:xfrm>
          <a:prstGeom prst="rect">
            <a:avLst/>
          </a:prstGeom>
          <a:solidFill>
            <a:srgbClr val="000000"/>
          </a:solidFill>
        </p:spPr>
        <p:txBody>
          <a:bodyPr wrap="none" rtlCol="0">
            <a:spAutoFit/>
          </a:bodyPr>
          <a:lstStyle/>
          <a:p>
            <a:r>
              <a:rPr lang="en-US" sz="900">
                <a:hlinkClick r:id="rId3" tooltip="https://picpedia.org/highway-signs/n/negative.html"/>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2912088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ED8AC-2F91-4F16-9EDB-E38E89DFBF7A}"/>
              </a:ext>
            </a:extLst>
          </p:cNvPr>
          <p:cNvSpPr>
            <a:spLocks noGrp="1"/>
          </p:cNvSpPr>
          <p:nvPr>
            <p:ph type="title"/>
          </p:nvPr>
        </p:nvSpPr>
        <p:spPr>
          <a:xfrm>
            <a:off x="677334" y="252443"/>
            <a:ext cx="10295466" cy="605860"/>
          </a:xfrm>
        </p:spPr>
        <p:txBody>
          <a:bodyPr>
            <a:normAutofit fontScale="90000"/>
          </a:bodyPr>
          <a:lstStyle/>
          <a:p>
            <a:pPr algn="ctr"/>
            <a:r>
              <a:rPr lang="en-US" b="1" dirty="0">
                <a:solidFill>
                  <a:schemeClr val="tx1"/>
                </a:solidFill>
              </a:rPr>
              <a:t>What is Wrong With You? VS. What Happened To You?</a:t>
            </a:r>
          </a:p>
        </p:txBody>
      </p:sp>
      <p:graphicFrame>
        <p:nvGraphicFramePr>
          <p:cNvPr id="4" name="Content Placeholder 3">
            <a:extLst>
              <a:ext uri="{FF2B5EF4-FFF2-40B4-BE49-F238E27FC236}">
                <a16:creationId xmlns:a16="http://schemas.microsoft.com/office/drawing/2014/main" id="{8F872163-E478-4715-B898-AD58A535179A}"/>
              </a:ext>
            </a:extLst>
          </p:cNvPr>
          <p:cNvGraphicFramePr>
            <a:graphicFrameLocks noGrp="1"/>
          </p:cNvGraphicFramePr>
          <p:nvPr>
            <p:ph idx="1"/>
            <p:extLst>
              <p:ext uri="{D42A27DB-BD31-4B8C-83A1-F6EECF244321}">
                <p14:modId xmlns:p14="http://schemas.microsoft.com/office/powerpoint/2010/main" val="3973969809"/>
              </p:ext>
            </p:extLst>
          </p:nvPr>
        </p:nvGraphicFramePr>
        <p:xfrm>
          <a:off x="531835" y="1368795"/>
          <a:ext cx="8596312" cy="518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a:extLst>
              <a:ext uri="{FF2B5EF4-FFF2-40B4-BE49-F238E27FC236}">
                <a16:creationId xmlns:a16="http://schemas.microsoft.com/office/drawing/2014/main" id="{D796CFEC-8F4F-4598-A44C-089DA5F954B0}"/>
              </a:ext>
            </a:extLst>
          </p:cNvPr>
          <p:cNvSpPr/>
          <p:nvPr/>
        </p:nvSpPr>
        <p:spPr>
          <a:xfrm>
            <a:off x="677334" y="1368795"/>
            <a:ext cx="1890508" cy="25047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 person wants help due to the disabling power of symptoms/side effects</a:t>
            </a:r>
          </a:p>
        </p:txBody>
      </p:sp>
      <p:sp>
        <p:nvSpPr>
          <p:cNvPr id="6" name="Oval 5">
            <a:extLst>
              <a:ext uri="{FF2B5EF4-FFF2-40B4-BE49-F238E27FC236}">
                <a16:creationId xmlns:a16="http://schemas.microsoft.com/office/drawing/2014/main" id="{E6D2EC6D-364E-47A3-8E91-CA3ED598C85A}"/>
              </a:ext>
            </a:extLst>
          </p:cNvPr>
          <p:cNvSpPr/>
          <p:nvPr/>
        </p:nvSpPr>
        <p:spPr>
          <a:xfrm>
            <a:off x="8756923" y="1492211"/>
            <a:ext cx="1890508" cy="1936789"/>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u="sng" dirty="0"/>
              <a:t>What IF?</a:t>
            </a:r>
          </a:p>
          <a:p>
            <a:pPr algn="ctr"/>
            <a:r>
              <a:rPr lang="en-US" dirty="0"/>
              <a:t>A person is asked </a:t>
            </a:r>
            <a:r>
              <a:rPr lang="en-US" b="1" dirty="0"/>
              <a:t>“What Happen to You?”</a:t>
            </a:r>
          </a:p>
        </p:txBody>
      </p:sp>
    </p:spTree>
    <p:extLst>
      <p:ext uri="{BB962C8B-B14F-4D97-AF65-F5344CB8AC3E}">
        <p14:creationId xmlns:p14="http://schemas.microsoft.com/office/powerpoint/2010/main" val="2723729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00314-5F40-4C59-9585-3A60564FF700}"/>
              </a:ext>
            </a:extLst>
          </p:cNvPr>
          <p:cNvSpPr>
            <a:spLocks noGrp="1"/>
          </p:cNvSpPr>
          <p:nvPr>
            <p:ph type="title"/>
          </p:nvPr>
        </p:nvSpPr>
        <p:spPr>
          <a:xfrm>
            <a:off x="677334" y="609600"/>
            <a:ext cx="8596668" cy="557242"/>
          </a:xfrm>
        </p:spPr>
        <p:txBody>
          <a:bodyPr>
            <a:normAutofit fontScale="90000"/>
          </a:bodyPr>
          <a:lstStyle/>
          <a:p>
            <a:r>
              <a:rPr lang="en-US" dirty="0">
                <a:solidFill>
                  <a:schemeClr val="tx1"/>
                </a:solidFill>
              </a:rPr>
              <a:t>Adverse Childhood Experience (ACE) Survey</a:t>
            </a:r>
          </a:p>
        </p:txBody>
      </p:sp>
      <p:sp>
        <p:nvSpPr>
          <p:cNvPr id="3" name="Content Placeholder 2">
            <a:extLst>
              <a:ext uri="{FF2B5EF4-FFF2-40B4-BE49-F238E27FC236}">
                <a16:creationId xmlns:a16="http://schemas.microsoft.com/office/drawing/2014/main" id="{5F2E98A4-A8E0-4652-9709-112EF860A556}"/>
              </a:ext>
            </a:extLst>
          </p:cNvPr>
          <p:cNvSpPr>
            <a:spLocks noGrp="1"/>
          </p:cNvSpPr>
          <p:nvPr>
            <p:ph idx="1"/>
          </p:nvPr>
        </p:nvSpPr>
        <p:spPr>
          <a:xfrm>
            <a:off x="677334" y="1166843"/>
            <a:ext cx="8596668" cy="4874520"/>
          </a:xfrm>
        </p:spPr>
        <p:txBody>
          <a:bodyPr>
            <a:normAutofit/>
          </a:bodyPr>
          <a:lstStyle/>
          <a:p>
            <a:r>
              <a:rPr lang="en-US" sz="2400" dirty="0"/>
              <a:t>The term Adverse Childhood Experiences (ACEs) comes from the landmark 1998 study by the Centers for Disease Control and Prevention (CDC) and Kaiser Permanente. ACEs describe 10 categories of adversities in three domains experienced by age 18 years: abuse, neglect, and/or household dysfunction.</a:t>
            </a:r>
          </a:p>
          <a:p>
            <a:r>
              <a:rPr lang="en-US" sz="2400" dirty="0"/>
              <a:t>A child or adolescent who experiences ACEs without the buffering protections of trusted, nurturing caregivers and safe, stable environments can develop a toxic stress response, which can impact brain development, hormone and immune systems, and genetic regulatory systems.</a:t>
            </a:r>
          </a:p>
        </p:txBody>
      </p:sp>
    </p:spTree>
    <p:extLst>
      <p:ext uri="{BB962C8B-B14F-4D97-AF65-F5344CB8AC3E}">
        <p14:creationId xmlns:p14="http://schemas.microsoft.com/office/powerpoint/2010/main" val="429523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12">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0" name="Isosceles Triangle 14">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3DC00314-5F40-4C59-9585-3A60564FF700}"/>
              </a:ext>
            </a:extLst>
          </p:cNvPr>
          <p:cNvSpPr>
            <a:spLocks noGrp="1"/>
          </p:cNvSpPr>
          <p:nvPr>
            <p:ph type="title"/>
          </p:nvPr>
        </p:nvSpPr>
        <p:spPr>
          <a:xfrm>
            <a:off x="673754" y="643467"/>
            <a:ext cx="4203045" cy="1375608"/>
          </a:xfrm>
        </p:spPr>
        <p:txBody>
          <a:bodyPr anchor="ctr">
            <a:normAutofit/>
          </a:bodyPr>
          <a:lstStyle/>
          <a:p>
            <a:pPr>
              <a:lnSpc>
                <a:spcPct val="90000"/>
              </a:lnSpc>
            </a:pPr>
            <a:r>
              <a:rPr lang="en-US" sz="3100">
                <a:solidFill>
                  <a:schemeClr val="bg1"/>
                </a:solidFill>
              </a:rPr>
              <a:t>Adverse Childhood Experience (ACE) Survey</a:t>
            </a:r>
          </a:p>
        </p:txBody>
      </p:sp>
      <p:sp>
        <p:nvSpPr>
          <p:cNvPr id="3" name="Content Placeholder 2">
            <a:extLst>
              <a:ext uri="{FF2B5EF4-FFF2-40B4-BE49-F238E27FC236}">
                <a16:creationId xmlns:a16="http://schemas.microsoft.com/office/drawing/2014/main" id="{5F2E98A4-A8E0-4652-9709-112EF860A556}"/>
              </a:ext>
            </a:extLst>
          </p:cNvPr>
          <p:cNvSpPr>
            <a:spLocks noGrp="1"/>
          </p:cNvSpPr>
          <p:nvPr>
            <p:ph idx="1"/>
          </p:nvPr>
        </p:nvSpPr>
        <p:spPr>
          <a:xfrm>
            <a:off x="673754" y="2160590"/>
            <a:ext cx="3973943" cy="3440110"/>
          </a:xfrm>
        </p:spPr>
        <p:txBody>
          <a:bodyPr>
            <a:normAutofit/>
          </a:bodyPr>
          <a:lstStyle/>
          <a:p>
            <a:pPr marL="0" indent="0">
              <a:buNone/>
            </a:pPr>
            <a:r>
              <a:rPr lang="en-US" sz="3200" dirty="0">
                <a:solidFill>
                  <a:schemeClr val="bg1"/>
                </a:solidFill>
                <a:hlinkClick r:id="rId2"/>
              </a:rPr>
              <a:t>http://www.odmhsas.org/picis/TraningInfo/ACE.pdf</a:t>
            </a:r>
            <a:endParaRPr lang="en-US" sz="3200" dirty="0">
              <a:solidFill>
                <a:schemeClr val="bg1"/>
              </a:solidFill>
            </a:endParaRPr>
          </a:p>
          <a:p>
            <a:pPr marL="0" indent="0">
              <a:buNone/>
            </a:pPr>
            <a:endParaRPr lang="en-US" dirty="0">
              <a:solidFill>
                <a:schemeClr val="bg1"/>
              </a:solidFill>
            </a:endParaRPr>
          </a:p>
        </p:txBody>
      </p:sp>
      <p:pic>
        <p:nvPicPr>
          <p:cNvPr id="5" name="Picture 4" descr="A screenshot of a cell phone&#10;&#10;Description automatically generated">
            <a:extLst>
              <a:ext uri="{FF2B5EF4-FFF2-40B4-BE49-F238E27FC236}">
                <a16:creationId xmlns:a16="http://schemas.microsoft.com/office/drawing/2014/main" id="{7D55E1BC-8ABA-4A8F-ACBA-BC48FDAB020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096001" y="1403120"/>
            <a:ext cx="5143500" cy="4039245"/>
          </a:xfrm>
          <a:prstGeom prst="rect">
            <a:avLst/>
          </a:prstGeom>
        </p:spPr>
      </p:pic>
      <p:sp>
        <p:nvSpPr>
          <p:cNvPr id="12" name="Isosceles Triangle 16">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6" name="TextBox 5">
            <a:extLst>
              <a:ext uri="{FF2B5EF4-FFF2-40B4-BE49-F238E27FC236}">
                <a16:creationId xmlns:a16="http://schemas.microsoft.com/office/drawing/2014/main" id="{9B21BC38-DC40-49FA-896F-967B5EE4C937}"/>
              </a:ext>
            </a:extLst>
          </p:cNvPr>
          <p:cNvSpPr txBox="1"/>
          <p:nvPr/>
        </p:nvSpPr>
        <p:spPr>
          <a:xfrm>
            <a:off x="8712848" y="5242310"/>
            <a:ext cx="2526653"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traumadissociation.com/ace">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17300059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TotalTime>
  <Words>442</Words>
  <Application>Microsoft Office PowerPoint</Application>
  <PresentationFormat>Widescreen</PresentationFormat>
  <Paragraphs>42</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Trebuchet MS</vt:lpstr>
      <vt:lpstr>Wingdings 3</vt:lpstr>
      <vt:lpstr>Facet</vt:lpstr>
      <vt:lpstr>Trauma-Informed Care TIC</vt:lpstr>
      <vt:lpstr>Why Trauma Informed Care Matters-QUIZ</vt:lpstr>
      <vt:lpstr>Definition of Trauma ***</vt:lpstr>
      <vt:lpstr>Trauma Informed Care ***</vt:lpstr>
      <vt:lpstr>Trauma Specific Services ***</vt:lpstr>
      <vt:lpstr>Negative Coping Skills/Radical Stratigies</vt:lpstr>
      <vt:lpstr>What is Wrong With You? VS. What Happened To You?</vt:lpstr>
      <vt:lpstr>Adverse Childhood Experience (ACE) Survey</vt:lpstr>
      <vt:lpstr>Adverse Childhood Experience (ACE) Survey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Trauma-Informed Care TIC</dc:title>
  <dc:creator>Steven Earll</dc:creator>
  <cp:lastModifiedBy>Kimberly Crouch</cp:lastModifiedBy>
  <cp:revision>3</cp:revision>
  <dcterms:created xsi:type="dcterms:W3CDTF">2020-07-19T16:19:47Z</dcterms:created>
  <dcterms:modified xsi:type="dcterms:W3CDTF">2024-05-25T14:11:59Z</dcterms:modified>
</cp:coreProperties>
</file>