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0"/>
  </p:notesMasterIdLst>
  <p:handoutMasterIdLst>
    <p:handoutMasterId r:id="rId21"/>
  </p:handoutMasterIdLst>
  <p:sldIdLst>
    <p:sldId id="344" r:id="rId5"/>
    <p:sldId id="345" r:id="rId6"/>
    <p:sldId id="346" r:id="rId7"/>
    <p:sldId id="357" r:id="rId8"/>
    <p:sldId id="347" r:id="rId9"/>
    <p:sldId id="348" r:id="rId10"/>
    <p:sldId id="349" r:id="rId11"/>
    <p:sldId id="350" r:id="rId12"/>
    <p:sldId id="351" r:id="rId13"/>
    <p:sldId id="352" r:id="rId14"/>
    <p:sldId id="353" r:id="rId15"/>
    <p:sldId id="354" r:id="rId16"/>
    <p:sldId id="355" r:id="rId17"/>
    <p:sldId id="358" r:id="rId18"/>
    <p:sldId id="35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52"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A3D024-909B-3BC2-1496-FEEAB652808A}" name="Sher Dionisio" initials="" userId="S::Sher.Dionisio@teksystemsgs.com::02daa716-9709-4d47-a153-1943ce1675c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0143" autoAdjust="0"/>
  </p:normalViewPr>
  <p:slideViewPr>
    <p:cSldViewPr snapToGrid="0">
      <p:cViewPr varScale="1">
        <p:scale>
          <a:sx n="58" d="100"/>
          <a:sy n="58" d="100"/>
        </p:scale>
        <p:origin x="972" y="41"/>
      </p:cViewPr>
      <p:guideLst>
        <p:guide orient="horz" pos="1752"/>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0109"/>
    </p:cViewPr>
  </p:sorterViewPr>
  <p:notesViewPr>
    <p:cSldViewPr snapToGrid="0" showGuides="1">
      <p:cViewPr varScale="1">
        <p:scale>
          <a:sx n="58" d="100"/>
          <a:sy n="58" d="100"/>
        </p:scale>
        <p:origin x="3240"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440F78-2C9E-4C7F-818C-B40BB19D3AB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ED3FB98-80B9-4155-809A-82659D34A01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818EB1-FF96-47AA-9A30-F1BFF2FFD1F7}" type="datetimeFigureOut">
              <a:rPr lang="en-US" smtClean="0"/>
              <a:t>4/13/2024</a:t>
            </a:fld>
            <a:endParaRPr lang="en-US" dirty="0"/>
          </a:p>
        </p:txBody>
      </p:sp>
      <p:sp>
        <p:nvSpPr>
          <p:cNvPr id="4" name="Footer Placeholder 3">
            <a:extLst>
              <a:ext uri="{FF2B5EF4-FFF2-40B4-BE49-F238E27FC236}">
                <a16:creationId xmlns:a16="http://schemas.microsoft.com/office/drawing/2014/main" id="{D8DEF847-3492-4888-9C23-1504238536B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9E48C54-2332-4748-9C65-6A27E550C1F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7F75FB2-D12E-4669-8522-D3E2C7E6DC97}" type="slidenum">
              <a:rPr lang="en-US" smtClean="0"/>
              <a:t>‹#›</a:t>
            </a:fld>
            <a:endParaRPr lang="en-US" dirty="0"/>
          </a:p>
        </p:txBody>
      </p:sp>
    </p:spTree>
    <p:extLst>
      <p:ext uri="{BB962C8B-B14F-4D97-AF65-F5344CB8AC3E}">
        <p14:creationId xmlns:p14="http://schemas.microsoft.com/office/powerpoint/2010/main" val="19969918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E4A361-7934-4769-9B16-8A939698742C}" type="datetimeFigureOut">
              <a:rPr lang="en-US" smtClean="0"/>
              <a:t>4/13/2024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8E0B9-48E4-499D-93B2-B07D00395BAC}" type="slidenum">
              <a:rPr lang="en-US" smtClean="0"/>
              <a:t>‹#›</a:t>
            </a:fld>
            <a:endParaRPr lang="en-US" dirty="0"/>
          </a:p>
        </p:txBody>
      </p:sp>
    </p:spTree>
    <p:extLst>
      <p:ext uri="{BB962C8B-B14F-4D97-AF65-F5344CB8AC3E}">
        <p14:creationId xmlns:p14="http://schemas.microsoft.com/office/powerpoint/2010/main" val="3914043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a:t>
            </a:fld>
            <a:endParaRPr lang="en-US" dirty="0"/>
          </a:p>
        </p:txBody>
      </p:sp>
    </p:spTree>
    <p:extLst>
      <p:ext uri="{BB962C8B-B14F-4D97-AF65-F5344CB8AC3E}">
        <p14:creationId xmlns:p14="http://schemas.microsoft.com/office/powerpoint/2010/main" val="218129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**1. Overcoming Barriers**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Overcoming barriers involves identifying and addressing obstacles that may prevent you from prioritizing self-care in your daily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Examples of Barriers: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Time Constraints: Feeling too busy or overwhelmed to make time for self-care.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Guilt or Self-Doubt: Feeling guilty for prioritizing your own needs or questioning whether you deserve self-care.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Perfectionism: Striving for perfection and feeling like self-care has to be done perfectly or not at all.</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Lack of Resources: Feeling like you don't have the resources, such as time, money, or support, to engage in self-care activities.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Strategies for Overcoming Barriers: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Identify Priorities: Prioritize self-care activities based on what is most important and meaningful to you.</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Challenge Negative Beliefs: Challenge negative thoughts or beliefs that may be hindering your ability to prioritize self-care.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Start Small: Begin with small, manageable self-care activities and gradually build upon them over time.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Seek Support: Reach out to friends, family, or professionals for support and encouragement in overcoming barriers to self-care.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Overcoming barriers to self-care allows you to prioritize your well-being and make self-care a sustainable part of your daily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**2. Creating a Self-Care Plan**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Creating a self-care plan involves intentionally designing a personalized plan that outlines specific self-care practices and strategies to prioritize your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Components of a Self-Care Plan: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Self-Assessment: Reflect on your current needs, strengths, and areas for improvement in various aspects of your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Goal Setting: Set specific, achievable goals for self-care that align with your values, priorities, and long-term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Self-Care Activities: Identify and incorporate a variety of self-care activities that nurture your physical, emotional, mental, social, and spiritual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Schedule and Routine: Establish a regular schedule and routine for self-care activities, integrating them into your daily, weekly, and monthly schedule.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Creating a self-care plan provides structure, clarity, and accountability, empowering you to prioritize your well-being and cultivate a healthier, more balanced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**3. Incorporating Self-Care into Routine**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Incorporating self-care into your routine involves integrating self-care practices and activities into your daily life in a consistent and sustainable way.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Strategies for Incorporating Self-Care: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Time Blocking: Schedule dedicated time blocks for self-care activities in your daily or weekly calendar.</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Flexibility and Adaptability: Be flexible and adaptable in your approach to self-care, adjusting your routine as needed to accommodate changes in schedule or priorities.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Consistency: Commit to consistency in practicing self-care, making it a non-negotiable part of your routine, just like brushing your teeth or eating meals.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Accountability: Hold yourself accountable for prioritizing self-care by tracking your progress, celebrating successes, and adjusting your approach as needed.</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Incorporating self-care into your routine ensures that it becomes a regular and sustainable practice, leading to long-term improvements in your well-being and quality of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10</a:t>
            </a:fld>
            <a:endParaRPr lang="en-US" dirty="0"/>
          </a:p>
        </p:txBody>
      </p:sp>
    </p:spTree>
    <p:extLst>
      <p:ext uri="{BB962C8B-B14F-4D97-AF65-F5344CB8AC3E}">
        <p14:creationId xmlns:p14="http://schemas.microsoft.com/office/powerpoint/2010/main" val="2074244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11</a:t>
            </a:fld>
            <a:endParaRPr lang="en-US" dirty="0"/>
          </a:p>
        </p:txBody>
      </p:sp>
    </p:spTree>
    <p:extLst>
      <p:ext uri="{BB962C8B-B14F-4D97-AF65-F5344CB8AC3E}">
        <p14:creationId xmlns:p14="http://schemas.microsoft.com/office/powerpoint/2010/main" val="2031756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*Notes*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The ripple effect of self-care extends beyond individual well-being to positively impact relationships, work, and community.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Committing to your well-being requires intention, dedication, and consistency in prioritizing self-care in your daily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Self-care is not selfish; it's a necessary investment in your health, happiness, and resilience, empowering you to live a more balanced and fulfilling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12</a:t>
            </a:fld>
            <a:endParaRPr lang="en-US" dirty="0"/>
          </a:p>
        </p:txBody>
      </p:sp>
    </p:spTree>
    <p:extLst>
      <p:ext uri="{BB962C8B-B14F-4D97-AF65-F5344CB8AC3E}">
        <p14:creationId xmlns:p14="http://schemas.microsoft.com/office/powerpoint/2010/main" val="3669475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1. What is the definition of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Correct answer: b) Engaging in activities to maintain overall well-being</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2. Which of the following is NOT an aspect of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Correct answer: c) Financial</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3. Why is self-care important for mental health?</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Correct answer: b) It fosters emotional intelligence and self-awareness</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4. Which of the following is a misconception about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Correct answer: d) Self-care is selfish and indulgent</a:t>
            </a: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13</a:t>
            </a:fld>
            <a:endParaRPr lang="en-US" dirty="0"/>
          </a:p>
        </p:txBody>
      </p:sp>
    </p:spTree>
    <p:extLst>
      <p:ext uri="{BB962C8B-B14F-4D97-AF65-F5344CB8AC3E}">
        <p14:creationId xmlns:p14="http://schemas.microsoft.com/office/powerpoint/2010/main" val="1661114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What does spiritual self-care involve?</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Correct answer: a) Nurturing one's sense of purpose and connection to something greater</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6. How can individuals overcome barriers to self-care?</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Correct answer: b) By challenging negative beliefs and starting small</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7. What is the ripple effect of self-care?</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Correct answer: c) It positively influences relationships, work, and community</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8. What does committing to your well-being entail?</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Correct answer: b) Making self-care a priority through intention and consistency</a:t>
            </a: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14</a:t>
            </a:fld>
            <a:endParaRPr lang="en-US" dirty="0"/>
          </a:p>
        </p:txBody>
      </p:sp>
    </p:spTree>
    <p:extLst>
      <p:ext uri="{BB962C8B-B14F-4D97-AF65-F5344CB8AC3E}">
        <p14:creationId xmlns:p14="http://schemas.microsoft.com/office/powerpoint/2010/main" val="32858893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15</a:t>
            </a:fld>
            <a:endParaRPr lang="en-US" dirty="0"/>
          </a:p>
        </p:txBody>
      </p:sp>
    </p:spTree>
    <p:extLst>
      <p:ext uri="{BB962C8B-B14F-4D97-AF65-F5344CB8AC3E}">
        <p14:creationId xmlns:p14="http://schemas.microsoft.com/office/powerpoint/2010/main" val="1763878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2</a:t>
            </a:fld>
            <a:endParaRPr lang="en-US" dirty="0"/>
          </a:p>
        </p:txBody>
      </p:sp>
    </p:spTree>
    <p:extLst>
      <p:ext uri="{BB962C8B-B14F-4D97-AF65-F5344CB8AC3E}">
        <p14:creationId xmlns:p14="http://schemas.microsoft.com/office/powerpoint/2010/main" val="4207700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3</a:t>
            </a:fld>
            <a:endParaRPr lang="en-US" dirty="0"/>
          </a:p>
        </p:txBody>
      </p:sp>
    </p:spTree>
    <p:extLst>
      <p:ext uri="{BB962C8B-B14F-4D97-AF65-F5344CB8AC3E}">
        <p14:creationId xmlns:p14="http://schemas.microsoft.com/office/powerpoint/2010/main" val="678461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 essence, self-care is not a luxury but a necessity for maintaining optimal health, happiness, and well-being in all aspects of life. By investing in self-care, individuals empower themselves to lead more balanced, fulfilling, and meaningful lives.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4</a:t>
            </a:fld>
            <a:endParaRPr lang="en-US" dirty="0"/>
          </a:p>
        </p:txBody>
      </p:sp>
    </p:spTree>
    <p:extLst>
      <p:ext uri="{BB962C8B-B14F-4D97-AF65-F5344CB8AC3E}">
        <p14:creationId xmlns:p14="http://schemas.microsoft.com/office/powerpoint/2010/main" val="3411258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5</a:t>
            </a:fld>
            <a:endParaRPr lang="en-US" dirty="0"/>
          </a:p>
        </p:txBody>
      </p:sp>
    </p:spTree>
    <p:extLst>
      <p:ext uri="{BB962C8B-B14F-4D97-AF65-F5344CB8AC3E}">
        <p14:creationId xmlns:p14="http://schemas.microsoft.com/office/powerpoint/2010/main" val="1711026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 summary, self-care is necessary for maintaining physical health, managing stress, enhancing mental well-being, preventing burnout, improving relationships, fostering personal growth, and sustaining long-term happiness. It is an essential component of a balanced and fulfilling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6</a:t>
            </a:fld>
            <a:endParaRPr lang="en-US" dirty="0"/>
          </a:p>
        </p:txBody>
      </p:sp>
    </p:spTree>
    <p:extLst>
      <p:ext uri="{BB962C8B-B14F-4D97-AF65-F5344CB8AC3E}">
        <p14:creationId xmlns:p14="http://schemas.microsoft.com/office/powerpoint/2010/main" val="27023455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1. **Self-Care is Selfish**: One of the most pervasive misconceptions is that self-care is selfish or indulgent. In reality, self-care is essential for maintaining our overall well-being and enables us to better care for others. It's about prioritizing our needs without neglecting the needs of others.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2. **Self-Care is Only About Pampering**: While activities like spa days or indulging in treats can be part of self-care, true self-care goes beyond pampering. It encompasses a wide range of practices, including setting boundaries, seeking support, and engaging in activities that nourish our mind, body, and spirit.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3. **Self-Care Requires a Lot of Time and Money**: Another misconception is that self-care is only accessible to those with ample time and financial resources. In reality, self-care can be simple and doesn't have to cost anything. It's about prioritizing small acts of kindness and nourishment that replenish our energy and promote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4. **Self-Care is a One-Time Fix**: Some people believe that self-care is a one-time activity or something to be done only when they're feeling stressed or overwhelmed. However, self-care is most effective when practiced regularly as part of a routine. It's about building habits that support our well-being over the long term.</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5. **Self-Care is a Luxury**: Many view self-care as a luxury reserved for those who have extra time or resources. In reality, self-care is a necessity for everyone, regardless of their circumstances. Taking care of ourselves is fundamental to our health, happiness, and ability to thrive in all areas of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6. **Self-Care Means Being Self-Indulgent**: Some people fear that practicing self-care will make them selfish or self-indulgent. However, self-care is about nurturing ourselves in healthy and sustainable ways. It involves setting boundaries, prioritizing our needs, and making choices that support our well-being without harming others.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7. **Self-Care is Easy and Always Enjoyable**: While self-care can be enjoyable, it's not always easy or comfortable. Sometimes, self-care involves facing difficult emotions, setting boundaries, or making changes that require effort and persistence. However, the benefits of self-care outweigh the temporary discomfort.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By dispelling these misconceptions and understanding the true nature of self-care, we can embrace it as an essential aspect of our lives and prioritize practices that nourish and support our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7</a:t>
            </a:fld>
            <a:endParaRPr lang="en-US" dirty="0"/>
          </a:p>
        </p:txBody>
      </p:sp>
    </p:spTree>
    <p:extLst>
      <p:ext uri="{BB962C8B-B14F-4D97-AF65-F5344CB8AC3E}">
        <p14:creationId xmlns:p14="http://schemas.microsoft.com/office/powerpoint/2010/main" val="585805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8</a:t>
            </a:fld>
            <a:endParaRPr lang="en-US" dirty="0"/>
          </a:p>
        </p:txBody>
      </p:sp>
    </p:spTree>
    <p:extLst>
      <p:ext uri="{BB962C8B-B14F-4D97-AF65-F5344CB8AC3E}">
        <p14:creationId xmlns:p14="http://schemas.microsoft.com/office/powerpoint/2010/main" val="3407099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**1. Daily Self-Care Rituals**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Daily self-care rituals are consistent practices that nourish your mind, body, and spirit on a regular basis.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Examples: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Morning Routine: Start your day with activities that set a positive tone, such as stretching, journaling, or enjoying a nutritious breakfast.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Mindful Moments: Incorporate short mindfulness exercises throughout your day, such as deep breathing, mindful walking, or savoring a cup of tea.</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Evening Wind-Down: Establish a relaxing bedtime routine to unwind and prepare for restful sleep, such as reading, taking a warm bath, or practicing relaxation techniques.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Gratitude Practice: End each day by reflecting on things you're grateful for, whether it's writing them down in a journal or simply expressing gratitude in your mind.</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Daily self-care rituals create consistency and structure in your routine, promoting a sense of stability, balance, and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**2. Setting Boundaries**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Setting boundaries involves establishing clear limits and communicating your needs to others in order to protect your physical, emotional, and mental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Examples: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Saying No: Learn to say no to requests or obligations that drain your energy or compromise your well-being, without feeling guilty.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Time Management: Prioritize your time and commitments, and learn to delegate tasks or ask for help when needed to prevent overwhelm.</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Communication: Assertively communicate your boundaries to others, using "I" statements and expressing your needs and limits clearly and respectfully.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Self-Care Plans: Create a self-care plan that includes boundaries around your time, energy, and relationships, and commit to honoring these boundaries.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Setting boundaries fosters self-respect, reduces stress, and preserves your physical and emotional energy, allowing you to prioritize your well-being and avoid burnout.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**3. Seeking Support**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Seeking support involves reaching out to trusted individuals, such as friends, family members, or professionals, for emotional, practical, or social support.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Examples: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Trusted Confidants: Identify individuals in your life whom you can turn to for support, whether it's a close friend, family member, mentor, or therapist.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Support Groups: Consider joining support groups or online communities where you can connect with others who share similar experiences or challenges.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Professional Help: Don't hesitate to seek professional help from therapists, counselors, or other mental health professionals if you're struggling with your mental or emotional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Asking for Help: Practice asking for help when needed, whether it's with tasks, responsibilities, or emotional support, and be willing to reciprocate when others need assistance.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Seeking support fosters connection, validation, and resilience, reminding you that you're not alone in facing life's challenges and providing a safety net during difficult times.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**4. Mindfulness and Relaxation Techniques**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Mindfulness and relaxation techniques are practices that promote present-moment awareness, relaxation, and stress reduction.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Examples: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Meditation: Dedicate time each day to practice meditation, whether it's mindfulness meditation, guided visualization, or loving-kindness meditation.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Deep Breathing: Incorporate deep breathing exercises into your daily routine to calm your nervous system and promote relaxation, such as diaphragmatic breathing or square breathing.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Progressive Muscle Relaxation: Practice progressive muscle relaxation by tensing and releasing different muscle groups in your body to release tension and promote relaxation.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Mindful Movement: Engage in mindful movement practices such as yoga, tai chi, or qigong, which combine gentle physical activity with mindfulness and breath awareness.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Importance: Mindfulness and relaxation techniques reduce stress, promote emotional well-being, and cultivate a sense of calm and inner peace amidst life's challenges.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8D18E0B9-48E4-499D-93B2-B07D00395BAC}" type="slidenum">
              <a:rPr lang="en-US" smtClean="0"/>
              <a:t>9</a:t>
            </a:fld>
            <a:endParaRPr lang="en-US" dirty="0"/>
          </a:p>
        </p:txBody>
      </p:sp>
    </p:spTree>
    <p:extLst>
      <p:ext uri="{BB962C8B-B14F-4D97-AF65-F5344CB8AC3E}">
        <p14:creationId xmlns:p14="http://schemas.microsoft.com/office/powerpoint/2010/main" val="1284167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CA39D92-9919-A80E-44FF-6B912E850733}"/>
              </a:ext>
            </a:extLst>
          </p:cNvPr>
          <p:cNvSpPr>
            <a:spLocks noGrp="1"/>
          </p:cNvSpPr>
          <p:nvPr>
            <p:ph type="pic" sz="quarter" idx="10" hasCustomPrompt="1"/>
          </p:nvPr>
        </p:nvSpPr>
        <p:spPr>
          <a:xfrm>
            <a:off x="458788" y="457200"/>
            <a:ext cx="11274425" cy="5943600"/>
          </a:xfrm>
        </p:spPr>
        <p:txBody>
          <a:bodyPr>
            <a:normAutofit/>
          </a:bodyPr>
          <a:lstStyle>
            <a:lvl1pPr marL="0" indent="0">
              <a:buNone/>
              <a:defRPr sz="2000"/>
            </a:lvl1pPr>
          </a:lstStyle>
          <a:p>
            <a:r>
              <a:rPr lang="en-US" dirty="0"/>
              <a:t>Click icon to insert picture</a:t>
            </a:r>
          </a:p>
        </p:txBody>
      </p:sp>
      <p:sp>
        <p:nvSpPr>
          <p:cNvPr id="6" name="Title 5">
            <a:extLst>
              <a:ext uri="{FF2B5EF4-FFF2-40B4-BE49-F238E27FC236}">
                <a16:creationId xmlns:a16="http://schemas.microsoft.com/office/drawing/2014/main" id="{B62FF34D-C8F8-1796-647D-D17056A27E11}"/>
              </a:ext>
            </a:extLst>
          </p:cNvPr>
          <p:cNvSpPr>
            <a:spLocks noGrp="1"/>
          </p:cNvSpPr>
          <p:nvPr>
            <p:ph type="title" hasCustomPrompt="1"/>
          </p:nvPr>
        </p:nvSpPr>
        <p:spPr>
          <a:xfrm>
            <a:off x="6581955" y="612475"/>
            <a:ext cx="4701904" cy="3079029"/>
          </a:xfrm>
        </p:spPr>
        <p:txBody>
          <a:bodyPr anchor="b">
            <a:normAutofit/>
          </a:bodyPr>
          <a:lstStyle>
            <a:lvl1pPr algn="r">
              <a:defRPr sz="4800">
                <a:solidFill>
                  <a:schemeClr val="tx1"/>
                </a:solidFill>
              </a:defRPr>
            </a:lvl1pPr>
          </a:lstStyle>
          <a:p>
            <a:r>
              <a:rPr lang="en-US" dirty="0"/>
              <a:t>Click to add title</a:t>
            </a:r>
          </a:p>
        </p:txBody>
      </p:sp>
    </p:spTree>
    <p:extLst>
      <p:ext uri="{BB962C8B-B14F-4D97-AF65-F5344CB8AC3E}">
        <p14:creationId xmlns:p14="http://schemas.microsoft.com/office/powerpoint/2010/main" val="907688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30338E2-B50A-8F3E-2CA7-A75753E7ED96}"/>
              </a:ext>
            </a:extLst>
          </p:cNvPr>
          <p:cNvSpPr>
            <a:spLocks noGrp="1"/>
          </p:cNvSpPr>
          <p:nvPr>
            <p:ph type="title" hasCustomPrompt="1"/>
          </p:nvPr>
        </p:nvSpPr>
        <p:spPr>
          <a:xfrm>
            <a:off x="912629" y="598947"/>
            <a:ext cx="10515600" cy="1325563"/>
          </a:xfrm>
        </p:spPr>
        <p:txBody>
          <a:bodyPr>
            <a:normAutofit/>
          </a:bodyPr>
          <a:lstStyle>
            <a:lvl1pPr>
              <a:defRPr sz="3600"/>
            </a:lvl1pPr>
          </a:lstStyle>
          <a:p>
            <a:r>
              <a:rPr lang="en-US" dirty="0"/>
              <a:t>Click to add title</a:t>
            </a:r>
          </a:p>
        </p:txBody>
      </p:sp>
      <p:sp>
        <p:nvSpPr>
          <p:cNvPr id="12" name="Content Placeholder 11">
            <a:extLst>
              <a:ext uri="{FF2B5EF4-FFF2-40B4-BE49-F238E27FC236}">
                <a16:creationId xmlns:a16="http://schemas.microsoft.com/office/drawing/2014/main" id="{CC8DD029-A673-92B9-0343-3B35BE46D2F3}"/>
              </a:ext>
            </a:extLst>
          </p:cNvPr>
          <p:cNvSpPr>
            <a:spLocks noGrp="1"/>
          </p:cNvSpPr>
          <p:nvPr>
            <p:ph sz="quarter" idx="11" hasCustomPrompt="1"/>
          </p:nvPr>
        </p:nvSpPr>
        <p:spPr>
          <a:xfrm>
            <a:off x="929641" y="2153285"/>
            <a:ext cx="3032759" cy="3790310"/>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able Placeholder 10">
            <a:extLst>
              <a:ext uri="{FF2B5EF4-FFF2-40B4-BE49-F238E27FC236}">
                <a16:creationId xmlns:a16="http://schemas.microsoft.com/office/drawing/2014/main" id="{6E658BA3-0202-C705-7A02-8B70B7884420}"/>
              </a:ext>
            </a:extLst>
          </p:cNvPr>
          <p:cNvSpPr>
            <a:spLocks noGrp="1"/>
          </p:cNvSpPr>
          <p:nvPr>
            <p:ph type="tbl" sz="quarter" idx="10"/>
          </p:nvPr>
        </p:nvSpPr>
        <p:spPr>
          <a:xfrm>
            <a:off x="4724400" y="2170621"/>
            <a:ext cx="6553200" cy="3772974"/>
          </a:xfrm>
        </p:spPr>
        <p:txBody>
          <a:bodyPr>
            <a:normAutofit/>
          </a:bodyPr>
          <a:lstStyle>
            <a:lvl1pPr>
              <a:defRPr sz="2000"/>
            </a:lvl1pPr>
          </a:lstStyle>
          <a:p>
            <a:r>
              <a:rPr lang="en-US"/>
              <a:t>Click icon to add table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BD761E53-47C7-492A-D5B5-A8C2740B5157}"/>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702953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lumn layout 3">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2" y="2153285"/>
            <a:ext cx="6925660" cy="3500438"/>
          </a:xfrm>
        </p:spPr>
        <p:txBody>
          <a:bodyPr lIns="91440">
            <a:normAutofit/>
          </a:bodyPr>
          <a:lstStyle>
            <a:lvl1pPr marL="0" indent="0">
              <a:spcBef>
                <a:spcPts val="1000"/>
              </a:spcBef>
              <a:spcAft>
                <a:spcPts val="1200"/>
              </a:spcAft>
              <a:buNone/>
              <a:defRPr sz="1800" b="0"/>
            </a:lvl1pPr>
            <a:lvl2pPr marL="228600">
              <a:spcBef>
                <a:spcPts val="1000"/>
              </a:spcBef>
              <a:spcAft>
                <a:spcPts val="1200"/>
              </a:spcAft>
              <a:defRPr sz="1800" b="0"/>
            </a:lvl2pPr>
            <a:lvl3pPr marL="685800">
              <a:spcBef>
                <a:spcPts val="1000"/>
              </a:spcBef>
              <a:spcAft>
                <a:spcPts val="1200"/>
              </a:spcAft>
              <a:defRPr sz="1800" b="0"/>
            </a:lvl3pPr>
            <a:lvl4pPr marL="868680">
              <a:spcBef>
                <a:spcPts val="1000"/>
              </a:spcBef>
              <a:spcAft>
                <a:spcPts val="1200"/>
              </a:spcAft>
              <a:defRPr sz="1800" b="0"/>
            </a:lvl4pPr>
            <a:lvl5pPr marL="1143000">
              <a:spcBef>
                <a:spcPts val="1000"/>
              </a:spcBef>
              <a:spcAft>
                <a:spcPts val="1200"/>
              </a:spcAft>
              <a:defRPr sz="1800" b="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8215745" y="2153285"/>
            <a:ext cx="3229495" cy="3500438"/>
          </a:xfrm>
        </p:spPr>
        <p:txBody>
          <a:bodyPr lIns="91440">
            <a:normAutofit/>
          </a:bodyPr>
          <a:lstStyle>
            <a:lvl1pPr>
              <a:spcBef>
                <a:spcPts val="1000"/>
              </a:spcBef>
              <a:spcAft>
                <a:spcPts val="1200"/>
              </a:spcAft>
              <a:defRPr sz="1800" b="1"/>
            </a:lvl1pPr>
            <a:lvl2pPr>
              <a:spcBef>
                <a:spcPts val="1000"/>
              </a:spcBef>
              <a:spcAft>
                <a:spcPts val="1200"/>
              </a:spcAft>
              <a:defRPr sz="1600" b="1"/>
            </a:lvl2pPr>
            <a:lvl3pPr>
              <a:spcBef>
                <a:spcPts val="1000"/>
              </a:spcBef>
              <a:spcAft>
                <a:spcPts val="1200"/>
              </a:spcAft>
              <a:defRPr sz="1400" b="1"/>
            </a:lvl3pPr>
            <a:lvl4pPr>
              <a:spcBef>
                <a:spcPts val="1000"/>
              </a:spcBef>
              <a:spcAft>
                <a:spcPts val="1200"/>
              </a:spcAft>
              <a:defRPr sz="1200" b="1"/>
            </a:lvl4pPr>
            <a:lvl5pPr>
              <a:spcBef>
                <a:spcPts val="1000"/>
              </a:spcBef>
              <a:spcAft>
                <a:spcPts val="1200"/>
              </a:spcAft>
              <a:defRPr sz="1200" b="1"/>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C9F70CF1-DCAD-AE71-6B34-7BFB25EE530B}"/>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154235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331450" cy="1531525"/>
          </a:xfrm>
        </p:spPr>
        <p:txBody>
          <a:bodyPr>
            <a:normAutofit/>
          </a:bodyPr>
          <a:lstStyle>
            <a:lvl1pPr>
              <a:defRPr sz="3600"/>
            </a:lvl1pPr>
          </a:lstStyle>
          <a:p>
            <a:r>
              <a:rPr lang="en-US" dirty="0"/>
              <a:t>Click to add title</a:t>
            </a:r>
          </a:p>
        </p:txBody>
      </p:sp>
      <p:sp>
        <p:nvSpPr>
          <p:cNvPr id="9" name="Table Placeholder 8">
            <a:extLst>
              <a:ext uri="{FF2B5EF4-FFF2-40B4-BE49-F238E27FC236}">
                <a16:creationId xmlns:a16="http://schemas.microsoft.com/office/drawing/2014/main" id="{0CF90928-AB48-3554-E2B9-417A00F286AD}"/>
              </a:ext>
            </a:extLst>
          </p:cNvPr>
          <p:cNvSpPr>
            <a:spLocks noGrp="1"/>
          </p:cNvSpPr>
          <p:nvPr>
            <p:ph type="tbl" sz="quarter" idx="10" hasCustomPrompt="1"/>
          </p:nvPr>
        </p:nvSpPr>
        <p:spPr>
          <a:xfrm>
            <a:off x="930275" y="2168526"/>
            <a:ext cx="10331450" cy="3939068"/>
          </a:xfrm>
        </p:spPr>
        <p:txBody>
          <a:bodyPr>
            <a:normAutofit/>
          </a:bodyPr>
          <a:lstStyle>
            <a:lvl1pPr>
              <a:defRPr sz="2400"/>
            </a:lvl1pPr>
          </a:lstStyle>
          <a:p>
            <a:r>
              <a:rPr lang="en-US" dirty="0"/>
              <a:t>Click icon to insert table</a:t>
            </a:r>
          </a:p>
        </p:txBody>
      </p:sp>
      <p:sp>
        <p:nvSpPr>
          <p:cNvPr id="8" name="Rectangle 7">
            <a:extLst>
              <a:ext uri="{FF2B5EF4-FFF2-40B4-BE49-F238E27FC236}">
                <a16:creationId xmlns:a16="http://schemas.microsoft.com/office/drawing/2014/main" id="{67D6C0A7-887A-66E2-A954-5E0592B9FD71}"/>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no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9636886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BB1E76-5845-01C9-1D0D-03CFFE6F06CA}"/>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096C21AF-4286-DECE-37A1-E8980687A168}"/>
              </a:ext>
            </a:extLst>
          </p:cNvPr>
          <p:cNvSpPr>
            <a:spLocks noGrp="1"/>
          </p:cNvSpPr>
          <p:nvPr>
            <p:ph type="title" hasCustomPrompt="1"/>
          </p:nvPr>
        </p:nvSpPr>
        <p:spPr>
          <a:xfrm>
            <a:off x="899160" y="655320"/>
            <a:ext cx="4572000" cy="5486400"/>
          </a:xfrm>
        </p:spPr>
        <p:txBody>
          <a:bodyPr>
            <a:normAutofit/>
          </a:bodyPr>
          <a:lstStyle>
            <a:lvl1pPr>
              <a:defRPr sz="4800"/>
            </a:lvl1pPr>
          </a:lstStyle>
          <a:p>
            <a:r>
              <a:rPr lang="en-US" dirty="0"/>
              <a:t>Click to add title</a:t>
            </a:r>
          </a:p>
        </p:txBody>
      </p:sp>
      <p:sp>
        <p:nvSpPr>
          <p:cNvPr id="9" name="Content Placeholder 8">
            <a:extLst>
              <a:ext uri="{FF2B5EF4-FFF2-40B4-BE49-F238E27FC236}">
                <a16:creationId xmlns:a16="http://schemas.microsoft.com/office/drawing/2014/main" id="{B8E1D6B3-3EC8-6AC4-BE2B-5C732C856791}"/>
              </a:ext>
            </a:extLst>
          </p:cNvPr>
          <p:cNvSpPr>
            <a:spLocks noGrp="1"/>
          </p:cNvSpPr>
          <p:nvPr>
            <p:ph sz="quarter" idx="10" hasCustomPrompt="1"/>
          </p:nvPr>
        </p:nvSpPr>
        <p:spPr>
          <a:xfrm>
            <a:off x="6475413" y="2773680"/>
            <a:ext cx="4572000" cy="3368040"/>
          </a:xfrm>
        </p:spPr>
        <p:txBody>
          <a:bodyPr>
            <a:normAutofit/>
          </a:bodyPr>
          <a:lstStyle>
            <a:lvl1pPr marL="0" indent="0">
              <a:spcBef>
                <a:spcPts val="1000"/>
              </a:spcBef>
              <a:buNone/>
              <a:defRPr sz="1800"/>
            </a:lvl1pPr>
            <a:lvl2pPr marL="457200" indent="0">
              <a:spcBef>
                <a:spcPts val="1000"/>
              </a:spcBef>
              <a:buNone/>
              <a:defRPr sz="1600"/>
            </a:lvl2pPr>
            <a:lvl3pPr marL="914400" indent="0">
              <a:spcBef>
                <a:spcPts val="1000"/>
              </a:spcBef>
              <a:buNone/>
              <a:defRPr sz="1400"/>
            </a:lvl3pPr>
            <a:lvl4pPr marL="1371600" indent="0">
              <a:spcBef>
                <a:spcPts val="1000"/>
              </a:spcBef>
              <a:buNone/>
              <a:defRPr sz="1200"/>
            </a:lvl4pPr>
            <a:lvl5pPr marL="1828800" indent="0">
              <a:spcBef>
                <a:spcPts val="100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1139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AC229E2-8757-94D8-A1B6-702189DCCBF2}"/>
              </a:ext>
              <a:ext uri="{C183D7F6-B498-43B3-948B-1728B52AA6E4}">
                <adec:decorative xmlns:adec="http://schemas.microsoft.com/office/drawing/2017/decorative" val="1"/>
              </a:ext>
            </a:extLst>
          </p:cNvPr>
          <p:cNvSpPr/>
          <p:nvPr userDrawn="1"/>
        </p:nvSpPr>
        <p:spPr>
          <a:xfrm>
            <a:off x="6096000" y="3249"/>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A77143C8-CDFF-B937-C00C-5E7B5093991E}"/>
              </a:ext>
            </a:extLst>
          </p:cNvPr>
          <p:cNvSpPr>
            <a:spLocks noGrp="1"/>
          </p:cNvSpPr>
          <p:nvPr>
            <p:ph type="title" hasCustomPrompt="1"/>
          </p:nvPr>
        </p:nvSpPr>
        <p:spPr>
          <a:xfrm>
            <a:off x="914400" y="883920"/>
            <a:ext cx="4114800" cy="5059680"/>
          </a:xfrm>
        </p:spPr>
        <p:txBody>
          <a:bodyPr>
            <a:normAutofit/>
          </a:bodyPr>
          <a:lstStyle>
            <a:lvl1pPr>
              <a:defRPr sz="3600">
                <a:solidFill>
                  <a:schemeClr val="tx1">
                    <a:lumMod val="75000"/>
                    <a:lumOff val="25000"/>
                  </a:schemeClr>
                </a:solidFill>
              </a:defRPr>
            </a:lvl1pPr>
          </a:lstStyle>
          <a:p>
            <a:r>
              <a:rPr lang="en-US" dirty="0"/>
              <a:t>Click to add title</a:t>
            </a:r>
          </a:p>
        </p:txBody>
      </p:sp>
      <p:sp>
        <p:nvSpPr>
          <p:cNvPr id="10" name="Content Placeholder 9">
            <a:extLst>
              <a:ext uri="{FF2B5EF4-FFF2-40B4-BE49-F238E27FC236}">
                <a16:creationId xmlns:a16="http://schemas.microsoft.com/office/drawing/2014/main" id="{F82637A1-1BB4-AF51-24C3-6FE78DD45D99}"/>
              </a:ext>
            </a:extLst>
          </p:cNvPr>
          <p:cNvSpPr>
            <a:spLocks noGrp="1"/>
          </p:cNvSpPr>
          <p:nvPr>
            <p:ph sz="quarter" idx="10" hasCustomPrompt="1"/>
          </p:nvPr>
        </p:nvSpPr>
        <p:spPr>
          <a:xfrm>
            <a:off x="6475413" y="2438400"/>
            <a:ext cx="4799012" cy="3505200"/>
          </a:xfrm>
        </p:spPr>
        <p:txBody>
          <a:bodyPr>
            <a:normAutofit/>
          </a:bodyPr>
          <a:lstStyle>
            <a:lvl1pPr marL="0" indent="0">
              <a:lnSpc>
                <a:spcPct val="125000"/>
              </a:lnSpc>
              <a:buNone/>
              <a:defRPr sz="1800"/>
            </a:lvl1pPr>
            <a:lvl2pPr marL="457200" indent="0">
              <a:lnSpc>
                <a:spcPct val="125000"/>
              </a:lnSpc>
              <a:buNone/>
              <a:defRPr sz="1600"/>
            </a:lvl2pPr>
            <a:lvl3pPr marL="914400" indent="0">
              <a:lnSpc>
                <a:spcPct val="125000"/>
              </a:lnSpc>
              <a:buNone/>
              <a:defRPr sz="1400"/>
            </a:lvl3pPr>
            <a:lvl4pPr marL="1371600" indent="0">
              <a:lnSpc>
                <a:spcPct val="125000"/>
              </a:lnSpc>
              <a:buNone/>
              <a:defRPr sz="1200"/>
            </a:lvl4pPr>
            <a:lvl5pPr marL="1828800" indent="0">
              <a:lnSpc>
                <a:spcPct val="125000"/>
              </a:lnSpc>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3" name="Frame 2">
            <a:extLst>
              <a:ext uri="{FF2B5EF4-FFF2-40B4-BE49-F238E27FC236}">
                <a16:creationId xmlns:a16="http://schemas.microsoft.com/office/drawing/2014/main" id="{56F59DF2-AB3C-B7B3-826A-636B8CC5AB31}"/>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457687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4737016-0B2B-9F81-7A77-63223C4864D8}"/>
              </a:ext>
              <a:ext uri="{C183D7F6-B498-43B3-948B-1728B52AA6E4}">
                <adec:decorative xmlns:adec="http://schemas.microsoft.com/office/drawing/2017/decorative" val="1"/>
              </a:ext>
            </a:extLst>
          </p:cNvPr>
          <p:cNvSpPr/>
          <p:nvPr userDrawn="1"/>
        </p:nvSpPr>
        <p:spPr>
          <a:xfrm>
            <a:off x="386316" y="347329"/>
            <a:ext cx="11419368" cy="615270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1134E572-08FE-0439-A460-8DFE1183A605}"/>
              </a:ext>
            </a:extLst>
          </p:cNvPr>
          <p:cNvSpPr>
            <a:spLocks noGrp="1"/>
          </p:cNvSpPr>
          <p:nvPr>
            <p:ph type="title" hasCustomPrompt="1"/>
          </p:nvPr>
        </p:nvSpPr>
        <p:spPr>
          <a:xfrm>
            <a:off x="6478742" y="914399"/>
            <a:ext cx="4798858" cy="5029199"/>
          </a:xfrm>
        </p:spPr>
        <p:txBody>
          <a:bodyPr>
            <a:normAutofit/>
          </a:bodyPr>
          <a:lstStyle>
            <a:lvl1pPr>
              <a:defRPr sz="4800"/>
            </a:lvl1pPr>
          </a:lstStyle>
          <a:p>
            <a:r>
              <a:rPr lang="en-US" dirty="0"/>
              <a:t>Click to add title</a:t>
            </a:r>
          </a:p>
        </p:txBody>
      </p:sp>
      <p:sp>
        <p:nvSpPr>
          <p:cNvPr id="9" name="Picture Placeholder 8">
            <a:extLst>
              <a:ext uri="{FF2B5EF4-FFF2-40B4-BE49-F238E27FC236}">
                <a16:creationId xmlns:a16="http://schemas.microsoft.com/office/drawing/2014/main" id="{01EB46EC-087C-B8FF-2363-B99FAE983B02}"/>
              </a:ext>
            </a:extLst>
          </p:cNvPr>
          <p:cNvSpPr>
            <a:spLocks noGrp="1"/>
          </p:cNvSpPr>
          <p:nvPr>
            <p:ph type="pic" sz="quarter" idx="10"/>
          </p:nvPr>
        </p:nvSpPr>
        <p:spPr>
          <a:xfrm>
            <a:off x="0" y="914400"/>
            <a:ext cx="5713413" cy="5029200"/>
          </a:xfrm>
        </p:spPr>
        <p:txBody>
          <a:bodyPr>
            <a:norm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819926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1D49246-C641-C3BA-F07B-89FFC6CDAEB8}"/>
              </a:ext>
            </a:extLst>
          </p:cNvPr>
          <p:cNvSpPr>
            <a:spLocks noGrp="1"/>
          </p:cNvSpPr>
          <p:nvPr>
            <p:ph type="title" hasCustomPrompt="1"/>
          </p:nvPr>
        </p:nvSpPr>
        <p:spPr>
          <a:xfrm>
            <a:off x="914399" y="853439"/>
            <a:ext cx="4802373" cy="2833689"/>
          </a:xfrm>
        </p:spPr>
        <p:txBody>
          <a:bodyPr rIns="914400" anchor="b"/>
          <a:lstStyle>
            <a:lvl1pPr>
              <a:defRPr sz="4800"/>
            </a:lvl1pPr>
          </a:lstStyle>
          <a:p>
            <a:r>
              <a:rPr lang="en-US" dirty="0"/>
              <a:t>Click to add title</a:t>
            </a:r>
          </a:p>
        </p:txBody>
      </p:sp>
      <p:sp>
        <p:nvSpPr>
          <p:cNvPr id="11" name="Content Placeholder 10">
            <a:extLst>
              <a:ext uri="{FF2B5EF4-FFF2-40B4-BE49-F238E27FC236}">
                <a16:creationId xmlns:a16="http://schemas.microsoft.com/office/drawing/2014/main" id="{5BE7E1DF-A70C-8F79-9B76-72B2A7B4DC71}"/>
              </a:ext>
            </a:extLst>
          </p:cNvPr>
          <p:cNvSpPr>
            <a:spLocks noGrp="1"/>
          </p:cNvSpPr>
          <p:nvPr>
            <p:ph sz="quarter" idx="11" hasCustomPrompt="1"/>
          </p:nvPr>
        </p:nvSpPr>
        <p:spPr>
          <a:xfrm>
            <a:off x="914400" y="3931919"/>
            <a:ext cx="4802735" cy="2072641"/>
          </a:xfrm>
        </p:spPr>
        <p:txBody>
          <a:bodyPr>
            <a:normAutofit/>
          </a:bodyPr>
          <a:lstStyle>
            <a:lvl1pPr marL="0" indent="0">
              <a:lnSpc>
                <a:spcPct val="125000"/>
              </a:lnSpc>
              <a:spcBef>
                <a:spcPts val="0"/>
              </a:spcBef>
              <a:buNone/>
              <a:defRPr sz="1800"/>
            </a:lvl1pPr>
            <a:lvl2pPr marL="457200" indent="0">
              <a:lnSpc>
                <a:spcPct val="125000"/>
              </a:lnSpc>
              <a:spcBef>
                <a:spcPts val="0"/>
              </a:spcBef>
              <a:buNone/>
              <a:defRPr sz="1600"/>
            </a:lvl2pPr>
            <a:lvl3pPr marL="914400" indent="0">
              <a:lnSpc>
                <a:spcPct val="125000"/>
              </a:lnSpc>
              <a:spcBef>
                <a:spcPts val="0"/>
              </a:spcBef>
              <a:buNone/>
              <a:defRPr sz="1400"/>
            </a:lvl3pPr>
            <a:lvl4pPr marL="1371600" indent="0">
              <a:lnSpc>
                <a:spcPct val="125000"/>
              </a:lnSpc>
              <a:spcBef>
                <a:spcPts val="0"/>
              </a:spcBef>
              <a:buNone/>
              <a:defRPr sz="1200"/>
            </a:lvl4pPr>
            <a:lvl5pPr marL="1828800" indent="0">
              <a:lnSpc>
                <a:spcPct val="125000"/>
              </a:lnSpc>
              <a:spcBef>
                <a:spcPts val="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11">
            <a:extLst>
              <a:ext uri="{FF2B5EF4-FFF2-40B4-BE49-F238E27FC236}">
                <a16:creationId xmlns:a16="http://schemas.microsoft.com/office/drawing/2014/main" id="{1CD5F637-DFBF-7FED-7CD5-F46A26E5CD15}"/>
              </a:ext>
            </a:extLst>
          </p:cNvPr>
          <p:cNvSpPr>
            <a:spLocks noGrp="1"/>
          </p:cNvSpPr>
          <p:nvPr>
            <p:ph type="pic" sz="quarter" idx="10"/>
          </p:nvPr>
        </p:nvSpPr>
        <p:spPr>
          <a:xfrm>
            <a:off x="6478587" y="921230"/>
            <a:ext cx="5713413" cy="5029200"/>
          </a:xfrm>
          <a:custGeom>
            <a:avLst/>
            <a:gdLst>
              <a:gd name="connsiteX0" fmla="*/ 5327097 w 5713413"/>
              <a:gd name="connsiteY0" fmla="*/ 0 h 5029200"/>
              <a:gd name="connsiteX1" fmla="*/ 5713413 w 5713413"/>
              <a:gd name="connsiteY1" fmla="*/ 0 h 5029200"/>
              <a:gd name="connsiteX2" fmla="*/ 5713413 w 5713413"/>
              <a:gd name="connsiteY2" fmla="*/ 5029200 h 5029200"/>
              <a:gd name="connsiteX3" fmla="*/ 5327097 w 5713413"/>
              <a:gd name="connsiteY3" fmla="*/ 5029200 h 5029200"/>
              <a:gd name="connsiteX4" fmla="*/ 0 w 5713413"/>
              <a:gd name="connsiteY4" fmla="*/ 0 h 5029200"/>
              <a:gd name="connsiteX5" fmla="*/ 5313743 w 5713413"/>
              <a:gd name="connsiteY5" fmla="*/ 0 h 5029200"/>
              <a:gd name="connsiteX6" fmla="*/ 5313743 w 5713413"/>
              <a:gd name="connsiteY6" fmla="*/ 5029200 h 5029200"/>
              <a:gd name="connsiteX7" fmla="*/ 0 w 5713413"/>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3413" h="5029200">
                <a:moveTo>
                  <a:pt x="5327097" y="0"/>
                </a:moveTo>
                <a:lnTo>
                  <a:pt x="5713413" y="0"/>
                </a:lnTo>
                <a:lnTo>
                  <a:pt x="5713413" y="5029200"/>
                </a:lnTo>
                <a:lnTo>
                  <a:pt x="5327097" y="5029200"/>
                </a:lnTo>
                <a:close/>
                <a:moveTo>
                  <a:pt x="0" y="0"/>
                </a:moveTo>
                <a:lnTo>
                  <a:pt x="5313743" y="0"/>
                </a:lnTo>
                <a:lnTo>
                  <a:pt x="5313743" y="5029200"/>
                </a:lnTo>
                <a:lnTo>
                  <a:pt x="0" y="5029200"/>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13" name="Frame 12">
            <a:extLst>
              <a:ext uri="{FF2B5EF4-FFF2-40B4-BE49-F238E27FC236}">
                <a16:creationId xmlns:a16="http://schemas.microsoft.com/office/drawing/2014/main" id="{33E3B934-3E16-21AF-8F5A-9EFD93255705}"/>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278050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872928-B479-F7C5-9C83-C448FBA36175}"/>
              </a:ext>
            </a:extLst>
          </p:cNvPr>
          <p:cNvSpPr>
            <a:spLocks noGrp="1"/>
          </p:cNvSpPr>
          <p:nvPr>
            <p:ph type="title" hasCustomPrompt="1"/>
          </p:nvPr>
        </p:nvSpPr>
        <p:spPr>
          <a:xfrm>
            <a:off x="914400" y="1020445"/>
            <a:ext cx="4114800" cy="5029200"/>
          </a:xfrm>
        </p:spPr>
        <p:txBody>
          <a:bodyPr>
            <a:normAutofit/>
          </a:bodyPr>
          <a:lstStyle>
            <a:lvl1pPr>
              <a:defRPr sz="3600"/>
            </a:lvl1pPr>
          </a:lstStyle>
          <a:p>
            <a:r>
              <a:rPr lang="en-US" dirty="0"/>
              <a:t>Click to add title</a:t>
            </a:r>
          </a:p>
        </p:txBody>
      </p:sp>
      <p:sp>
        <p:nvSpPr>
          <p:cNvPr id="9" name="Content Placeholder 10">
            <a:extLst>
              <a:ext uri="{FF2B5EF4-FFF2-40B4-BE49-F238E27FC236}">
                <a16:creationId xmlns:a16="http://schemas.microsoft.com/office/drawing/2014/main" id="{61E3771A-E1EB-0CBE-828C-2C5E1F2AE6CF}"/>
              </a:ext>
            </a:extLst>
          </p:cNvPr>
          <p:cNvSpPr>
            <a:spLocks noGrp="1"/>
          </p:cNvSpPr>
          <p:nvPr>
            <p:ph sz="quarter" idx="11" hasCustomPrompt="1"/>
          </p:nvPr>
        </p:nvSpPr>
        <p:spPr>
          <a:xfrm>
            <a:off x="6475227" y="1020445"/>
            <a:ext cx="4802735" cy="5029200"/>
          </a:xfrm>
        </p:spPr>
        <p:txBody>
          <a:bodyPr anchor="ctr">
            <a:normAutofit/>
          </a:bodyPr>
          <a:lstStyle>
            <a:lvl1pPr marL="228600" indent="-228600">
              <a:lnSpc>
                <a:spcPct val="125000"/>
              </a:lnSpc>
              <a:spcBef>
                <a:spcPts val="0"/>
              </a:spcBef>
              <a:spcAft>
                <a:spcPts val="1200"/>
              </a:spcAft>
              <a:buFont typeface="Arial" panose="020B0604020202020204" pitchFamily="34" charset="0"/>
              <a:buChar char="•"/>
              <a:defRPr sz="1800"/>
            </a:lvl1pPr>
            <a:lvl2pPr marL="411480" indent="-228600">
              <a:lnSpc>
                <a:spcPct val="125000"/>
              </a:lnSpc>
              <a:spcBef>
                <a:spcPts val="0"/>
              </a:spcBef>
              <a:spcAft>
                <a:spcPts val="1200"/>
              </a:spcAft>
              <a:buFont typeface="Arial" panose="020B0604020202020204" pitchFamily="34" charset="0"/>
              <a:buChar char="•"/>
              <a:defRPr sz="1600"/>
            </a:lvl2pPr>
            <a:lvl3pPr marL="594360" indent="-228600">
              <a:lnSpc>
                <a:spcPct val="125000"/>
              </a:lnSpc>
              <a:spcBef>
                <a:spcPts val="0"/>
              </a:spcBef>
              <a:spcAft>
                <a:spcPts val="1200"/>
              </a:spcAft>
              <a:buFont typeface="Arial" panose="020B0604020202020204" pitchFamily="34" charset="0"/>
              <a:buChar char="•"/>
              <a:defRPr sz="1400"/>
            </a:lvl3pPr>
            <a:lvl4pPr marL="777240" indent="-228600">
              <a:lnSpc>
                <a:spcPct val="125000"/>
              </a:lnSpc>
              <a:spcBef>
                <a:spcPts val="0"/>
              </a:spcBef>
              <a:spcAft>
                <a:spcPts val="1200"/>
              </a:spcAft>
              <a:buFont typeface="Arial" panose="020B0604020202020204" pitchFamily="34" charset="0"/>
              <a:buChar char="•"/>
              <a:defRPr sz="1200"/>
            </a:lvl4pPr>
            <a:lvl5pPr marL="960120" indent="-228600">
              <a:lnSpc>
                <a:spcPct val="125000"/>
              </a:lnSpc>
              <a:spcBef>
                <a:spcPts val="0"/>
              </a:spcBef>
              <a:spcAft>
                <a:spcPts val="1200"/>
              </a:spcAft>
              <a:buFont typeface="Arial" panose="020B0604020202020204" pitchFamily="34" charset="0"/>
              <a:buChar char="•"/>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Rectangle 1">
            <a:extLst>
              <a:ext uri="{FF2B5EF4-FFF2-40B4-BE49-F238E27FC236}">
                <a16:creationId xmlns:a16="http://schemas.microsoft.com/office/drawing/2014/main" id="{62A1635D-96F0-769B-4ECB-70502770ABBC}"/>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ame 5">
            <a:extLst>
              <a:ext uri="{FF2B5EF4-FFF2-40B4-BE49-F238E27FC236}">
                <a16:creationId xmlns:a16="http://schemas.microsoft.com/office/drawing/2014/main" id="{4F877767-0342-A344-0462-A0D877FF68F8}"/>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297152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imag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21F215D-0D9E-64B3-1F66-E90B87932A89}"/>
              </a:ext>
            </a:extLst>
          </p:cNvPr>
          <p:cNvSpPr>
            <a:spLocks noGrp="1"/>
          </p:cNvSpPr>
          <p:nvPr>
            <p:ph type="title" hasCustomPrompt="1"/>
          </p:nvPr>
        </p:nvSpPr>
        <p:spPr>
          <a:xfrm>
            <a:off x="914400" y="900741"/>
            <a:ext cx="4802372" cy="2788919"/>
          </a:xfrm>
        </p:spPr>
        <p:txBody>
          <a:bodyPr anchor="b">
            <a:normAutofit/>
          </a:bodyPr>
          <a:lstStyle>
            <a:lvl1pPr>
              <a:defRPr sz="4800"/>
            </a:lvl1pPr>
          </a:lstStyle>
          <a:p>
            <a:r>
              <a:rPr lang="en-US" dirty="0"/>
              <a:t>Click to add title</a:t>
            </a:r>
          </a:p>
        </p:txBody>
      </p:sp>
      <p:sp>
        <p:nvSpPr>
          <p:cNvPr id="9" name="Content Placeholder 10">
            <a:extLst>
              <a:ext uri="{FF2B5EF4-FFF2-40B4-BE49-F238E27FC236}">
                <a16:creationId xmlns:a16="http://schemas.microsoft.com/office/drawing/2014/main" id="{E86A4459-11C2-44C6-0173-C666D5AADC1E}"/>
              </a:ext>
            </a:extLst>
          </p:cNvPr>
          <p:cNvSpPr>
            <a:spLocks noGrp="1"/>
          </p:cNvSpPr>
          <p:nvPr>
            <p:ph sz="quarter" idx="11" hasCustomPrompt="1"/>
          </p:nvPr>
        </p:nvSpPr>
        <p:spPr>
          <a:xfrm>
            <a:off x="914400" y="3825239"/>
            <a:ext cx="4802735" cy="2072641"/>
          </a:xfrm>
        </p:spPr>
        <p:txBody>
          <a:bodyPr>
            <a:normAutofit/>
          </a:bodyPr>
          <a:lstStyle>
            <a:lvl1pPr marL="0" indent="0">
              <a:lnSpc>
                <a:spcPct val="125000"/>
              </a:lnSpc>
              <a:spcBef>
                <a:spcPts val="0"/>
              </a:spcBef>
              <a:buNone/>
              <a:defRPr sz="1800"/>
            </a:lvl1pPr>
            <a:lvl2pPr marL="457200" indent="0">
              <a:lnSpc>
                <a:spcPct val="125000"/>
              </a:lnSpc>
              <a:spcBef>
                <a:spcPts val="0"/>
              </a:spcBef>
              <a:buNone/>
              <a:defRPr sz="1600"/>
            </a:lvl2pPr>
            <a:lvl3pPr marL="914400" indent="0">
              <a:lnSpc>
                <a:spcPct val="125000"/>
              </a:lnSpc>
              <a:spcBef>
                <a:spcPts val="0"/>
              </a:spcBef>
              <a:buNone/>
              <a:defRPr sz="1400"/>
            </a:lvl3pPr>
            <a:lvl4pPr marL="1371600" indent="0">
              <a:lnSpc>
                <a:spcPct val="125000"/>
              </a:lnSpc>
              <a:spcBef>
                <a:spcPts val="0"/>
              </a:spcBef>
              <a:buNone/>
              <a:defRPr sz="1200"/>
            </a:lvl4pPr>
            <a:lvl5pPr marL="1828800" indent="0">
              <a:lnSpc>
                <a:spcPct val="125000"/>
              </a:lnSpc>
              <a:spcBef>
                <a:spcPts val="0"/>
              </a:spcBef>
              <a:buNone/>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9284EF14-0982-D931-9DD6-ECFE61D5B0F6}"/>
              </a:ext>
            </a:extLst>
          </p:cNvPr>
          <p:cNvSpPr>
            <a:spLocks noGrp="1"/>
          </p:cNvSpPr>
          <p:nvPr>
            <p:ph type="pic" sz="quarter" idx="10"/>
          </p:nvPr>
        </p:nvSpPr>
        <p:spPr>
          <a:xfrm>
            <a:off x="6478587" y="921230"/>
            <a:ext cx="5713413" cy="5029200"/>
          </a:xfrm>
          <a:custGeom>
            <a:avLst/>
            <a:gdLst>
              <a:gd name="connsiteX0" fmla="*/ 5327097 w 5713413"/>
              <a:gd name="connsiteY0" fmla="*/ 0 h 5029200"/>
              <a:gd name="connsiteX1" fmla="*/ 5713413 w 5713413"/>
              <a:gd name="connsiteY1" fmla="*/ 0 h 5029200"/>
              <a:gd name="connsiteX2" fmla="*/ 5713413 w 5713413"/>
              <a:gd name="connsiteY2" fmla="*/ 5029200 h 5029200"/>
              <a:gd name="connsiteX3" fmla="*/ 5327097 w 5713413"/>
              <a:gd name="connsiteY3" fmla="*/ 5029200 h 5029200"/>
              <a:gd name="connsiteX4" fmla="*/ 0 w 5713413"/>
              <a:gd name="connsiteY4" fmla="*/ 0 h 5029200"/>
              <a:gd name="connsiteX5" fmla="*/ 5313743 w 5713413"/>
              <a:gd name="connsiteY5" fmla="*/ 0 h 5029200"/>
              <a:gd name="connsiteX6" fmla="*/ 5313743 w 5713413"/>
              <a:gd name="connsiteY6" fmla="*/ 5029200 h 5029200"/>
              <a:gd name="connsiteX7" fmla="*/ 0 w 5713413"/>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3413" h="5029200">
                <a:moveTo>
                  <a:pt x="5327097" y="0"/>
                </a:moveTo>
                <a:lnTo>
                  <a:pt x="5713413" y="0"/>
                </a:lnTo>
                <a:lnTo>
                  <a:pt x="5713413" y="5029200"/>
                </a:lnTo>
                <a:lnTo>
                  <a:pt x="5327097" y="5029200"/>
                </a:lnTo>
                <a:close/>
                <a:moveTo>
                  <a:pt x="0" y="0"/>
                </a:moveTo>
                <a:lnTo>
                  <a:pt x="5313743" y="0"/>
                </a:lnTo>
                <a:lnTo>
                  <a:pt x="5313743" y="5029200"/>
                </a:lnTo>
                <a:lnTo>
                  <a:pt x="0" y="5029200"/>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6" name="Frame 5">
            <a:extLst>
              <a:ext uri="{FF2B5EF4-FFF2-40B4-BE49-F238E27FC236}">
                <a16:creationId xmlns:a16="http://schemas.microsoft.com/office/drawing/2014/main" id="{7D7E927E-4F73-5579-4F1D-E13899DEEA04}"/>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849067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lumn layout 1">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0" y="2153285"/>
            <a:ext cx="4953001"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6309360" y="2153285"/>
            <a:ext cx="5135880"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55D7E8F5-692D-24DD-0F8C-9563BA74AAF4}"/>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519435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lumn layout 2">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F2090F11-94D5-C2A6-0759-3E7541B0993A}"/>
              </a:ext>
            </a:extLst>
          </p:cNvPr>
          <p:cNvSpPr>
            <a:spLocks noGrp="1"/>
          </p:cNvSpPr>
          <p:nvPr>
            <p:ph type="title" hasCustomPrompt="1"/>
          </p:nvPr>
        </p:nvSpPr>
        <p:spPr>
          <a:xfrm>
            <a:off x="929640" y="485113"/>
            <a:ext cx="10515600" cy="1531525"/>
          </a:xfrm>
        </p:spPr>
        <p:txBody>
          <a:bodyPr>
            <a:normAutofit/>
          </a:bodyPr>
          <a:lstStyle>
            <a:lvl1pPr>
              <a:defRPr sz="3600"/>
            </a:lvl1pPr>
          </a:lstStyle>
          <a:p>
            <a:r>
              <a:rPr lang="en-US" dirty="0"/>
              <a:t>Click to add title</a:t>
            </a:r>
          </a:p>
        </p:txBody>
      </p:sp>
      <p:sp>
        <p:nvSpPr>
          <p:cNvPr id="7" name="Rectangle 6">
            <a:extLst>
              <a:ext uri="{FF2B5EF4-FFF2-40B4-BE49-F238E27FC236}">
                <a16:creationId xmlns:a16="http://schemas.microsoft.com/office/drawing/2014/main" id="{10F349F3-2C28-5A44-EDFC-75FD6CA95EAD}"/>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1">
            <a:extLst>
              <a:ext uri="{FF2B5EF4-FFF2-40B4-BE49-F238E27FC236}">
                <a16:creationId xmlns:a16="http://schemas.microsoft.com/office/drawing/2014/main" id="{634FD449-C6E0-CF8A-82B2-52438C952C07}"/>
              </a:ext>
            </a:extLst>
          </p:cNvPr>
          <p:cNvSpPr>
            <a:spLocks noGrp="1"/>
          </p:cNvSpPr>
          <p:nvPr>
            <p:ph sz="quarter" idx="10" hasCustomPrompt="1"/>
          </p:nvPr>
        </p:nvSpPr>
        <p:spPr>
          <a:xfrm>
            <a:off x="929641" y="2153285"/>
            <a:ext cx="3261359" cy="3500438"/>
          </a:xfrm>
        </p:spPr>
        <p:txBody>
          <a:bodyPr lIns="91440">
            <a:normAutofit/>
          </a:bodyPr>
          <a:lstStyle>
            <a:lvl1pPr>
              <a:spcBef>
                <a:spcPts val="1000"/>
              </a:spcBef>
              <a:spcAft>
                <a:spcPts val="1200"/>
              </a:spcAft>
              <a:defRPr sz="1800" b="1"/>
            </a:lvl1pPr>
            <a:lvl2pPr>
              <a:spcBef>
                <a:spcPts val="1000"/>
              </a:spcBef>
              <a:spcAft>
                <a:spcPts val="1200"/>
              </a:spcAft>
              <a:defRPr sz="1600" b="1"/>
            </a:lvl2pPr>
            <a:lvl3pPr>
              <a:spcBef>
                <a:spcPts val="1000"/>
              </a:spcBef>
              <a:spcAft>
                <a:spcPts val="1200"/>
              </a:spcAft>
              <a:defRPr sz="1400" b="1"/>
            </a:lvl3pPr>
            <a:lvl4pPr>
              <a:spcBef>
                <a:spcPts val="1000"/>
              </a:spcBef>
              <a:spcAft>
                <a:spcPts val="1200"/>
              </a:spcAft>
              <a:defRPr sz="1200" b="1"/>
            </a:lvl4pPr>
            <a:lvl5pPr>
              <a:spcBef>
                <a:spcPts val="1000"/>
              </a:spcBef>
              <a:spcAft>
                <a:spcPts val="1200"/>
              </a:spcAft>
              <a:defRPr sz="1200" b="1"/>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Content Placeholder 11">
            <a:extLst>
              <a:ext uri="{FF2B5EF4-FFF2-40B4-BE49-F238E27FC236}">
                <a16:creationId xmlns:a16="http://schemas.microsoft.com/office/drawing/2014/main" id="{F971E741-6253-D410-B562-50CA5976207A}"/>
              </a:ext>
            </a:extLst>
          </p:cNvPr>
          <p:cNvSpPr>
            <a:spLocks noGrp="1"/>
          </p:cNvSpPr>
          <p:nvPr>
            <p:ph sz="quarter" idx="11" hasCustomPrompt="1"/>
          </p:nvPr>
        </p:nvSpPr>
        <p:spPr>
          <a:xfrm>
            <a:off x="4480560" y="2153285"/>
            <a:ext cx="6964680" cy="3500438"/>
          </a:xfrm>
        </p:spPr>
        <p:txBody>
          <a:bodyPr lIns="91440">
            <a:normAutofit/>
          </a:bodyPr>
          <a:lstStyle>
            <a:lvl1pPr>
              <a:spcBef>
                <a:spcPts val="1000"/>
              </a:spcBef>
              <a:spcAft>
                <a:spcPts val="1200"/>
              </a:spcAft>
              <a:defRPr sz="1800"/>
            </a:lvl1pPr>
            <a:lvl2pPr>
              <a:spcBef>
                <a:spcPts val="1000"/>
              </a:spcBef>
              <a:spcAft>
                <a:spcPts val="1200"/>
              </a:spcAft>
              <a:defRPr sz="1600"/>
            </a:lvl2pPr>
            <a:lvl3pPr>
              <a:spcBef>
                <a:spcPts val="1000"/>
              </a:spcBef>
              <a:spcAft>
                <a:spcPts val="1200"/>
              </a:spcAft>
              <a:defRPr sz="1400"/>
            </a:lvl3pPr>
            <a:lvl4pPr>
              <a:spcBef>
                <a:spcPts val="1000"/>
              </a:spcBef>
              <a:spcAft>
                <a:spcPts val="1200"/>
              </a:spcAft>
              <a:defRPr sz="1200"/>
            </a:lvl4pPr>
            <a:lvl5pPr>
              <a:spcBef>
                <a:spcPts val="1000"/>
              </a:spcBef>
              <a:spcAft>
                <a:spcPts val="1200"/>
              </a:spcAft>
              <a:defRPr sz="12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2" name="Frame 1">
            <a:extLst>
              <a:ext uri="{FF2B5EF4-FFF2-40B4-BE49-F238E27FC236}">
                <a16:creationId xmlns:a16="http://schemas.microsoft.com/office/drawing/2014/main" id="{5C0F1533-3810-C210-9B67-D2F4A1846C23}"/>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3308165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icture and Content">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9C70371-D147-2B29-EAEB-B10A799D09DF}"/>
              </a:ext>
            </a:extLst>
          </p:cNvPr>
          <p:cNvSpPr>
            <a:spLocks noGrp="1"/>
          </p:cNvSpPr>
          <p:nvPr>
            <p:ph type="title" hasCustomPrompt="1"/>
          </p:nvPr>
        </p:nvSpPr>
        <p:spPr>
          <a:xfrm>
            <a:off x="916169" y="614812"/>
            <a:ext cx="10359659" cy="1325563"/>
          </a:xfrm>
        </p:spPr>
        <p:txBody>
          <a:bodyPr>
            <a:normAutofit/>
          </a:bodyPr>
          <a:lstStyle>
            <a:lvl1pPr>
              <a:defRPr sz="3600"/>
            </a:lvl1pPr>
          </a:lstStyle>
          <a:p>
            <a:r>
              <a:rPr lang="en-US" dirty="0"/>
              <a:t>Click to add title</a:t>
            </a:r>
          </a:p>
        </p:txBody>
      </p:sp>
      <p:sp>
        <p:nvSpPr>
          <p:cNvPr id="3" name="Picture Placeholder 2">
            <a:extLst>
              <a:ext uri="{FF2B5EF4-FFF2-40B4-BE49-F238E27FC236}">
                <a16:creationId xmlns:a16="http://schemas.microsoft.com/office/drawing/2014/main" id="{1C5AE226-98C6-70F4-8DED-59E8FE30401C}"/>
              </a:ext>
            </a:extLst>
          </p:cNvPr>
          <p:cNvSpPr>
            <a:spLocks noGrp="1"/>
          </p:cNvSpPr>
          <p:nvPr>
            <p:ph type="pic" sz="quarter" idx="11"/>
          </p:nvPr>
        </p:nvSpPr>
        <p:spPr>
          <a:xfrm>
            <a:off x="-367" y="2177378"/>
            <a:ext cx="5713413" cy="4669987"/>
          </a:xfrm>
          <a:custGeom>
            <a:avLst/>
            <a:gdLst>
              <a:gd name="connsiteX0" fmla="*/ 400038 w 5713413"/>
              <a:gd name="connsiteY0" fmla="*/ 0 h 4669987"/>
              <a:gd name="connsiteX1" fmla="*/ 5713413 w 5713413"/>
              <a:gd name="connsiteY1" fmla="*/ 0 h 4669987"/>
              <a:gd name="connsiteX2" fmla="*/ 5713413 w 5713413"/>
              <a:gd name="connsiteY2" fmla="*/ 4315224 h 4669987"/>
              <a:gd name="connsiteX3" fmla="*/ 400038 w 5713413"/>
              <a:gd name="connsiteY3" fmla="*/ 4315224 h 4669987"/>
              <a:gd name="connsiteX4" fmla="*/ 0 w 5713413"/>
              <a:gd name="connsiteY4" fmla="*/ 0 h 4669987"/>
              <a:gd name="connsiteX5" fmla="*/ 386684 w 5713413"/>
              <a:gd name="connsiteY5" fmla="*/ 0 h 4669987"/>
              <a:gd name="connsiteX6" fmla="*/ 386684 w 5713413"/>
              <a:gd name="connsiteY6" fmla="*/ 4328578 h 4669987"/>
              <a:gd name="connsiteX7" fmla="*/ 5713413 w 5713413"/>
              <a:gd name="connsiteY7" fmla="*/ 4328578 h 4669987"/>
              <a:gd name="connsiteX8" fmla="*/ 5713413 w 5713413"/>
              <a:gd name="connsiteY8" fmla="*/ 4669987 h 4669987"/>
              <a:gd name="connsiteX9" fmla="*/ 0 w 5713413"/>
              <a:gd name="connsiteY9" fmla="*/ 4669987 h 4669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13413" h="4669987">
                <a:moveTo>
                  <a:pt x="400038" y="0"/>
                </a:moveTo>
                <a:lnTo>
                  <a:pt x="5713413" y="0"/>
                </a:lnTo>
                <a:lnTo>
                  <a:pt x="5713413" y="4315224"/>
                </a:lnTo>
                <a:lnTo>
                  <a:pt x="400038" y="4315224"/>
                </a:lnTo>
                <a:close/>
                <a:moveTo>
                  <a:pt x="0" y="0"/>
                </a:moveTo>
                <a:lnTo>
                  <a:pt x="386684" y="0"/>
                </a:lnTo>
                <a:lnTo>
                  <a:pt x="386684" y="4328578"/>
                </a:lnTo>
                <a:lnTo>
                  <a:pt x="5713413" y="4328578"/>
                </a:lnTo>
                <a:lnTo>
                  <a:pt x="5713413" y="4669987"/>
                </a:lnTo>
                <a:lnTo>
                  <a:pt x="0" y="4669987"/>
                </a:lnTo>
                <a:close/>
              </a:path>
            </a:pathLst>
          </a:custGeom>
        </p:spPr>
        <p:txBody>
          <a:bodyPr wrap="square">
            <a:noAutofit/>
          </a:bodyPr>
          <a:lstStyle>
            <a:lvl1pPr marL="0" indent="0" algn="ctr">
              <a:buNone/>
              <a:defRPr sz="2000"/>
            </a:lvl1pPr>
          </a:lstStyle>
          <a:p>
            <a:r>
              <a:rPr lang="en-US"/>
              <a:t>Click icon to add picture</a:t>
            </a:r>
            <a:endParaRPr lang="en-US" dirty="0"/>
          </a:p>
        </p:txBody>
      </p:sp>
      <p:sp>
        <p:nvSpPr>
          <p:cNvPr id="12" name="Content Placeholder 11">
            <a:extLst>
              <a:ext uri="{FF2B5EF4-FFF2-40B4-BE49-F238E27FC236}">
                <a16:creationId xmlns:a16="http://schemas.microsoft.com/office/drawing/2014/main" id="{8EEA9034-22FD-3C2F-6A27-63638969802D}"/>
              </a:ext>
            </a:extLst>
          </p:cNvPr>
          <p:cNvSpPr>
            <a:spLocks noGrp="1"/>
          </p:cNvSpPr>
          <p:nvPr>
            <p:ph sz="quarter" idx="10" hasCustomPrompt="1"/>
          </p:nvPr>
        </p:nvSpPr>
        <p:spPr>
          <a:xfrm>
            <a:off x="6475413" y="2153285"/>
            <a:ext cx="4799012" cy="3790315"/>
          </a:xfrm>
        </p:spPr>
        <p:txBody>
          <a:bodyPr>
            <a:normAutofit/>
          </a:bodyPr>
          <a:lstStyle>
            <a:lvl1pPr>
              <a:lnSpc>
                <a:spcPct val="95000"/>
              </a:lnSpc>
              <a:spcBef>
                <a:spcPts val="1000"/>
              </a:spcBef>
              <a:spcAft>
                <a:spcPts val="1200"/>
              </a:spcAft>
              <a:defRPr sz="2000"/>
            </a:lvl1pPr>
            <a:lvl2pPr>
              <a:lnSpc>
                <a:spcPct val="95000"/>
              </a:lnSpc>
              <a:spcBef>
                <a:spcPts val="1000"/>
              </a:spcBef>
              <a:spcAft>
                <a:spcPts val="1200"/>
              </a:spcAft>
              <a:defRPr sz="1800"/>
            </a:lvl2pPr>
            <a:lvl3pPr>
              <a:lnSpc>
                <a:spcPct val="95000"/>
              </a:lnSpc>
              <a:spcBef>
                <a:spcPts val="1000"/>
              </a:spcBef>
              <a:spcAft>
                <a:spcPts val="1200"/>
              </a:spcAft>
              <a:defRPr sz="1600"/>
            </a:lvl3pPr>
            <a:lvl4pPr>
              <a:lnSpc>
                <a:spcPct val="95000"/>
              </a:lnSpc>
              <a:spcBef>
                <a:spcPts val="1000"/>
              </a:spcBef>
              <a:spcAft>
                <a:spcPts val="1200"/>
              </a:spcAft>
              <a:defRPr sz="1400"/>
            </a:lvl4pPr>
            <a:lvl5pPr>
              <a:lnSpc>
                <a:spcPct val="95000"/>
              </a:lnSpc>
              <a:spcBef>
                <a:spcPts val="1000"/>
              </a:spcBef>
              <a:spcAft>
                <a:spcPts val="1200"/>
              </a:spcAft>
              <a:defRPr sz="14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0C72AFED-AF5A-A2E9-0D36-388733BBE998}"/>
              </a:ext>
              <a:ext uri="{C183D7F6-B498-43B3-948B-1728B52AA6E4}">
                <adec:decorative xmlns:adec="http://schemas.microsoft.com/office/drawing/2017/decorative" val="1"/>
              </a:ext>
            </a:extLst>
          </p:cNvPr>
          <p:cNvSpPr/>
          <p:nvPr userDrawn="1"/>
        </p:nvSpPr>
        <p:spPr>
          <a:xfrm>
            <a:off x="6096000" y="0"/>
            <a:ext cx="6096000" cy="73674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4">
            <a:extLst>
              <a:ext uri="{FF2B5EF4-FFF2-40B4-BE49-F238E27FC236}">
                <a16:creationId xmlns:a16="http://schemas.microsoft.com/office/drawing/2014/main" id="{378552E1-07B0-A631-78D3-D3C0E4C0CD1F}"/>
              </a:ext>
            </a:extLst>
          </p:cNvPr>
          <p:cNvSpPr>
            <a:spLocks noGrp="1"/>
          </p:cNvSpPr>
          <p:nvPr>
            <p:ph type="ftr" sz="quarter" idx="3"/>
          </p:nvPr>
        </p:nvSpPr>
        <p:spPr>
          <a:xfrm>
            <a:off x="914400" y="6121252"/>
            <a:ext cx="41148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Slide Number Placeholder 5">
            <a:extLst>
              <a:ext uri="{FF2B5EF4-FFF2-40B4-BE49-F238E27FC236}">
                <a16:creationId xmlns:a16="http://schemas.microsoft.com/office/drawing/2014/main" id="{DD635B7F-3E76-4C66-6A5A-9156FCE3D921}"/>
              </a:ext>
            </a:extLst>
          </p:cNvPr>
          <p:cNvSpPr>
            <a:spLocks noGrp="1"/>
          </p:cNvSpPr>
          <p:nvPr>
            <p:ph type="sldNum" sz="quarter" idx="4"/>
          </p:nvPr>
        </p:nvSpPr>
        <p:spPr>
          <a:xfrm>
            <a:off x="8534400" y="6121252"/>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
        <p:nvSpPr>
          <p:cNvPr id="7" name="Frame 6">
            <a:extLst>
              <a:ext uri="{FF2B5EF4-FFF2-40B4-BE49-F238E27FC236}">
                <a16:creationId xmlns:a16="http://schemas.microsoft.com/office/drawing/2014/main" id="{7A42E613-3DCC-07A2-BA9B-74B13F28E591}"/>
              </a:ext>
            </a:extLst>
          </p:cNvPr>
          <p:cNvSpPr/>
          <p:nvPr userDrawn="1"/>
        </p:nvSpPr>
        <p:spPr>
          <a:xfrm>
            <a:off x="386317" y="352044"/>
            <a:ext cx="11419367" cy="6153912"/>
          </a:xfrm>
          <a:prstGeom prst="frame">
            <a:avLst>
              <a:gd name="adj1" fmla="val 217"/>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613901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1917CC-671D-47EA-B065-51E87EC27B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bg2">
                    <a:lumMod val="50000"/>
                  </a:schemeClr>
                </a:solidFill>
              </a:defRPr>
            </a:lvl1pPr>
          </a:lstStyle>
          <a:p>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2">
                    <a:lumMod val="50000"/>
                  </a:schemeClr>
                </a:solidFill>
              </a:defRPr>
            </a:lvl1pPr>
          </a:lstStyle>
          <a:p>
            <a:endParaRPr lang="en-US" dirty="0"/>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2">
                    <a:lumMod val="50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hf hdr="0" ftr="0" dt="0"/>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1920" userDrawn="1">
          <p15:clr>
            <a:srgbClr val="F26B43"/>
          </p15:clr>
        </p15:guide>
        <p15:guide id="4" pos="5760" userDrawn="1">
          <p15:clr>
            <a:srgbClr val="F26B43"/>
          </p15:clr>
        </p15:guide>
        <p15:guide id="5" pos="7248" userDrawn="1">
          <p15:clr>
            <a:srgbClr val="F26B43"/>
          </p15:clr>
        </p15:guide>
        <p15:guide id="6" pos="4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group of potted plants">
            <a:extLst>
              <a:ext uri="{FF2B5EF4-FFF2-40B4-BE49-F238E27FC236}">
                <a16:creationId xmlns:a16="http://schemas.microsoft.com/office/drawing/2014/main" id="{C5E399AE-C2DC-0BE4-A179-9A726D23FFC5}"/>
              </a:ext>
            </a:extLst>
          </p:cNvPr>
          <p:cNvPicPr>
            <a:picLocks noGrp="1" noChangeAspect="1"/>
          </p:cNvPicPr>
          <p:nvPr>
            <p:ph type="pic" sz="quarter" idx="10"/>
          </p:nvPr>
        </p:nvPicPr>
        <p:blipFill>
          <a:blip r:embed="rId3"/>
          <a:srcRect l="15" r="15"/>
          <a:stretch/>
        </p:blipFill>
        <p:spPr>
          <a:xfrm>
            <a:off x="458788" y="457200"/>
            <a:ext cx="11274425" cy="5943600"/>
          </a:xfrm>
        </p:spPr>
      </p:pic>
      <p:sp>
        <p:nvSpPr>
          <p:cNvPr id="3" name="Title 2">
            <a:extLst>
              <a:ext uri="{FF2B5EF4-FFF2-40B4-BE49-F238E27FC236}">
                <a16:creationId xmlns:a16="http://schemas.microsoft.com/office/drawing/2014/main" id="{526ABF06-5491-8319-408F-AC9C03E64E1E}"/>
              </a:ext>
            </a:extLst>
          </p:cNvPr>
          <p:cNvSpPr>
            <a:spLocks noGrp="1"/>
          </p:cNvSpPr>
          <p:nvPr>
            <p:ph type="title"/>
          </p:nvPr>
        </p:nvSpPr>
        <p:spPr>
          <a:xfrm>
            <a:off x="2424752" y="612475"/>
            <a:ext cx="8859107" cy="3079029"/>
          </a:xfrm>
        </p:spPr>
        <p:txBody>
          <a:bodyPr>
            <a:noAutofit/>
          </a:bodyPr>
          <a:lstStyle/>
          <a:p>
            <a:r>
              <a:rPr lang="en-US" sz="7200" b="1" kern="0" dirty="0">
                <a:solidFill>
                  <a:srgbClr val="0D0D0D"/>
                </a:solidFill>
                <a:effectLst/>
                <a:latin typeface="Segoe UI" panose="020B0502040204020203" pitchFamily="34" charset="0"/>
                <a:ea typeface="Times New Roman" panose="02020603050405020304" pitchFamily="18" charset="0"/>
              </a:rPr>
              <a:t>Self-Care: Nurturing Your Well-being</a:t>
            </a:r>
            <a:endParaRPr lang="en-US" sz="7200" dirty="0">
              <a:solidFill>
                <a:schemeClr val="tx1"/>
              </a:solidFill>
            </a:endParaRPr>
          </a:p>
        </p:txBody>
      </p:sp>
    </p:spTree>
    <p:extLst>
      <p:ext uri="{BB962C8B-B14F-4D97-AF65-F5344CB8AC3E}">
        <p14:creationId xmlns:p14="http://schemas.microsoft.com/office/powerpoint/2010/main" val="38650859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B5244AC-D906-A60B-5023-D0289CF4F6C9}"/>
              </a:ext>
            </a:extLst>
          </p:cNvPr>
          <p:cNvSpPr>
            <a:spLocks noGrp="1"/>
          </p:cNvSpPr>
          <p:nvPr>
            <p:ph type="title"/>
          </p:nvPr>
        </p:nvSpPr>
        <p:spPr>
          <a:xfrm>
            <a:off x="916169" y="614812"/>
            <a:ext cx="10359659" cy="1325563"/>
          </a:xfrm>
        </p:spPr>
        <p:txBody>
          <a:bodyPr/>
          <a:lstStyle/>
          <a:p>
            <a:r>
              <a:rPr lang="en-US" dirty="0"/>
              <a:t>Growth strategy</a:t>
            </a:r>
          </a:p>
        </p:txBody>
      </p:sp>
      <p:pic>
        <p:nvPicPr>
          <p:cNvPr id="22" name="Picture Placeholder 21" descr="A person holding a sign in front of a window">
            <a:extLst>
              <a:ext uri="{FF2B5EF4-FFF2-40B4-BE49-F238E27FC236}">
                <a16:creationId xmlns:a16="http://schemas.microsoft.com/office/drawing/2014/main" id="{0333AC2F-0501-ECB9-F8A0-289B12ADFB52}"/>
              </a:ext>
            </a:extLst>
          </p:cNvPr>
          <p:cNvPicPr>
            <a:picLocks noGrp="1" noChangeAspect="1"/>
          </p:cNvPicPr>
          <p:nvPr>
            <p:ph type="pic" sz="quarter" idx="11"/>
          </p:nvPr>
        </p:nvPicPr>
        <p:blipFill>
          <a:blip r:embed="rId3"/>
          <a:srcRect t="221" b="221"/>
          <a:stretch/>
        </p:blipFill>
        <p:spPr>
          <a:xfrm>
            <a:off x="0" y="2178050"/>
            <a:ext cx="5713413" cy="4668838"/>
          </a:xfrm>
        </p:spPr>
      </p:pic>
      <p:sp>
        <p:nvSpPr>
          <p:cNvPr id="10" name="Content Placeholder 9">
            <a:extLst>
              <a:ext uri="{FF2B5EF4-FFF2-40B4-BE49-F238E27FC236}">
                <a16:creationId xmlns:a16="http://schemas.microsoft.com/office/drawing/2014/main" id="{F3F9FB22-CA85-FC72-AA81-4708F62AB6C2}"/>
              </a:ext>
            </a:extLst>
          </p:cNvPr>
          <p:cNvSpPr>
            <a:spLocks noGrp="1"/>
          </p:cNvSpPr>
          <p:nvPr>
            <p:ph sz="quarter" idx="10"/>
          </p:nvPr>
        </p:nvSpPr>
        <p:spPr>
          <a:xfrm>
            <a:off x="5844419" y="1156305"/>
            <a:ext cx="5430006" cy="5249332"/>
          </a:xfrm>
        </p:spPr>
        <p:txBody>
          <a:bodyPr/>
          <a:lstStyle/>
          <a:p>
            <a:pPr marL="342900" marR="0" indent="-342900">
              <a:lnSpc>
                <a:spcPct val="107000"/>
              </a:lnSpc>
              <a:spcBef>
                <a:spcPts val="1500"/>
              </a:spcBef>
              <a:spcAft>
                <a:spcPts val="1500"/>
              </a:spcAft>
              <a:buAutoNum type="arabicPeriod"/>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Overcoming Barriers</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Overcoming barriers involves identifying and addressing obstacles that may prevent you from prioritizing self-care in your daily life.</a:t>
            </a:r>
          </a:p>
          <a:p>
            <a:pPr marL="342900" marR="0" indent="-342900">
              <a:lnSpc>
                <a:spcPct val="107000"/>
              </a:lnSpc>
              <a:spcBef>
                <a:spcPts val="1500"/>
              </a:spcBef>
              <a:spcAft>
                <a:spcPts val="1500"/>
              </a:spcAft>
              <a:buAutoNum type="arabicPeriod" startAt="2"/>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Creating a Self-Care Plan</a:t>
            </a:r>
            <a:r>
              <a:rPr lang="en-US" sz="1800" kern="0" dirty="0">
                <a:solidFill>
                  <a:srgbClr val="0D0D0D"/>
                </a:solidFill>
                <a:effectLst/>
                <a:latin typeface="Segoe UI" panose="020B0502040204020203" pitchFamily="34" charset="0"/>
                <a:ea typeface="Times New Roman" panose="02020603050405020304" pitchFamily="18" charset="0"/>
              </a:rPr>
              <a:t> - Definition: Creating a self-care plan involves intentionally designing a personalized plan that outlines specific self-care practices and strategies to prioritize your well-being.</a:t>
            </a:r>
          </a:p>
          <a:p>
            <a:pPr marL="342900" marR="0" indent="-342900">
              <a:lnSpc>
                <a:spcPct val="107000"/>
              </a:lnSpc>
              <a:spcBef>
                <a:spcPts val="1500"/>
              </a:spcBef>
              <a:spcAft>
                <a:spcPts val="1500"/>
              </a:spcAft>
              <a:buAutoNum type="arabicPeriod" startAt="3"/>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Incorporating Self-Care into Routine</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Incorporating self-care into your routine involves integrating self-care practices and activities into your daily life in a consistent and sustainable way.</a:t>
            </a:r>
          </a:p>
          <a:p>
            <a:pPr marL="0" marR="0" indent="0">
              <a:lnSpc>
                <a:spcPct val="107000"/>
              </a:lnSpc>
              <a:spcBef>
                <a:spcPts val="1500"/>
              </a:spcBef>
              <a:spcAft>
                <a:spcPts val="1500"/>
              </a:spcAft>
              <a:buNone/>
            </a:pP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indent="-342900">
              <a:lnSpc>
                <a:spcPct val="107000"/>
              </a:lnSpc>
              <a:spcBef>
                <a:spcPts val="1500"/>
              </a:spcBef>
              <a:spcAft>
                <a:spcPts val="1500"/>
              </a:spcAft>
              <a:buAutoNum type="arabicPeriod" startAt="2"/>
            </a:pP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93D8CC2E-BB8C-CF5A-C460-C662927C06B2}"/>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10</a:t>
            </a:fld>
            <a:endParaRPr lang="en-US" dirty="0"/>
          </a:p>
        </p:txBody>
      </p:sp>
    </p:spTree>
    <p:extLst>
      <p:ext uri="{BB962C8B-B14F-4D97-AF65-F5344CB8AC3E}">
        <p14:creationId xmlns:p14="http://schemas.microsoft.com/office/powerpoint/2010/main" val="2902754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E21A35-90B9-F235-7F48-11B56D97F6A4}"/>
              </a:ext>
            </a:extLst>
          </p:cNvPr>
          <p:cNvSpPr>
            <a:spLocks noGrp="1"/>
          </p:cNvSpPr>
          <p:nvPr>
            <p:ph type="title"/>
          </p:nvPr>
        </p:nvSpPr>
        <p:spPr>
          <a:xfrm>
            <a:off x="517676" y="371623"/>
            <a:ext cx="11142134" cy="6014663"/>
          </a:xfrm>
        </p:spPr>
        <p:txBody>
          <a:bodyPr>
            <a:normAutofit/>
          </a:bodyPr>
          <a:lstStyle/>
          <a:p>
            <a:pPr marL="0" marR="0">
              <a:lnSpc>
                <a:spcPct val="107000"/>
              </a:lnSpc>
              <a:spcBef>
                <a:spcPts val="1500"/>
              </a:spcBef>
              <a:spcAft>
                <a:spcPts val="1500"/>
              </a:spcAft>
            </a:pPr>
            <a:r>
              <a:rPr lang="en-US" sz="60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The Ripple Effect of Self-Care</a:t>
            </a:r>
            <a:br>
              <a:rPr lang="en-US" sz="60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b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Self-care has a ripple effect that extends beyond our individual well-being, influencing our relationships, work, and community.</a:t>
            </a:r>
            <a:b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br>
            <a:br>
              <a:rPr lang="en-US" sz="24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When we prioritize self-care, we become better equipped to show up fully in our roles as partners, parents, friends, and colleagues.</a:t>
            </a:r>
            <a:b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br>
            <a:br>
              <a:rPr lang="en-US" sz="24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By taking care of ourselves, we model healthy behaviors and attitudes for others, inspiring them to prioritize their own well-being.</a:t>
            </a:r>
            <a:b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br>
            <a:br>
              <a:rPr lang="en-US" sz="24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2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The positive effects of self-care ripple outward, creating a more supportive and compassionate environment for everyone.</a:t>
            </a:r>
            <a:endParaRPr lang="en-US" sz="24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3" name="Slide Number Placeholder 2">
            <a:extLst>
              <a:ext uri="{FF2B5EF4-FFF2-40B4-BE49-F238E27FC236}">
                <a16:creationId xmlns:a16="http://schemas.microsoft.com/office/drawing/2014/main" id="{2244084A-0289-782C-C2AC-07E397FB0C46}"/>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11</a:t>
            </a:fld>
            <a:endParaRPr lang="en-US" dirty="0"/>
          </a:p>
        </p:txBody>
      </p:sp>
    </p:spTree>
    <p:extLst>
      <p:ext uri="{BB962C8B-B14F-4D97-AF65-F5344CB8AC3E}">
        <p14:creationId xmlns:p14="http://schemas.microsoft.com/office/powerpoint/2010/main" val="2595549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6E6187B-AC94-F6E4-6B8F-FAB5DD4D46C2}"/>
              </a:ext>
            </a:extLst>
          </p:cNvPr>
          <p:cNvSpPr>
            <a:spLocks noGrp="1"/>
          </p:cNvSpPr>
          <p:nvPr>
            <p:ph sz="quarter" idx="10"/>
          </p:nvPr>
        </p:nvSpPr>
        <p:spPr>
          <a:xfrm>
            <a:off x="929642" y="1088571"/>
            <a:ext cx="10749520" cy="4565152"/>
          </a:xfrm>
        </p:spPr>
        <p:txBody>
          <a:bodyPr>
            <a:normAutofit lnSpcReduction="10000"/>
          </a:bodyPr>
          <a:lstStyle/>
          <a:p>
            <a:pPr marL="0" marR="0">
              <a:lnSpc>
                <a:spcPct val="107000"/>
              </a:lnSpc>
              <a:spcBef>
                <a:spcPts val="1500"/>
              </a:spcBef>
              <a:spcAft>
                <a:spcPts val="1500"/>
              </a:spcAft>
            </a:pPr>
            <a:r>
              <a:rPr lang="en-US" sz="44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Committing to Your Well-being</a:t>
            </a:r>
            <a:endParaRPr lang="en-US" sz="44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Prioritizing self-care is not a one-time event but an ongoing commitment to nurturing your physical, emotional, mental, social, and spiritual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It requires intention, dedication, and consistency to make self-care a priority in your daily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Remember that self-care is not selfish; it's a necessary investment in your health, happiness, and resilience.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1500"/>
              </a:spcBef>
              <a:spcAft>
                <a:spcPts val="150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By committing to your well-being, you empower yourself to live a more balanced, fulfilling, and meaningful life.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p:txBody>
      </p:sp>
      <p:sp>
        <p:nvSpPr>
          <p:cNvPr id="2" name="Slide Number Placeholder 1">
            <a:extLst>
              <a:ext uri="{FF2B5EF4-FFF2-40B4-BE49-F238E27FC236}">
                <a16:creationId xmlns:a16="http://schemas.microsoft.com/office/drawing/2014/main" id="{21B27BAD-9602-6B60-C782-2749DB99012E}"/>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12</a:t>
            </a:fld>
            <a:endParaRPr lang="en-US" dirty="0"/>
          </a:p>
        </p:txBody>
      </p:sp>
    </p:spTree>
    <p:extLst>
      <p:ext uri="{BB962C8B-B14F-4D97-AF65-F5344CB8AC3E}">
        <p14:creationId xmlns:p14="http://schemas.microsoft.com/office/powerpoint/2010/main" val="1382360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4C19E8-9349-E5B5-40F0-219E9B89B60A}"/>
              </a:ext>
            </a:extLst>
          </p:cNvPr>
          <p:cNvSpPr>
            <a:spLocks noGrp="1"/>
          </p:cNvSpPr>
          <p:nvPr>
            <p:ph type="title"/>
          </p:nvPr>
        </p:nvSpPr>
        <p:spPr>
          <a:xfrm>
            <a:off x="7103049" y="371623"/>
            <a:ext cx="4297134" cy="1531525"/>
          </a:xfrm>
        </p:spPr>
        <p:txBody>
          <a:bodyPr/>
          <a:lstStyle/>
          <a:p>
            <a:r>
              <a:rPr lang="en-US" dirty="0"/>
              <a:t>Review Questions</a:t>
            </a:r>
          </a:p>
        </p:txBody>
      </p:sp>
      <p:sp>
        <p:nvSpPr>
          <p:cNvPr id="3" name="Slide Number Placeholder 2">
            <a:extLst>
              <a:ext uri="{FF2B5EF4-FFF2-40B4-BE49-F238E27FC236}">
                <a16:creationId xmlns:a16="http://schemas.microsoft.com/office/drawing/2014/main" id="{5F658D41-330C-C53F-DA7F-276C18D26726}"/>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13</a:t>
            </a:fld>
            <a:endParaRPr lang="en-US" dirty="0"/>
          </a:p>
        </p:txBody>
      </p:sp>
      <p:sp>
        <p:nvSpPr>
          <p:cNvPr id="8" name="TextBox 7">
            <a:extLst>
              <a:ext uri="{FF2B5EF4-FFF2-40B4-BE49-F238E27FC236}">
                <a16:creationId xmlns:a16="http://schemas.microsoft.com/office/drawing/2014/main" id="{A8C44D19-550C-C259-F0D1-5479F899065A}"/>
              </a:ext>
            </a:extLst>
          </p:cNvPr>
          <p:cNvSpPr txBox="1"/>
          <p:nvPr/>
        </p:nvSpPr>
        <p:spPr>
          <a:xfrm>
            <a:off x="483810" y="541052"/>
            <a:ext cx="5786361" cy="5987152"/>
          </a:xfrm>
          <a:prstGeom prst="rect">
            <a:avLst/>
          </a:prstGeom>
          <a:noFill/>
        </p:spPr>
        <p:txBody>
          <a:bodyPr wrap="square">
            <a:spAutoFit/>
          </a:bodyPr>
          <a:lstStyle/>
          <a:p>
            <a:pPr marL="0" marR="0">
              <a:lnSpc>
                <a:spcPct val="107000"/>
              </a:lnSpc>
              <a:spcBef>
                <a:spcPts val="0"/>
              </a:spcBef>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1. What is the definition of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 Treating oneself to luxurious experiences</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b) Engaging in activities to maintain overall well-being</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 Ignoring one's needs and focusing solely on others</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d) Seeking validation and approval from external sources</a:t>
            </a:r>
          </a:p>
          <a:p>
            <a:pPr marL="0" marR="0">
              <a:lnSpc>
                <a:spcPct val="107000"/>
              </a:lnSpc>
              <a:spcBef>
                <a:spcPts val="0"/>
              </a:spcBef>
              <a:spcAft>
                <a:spcPts val="800"/>
              </a:spcAft>
            </a:pPr>
            <a:r>
              <a:rPr lang="en-US" sz="1200" b="1" kern="100" dirty="0">
                <a:effectLst/>
                <a:latin typeface="Aptos" panose="020B0004020202020204" pitchFamily="34" charset="0"/>
                <a:ea typeface="Aptos" panose="020B0004020202020204" pitchFamily="34" charset="0"/>
                <a:cs typeface="Times New Roman" panose="02020603050405020304" pitchFamily="18" charset="0"/>
              </a:rPr>
              <a:t>2. Which of the following is NOT an aspect of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 Physical</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b) Emotional</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 Financial</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d) Spiritual</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3. Why is self-care important for mental health?</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 It promotes stress and burnout</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b) It fosters emotional intelligence and self-awareness</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 It encourages overworking and exhaustion</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d) It prioritizes material possessions over mental well-being</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200" b="1" kern="100" dirty="0">
                <a:effectLst/>
                <a:latin typeface="Aptos" panose="020B0004020202020204" pitchFamily="34" charset="0"/>
                <a:ea typeface="Aptos" panose="020B0004020202020204" pitchFamily="34" charset="0"/>
                <a:cs typeface="Times New Roman" panose="02020603050405020304" pitchFamily="18" charset="0"/>
              </a:rPr>
              <a:t>4. Which of the following is a misconception about self-care?</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 Self-care requires a lot of time and money</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b) Self-care is only about pampering oneself</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c) Self-care is a one-time fix for all problems</a:t>
            </a:r>
          </a:p>
          <a:p>
            <a:pPr marL="0" marR="0">
              <a:lnSpc>
                <a:spcPct val="107000"/>
              </a:lnSpc>
              <a:spcBef>
                <a:spcPts val="0"/>
              </a:spcBef>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d) Self-care is selfish and indulgent</a:t>
            </a:r>
          </a:p>
        </p:txBody>
      </p:sp>
    </p:spTree>
    <p:extLst>
      <p:ext uri="{BB962C8B-B14F-4D97-AF65-F5344CB8AC3E}">
        <p14:creationId xmlns:p14="http://schemas.microsoft.com/office/powerpoint/2010/main" val="3574082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F182B35-B760-25B8-DBE8-62623336CEF5}"/>
              </a:ext>
            </a:extLst>
          </p:cNvPr>
          <p:cNvSpPr txBox="1"/>
          <p:nvPr/>
        </p:nvSpPr>
        <p:spPr>
          <a:xfrm>
            <a:off x="198361" y="197346"/>
            <a:ext cx="8984343" cy="6463308"/>
          </a:xfrm>
          <a:prstGeom prst="rect">
            <a:avLst/>
          </a:prstGeom>
          <a:noFill/>
        </p:spPr>
        <p:txBody>
          <a:bodyPr wrap="square">
            <a:spAutoFit/>
          </a:bodyPr>
          <a:lstStyle/>
          <a:p>
            <a:r>
              <a:rPr lang="en-US" b="1" dirty="0"/>
              <a:t>5. What does spiritual self-care involve?</a:t>
            </a:r>
          </a:p>
          <a:p>
            <a:r>
              <a:rPr lang="en-US" dirty="0"/>
              <a:t>   a) Nurturing one's sense of purpose and connection to something greater</a:t>
            </a:r>
          </a:p>
          <a:p>
            <a:r>
              <a:rPr lang="en-US" dirty="0"/>
              <a:t>   b) Engaging in physical activities to maintain health</a:t>
            </a:r>
          </a:p>
          <a:p>
            <a:r>
              <a:rPr lang="en-US" dirty="0"/>
              <a:t>   c) Seeking support from friends and family</a:t>
            </a:r>
          </a:p>
          <a:p>
            <a:r>
              <a:rPr lang="en-US" dirty="0"/>
              <a:t>   d) Setting boundaries in relationships</a:t>
            </a:r>
          </a:p>
          <a:p>
            <a:r>
              <a:rPr lang="en-US" dirty="0"/>
              <a:t>   </a:t>
            </a:r>
          </a:p>
          <a:p>
            <a:r>
              <a:rPr lang="en-US" b="1" dirty="0"/>
              <a:t>6. How can individuals overcome barriers to self-care?</a:t>
            </a:r>
          </a:p>
          <a:p>
            <a:r>
              <a:rPr lang="en-US" dirty="0"/>
              <a:t>   a) By neglecting their own needs</a:t>
            </a:r>
          </a:p>
          <a:p>
            <a:r>
              <a:rPr lang="en-US" dirty="0"/>
              <a:t>   b) By challenging negative beliefs and starting small</a:t>
            </a:r>
          </a:p>
          <a:p>
            <a:r>
              <a:rPr lang="en-US" dirty="0"/>
              <a:t>   c) By prioritizing others' needs over their own</a:t>
            </a:r>
          </a:p>
          <a:p>
            <a:r>
              <a:rPr lang="en-US" dirty="0"/>
              <a:t>   d) By seeking perfection in self-care practices</a:t>
            </a:r>
          </a:p>
          <a:p>
            <a:r>
              <a:rPr lang="en-US" dirty="0"/>
              <a:t>   </a:t>
            </a:r>
          </a:p>
          <a:p>
            <a:r>
              <a:rPr lang="en-US" b="1" dirty="0"/>
              <a:t>7. What is the ripple effect of self-care?</a:t>
            </a:r>
          </a:p>
          <a:p>
            <a:r>
              <a:rPr lang="en-US" dirty="0"/>
              <a:t>   a) It has no impact beyond individual well-being</a:t>
            </a:r>
          </a:p>
          <a:p>
            <a:r>
              <a:rPr lang="en-US" dirty="0"/>
              <a:t>   b) It negatively affects relationships and work</a:t>
            </a:r>
          </a:p>
          <a:p>
            <a:r>
              <a:rPr lang="en-US" dirty="0"/>
              <a:t>   c) It positively influences relationships, work, and community</a:t>
            </a:r>
          </a:p>
          <a:p>
            <a:r>
              <a:rPr lang="en-US" dirty="0"/>
              <a:t>   d) It leads to increased stress and burnout in the community</a:t>
            </a:r>
          </a:p>
          <a:p>
            <a:r>
              <a:rPr lang="en-US" dirty="0"/>
              <a:t>   </a:t>
            </a:r>
          </a:p>
          <a:p>
            <a:r>
              <a:rPr lang="en-US" b="1" dirty="0"/>
              <a:t>8. What does committing to your well-being entail?</a:t>
            </a:r>
          </a:p>
          <a:p>
            <a:r>
              <a:rPr lang="en-US" dirty="0"/>
              <a:t>   a) Neglecting self-care in favor of work and responsibilities</a:t>
            </a:r>
          </a:p>
          <a:p>
            <a:r>
              <a:rPr lang="en-US" dirty="0"/>
              <a:t>   b) Making self-care a priority through intention and consistency</a:t>
            </a:r>
          </a:p>
          <a:p>
            <a:r>
              <a:rPr lang="en-US" dirty="0"/>
              <a:t>   c) Seeking external validation for one's actions</a:t>
            </a:r>
          </a:p>
          <a:p>
            <a:r>
              <a:rPr lang="en-US" dirty="0"/>
              <a:t>   d) Viewing self-care as a selfish act rather than a necessity</a:t>
            </a:r>
          </a:p>
        </p:txBody>
      </p:sp>
    </p:spTree>
    <p:extLst>
      <p:ext uri="{BB962C8B-B14F-4D97-AF65-F5344CB8AC3E}">
        <p14:creationId xmlns:p14="http://schemas.microsoft.com/office/powerpoint/2010/main" val="1293371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B961152-381E-D654-15E9-7C4F09608779}"/>
              </a:ext>
            </a:extLst>
          </p:cNvPr>
          <p:cNvSpPr>
            <a:spLocks noGrp="1"/>
          </p:cNvSpPr>
          <p:nvPr>
            <p:ph type="title"/>
          </p:nvPr>
        </p:nvSpPr>
        <p:spPr>
          <a:xfrm>
            <a:off x="736783" y="911879"/>
            <a:ext cx="11043079" cy="5486400"/>
          </a:xfrm>
        </p:spPr>
        <p:txBody>
          <a:bodyPr>
            <a:normAutofit/>
          </a:bodyPr>
          <a:lstStyle/>
          <a:p>
            <a:r>
              <a:rPr lang="en-US" sz="9600" dirty="0"/>
              <a:t>Thank you</a:t>
            </a:r>
          </a:p>
        </p:txBody>
      </p:sp>
    </p:spTree>
    <p:extLst>
      <p:ext uri="{BB962C8B-B14F-4D97-AF65-F5344CB8AC3E}">
        <p14:creationId xmlns:p14="http://schemas.microsoft.com/office/powerpoint/2010/main" val="330384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4B7D88-18D8-7250-6364-BECA6F65381D}"/>
              </a:ext>
            </a:extLst>
          </p:cNvPr>
          <p:cNvSpPr>
            <a:spLocks noGrp="1"/>
          </p:cNvSpPr>
          <p:nvPr>
            <p:ph type="title"/>
          </p:nvPr>
        </p:nvSpPr>
        <p:spPr>
          <a:xfrm>
            <a:off x="914399" y="782472"/>
            <a:ext cx="4321791" cy="5161127"/>
          </a:xfrm>
        </p:spPr>
        <p:txBody>
          <a:bodyPr>
            <a:normAutofit/>
          </a:bodyPr>
          <a:lstStyle/>
          <a:p>
            <a:r>
              <a:rPr lang="en-US" sz="4800" dirty="0"/>
              <a:t>Introduction to Self-Care</a:t>
            </a:r>
          </a:p>
        </p:txBody>
      </p:sp>
      <p:sp>
        <p:nvSpPr>
          <p:cNvPr id="7" name="Content Placeholder 6">
            <a:extLst>
              <a:ext uri="{FF2B5EF4-FFF2-40B4-BE49-F238E27FC236}">
                <a16:creationId xmlns:a16="http://schemas.microsoft.com/office/drawing/2014/main" id="{0C0D5F39-EF49-BECB-8276-8B8A46F07AC2}"/>
              </a:ext>
            </a:extLst>
          </p:cNvPr>
          <p:cNvSpPr>
            <a:spLocks noGrp="1"/>
          </p:cNvSpPr>
          <p:nvPr>
            <p:ph sz="quarter" idx="10"/>
          </p:nvPr>
        </p:nvSpPr>
        <p:spPr>
          <a:xfrm>
            <a:off x="5539618" y="1237396"/>
            <a:ext cx="5737983" cy="4706203"/>
          </a:xfrm>
        </p:spPr>
        <p:txBody>
          <a:bodyPr>
            <a:normAutofit fontScale="92500" lnSpcReduction="20000"/>
          </a:bodyPr>
          <a:lstStyle/>
          <a:p>
            <a:pPr marL="0" marR="0">
              <a:lnSpc>
                <a:spcPct val="107000"/>
              </a:lnSpc>
              <a:spcBef>
                <a:spcPts val="1500"/>
              </a:spcBef>
              <a:spcAft>
                <a:spcPts val="1500"/>
              </a:spcAft>
            </a:pPr>
            <a:r>
              <a:rPr lang="en-US" sz="46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Definition: </a:t>
            </a:r>
            <a:r>
              <a:rPr lang="en-US" sz="32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Self-care refers to the deliberate and conscious practice of taking actions to preserve, protect, and improve one's physical, mental, emotional, and spiritual well-being. It involves recognizing one's own needs and actively engaging in activities that promote holistic health and happiness.</a:t>
            </a:r>
            <a:endParaRPr lang="en-US" sz="32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10374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304888D-B78B-26F5-9075-CDA3C673C95A}"/>
              </a:ext>
            </a:extLst>
          </p:cNvPr>
          <p:cNvSpPr>
            <a:spLocks noGrp="1"/>
          </p:cNvSpPr>
          <p:nvPr>
            <p:ph type="title"/>
          </p:nvPr>
        </p:nvSpPr>
        <p:spPr>
          <a:xfrm>
            <a:off x="5822301" y="433873"/>
            <a:ext cx="5952931" cy="6050903"/>
          </a:xfrm>
        </p:spPr>
        <p:txBody>
          <a:bodyPr>
            <a:normAutofit fontScale="90000"/>
          </a:bodyPr>
          <a:lstStyle/>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1. Physical Health: Engaging in self-care activities such as exercise, proper nutrition, and adequate sleep promotes physical well-being, reduces the risk of illness, and enhances overall vitality.</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2. </a:t>
            </a:r>
            <a:r>
              <a:rPr lang="en-US" sz="1800" kern="0" dirty="0">
                <a:solidFill>
                  <a:srgbClr val="0D0D0D"/>
                </a:solidFill>
                <a:highlight>
                  <a:srgbClr val="FFFFFF"/>
                </a:highlight>
                <a:latin typeface="Segoe UI" panose="020B0502040204020203" pitchFamily="34" charset="0"/>
                <a:ea typeface="Times New Roman" panose="02020603050405020304" pitchFamily="18" charset="0"/>
                <a:cs typeface="Times New Roman" panose="02020603050405020304" pitchFamily="18" charset="0"/>
              </a:rPr>
              <a:t>M</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ental Health: Self-care practices like mindfulness, stress management, and seeking therapy or counseling help alleviate stress, anxiety, and depression. They contribute to improved mental clarity, focus, and resilience in coping with life's challenges.</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3. Emotional Well-being: Prioritizing self-care fosters emotional intelligence, self-awareness, and self-compassion. It enables individuals to regulate their emotions effectively, develop healthier relationships, and experience greater satisfaction and fulfillment in life.</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4. Prevention of Burnout: Regular self-care prevents burnout by allowing individuals to recharge, rest, and replenish their energy reserves. It helps maintain a healthy work-life balance and prevents exhaustion from prolonged stress or overwork.</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pic>
        <p:nvPicPr>
          <p:cNvPr id="21" name="Picture Placeholder 20" descr="A group of men wearing aprons">
            <a:extLst>
              <a:ext uri="{FF2B5EF4-FFF2-40B4-BE49-F238E27FC236}">
                <a16:creationId xmlns:a16="http://schemas.microsoft.com/office/drawing/2014/main" id="{6B3187BD-B790-DE63-0B54-F9E459DC3142}"/>
              </a:ext>
            </a:extLst>
          </p:cNvPr>
          <p:cNvPicPr>
            <a:picLocks noGrp="1" noChangeAspect="1"/>
          </p:cNvPicPr>
          <p:nvPr>
            <p:ph type="pic" sz="quarter" idx="10"/>
          </p:nvPr>
        </p:nvPicPr>
        <p:blipFill>
          <a:blip r:embed="rId3"/>
          <a:srcRect l="16" r="16"/>
          <a:stretch/>
        </p:blipFill>
        <p:spPr>
          <a:xfrm>
            <a:off x="0" y="914400"/>
            <a:ext cx="5713413" cy="5029200"/>
          </a:xfrm>
        </p:spPr>
      </p:pic>
    </p:spTree>
    <p:extLst>
      <p:ext uri="{BB962C8B-B14F-4D97-AF65-F5344CB8AC3E}">
        <p14:creationId xmlns:p14="http://schemas.microsoft.com/office/powerpoint/2010/main" val="3671577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F9C36-1F4C-5BC4-19DF-C8B8BB69A177}"/>
              </a:ext>
            </a:extLst>
          </p:cNvPr>
          <p:cNvSpPr>
            <a:spLocks noGrp="1"/>
          </p:cNvSpPr>
          <p:nvPr>
            <p:ph type="title"/>
          </p:nvPr>
        </p:nvSpPr>
        <p:spPr>
          <a:xfrm>
            <a:off x="5713413" y="423081"/>
            <a:ext cx="5564187" cy="5914029"/>
          </a:xfrm>
        </p:spPr>
        <p:txBody>
          <a:bodyPr>
            <a:noAutofit/>
          </a:bodyPr>
          <a:lstStyle/>
          <a:p>
            <a:r>
              <a:rPr lang="en-US" sz="2000" dirty="0"/>
              <a:t> </a:t>
            </a:r>
            <a:br>
              <a:rPr lang="en-US" sz="2000" dirty="0"/>
            </a:br>
            <a:r>
              <a:rPr lang="en-US" sz="2000" dirty="0"/>
              <a:t>5. Enhanced Productivity: Taking time for self-care boosts productivity and creativity by improving focus, concentration, and problem-solving abilities. When individuals are well-rested and mentally refreshed, they perform better in their personal and professional endeavors.</a:t>
            </a:r>
            <a:br>
              <a:rPr lang="en-US" sz="2000" dirty="0"/>
            </a:br>
            <a:r>
              <a:rPr lang="en-US" sz="2000" dirty="0"/>
              <a:t>   </a:t>
            </a:r>
            <a:br>
              <a:rPr lang="en-US" sz="2000" dirty="0"/>
            </a:br>
            <a:r>
              <a:rPr lang="en-US" sz="2000" dirty="0"/>
              <a:t>6. Quality of Life: Self-care enhances overall quality of life by promoting self-love, self-acceptance, and a sense of fulfillment. It encourages individuals to prioritize their own needs, set boundaries, and cultivate habits that align with their values and goals.</a:t>
            </a:r>
            <a:br>
              <a:rPr lang="en-US" sz="2000" dirty="0"/>
            </a:br>
            <a:r>
              <a:rPr lang="en-US" sz="2000" dirty="0"/>
              <a:t>   </a:t>
            </a:r>
            <a:br>
              <a:rPr lang="en-US" sz="2000" dirty="0"/>
            </a:br>
            <a:r>
              <a:rPr lang="en-US" sz="2000" dirty="0"/>
              <a:t>7. Resilience and Coping Skills: Engaging in self-care builds resilience and adaptive coping strategies, enabling individuals to navigate life's ups and downs with greater ease and grace. It equips them with the tools needed to bounce back from setbacks and challenges more effectively.</a:t>
            </a:r>
          </a:p>
        </p:txBody>
      </p:sp>
      <p:pic>
        <p:nvPicPr>
          <p:cNvPr id="6" name="Picture Placeholder 5" descr="A wooden path through a forest">
            <a:extLst>
              <a:ext uri="{FF2B5EF4-FFF2-40B4-BE49-F238E27FC236}">
                <a16:creationId xmlns:a16="http://schemas.microsoft.com/office/drawing/2014/main" id="{94695FF4-58A6-7014-A00C-343C6CD63848}"/>
              </a:ext>
            </a:extLst>
          </p:cNvPr>
          <p:cNvPicPr>
            <a:picLocks noGrp="1" noChangeAspect="1"/>
          </p:cNvPicPr>
          <p:nvPr>
            <p:ph type="pic" sz="quarter" idx="10"/>
          </p:nvPr>
        </p:nvPicPr>
        <p:blipFill>
          <a:blip r:embed="rId3"/>
          <a:srcRect l="7398" r="7398"/>
          <a:stretch>
            <a:fillRect/>
          </a:stretch>
        </p:blipFill>
        <p:spPr>
          <a:xfrm>
            <a:off x="513761" y="914400"/>
            <a:ext cx="5199652" cy="5029200"/>
          </a:xfrm>
        </p:spPr>
      </p:pic>
      <p:sp>
        <p:nvSpPr>
          <p:cNvPr id="4" name="Slide Number Placeholder 3">
            <a:extLst>
              <a:ext uri="{FF2B5EF4-FFF2-40B4-BE49-F238E27FC236}">
                <a16:creationId xmlns:a16="http://schemas.microsoft.com/office/drawing/2014/main" id="{3220DA67-3078-7E09-3001-71508887E59D}"/>
              </a:ext>
            </a:extLst>
          </p:cNvPr>
          <p:cNvSpPr>
            <a:spLocks noGrp="1"/>
          </p:cNvSpPr>
          <p:nvPr>
            <p:ph type="sldNum" sz="quarter" idx="4"/>
          </p:nvPr>
        </p:nvSpPr>
        <p:spPr/>
        <p:txBody>
          <a:bodyPr/>
          <a:lstStyle/>
          <a:p>
            <a:fld id="{B5CEABB6-07DC-46E8-9B57-56EC44A396E5}" type="slidenum">
              <a:rPr lang="en-US" smtClean="0"/>
              <a:pPr/>
              <a:t>4</a:t>
            </a:fld>
            <a:endParaRPr lang="en-US" dirty="0"/>
          </a:p>
        </p:txBody>
      </p:sp>
    </p:spTree>
    <p:extLst>
      <p:ext uri="{BB962C8B-B14F-4D97-AF65-F5344CB8AC3E}">
        <p14:creationId xmlns:p14="http://schemas.microsoft.com/office/powerpoint/2010/main" val="2961402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21905908-61C5-E80D-F570-D84DB7527C19}"/>
              </a:ext>
            </a:extLst>
          </p:cNvPr>
          <p:cNvSpPr>
            <a:spLocks noGrp="1"/>
          </p:cNvSpPr>
          <p:nvPr>
            <p:ph type="title"/>
          </p:nvPr>
        </p:nvSpPr>
        <p:spPr>
          <a:xfrm>
            <a:off x="585408" y="754743"/>
            <a:ext cx="5564189" cy="1563204"/>
          </a:xfrm>
        </p:spPr>
        <p:txBody>
          <a:bodyPr>
            <a:normAutofit/>
          </a:bodyPr>
          <a:lstStyle/>
          <a:p>
            <a:pPr marR="0" lvl="0">
              <a:lnSpc>
                <a:spcPct val="107000"/>
              </a:lnSpc>
              <a:spcBef>
                <a:spcPts val="0"/>
              </a:spcBef>
              <a:spcAft>
                <a:spcPts val="0"/>
              </a:spcAft>
              <a:buSzPts val="1000"/>
              <a:tabLst>
                <a:tab pos="457200" algn="l"/>
              </a:tabLst>
            </a:pPr>
            <a:r>
              <a:rPr lang="en-US" sz="44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Why is Self-Care Necessary?</a:t>
            </a:r>
            <a:endParaRPr lang="en-US" sz="4400" kern="100" dirty="0">
              <a:solidFill>
                <a:srgbClr val="0D0D0D"/>
              </a:solidFill>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CC1959B-E6A9-5770-EC41-43538A9E36CE}"/>
              </a:ext>
            </a:extLst>
          </p:cNvPr>
          <p:cNvSpPr>
            <a:spLocks noGrp="1"/>
          </p:cNvSpPr>
          <p:nvPr>
            <p:ph sz="quarter" idx="11"/>
          </p:nvPr>
        </p:nvSpPr>
        <p:spPr>
          <a:xfrm>
            <a:off x="966134" y="2761100"/>
            <a:ext cx="4802735" cy="3470367"/>
          </a:xfrm>
        </p:spPr>
        <p:txBody>
          <a:bodyPr>
            <a:noAutofit/>
          </a:bodyPr>
          <a:lstStyle/>
          <a:p>
            <a:pPr marL="0" marR="0">
              <a:lnSpc>
                <a:spcPct val="107000"/>
              </a:lnSpc>
              <a:spcBef>
                <a:spcPts val="0"/>
              </a:spcBef>
              <a:spcAft>
                <a:spcPts val="0"/>
              </a:spcAft>
            </a:pPr>
            <a:r>
              <a:rPr lang="en-US" sz="2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Self-care is necessary for several reasons, all of which contribute to our overall well-being and ability to function effectively in our daily lives.</a:t>
            </a:r>
            <a:endParaRPr lang="en-US" sz="2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pic>
        <p:nvPicPr>
          <p:cNvPr id="20" name="Picture Placeholder 19" descr="A group of people looking at a computer">
            <a:extLst>
              <a:ext uri="{FF2B5EF4-FFF2-40B4-BE49-F238E27FC236}">
                <a16:creationId xmlns:a16="http://schemas.microsoft.com/office/drawing/2014/main" id="{3F8EC18D-03A7-9C7B-E8C4-34A8973C74DA}"/>
              </a:ext>
            </a:extLst>
          </p:cNvPr>
          <p:cNvPicPr>
            <a:picLocks noGrp="1" noChangeAspect="1"/>
          </p:cNvPicPr>
          <p:nvPr>
            <p:ph type="pic" sz="quarter" idx="10"/>
          </p:nvPr>
        </p:nvPicPr>
        <p:blipFill>
          <a:blip r:embed="rId3"/>
          <a:srcRect l="16" r="16"/>
          <a:stretch/>
        </p:blipFill>
        <p:spPr>
          <a:xfrm>
            <a:off x="6478588" y="920750"/>
            <a:ext cx="5713412" cy="5029200"/>
          </a:xfrm>
        </p:spPr>
      </p:pic>
    </p:spTree>
    <p:extLst>
      <p:ext uri="{BB962C8B-B14F-4D97-AF65-F5344CB8AC3E}">
        <p14:creationId xmlns:p14="http://schemas.microsoft.com/office/powerpoint/2010/main" val="14271080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5A951FD-B055-4EE8-B6D9-62EC0F39DC50}"/>
              </a:ext>
            </a:extLst>
          </p:cNvPr>
          <p:cNvSpPr>
            <a:spLocks noGrp="1"/>
          </p:cNvSpPr>
          <p:nvPr>
            <p:ph type="title"/>
          </p:nvPr>
        </p:nvSpPr>
        <p:spPr>
          <a:xfrm>
            <a:off x="387048" y="358019"/>
            <a:ext cx="5708952" cy="6178248"/>
          </a:xfrm>
        </p:spPr>
        <p:txBody>
          <a:bodyPr>
            <a:normAutofit fontScale="90000"/>
          </a:bodyPr>
          <a:lstStyle/>
          <a:p>
            <a:pPr marL="0" marR="0">
              <a:lnSpc>
                <a:spcPct val="107000"/>
              </a:lnSpc>
              <a:spcBef>
                <a:spcPts val="0"/>
              </a:spcBef>
              <a:spcAft>
                <a:spcPts val="0"/>
              </a:spcAft>
            </a:pP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1. Maintaining Physical Health: Engaging in self-care activities such as exercise, proper nutrition, and adequate rest helps us stay physically healthy. By taking care of our bodies, we reduce the risk of illness, boost our immune system, and have more energy to tackle daily tasks.</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2. Managing Stress: Life can be hectic and demanding, leading to stress and burnout. Self-care practices like mindfulness, relaxation techniques, and hobbies help us manage stress effectively, preventing it from negatively impacting our mental and physical health.</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3. Enhancing Mental Well-being: Just as our bodies need care, so do our minds. Self-care activities like meditation, journaling, and seeking therapy or counseling support our mental well-being. They help us develop coping mechanisms, build resilience, and maintain emotional balance.</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br>
              <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rPr>
            </a:b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4. Preventing Burnout: Without adequate self-care, we risk burning out from the pressures of work, relationships, and other responsibilities. Taking breaks, setting boundaries, and prioritizing self-care activities prevent burnout and maintain our motivation and productivity.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7" name="Content Placeholder 6">
            <a:extLst>
              <a:ext uri="{FF2B5EF4-FFF2-40B4-BE49-F238E27FC236}">
                <a16:creationId xmlns:a16="http://schemas.microsoft.com/office/drawing/2014/main" id="{FC5F8EB2-8936-F0AC-DA2A-4A5609BEA7E8}"/>
              </a:ext>
            </a:extLst>
          </p:cNvPr>
          <p:cNvSpPr>
            <a:spLocks noGrp="1"/>
          </p:cNvSpPr>
          <p:nvPr>
            <p:ph sz="quarter" idx="11"/>
          </p:nvPr>
        </p:nvSpPr>
        <p:spPr>
          <a:xfrm>
            <a:off x="6475227" y="358019"/>
            <a:ext cx="5329725" cy="6110514"/>
          </a:xfrm>
        </p:spPr>
        <p:txBody>
          <a:bodyPr>
            <a:normAutofit lnSpcReduction="10000"/>
          </a:bodyPr>
          <a:lstStyle/>
          <a:p>
            <a:pPr marL="0" marR="0">
              <a:lnSpc>
                <a:spcPct val="107000"/>
              </a:lnSpc>
              <a:spcBef>
                <a:spcPts val="0"/>
              </a:spcBef>
              <a:spcAft>
                <a:spcPts val="0"/>
              </a:spcAft>
            </a:pPr>
            <a:r>
              <a:rPr lang="en-US" sz="16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5. Improving Relationships: When we prioritize self-care, we become better equipped to nurture healthy relationships with others. By taking care of our own needs, we can show up more fully for our loved ones, communicate more effectively, and cultivate deeper connections.</a:t>
            </a:r>
          </a:p>
          <a:p>
            <a:pPr marL="0" marR="0" indent="0">
              <a:lnSpc>
                <a:spcPct val="107000"/>
              </a:lnSpc>
              <a:spcBef>
                <a:spcPts val="0"/>
              </a:spcBef>
              <a:spcAft>
                <a:spcPts val="0"/>
              </a:spcAft>
              <a:buNone/>
            </a:pPr>
            <a:endParaRPr lang="en-US" sz="16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6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6. Promoting Self-Compassion: Self-care involves treating ourselves with kindness and compassion. By practicing self-compassion, we become more understanding and forgiving of our own imperfections, which boosts our self-esteem and overall sense of worthiness.</a:t>
            </a:r>
          </a:p>
          <a:p>
            <a:pPr marL="0" marR="0" indent="0">
              <a:lnSpc>
                <a:spcPct val="107000"/>
              </a:lnSpc>
              <a:spcBef>
                <a:spcPts val="0"/>
              </a:spcBef>
              <a:spcAft>
                <a:spcPts val="0"/>
              </a:spcAft>
              <a:buNone/>
            </a:pPr>
            <a:endParaRPr lang="en-US" sz="16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6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7. Fostering Personal Growth: Self-care provides opportunities for personal growth and self-discovery. Engaging in activities that bring us joy, fulfillment, and a sense of purpose allows us to explore our interests and talents, leading to greater self-awareness and fulfillment.</a:t>
            </a:r>
          </a:p>
          <a:p>
            <a:pPr marL="0" marR="0" indent="0">
              <a:lnSpc>
                <a:spcPct val="107000"/>
              </a:lnSpc>
              <a:spcBef>
                <a:spcPts val="0"/>
              </a:spcBef>
              <a:spcAft>
                <a:spcPts val="0"/>
              </a:spcAft>
              <a:buNone/>
            </a:pPr>
            <a:r>
              <a:rPr lang="en-US" sz="16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a:t>
            </a:r>
            <a:endParaRPr lang="en-US" sz="16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6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8. Sustaining Long-Term Happiness: Self-care is not just about short-term gratification; it's about investing in our long-term happiness and well-being. By consistently prioritizing self-care, we create habits and routines that support our health and happiness for years to come.</a:t>
            </a:r>
            <a:endParaRPr lang="en-US" sz="16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76255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B0A9F6B-B714-24A4-1731-04239F0C6E2C}"/>
              </a:ext>
            </a:extLst>
          </p:cNvPr>
          <p:cNvSpPr>
            <a:spLocks noGrp="1"/>
          </p:cNvSpPr>
          <p:nvPr>
            <p:ph type="title"/>
          </p:nvPr>
        </p:nvSpPr>
        <p:spPr>
          <a:xfrm>
            <a:off x="469295" y="672495"/>
            <a:ext cx="6009293" cy="1744746"/>
          </a:xfrm>
        </p:spPr>
        <p:txBody>
          <a:bodyPr>
            <a:normAutofit/>
          </a:bodyPr>
          <a:lstStyle/>
          <a:p>
            <a:r>
              <a:rPr lang="en-US" sz="6000" b="1" kern="0" dirty="0">
                <a:solidFill>
                  <a:srgbClr val="0D0D0D"/>
                </a:solidFill>
                <a:effectLst/>
                <a:latin typeface="Segoe UI" panose="020B0502040204020203" pitchFamily="34" charset="0"/>
                <a:ea typeface="Times New Roman" panose="02020603050405020304" pitchFamily="18" charset="0"/>
              </a:rPr>
              <a:t>Misconceptions about Self-Care</a:t>
            </a:r>
            <a:endParaRPr lang="en-US" sz="6000" dirty="0"/>
          </a:p>
        </p:txBody>
      </p:sp>
      <p:sp>
        <p:nvSpPr>
          <p:cNvPr id="10" name="Content Placeholder 9">
            <a:extLst>
              <a:ext uri="{FF2B5EF4-FFF2-40B4-BE49-F238E27FC236}">
                <a16:creationId xmlns:a16="http://schemas.microsoft.com/office/drawing/2014/main" id="{5F098455-F3AD-4CE1-6F83-28C95857EE25}"/>
              </a:ext>
            </a:extLst>
          </p:cNvPr>
          <p:cNvSpPr>
            <a:spLocks noGrp="1"/>
          </p:cNvSpPr>
          <p:nvPr>
            <p:ph sz="quarter" idx="11"/>
          </p:nvPr>
        </p:nvSpPr>
        <p:spPr>
          <a:xfrm>
            <a:off x="541867" y="2593219"/>
            <a:ext cx="5786361" cy="3797905"/>
          </a:xfrm>
        </p:spPr>
        <p:txBody>
          <a:bodyPr>
            <a:normAutofit fontScale="92500" lnSpcReduction="10000"/>
          </a:bodyPr>
          <a:lstStyle/>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is Selfish</a:t>
            </a: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is Only About Pampering</a:t>
            </a:r>
            <a:endParaRPr lang="en-US" kern="0" dirty="0">
              <a:solidFill>
                <a:srgbClr val="0D0D0D"/>
              </a:solidFill>
              <a:latin typeface="Segoe UI" panose="020B0502040204020203" pitchFamily="34" charset="0"/>
              <a:ea typeface="Times New Roman" panose="02020603050405020304" pitchFamily="18" charset="0"/>
            </a:endParaRP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Requires a Lot of Time and Money</a:t>
            </a: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is a One-Time Fix</a:t>
            </a:r>
            <a:endParaRPr lang="en-US" kern="0" dirty="0">
              <a:solidFill>
                <a:srgbClr val="0D0D0D"/>
              </a:solidFill>
              <a:latin typeface="Segoe UI" panose="020B0502040204020203" pitchFamily="34" charset="0"/>
              <a:ea typeface="Times New Roman" panose="02020603050405020304" pitchFamily="18" charset="0"/>
            </a:endParaRP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is a Luxury</a:t>
            </a: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Means Being Self-Indulgent</a:t>
            </a:r>
            <a:endParaRPr lang="en-US" kern="0" dirty="0">
              <a:solidFill>
                <a:srgbClr val="0D0D0D"/>
              </a:solidFill>
              <a:latin typeface="Segoe UI" panose="020B0502040204020203" pitchFamily="34" charset="0"/>
              <a:ea typeface="Times New Roman" panose="02020603050405020304" pitchFamily="18" charset="0"/>
            </a:endParaRPr>
          </a:p>
          <a:p>
            <a:pPr marL="342900" indent="-342900">
              <a:buAutoNum type="arabicPeriod"/>
            </a:pPr>
            <a:r>
              <a:rPr lang="en-US" sz="1800" kern="0" dirty="0">
                <a:solidFill>
                  <a:srgbClr val="0D0D0D"/>
                </a:solidFill>
                <a:effectLst/>
                <a:latin typeface="Segoe UI" panose="020B0502040204020203" pitchFamily="34" charset="0"/>
                <a:ea typeface="Times New Roman" panose="02020603050405020304" pitchFamily="18" charset="0"/>
              </a:rPr>
              <a:t>Self-Care is Easy and Always Enjoyable</a:t>
            </a:r>
          </a:p>
          <a:p>
            <a:endParaRPr lang="en-US" kern="0" dirty="0">
              <a:solidFill>
                <a:srgbClr val="0D0D0D"/>
              </a:solidFill>
              <a:latin typeface="Segoe UI" panose="020B0502040204020203" pitchFamily="34" charset="0"/>
              <a:ea typeface="Times New Roman" panose="02020603050405020304" pitchFamily="18" charset="0"/>
            </a:endParaRPr>
          </a:p>
          <a:p>
            <a:pPr algn="ct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By dispelling these misconceptions and understanding the true nature of self-care, we can embrace it as an essential aspect of our lives and prioritize practices that nourish and support our well-being.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sz="1800" kern="0" dirty="0">
              <a:solidFill>
                <a:srgbClr val="0D0D0D"/>
              </a:solidFill>
              <a:effectLst/>
              <a:latin typeface="Segoe UI" panose="020B0502040204020203" pitchFamily="34" charset="0"/>
              <a:ea typeface="Times New Roman" panose="02020603050405020304" pitchFamily="18" charset="0"/>
            </a:endParaRPr>
          </a:p>
        </p:txBody>
      </p:sp>
      <p:pic>
        <p:nvPicPr>
          <p:cNvPr id="15" name="Picture Placeholder 6" descr="A person holding a plant">
            <a:extLst>
              <a:ext uri="{FF2B5EF4-FFF2-40B4-BE49-F238E27FC236}">
                <a16:creationId xmlns:a16="http://schemas.microsoft.com/office/drawing/2014/main" id="{AAA2A7D6-6F43-AFA1-3A7C-846D13711255}"/>
              </a:ext>
            </a:extLst>
          </p:cNvPr>
          <p:cNvPicPr>
            <a:picLocks noGrp="1" noChangeAspect="1"/>
          </p:cNvPicPr>
          <p:nvPr>
            <p:ph type="pic" sz="quarter" idx="10"/>
          </p:nvPr>
        </p:nvPicPr>
        <p:blipFill rotWithShape="1">
          <a:blip r:embed="rId3"/>
          <a:srcRect l="12132" r="12132"/>
          <a:stretch/>
        </p:blipFill>
        <p:spPr>
          <a:xfrm>
            <a:off x="6478588" y="920750"/>
            <a:ext cx="5713412" cy="5029200"/>
          </a:xfrm>
        </p:spPr>
      </p:pic>
      <p:sp>
        <p:nvSpPr>
          <p:cNvPr id="3" name="Slide Number Placeholder 2">
            <a:extLst>
              <a:ext uri="{FF2B5EF4-FFF2-40B4-BE49-F238E27FC236}">
                <a16:creationId xmlns:a16="http://schemas.microsoft.com/office/drawing/2014/main" id="{49D350C2-47A5-211F-A685-9ACD211179E2}"/>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7</a:t>
            </a:fld>
            <a:endParaRPr lang="en-US" dirty="0"/>
          </a:p>
        </p:txBody>
      </p:sp>
    </p:spTree>
    <p:extLst>
      <p:ext uri="{BB962C8B-B14F-4D97-AF65-F5344CB8AC3E}">
        <p14:creationId xmlns:p14="http://schemas.microsoft.com/office/powerpoint/2010/main" val="1386263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652A1E-B3F7-E1B2-76ED-8F78E74B9EA9}"/>
              </a:ext>
            </a:extLst>
          </p:cNvPr>
          <p:cNvSpPr>
            <a:spLocks noGrp="1"/>
          </p:cNvSpPr>
          <p:nvPr>
            <p:ph type="title"/>
          </p:nvPr>
        </p:nvSpPr>
        <p:spPr>
          <a:xfrm>
            <a:off x="470021" y="438514"/>
            <a:ext cx="8267579" cy="1531525"/>
          </a:xfrm>
        </p:spPr>
        <p:txBody>
          <a:bodyPr>
            <a:normAutofit/>
          </a:bodyPr>
          <a:lstStyle/>
          <a:p>
            <a:pPr marL="0" marR="0">
              <a:lnSpc>
                <a:spcPct val="107000"/>
              </a:lnSpc>
              <a:spcBef>
                <a:spcPts val="1500"/>
              </a:spcBef>
              <a:spcAft>
                <a:spcPts val="1500"/>
              </a:spcAft>
            </a:pPr>
            <a:r>
              <a:rPr lang="en-US" sz="72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Types of Self-Care</a:t>
            </a:r>
            <a:endParaRPr lang="en-US" sz="72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9" name="Content Placeholder 8">
            <a:extLst>
              <a:ext uri="{FF2B5EF4-FFF2-40B4-BE49-F238E27FC236}">
                <a16:creationId xmlns:a16="http://schemas.microsoft.com/office/drawing/2014/main" id="{C69CC98A-13B9-DAED-1898-477158789855}"/>
              </a:ext>
            </a:extLst>
          </p:cNvPr>
          <p:cNvSpPr>
            <a:spLocks noGrp="1"/>
          </p:cNvSpPr>
          <p:nvPr>
            <p:ph sz="quarter" idx="11"/>
          </p:nvPr>
        </p:nvSpPr>
        <p:spPr>
          <a:xfrm>
            <a:off x="599924" y="2153285"/>
            <a:ext cx="10845316" cy="4083020"/>
          </a:xfrm>
        </p:spPr>
        <p:txBody>
          <a:bodyPr>
            <a:normAutofit/>
          </a:bodyPr>
          <a:lstStyle/>
          <a:p>
            <a:pPr marL="0" marR="0">
              <a:lnSpc>
                <a:spcPct val="107000"/>
              </a:lnSpc>
              <a:spcBef>
                <a:spcPts val="0"/>
              </a:spcBef>
              <a:spcAft>
                <a:spcPts val="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Physical self-care </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focuses on maintaining the health and vitality of your body through activities like exercise, proper nutrition, rest, and hygiene.</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Emotional self-care </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involves nurturing your emotional well-being through self-compassion, setting boundaries, expressing emotions, and engaging in activities that bring joy.</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Mental self-care </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is about nurturing cognitive and intellectual well-being through mindfulness, learning, stress management, and seeking mental stimulation.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Social self-care </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emphasizes nurturing healthy relationships, seeking support, setting boundaries, and participating in social activities that foster connection and belonging.</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0"/>
              </a:spcAft>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Spiritual self-care </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involves nurturing your sense of purpose, meaning, and connection to something greater than yourself through practices like gratitude, meditation, connecting with nature, and living in alignment with your values.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9A38ADE9-D6F5-84F7-8489-6CDEB832E667}"/>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8</a:t>
            </a:fld>
            <a:endParaRPr lang="en-US" dirty="0"/>
          </a:p>
        </p:txBody>
      </p:sp>
    </p:spTree>
    <p:extLst>
      <p:ext uri="{BB962C8B-B14F-4D97-AF65-F5344CB8AC3E}">
        <p14:creationId xmlns:p14="http://schemas.microsoft.com/office/powerpoint/2010/main" val="485500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364034-5F15-4B68-638D-779A619AC022}"/>
              </a:ext>
            </a:extLst>
          </p:cNvPr>
          <p:cNvSpPr>
            <a:spLocks noGrp="1"/>
          </p:cNvSpPr>
          <p:nvPr>
            <p:ph type="title"/>
          </p:nvPr>
        </p:nvSpPr>
        <p:spPr>
          <a:xfrm>
            <a:off x="508000" y="485113"/>
            <a:ext cx="10937240" cy="1531525"/>
          </a:xfrm>
        </p:spPr>
        <p:txBody>
          <a:bodyPr>
            <a:noAutofit/>
          </a:bodyPr>
          <a:lstStyle/>
          <a:p>
            <a:pPr marL="0" marR="0">
              <a:lnSpc>
                <a:spcPct val="107000"/>
              </a:lnSpc>
              <a:spcBef>
                <a:spcPts val="1500"/>
              </a:spcBef>
              <a:spcAft>
                <a:spcPts val="1500"/>
              </a:spcAft>
            </a:pPr>
            <a:r>
              <a:rPr lang="en-US" sz="60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Practical Self-Care Strategies</a:t>
            </a:r>
            <a:endParaRPr lang="en-US" sz="60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sp>
        <p:nvSpPr>
          <p:cNvPr id="5" name="Content Placeholder 4">
            <a:extLst>
              <a:ext uri="{FF2B5EF4-FFF2-40B4-BE49-F238E27FC236}">
                <a16:creationId xmlns:a16="http://schemas.microsoft.com/office/drawing/2014/main" id="{5351A4F1-ABAF-2D28-B31B-A6DC9942FA18}"/>
              </a:ext>
            </a:extLst>
          </p:cNvPr>
          <p:cNvSpPr>
            <a:spLocks noGrp="1"/>
          </p:cNvSpPr>
          <p:nvPr>
            <p:ph sz="quarter" idx="11"/>
          </p:nvPr>
        </p:nvSpPr>
        <p:spPr>
          <a:xfrm>
            <a:off x="469295" y="2153284"/>
            <a:ext cx="11219543" cy="3967967"/>
          </a:xfrm>
        </p:spPr>
        <p:txBody>
          <a:bodyPr>
            <a:normAutofit/>
          </a:bodyPr>
          <a:lstStyle/>
          <a:p>
            <a:pPr marL="342900" marR="0" indent="-342900">
              <a:lnSpc>
                <a:spcPct val="107000"/>
              </a:lnSpc>
              <a:spcBef>
                <a:spcPts val="1500"/>
              </a:spcBef>
              <a:spcAft>
                <a:spcPts val="1500"/>
              </a:spcAft>
              <a:buAutoNum type="arabicPeriod"/>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Daily Self-Care Rituals</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Daily self-care rituals are consistent practices that nourish your mind, body, and spirit on a regular basis.</a:t>
            </a:r>
          </a:p>
          <a:p>
            <a:pPr marL="342900" marR="0" indent="-342900">
              <a:lnSpc>
                <a:spcPct val="107000"/>
              </a:lnSpc>
              <a:spcBef>
                <a:spcPts val="1500"/>
              </a:spcBef>
              <a:spcAft>
                <a:spcPts val="1500"/>
              </a:spcAft>
              <a:buAutoNum type="arabicPeriod" startAt="2"/>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Setting Boundaries</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Setting boundaries involves establishing clear limits and communicating your needs to others in order to protect your physical, emotional, and mental well-being.</a:t>
            </a:r>
          </a:p>
          <a:p>
            <a:pPr marL="342900" marR="0" indent="-342900">
              <a:lnSpc>
                <a:spcPct val="107000"/>
              </a:lnSpc>
              <a:spcBef>
                <a:spcPts val="1500"/>
              </a:spcBef>
              <a:spcAft>
                <a:spcPts val="1500"/>
              </a:spcAft>
              <a:buAutoNum type="arabicPeriod" startAt="2"/>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Seeking Support</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Seeking support involves reaching out to trusted individuals, such as friends, family members, or professionals, for emotional, practical, or social support.</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07000"/>
              </a:lnSpc>
              <a:spcBef>
                <a:spcPts val="1500"/>
              </a:spcBef>
              <a:spcAft>
                <a:spcPts val="1500"/>
              </a:spcAft>
              <a:buNone/>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4.  Mindfulness and Relaxation Techniques</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 Definition: Mindfulness and relaxation techniques are practices that promote present-moment awareness, relaxation, and stress reduction.</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indent="-342900">
              <a:lnSpc>
                <a:spcPct val="107000"/>
              </a:lnSpc>
              <a:spcBef>
                <a:spcPts val="1500"/>
              </a:spcBef>
              <a:spcAft>
                <a:spcPts val="1500"/>
              </a:spcAft>
              <a:buAutoNum type="arabicPeriod" startAt="2"/>
            </a:pP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pPr marL="342900" marR="0" indent="-342900">
              <a:lnSpc>
                <a:spcPct val="107000"/>
              </a:lnSpc>
              <a:spcBef>
                <a:spcPts val="1500"/>
              </a:spcBef>
              <a:spcAft>
                <a:spcPts val="1500"/>
              </a:spcAft>
              <a:buAutoNum type="arabicPeriod"/>
            </a:pP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2" name="Slide Number Placeholder 1">
            <a:extLst>
              <a:ext uri="{FF2B5EF4-FFF2-40B4-BE49-F238E27FC236}">
                <a16:creationId xmlns:a16="http://schemas.microsoft.com/office/drawing/2014/main" id="{60AD58C6-6F47-0261-9611-E968042F55BE}"/>
              </a:ext>
            </a:extLst>
          </p:cNvPr>
          <p:cNvSpPr>
            <a:spLocks noGrp="1"/>
          </p:cNvSpPr>
          <p:nvPr>
            <p:ph type="sldNum" sz="quarter" idx="4"/>
          </p:nvPr>
        </p:nvSpPr>
        <p:spPr>
          <a:xfrm>
            <a:off x="8534400" y="6121252"/>
            <a:ext cx="2743200" cy="365125"/>
          </a:xfrm>
        </p:spPr>
        <p:txBody>
          <a:bodyPr/>
          <a:lstStyle/>
          <a:p>
            <a:fld id="{B5CEABB6-07DC-46E8-9B57-56EC44A396E5}" type="slidenum">
              <a:rPr lang="en-US" smtClean="0"/>
              <a:pPr/>
              <a:t>9</a:t>
            </a:fld>
            <a:endParaRPr lang="en-US" dirty="0"/>
          </a:p>
        </p:txBody>
      </p:sp>
    </p:spTree>
    <p:extLst>
      <p:ext uri="{BB962C8B-B14F-4D97-AF65-F5344CB8AC3E}">
        <p14:creationId xmlns:p14="http://schemas.microsoft.com/office/powerpoint/2010/main" val="3030076204"/>
      </p:ext>
    </p:extLst>
  </p:cSld>
  <p:clrMapOvr>
    <a:masterClrMapping/>
  </p:clrMapOvr>
</p:sld>
</file>

<file path=ppt/theme/theme1.xml><?xml version="1.0" encoding="utf-8"?>
<a:theme xmlns:a="http://schemas.openxmlformats.org/drawingml/2006/main" name="Custom">
  <a:themeElements>
    <a:clrScheme name="Custom 77">
      <a:dk1>
        <a:sysClr val="windowText" lastClr="000000"/>
      </a:dk1>
      <a:lt1>
        <a:sysClr val="window" lastClr="FFFFFF"/>
      </a:lt1>
      <a:dk2>
        <a:srgbClr val="44546A"/>
      </a:dk2>
      <a:lt2>
        <a:srgbClr val="E7E6E6"/>
      </a:lt2>
      <a:accent1>
        <a:srgbClr val="FFB09D"/>
      </a:accent1>
      <a:accent2>
        <a:srgbClr val="FFD7C7"/>
      </a:accent2>
      <a:accent3>
        <a:srgbClr val="FFE9E0"/>
      </a:accent3>
      <a:accent4>
        <a:srgbClr val="55736D"/>
      </a:accent4>
      <a:accent5>
        <a:srgbClr val="88A88E"/>
      </a:accent5>
      <a:accent6>
        <a:srgbClr val="E6FFFB"/>
      </a:accent6>
      <a:hlink>
        <a:srgbClr val="0563C1"/>
      </a:hlink>
      <a:folHlink>
        <a:srgbClr val="954F72"/>
      </a:folHlink>
    </a:clrScheme>
    <a:fontScheme name="Custom 116">
      <a:majorFont>
        <a:latin typeface="Bodoni MT"/>
        <a:ea typeface=""/>
        <a:cs typeface=""/>
      </a:majorFont>
      <a:minorFont>
        <a:latin typeface="Source Sans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66722518_win32_SD_v11" id="{6E195932-91F4-4861-8538-848409B20D97}" vid="{F5C82CE7-F5AC-4E30-975C-FD228ED220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7CDA33-9251-49D0-A51A-7888AA3E063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32E4FA29-61E2-42A6-9537-732ED628B6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F796806-D3A7-49C6-9335-B8A0B9307F8E}">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{9D46696B-2707-42F3-9CF1-D82E6267987F}tf66722518_win32</Template>
  <TotalTime>41</TotalTime>
  <Words>3903</Words>
  <Application>Microsoft Office PowerPoint</Application>
  <PresentationFormat>Widescreen</PresentationFormat>
  <Paragraphs>224</Paragraphs>
  <Slides>15</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Aptos</vt:lpstr>
      <vt:lpstr>Arial</vt:lpstr>
      <vt:lpstr>Bodoni MT</vt:lpstr>
      <vt:lpstr>Calibri</vt:lpstr>
      <vt:lpstr>Segoe UI</vt:lpstr>
      <vt:lpstr>Source Sans Pro Light</vt:lpstr>
      <vt:lpstr>Custom</vt:lpstr>
      <vt:lpstr>Self-Care: Nurturing Your Well-being</vt:lpstr>
      <vt:lpstr>Introduction to Self-Care</vt:lpstr>
      <vt:lpstr>1. Physical Health: Engaging in self-care activities such as exercise, proper nutrition, and adequate sleep promotes physical well-being, reduces the risk of illness, and enhances overall vitality.     2. Mental Health: Self-care practices like mindfulness, stress management, and seeking therapy or counseling help alleviate stress, anxiety, and depression. They contribute to improved mental clarity, focus, and resilience in coping with life's challenges.     3. Emotional Well-being: Prioritizing self-care fosters emotional intelligence, self-awareness, and self-compassion. It enables individuals to regulate their emotions effectively, develop healthier relationships, and experience greater satisfaction and fulfillment in life.     4. Prevention of Burnout: Regular self-care prevents burnout by allowing individuals to recharge, rest, and replenish their energy reserves. It helps maintain a healthy work-life balance and prevents exhaustion from prolonged stress or overwork. </vt:lpstr>
      <vt:lpstr>  5. Enhanced Productivity: Taking time for self-care boosts productivity and creativity by improving focus, concentration, and problem-solving abilities. When individuals are well-rested and mentally refreshed, they perform better in their personal and professional endeavors.     6. Quality of Life: Self-care enhances overall quality of life by promoting self-love, self-acceptance, and a sense of fulfillment. It encourages individuals to prioritize their own needs, set boundaries, and cultivate habits that align with their values and goals.     7. Resilience and Coping Skills: Engaging in self-care builds resilience and adaptive coping strategies, enabling individuals to navigate life's ups and downs with greater ease and grace. It equips them with the tools needed to bounce back from setbacks and challenges more effectively.</vt:lpstr>
      <vt:lpstr>Why is Self-Care Necessary?</vt:lpstr>
      <vt:lpstr>1. Maintaining Physical Health: Engaging in self-care activities such as exercise, proper nutrition, and adequate rest helps us stay physically healthy. By taking care of our bodies, we reduce the risk of illness, boost our immune system, and have more energy to tackle daily tasks.   2. Managing Stress: Life can be hectic and demanding, leading to stress and burnout. Self-care practices like mindfulness, relaxation techniques, and hobbies help us manage stress effectively, preventing it from negatively impacting our mental and physical health.   3. Enhancing Mental Well-being: Just as our bodies need care, so do our minds. Self-care activities like meditation, journaling, and seeking therapy or counseling support our mental well-being. They help us develop coping mechanisms, build resilience, and maintain emotional balance.   4. Preventing Burnout: Without adequate self-care, we risk burning out from the pressures of work, relationships, and other responsibilities. Taking breaks, setting boundaries, and prioritizing self-care activities prevent burnout and maintain our motivation and productivity.</vt:lpstr>
      <vt:lpstr>Misconceptions about Self-Care</vt:lpstr>
      <vt:lpstr>Types of Self-Care</vt:lpstr>
      <vt:lpstr>Practical Self-Care Strategies</vt:lpstr>
      <vt:lpstr>Growth strategy</vt:lpstr>
      <vt:lpstr>The Ripple Effect of Self-Care  - Self-care has a ripple effect that extends beyond our individual well-being, influencing our relationships, work, and community.  - When we prioritize self-care, we become better equipped to show up fully in our roles as partners, parents, friends, and colleagues.  - By taking care of ourselves, we model healthy behaviors and attitudes for others, inspiring them to prioritize their own well-being.  - The positive effects of self-care ripple outward, creating a more supportive and compassionate environment for everyone.</vt:lpstr>
      <vt:lpstr>PowerPoint Presentation</vt:lpstr>
      <vt:lpstr>Review Questions</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Self-Care: Nurturing Your Well-being</dc:title>
  <dc:creator>Kenneth Vick</dc:creator>
  <cp:lastModifiedBy>Kenneth Vick</cp:lastModifiedBy>
  <cp:revision>1</cp:revision>
  <dcterms:created xsi:type="dcterms:W3CDTF">2024-04-13T20:22:43Z</dcterms:created>
  <dcterms:modified xsi:type="dcterms:W3CDTF">2024-04-13T21:04:31Z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