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8288000" cy="10287000"/>
  <p:notesSz cx="6858000" cy="9144000"/>
  <p:embeddedFontLst>
    <p:embeddedFont>
      <p:font typeface="Arimo" panose="020B0604020202020204" charset="0"/>
      <p:regular r:id="rId27"/>
    </p:embeddedFont>
    <p:embeddedFont>
      <p:font typeface="Calibri" panose="020F0502020204030204" pitchFamily="34" charset="0"/>
      <p:regular r:id="rId28"/>
      <p:bold r:id="rId29"/>
      <p:italic r:id="rId30"/>
      <p:boldItalic r:id="rId31"/>
    </p:embeddedFont>
    <p:embeddedFont>
      <p:font typeface="Canva Sans" panose="020B0604020202020204" charset="0"/>
      <p:regular r:id="rId32"/>
    </p:embeddedFont>
    <p:embeddedFont>
      <p:font typeface="Rubik" panose="020B0604020202020204" charset="-79"/>
      <p:regular r:id="rId33"/>
    </p:embeddedFont>
    <p:embeddedFont>
      <p:font typeface="Rubik Bold" panose="020B0604020202020204" charset="-79"/>
      <p:regular r:id="rId34"/>
    </p:embeddedFont>
    <p:embeddedFont>
      <p:font typeface="Segoe Script" panose="030B0504020000000003" pitchFamily="66" charset="0"/>
      <p:regular r:id="rId35"/>
      <p:bold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2" d="100"/>
          <a:sy n="72" d="100"/>
        </p:scale>
        <p:origin x="65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13.04.2024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"Today, we're here to help you navigate the ins and outs of communicating about DEI topics. Our goal is to give you practical tips and insights so you can handle these conversations with confidence and sensitivity. By the end of this presentation, you'll have a clearer understanding of how to communicate effectively about diversity, equity, and inclusion in your everyday interactions."</a:t>
            </a:r>
          </a:p>
          <a:p>
            <a:endParaRPr lang="en-US"/>
          </a:p>
          <a:p>
            <a:r>
              <a:rPr lang="en-US"/>
              <a:t>•	Stress the dynamic nature of DEI language and the need for ongoing learning and adaptation.</a:t>
            </a:r>
          </a:p>
          <a:p>
            <a:r>
              <a:rPr lang="en-US"/>
              <a:t>"Let's highlight that DEI language is always evolving, just like our understanding of diversity, equity, and inclusion. It's important to recognize that what's considered appropriate language today might change tomorrow. That's why we need to stay open-minded and keep learning and adapting as we go. Embracing this dynamic nature ensures that our communication remains relevant and respectful to everyone."</a:t>
            </a:r>
          </a:p>
          <a:p>
            <a:r>
              <a:rPr lang="en-US"/>
              <a:t>•	Encourage participants to approach the material with an open mind and readiness to learn.</a:t>
            </a:r>
          </a:p>
          <a:p>
            <a:r>
              <a:rPr lang="en-US"/>
              <a:t>"Let's encourage everyone to come into this with an open mind and a willingness to learn. We're all here to grow and expand our understanding of DEI topics, and that starts with being receptive to new ideas and perspectives. By approaching the material with curiosity and an open heart, we can make the most of this opportunity to deepen our knowledge and strengthen our communication skills."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Discuss strategies for promoting racial equity and social justice in various contexts.</a:t>
            </a:r>
          </a:p>
          <a:p>
            <a:endParaRPr lang="en-US"/>
          </a:p>
          <a:p>
            <a:r>
              <a:rPr lang="en-US"/>
              <a:t>"Let's brainstorm some strategies for promoting racial equity and social justice in different settings. It could be advocating for inclusive policies in our workplaces, supporting organizations that fight for racial justice in our communities, or even having conversations with friends and family about the importance of racial equity. By acting in our own spheres of influence, we can contribute to the larger movement for change. Let's explore how we can each play a role in promoting racial equity and social justice wherever we are."</a:t>
            </a:r>
          </a:p>
          <a:p>
            <a:endParaRPr lang="en-US"/>
          </a:p>
          <a:p>
            <a:r>
              <a:rPr lang="en-US"/>
              <a:t>•	Encourage participants to advocate for systemic change to address racial inequalities.</a:t>
            </a:r>
          </a:p>
          <a:p>
            <a:endParaRPr lang="en-US"/>
          </a:p>
          <a:p>
            <a:r>
              <a:rPr lang="en-US"/>
              <a:t>"Let's empower everyone to be advocates for systemic change to address racial inequalities. It's not enough to just talk about the issues—we need to act. That means speaking up against injustice, supporting policies and initiatives that promote racial equity, and actively working to dismantle systems of oppression. By joining together and advocating for change, we can create a more just and equitable world for everyone. Remember, our voices have power, and together, we can make a difference."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Discuss the diversity of gender identities and sexual orientations.</a:t>
            </a:r>
          </a:p>
          <a:p>
            <a:endParaRPr lang="en-US"/>
          </a:p>
          <a:p>
            <a:r>
              <a:rPr lang="en-US"/>
              <a:t>"Let's explore the rich diversity of gender identities and sexual orientations. See, gender isn't just binary—it's a spectrum, with countless variations and possibilities. And when it comes to sexual orientation, there's a whole rainbow of identities beyond just straight and gay. By recognizing and celebrating this diversity, we can create a more inclusive and welcoming world where everyone's identities are respected and valued. Let's embrace the beauty of our differences and create space for everyone to be their authentic selves."</a:t>
            </a:r>
          </a:p>
          <a:p>
            <a:endParaRPr lang="en-US"/>
          </a:p>
          <a:p>
            <a:r>
              <a:rPr lang="en-US"/>
              <a:t>•	Encourage participants to respect and affirm individuals' self-identified genders and sexual orientations.</a:t>
            </a:r>
          </a:p>
          <a:p>
            <a:endParaRPr lang="en-US"/>
          </a:p>
          <a:p>
            <a:r>
              <a:rPr lang="en-US"/>
              <a:t>"Let's emphasize the importance of respecting and affirming individuals' self-identified genders and sexual orientations. Everyone deserves to be seen and treated for who they truly are, without judgment or discrimination. By honoring and affirming people's identities, we create a culture of acceptance and support where everyone can thrive. </a:t>
            </a:r>
          </a:p>
          <a:p>
            <a:endParaRPr lang="en-US"/>
          </a:p>
          <a:p>
            <a:r>
              <a:rPr lang="en-US"/>
              <a:t>Let's commit to embracing diversity and creating spaces where everyone feels safe, respected, and celebrated for being their authentic selves."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Discuss the importance of creating inclusive environments for LGBTQ+ individuals.</a:t>
            </a:r>
          </a:p>
          <a:p>
            <a:endParaRPr lang="en-US"/>
          </a:p>
          <a:p>
            <a:r>
              <a:rPr lang="en-US"/>
              <a:t>"Let's talk about why it's so important to create inclusive environments for LGBTQ+ individuals. See, when people feel accepted and supported for who they are, they can thrive. But when they face discrimination or exclusion because of their gender identity or sexual orientation, it can have serious consequences for their well-being. By creating spaces where everyone feels safe, respected, and valued, we can build stronger communities and a more equitable society for all. Let's commit to celebrating diversity and creating environments where everyone can be their authentic selves, no matter who they love or how they identify."</a:t>
            </a:r>
          </a:p>
          <a:p>
            <a:endParaRPr lang="en-US"/>
          </a:p>
          <a:p>
            <a:r>
              <a:rPr lang="en-US"/>
              <a:t>•	Encourage participants to advocate for LGBTQ+ rights and visibility.</a:t>
            </a:r>
          </a:p>
          <a:p>
            <a:endParaRPr lang="en-US"/>
          </a:p>
          <a:p>
            <a:r>
              <a:rPr lang="en-US"/>
              <a:t>"Let's empower everyone to be advocates for LGBTQ+ rights and visibility. LGBTQ+ individuals deserve to live openly and authentically, without fear of discrimination or prejudice. By speaking out against injustice, supporting LGBTQ+ organizations, and amplifying LGBTQ+ voices, we can work towards creating a more inclusive and affirming world for everyone. Let's stand together in solidarity and advocate for a future where everyone is free to love and express themselves without fear or discrimination."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Discuss the impact of gender bias on individuals' opportunities and experiences.</a:t>
            </a:r>
          </a:p>
          <a:p>
            <a:endParaRPr lang="en-US"/>
          </a:p>
          <a:p>
            <a:r>
              <a:rPr lang="en-US"/>
              <a:t>"Let's talk about the ripple effects of gender bias. See, when we make assumptions or treat people differently based on their gender, it can have real consequences. It can limit opportunities for some and reinforce harmful stereotypes that hold everyone back. Whether it's in the workplace, the classroom, or our everyday interactions, gender bias can create barriers that prevent people from reaching their full potential. By recognizing and challenging gender bias, we can work towards creating a more equitable and inclusive world where everyone has the opportunity to thrive."</a:t>
            </a:r>
          </a:p>
          <a:p>
            <a:endParaRPr lang="en-US"/>
          </a:p>
          <a:p>
            <a:r>
              <a:rPr lang="en-US"/>
              <a:t>•	Encourage participants to challenge stereotypes and promote gender equality.</a:t>
            </a:r>
          </a:p>
          <a:p>
            <a:r>
              <a:rPr lang="en-US"/>
              <a:t>"Let's empower everyone to challenge stereotypes and promote gender equality. Stereotypes limit us all, whether they're about men, women, or any other gender identity. By speaking out against stereotypes and advocating for equality, we can break down barriers and create a more inclusive society. It's up to all of us to challenge the status quo and create a world where everyone is free to be themselves, regardless of gender."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	Discuss the diversity of identities within the LGBTQ+ community.</a:t>
            </a:r>
          </a:p>
          <a:p>
            <a:endParaRPr lang="en-US"/>
          </a:p>
          <a:p>
            <a:r>
              <a:rPr lang="en-US"/>
              <a:t>"Let's celebrate the beautiful diversity of identities within the LGBTQ+ community. From lesbians to gay men, bisexual individuals, transgender people, queer individuals, and beyond, there's a rich tapestry of experiences and identities. Each person's journey is unique, and it's important to recognize and honor the full spectrum of identities within the LGBTQ+ community. By embracing this diversity, we can create a more inclusive and affirming world where everyone's identity is respected and celebrated."</a:t>
            </a:r>
          </a:p>
          <a:p>
            <a:endParaRPr lang="en-US"/>
          </a:p>
          <a:p>
            <a:r>
              <a:rPr lang="en-US"/>
              <a:t>•	Encourage participants to use inclusive language and support LGBTQ+ inclusion initiatives.</a:t>
            </a:r>
          </a:p>
          <a:p>
            <a:endParaRPr lang="en-US"/>
          </a:p>
          <a:p>
            <a:r>
              <a:rPr lang="en-US"/>
              <a:t>"Let's encourage everyone to use inclusive language and support LGBTQ+ inclusion initiatives. </a:t>
            </a:r>
          </a:p>
          <a:p>
            <a:endParaRPr lang="en-US"/>
          </a:p>
          <a:p>
            <a:r>
              <a:rPr lang="en-US"/>
              <a:t>Language matters—it shapes our perceptions and influences how we interact with the world. By using inclusive language that respects people's gender identities and sexual orientations, we can create a more welcoming and affirming environment for everyone. And by supporting initiatives that promote LGBTQ+ inclusion, we can work towards building a society where everyone feels safe, respected, and valued for who they are. Let's commit to being allies and advocates for LGBTQ+ inclusion in all aspects of our lives."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Sex Assigned at Birth-Explain the concept of sex assigned at birth, which refers to the designation of a person as male, female, or intersex based on physical characteristics such as genitalia, chromosomes, and reproductive organs.</a:t>
            </a:r>
          </a:p>
          <a:p>
            <a:r>
              <a:rPr lang="en-US"/>
              <a:t>Emphasize that sex assigned at birth is typically assigned based on observable biological traits, but it does not necessarily dictate an individual's gender identity or sexual orientation.</a:t>
            </a:r>
          </a:p>
          <a:p>
            <a:r>
              <a:rPr lang="en-US"/>
              <a:t>Highlight the importance of understanding that sex assigned at birth is not always binary (male or female) and that intersex individuals may have variations in their biological characteristics that do not fit typical definitions of male or female.</a:t>
            </a:r>
          </a:p>
          <a:p>
            <a:r>
              <a:rPr lang="en-US"/>
              <a:t>Discuss how assumptions about sex assigned at birth can influence societal norms and expectations regarding gender roles, behavior, and expression.</a:t>
            </a:r>
          </a:p>
          <a:p>
            <a:r>
              <a:rPr lang="en-US"/>
              <a:t>Sexual Orientation:</a:t>
            </a:r>
          </a:p>
          <a:p>
            <a:endParaRPr lang="en-US"/>
          </a:p>
          <a:p>
            <a:r>
              <a:rPr lang="en-US"/>
              <a:t>Define sexual orientation as the pattern of romantic, emotional, or sexual attraction to others based on their gender.</a:t>
            </a:r>
          </a:p>
          <a:p>
            <a:r>
              <a:rPr lang="en-US"/>
              <a:t>Describe different sexual orientations, including heterosexual (attraction to people of the opposite gender), homosexual (attraction to people of the same gender), bisexual (attraction to people of more than one gender), pansexual (attraction to people regardless of gender), and asexual (lack of sexual attraction to others).</a:t>
            </a:r>
          </a:p>
          <a:p>
            <a:r>
              <a:rPr lang="en-US"/>
              <a:t>Emphasize that sexual orientation is separate from gender identity and can vary widely among individuals.</a:t>
            </a:r>
          </a:p>
          <a:p>
            <a:r>
              <a:rPr lang="en-US"/>
              <a:t>Discuss common misconceptions and stereotypes about sexual orientation and the importance of promoting acceptance and inclusion of diverse sexual orientations.</a:t>
            </a:r>
          </a:p>
          <a:p>
            <a:r>
              <a:rPr lang="en-US"/>
              <a:t>Transgender:</a:t>
            </a:r>
          </a:p>
          <a:p>
            <a:endParaRPr lang="en-US"/>
          </a:p>
          <a:p>
            <a:r>
              <a:rPr lang="en-US"/>
              <a:t>Define transgender as an umbrella term for people whose gender identity differs from the sex they were assigned at birth.</a:t>
            </a:r>
          </a:p>
          <a:p>
            <a:r>
              <a:rPr lang="en-US"/>
              <a:t>Explain that transgender individuals may identify as male, female, both, neither, or as a different gender entirely, and their gender identity may or may not align with traditional binary notions of gender.</a:t>
            </a:r>
          </a:p>
          <a:p>
            <a:r>
              <a:rPr lang="en-US"/>
              <a:t>Highlight the distinction between gender identity (one's internal sense of being male, female, or another gender) and gender expression (the way one presents their gender to others through behavior, clothing, and appearance).</a:t>
            </a:r>
          </a:p>
          <a:p>
            <a:r>
              <a:rPr lang="en-US"/>
              <a:t>Discuss the challenges and discrimination that transgender individuals may face, including social stigma, lack of legal protections, and barriers to accessing healthcare and other services.</a:t>
            </a:r>
          </a:p>
          <a:p>
            <a:endParaRPr lang="en-US"/>
          </a:p>
          <a:p>
            <a:r>
              <a:rPr lang="en-US"/>
              <a:t>Stress the importance of respecting transgender people's names, pronouns, and identities, and promoting inclusive environments where they feel affirmed and supported.</a:t>
            </a:r>
          </a:p>
          <a:p>
            <a:r>
              <a:rPr lang="en-US"/>
              <a:t>These talking points can serve as a foundation for discussing Sex Assigned at Birth, Sexual Orientation, and Transgender topics with your audience, providing them with a better understanding of these concepts and their implications.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Explain that the concept of Two-Spirit has historical and cultural significance in many Indigenous cultures, where individuals embodying Two-Spirit identities often held revered and respected roles within their communities, such as healers, mediators, or spiritual leaders.</a:t>
            </a:r>
          </a:p>
          <a:p>
            <a:r>
              <a:rPr lang="en-US"/>
              <a:t>Spiritual and Social Roles:</a:t>
            </a:r>
          </a:p>
          <a:p>
            <a:endParaRPr lang="en-US"/>
          </a:p>
          <a:p>
            <a:r>
              <a:rPr lang="en-US"/>
              <a:t>Discuss the spiritual and social roles traditionally associated with Two-Spirit individuals in Indigenous cultures, which often included unique responsibilities related to healing, ceremony, and community leadership.</a:t>
            </a:r>
          </a:p>
          <a:p>
            <a:r>
              <a:rPr lang="en-US"/>
              <a:t>Emphasize that the acceptance and recognition of Two-Spirit people varied among different Indigenous cultures and communities, and their roles and contributions were often valued and respected.</a:t>
            </a:r>
          </a:p>
          <a:p>
            <a:r>
              <a:rPr lang="en-US"/>
              <a:t>Colonialism and Marginalization:</a:t>
            </a:r>
          </a:p>
          <a:p>
            <a:endParaRPr lang="en-US"/>
          </a:p>
          <a:p>
            <a:r>
              <a:rPr lang="en-US"/>
              <a:t>Address the impact of colonialism and Christianization on Indigenous understandings of gender and sexuality, which resulted in the suppression and erasure of Two-Spirit identities and roles.</a:t>
            </a:r>
          </a:p>
          <a:p>
            <a:r>
              <a:rPr lang="en-US"/>
              <a:t>Discuss how colonial policies, such as forced assimilation and the imposition of binary gender norms, contributed to the marginalization and stigmatization of Two-Spirit individuals within both Indigenous and mainstream societies.</a:t>
            </a:r>
          </a:p>
          <a:p>
            <a:r>
              <a:rPr lang="en-US"/>
              <a:t>Resurgence and Empowerment:</a:t>
            </a:r>
          </a:p>
          <a:p>
            <a:endParaRPr lang="en-US"/>
          </a:p>
          <a:p>
            <a:r>
              <a:rPr lang="en-US"/>
              <a:t>Highlight the resurgence of Two-Spirit identity and activism in recent decades, as Indigenous communities reclaim and celebrate their cultural heritage and traditions.</a:t>
            </a:r>
          </a:p>
          <a:p>
            <a:endParaRPr lang="en-US"/>
          </a:p>
          <a:p>
            <a:r>
              <a:rPr lang="en-US"/>
              <a:t>Discuss the importance of Two-Spirit visibility and advocacy in challenging stereotypes, combating discrimination, and promoting acceptance and inclusion within Indigenous and non-Indigenous communities alike.</a:t>
            </a:r>
          </a:p>
          <a:p>
            <a:r>
              <a:rPr lang="en-US"/>
              <a:t>Supporting Two-Spirit Individuals:</a:t>
            </a:r>
          </a:p>
          <a:p>
            <a:endParaRPr lang="en-US"/>
          </a:p>
          <a:p>
            <a:r>
              <a:rPr lang="en-US"/>
              <a:t>Offer guidance on creating inclusive and supportive environments for Two-Spirit individuals, including respecting their self-identification, acknowledging their unique cultural perspectives and experiences, and advocating for their rights and well-being.</a:t>
            </a:r>
          </a:p>
          <a:p>
            <a:endParaRPr lang="en-US"/>
          </a:p>
          <a:p>
            <a:r>
              <a:rPr lang="en-US"/>
              <a:t>Encourage participants to educate themselves about Two-Spirit history, culture, and contemporary issues, and to actively work towards dismantling barriers and promoting equity for Two-Spirit people.</a:t>
            </a:r>
          </a:p>
          <a:p>
            <a:endParaRPr lang="en-US"/>
          </a:p>
          <a:p>
            <a:r>
              <a:rPr lang="en-US"/>
              <a:t>By addressing these points, participants can gain a deeper understanding of the Two-Spirit identity and its cultural significance, as well as learn how to support and advocate for Two-Spirit individuals within their communities.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Discuss the importance of accommodating diverse abilities and learning styles.</a:t>
            </a:r>
          </a:p>
          <a:p>
            <a:endParaRPr lang="en-US"/>
          </a:p>
          <a:p>
            <a:r>
              <a:rPr lang="en-US"/>
              <a:t>"Let's talk about why it's so important to accommodate diverse abilities and learning styles. See, everyone learns and interacts with the world in their own unique way. By accommodating diverse abilities and learning styles, we create an inclusive environment where everyone can fully participate and thrive. Whether it's providing alternative formats for materials, offering assistive technologies, or adjusting teaching methods, accommodating diverse abilities ensures that everyone has equal access to opportunities and resources. Let's embrace the richness of diversity and create learning environments that celebrate everyone's strengths and abilities."</a:t>
            </a:r>
          </a:p>
          <a:p>
            <a:endParaRPr lang="en-US"/>
          </a:p>
          <a:p>
            <a:r>
              <a:rPr lang="en-US"/>
              <a:t>•	Encourage participants to promote accessibility and inclusion for individuals with disabilities.</a:t>
            </a:r>
          </a:p>
          <a:p>
            <a:endParaRPr lang="en-US"/>
          </a:p>
          <a:p>
            <a:r>
              <a:rPr lang="en-US"/>
              <a:t>"Let's empower everyone to promote accessibility and inclusion for individuals with disabilities. Accessibility isn't just about ramps and elevators—it's about creating environments where everyone can fully participate and contribute. By advocating for accessible spaces, technologies, and policies, we can break down barriers and ensure that no one is left behind. Let's commit to being allies and advocates for disability rights and inclusion, creating a world where everyone can thrive, regardless of ability."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Discuss the importance of cultural sensitivity in disaster response and recovery efforts.</a:t>
            </a:r>
          </a:p>
          <a:p>
            <a:endParaRPr lang="en-US"/>
          </a:p>
          <a:p>
            <a:r>
              <a:rPr lang="en-US"/>
              <a:t>"Let's talk about the importance of cultural sensitivity in disaster response and recovery efforts. Disasters often amplify existing inequalities and affect communities in unique ways based on their cultural backgrounds and identities. By understanding and respecting cultural differences, responders can better meet the needs of affected communities and build trust. Cultural sensitivity fosters effective communication, promotes inclusivity, and ensures that recovery efforts are respectful and relevant to the diverse populations they serve. Let's prioritize cultural sensitivity in our disaster response and recovery efforts to build stronger, more resilient communities."</a:t>
            </a:r>
          </a:p>
          <a:p>
            <a:endParaRPr lang="en-US"/>
          </a:p>
          <a:p>
            <a:r>
              <a:rPr lang="en-US"/>
              <a:t>•	Encourage participants to consider the unique needs of diverse communities in disaster planning and response.</a:t>
            </a:r>
          </a:p>
          <a:p>
            <a:endParaRPr lang="en-US"/>
          </a:p>
          <a:p>
            <a:r>
              <a:rPr lang="en-US"/>
              <a:t>"Let's encourage everyone to consider the unique needs of diverse communities in disaster planning and response. Disasters don't affect everyone equally—different communities face different challenges based on factors like race, ethnicity, socioeconomic status, and ability. By considering the specific needs and vulnerabilities of diverse communities, we can ensure that our disaster preparedness and response efforts are inclusive and effective. Let's work together to build resilient communities that prioritize equity and justice for all, especially in times of crisis."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Discuss the disproportionate impact of environmental hazards on marginalized communities.</a:t>
            </a:r>
          </a:p>
          <a:p>
            <a:r>
              <a:rPr lang="en-US"/>
              <a:t>Alright, let's delve into the topic of how environmental hazards affect different communities unequally. When we say "marginalized communities," we're referring to groups of people who face social, economic, and political disadvantages due to factors like race, income, and location.</a:t>
            </a:r>
          </a:p>
          <a:p>
            <a:endParaRPr lang="en-US"/>
          </a:p>
          <a:p>
            <a:r>
              <a:rPr lang="en-US"/>
              <a:t>Now, environmental hazards, such as pollution and industrial waste, tend to cluster in areas where marginalized communities reside. This isn't a coincidence; it's often the result of historical patterns of discrimination and zoning policies that prioritize economic interests over community well-being.</a:t>
            </a:r>
          </a:p>
          <a:p>
            <a:endParaRPr lang="en-US"/>
          </a:p>
          <a:p>
            <a:r>
              <a:rPr lang="en-US"/>
              <a:t>Marginalized communities often lack the resources and political influence to oppose the siting of hazardous facilities in their neighborhoods or demand environmental protections. As a result, they bear a disproportionate burden of environmental pollution and its associated health risks.</a:t>
            </a:r>
          </a:p>
          <a:p>
            <a:r>
              <a:rPr lang="en-US"/>
              <a:t>Understanding and addressing this disparity is crucial for advancing environmental justice. It involves recognizing the systemic inequities that underlie environmental issues and working towards policies and practices that promote equitable access to clean air, water, and a healthy environment for all.</a:t>
            </a:r>
          </a:p>
          <a:p>
            <a:endParaRPr lang="en-US"/>
          </a:p>
          <a:p>
            <a:r>
              <a:rPr lang="en-US"/>
              <a:t>•	Encourage participants to advocate for environmental justice and intersectional approaches to disaster preparedness.</a:t>
            </a:r>
          </a:p>
          <a:p>
            <a:r>
              <a:rPr lang="en-US"/>
              <a:t>Start by saying it's important to make sure everyone gets treated fairly when it comes to the environment.</a:t>
            </a:r>
          </a:p>
          <a:p>
            <a:r>
              <a:rPr lang="en-US"/>
              <a:t>Explain that different people face different challenges when disasters strike, depending on things like where they live and who they are.</a:t>
            </a:r>
          </a:p>
          <a:p>
            <a:endParaRPr lang="en-US"/>
          </a:p>
          <a:p>
            <a:r>
              <a:rPr lang="en-US"/>
              <a:t>Encourage folks to think about how issues like money problems and discrimination can make disasters worse for some people.</a:t>
            </a:r>
          </a:p>
          <a:p>
            <a:endParaRPr lang="en-US"/>
          </a:p>
          <a:p>
            <a:r>
              <a:rPr lang="en-US"/>
              <a:t>Talk about ways we can work together to make sure everyone is ready for disasters, like organizing in our communities and speaking up for fair policies.</a:t>
            </a:r>
          </a:p>
          <a:p>
            <a:endParaRPr lang="en-US"/>
          </a:p>
          <a:p>
            <a:r>
              <a:rPr lang="en-US"/>
              <a:t>Give examples of times when people have made a difference by working together to make their communities safer and fairer.</a:t>
            </a:r>
          </a:p>
          <a:p>
            <a:r>
              <a:rPr lang="en-US"/>
              <a:t>Ask everyone to think about what they can do in their own communities to help make sure everyone is treated fairly when disasters happen.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Define diversity, equality, and equity.</a:t>
            </a:r>
          </a:p>
          <a:p>
            <a:r>
              <a:rPr lang="en-US"/>
              <a:t>"Let's break it down: Diversity is about embracing our differences, whether it's race, gender, age, or background. Equality means everyone gets the same treatment and opportunities, no matter what. Equity, though, goes deeper. It's about recognizing that not everyone starts from the same place and giving people what they need to reach the same goals. It's like giving everyone a boost up to reach the same height, instead of just handing out the same-sized step stool."</a:t>
            </a:r>
          </a:p>
          <a:p>
            <a:r>
              <a:rPr lang="en-US"/>
              <a:t>•	Highlight the importance of understanding these terms as the building blocks of DEI communication.</a:t>
            </a:r>
          </a:p>
          <a:p>
            <a:r>
              <a:rPr lang="en-US"/>
              <a:t>"Think of these terms as the building blocks of DEI communication—they lay the foundation for everything we discuss. Understanding diversity, equality, and equity is like having a toolkit for navigating conversations about inclusion. When we grasp these concepts, we're better equipped to promote fairness, respect, and understanding in all our interactions. They're the essential ingredients that shape how we approach diversity, equity, and inclusion in our workplaces, communities, and beyond."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Discuss the barriers to accessing mental health services for underserved populations.</a:t>
            </a:r>
          </a:p>
          <a:p>
            <a:endParaRPr lang="en-US"/>
          </a:p>
          <a:p>
            <a:r>
              <a:rPr lang="en-US"/>
              <a:t>Start by emphasizing the importance of understanding the obstacles that prevent underserved populations from accessing mental health services.</a:t>
            </a:r>
          </a:p>
          <a:p>
            <a:endParaRPr lang="en-US"/>
          </a:p>
          <a:p>
            <a:r>
              <a:rPr lang="en-US"/>
              <a:t>Define "underserved populations," including examples such as low-income families, ethnic minorities like Hispanic or African American communities, LGBTQ+ individuals, veterans, and rural residents.</a:t>
            </a:r>
          </a:p>
          <a:p>
            <a:endParaRPr lang="en-US"/>
          </a:p>
          <a:p>
            <a:r>
              <a:rPr lang="en-US"/>
              <a:t>Discuss specific barriers they face:</a:t>
            </a:r>
          </a:p>
          <a:p>
            <a:endParaRPr lang="en-US"/>
          </a:p>
          <a:p>
            <a:r>
              <a:rPr lang="en-US"/>
              <a:t>Financial Constraints: Many underserved individuals lack insurance coverage for mental health services or cannot afford out-of-pocket costs.</a:t>
            </a:r>
          </a:p>
          <a:p>
            <a:endParaRPr lang="en-US"/>
          </a:p>
          <a:p>
            <a:r>
              <a:rPr lang="en-US"/>
              <a:t>Transportation Difficulties: Limited access to transportation options makes it challenging for individuals to travel to mental health facilities, especially in rural areas.</a:t>
            </a:r>
          </a:p>
          <a:p>
            <a:endParaRPr lang="en-US"/>
          </a:p>
          <a:p>
            <a:r>
              <a:rPr lang="en-US"/>
              <a:t>Stigma: Cultural beliefs and societal attitudes toward mental health issues can prevent individuals from seeking help due to fear of discrimination or judgment.</a:t>
            </a:r>
          </a:p>
          <a:p>
            <a:endParaRPr lang="en-US"/>
          </a:p>
          <a:p>
            <a:r>
              <a:rPr lang="en-US"/>
              <a:t>Cultural and Language Barriers: Language barriers and cultural differences may hinder effective communication with mental health providers, making it difficult for individuals to access culturally competent care.</a:t>
            </a:r>
          </a:p>
          <a:p>
            <a:endParaRPr lang="en-US"/>
          </a:p>
          <a:p>
            <a:r>
              <a:rPr lang="en-US"/>
              <a:t>Shortage of Mental Health Providers: Underserved areas often have a shortage of mental health professionals, leading to long wait times or limited availability of services.</a:t>
            </a:r>
          </a:p>
          <a:p>
            <a:r>
              <a:rPr lang="en-US"/>
              <a:t>Provide examples or case studies to illustrate these barriers:</a:t>
            </a:r>
          </a:p>
          <a:p>
            <a:endParaRPr lang="en-US"/>
          </a:p>
          <a:p>
            <a:r>
              <a:rPr lang="en-US"/>
              <a:t>For instance, a low-income single parent may struggle to afford therapy sessions without insurance coverage or reliable childcare.</a:t>
            </a:r>
          </a:p>
          <a:p>
            <a:r>
              <a:rPr lang="en-US"/>
              <a:t>In rural communities, individuals may need to travel long distances to access mental health services, which can be costly and time-consuming.</a:t>
            </a:r>
          </a:p>
          <a:p>
            <a:r>
              <a:rPr lang="en-US"/>
              <a:t>LGBTQ+ individuals might avoid seeking help due to fears of discrimination or lack of understanding from healthcare providers.</a:t>
            </a:r>
          </a:p>
          <a:p>
            <a:r>
              <a:rPr lang="en-US"/>
              <a:t>Language barriers may prevent immigrants or non-native English speakers from effectively communicating their mental health needs to providers.</a:t>
            </a:r>
          </a:p>
          <a:p>
            <a:endParaRPr lang="en-US"/>
          </a:p>
          <a:p>
            <a:r>
              <a:rPr lang="en-US"/>
              <a:t>Encourage participants to brainstorm solutions:</a:t>
            </a:r>
          </a:p>
          <a:p>
            <a:endParaRPr lang="en-US"/>
          </a:p>
          <a:p>
            <a:r>
              <a:rPr lang="en-US"/>
              <a:t>Expanding Medicaid or other insurance coverage to include mental health services.</a:t>
            </a:r>
          </a:p>
          <a:p>
            <a:r>
              <a:rPr lang="en-US"/>
              <a:t>Implementing telehealth options to improve access in rural or remote areas.</a:t>
            </a:r>
          </a:p>
          <a:p>
            <a:r>
              <a:rPr lang="en-US"/>
              <a:t>Providing culturally sensitive training for mental health professionals.</a:t>
            </a:r>
          </a:p>
          <a:p>
            <a:endParaRPr lang="en-US"/>
          </a:p>
          <a:p>
            <a:r>
              <a:rPr lang="en-US"/>
              <a:t>Establishing community-based support groups or peer counseling programs.</a:t>
            </a:r>
          </a:p>
          <a:p>
            <a:r>
              <a:rPr lang="en-US"/>
              <a:t>Facilitate discussions to allow participants to share personal experiences or insights and encourage collaboration on developing effective strategies for addressing barriers to mental health care access in underserved populations.</a:t>
            </a:r>
          </a:p>
          <a:p>
            <a:endParaRPr lang="en-US"/>
          </a:p>
          <a:p>
            <a:r>
              <a:rPr lang="en-US"/>
              <a:t>•	Encourage participants to address disparities in disaster behavioral health services.</a:t>
            </a:r>
          </a:p>
          <a:p>
            <a:endParaRPr lang="en-US"/>
          </a:p>
          <a:p>
            <a:r>
              <a:rPr lang="en-US"/>
              <a:t>Begin by underscoring the importance of addressing disparities in disaster behavioral health services, emphasizing the need for equitable access to support for all communities affected by disasters.</a:t>
            </a:r>
          </a:p>
          <a:p>
            <a:endParaRPr lang="en-US"/>
          </a:p>
          <a:p>
            <a:r>
              <a:rPr lang="en-US"/>
              <a:t>Define what we mean by "disparities," particularly in the context of disaster behavioral health services. Highlight disparities based on factors such as race, ethnicity, socioeconomic status, age, gender, disability, and geographic location.</a:t>
            </a:r>
          </a:p>
          <a:p>
            <a:endParaRPr lang="en-US"/>
          </a:p>
          <a:p>
            <a:r>
              <a:rPr lang="en-US"/>
              <a:t>Discuss the various disparities that exist in accessing disaster behavioral health services, including differences in access to information, resources, and support networks; variations in the quality and availability of services; and inequities in the responsiveness of disaster response systems.</a:t>
            </a:r>
          </a:p>
          <a:p>
            <a:endParaRPr lang="en-US"/>
          </a:p>
          <a:p>
            <a:r>
              <a:rPr lang="en-US"/>
              <a:t>Provide examples or case studies to illustrate how these disparities manifest in real-life disaster scenarios, highlighting instances where certain communities face greater challenges in accessing or receiving appropriate behavioral health support.</a:t>
            </a:r>
          </a:p>
          <a:p>
            <a:endParaRPr lang="en-US"/>
          </a:p>
          <a:p>
            <a:r>
              <a:rPr lang="en-US"/>
              <a:t>Encourage participants to explore potential strategies for addressing disparities in disaster behavioral health services, such as:</a:t>
            </a:r>
          </a:p>
          <a:p>
            <a:endParaRPr lang="en-US"/>
          </a:p>
          <a:p>
            <a:r>
              <a:rPr lang="en-US"/>
              <a:t>Increasing cultural competence and sensitivity among disaster response providers.</a:t>
            </a:r>
          </a:p>
          <a:p>
            <a:r>
              <a:rPr lang="en-US"/>
              <a:t>Developing targeted outreach and education efforts to reach underserved and marginalized communities.</a:t>
            </a:r>
          </a:p>
          <a:p>
            <a:r>
              <a:rPr lang="en-US"/>
              <a:t>Establishing partnerships with community organizations and leaders to ensure that services are accessible and responsive to the needs of diverse populations.</a:t>
            </a:r>
          </a:p>
          <a:p>
            <a:r>
              <a:rPr lang="en-US"/>
              <a:t>Advocating for policies and funding priorities that prioritize equity and inclusion in disaster response and recovery efforts.</a:t>
            </a:r>
          </a:p>
          <a:p>
            <a:endParaRPr lang="en-US"/>
          </a:p>
          <a:p>
            <a:r>
              <a:rPr lang="en-US"/>
              <a:t>Facilitate discussions to allow participants to share insights, experiences, and best practices for addressing disparities in disaster behavioral health services. Encourage collaboration and collective action to promote equitable access to support for all individuals and communities affected by disasters.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"Encourage participants to remain committed to ongoing learning and actively incorporate Diversity, Equity, and Inclusion (DEI) principles into their work and interactions. This could involve seeking out additional training or resources on topics such as unconscious bias, cultural competence, and inclusive leadership.</a:t>
            </a:r>
          </a:p>
          <a:p>
            <a:endParaRPr lang="en-US"/>
          </a:p>
          <a:p>
            <a:r>
              <a:rPr lang="en-US"/>
              <a:t>For example, participants could engage in workshops or webinars focused on understanding and addressing systemic inequalities, or they could join affinity groups or professional networks that promote diversity and inclusion within their field.</a:t>
            </a:r>
          </a:p>
          <a:p>
            <a:endParaRPr lang="en-US"/>
          </a:p>
          <a:p>
            <a:r>
              <a:rPr lang="en-US"/>
              <a:t>Incorporating DEI principles into their work might also involve implementing inclusive practices, such as conducting diverse candidate searches when hiring, ensuring that meetings and events are accessible to individuals with disabilities, and fostering a culture of respect and belonging within their teams.</a:t>
            </a:r>
          </a:p>
          <a:p>
            <a:endParaRPr lang="en-US"/>
          </a:p>
          <a:p>
            <a:r>
              <a:rPr lang="en-US"/>
              <a:t>Encourage participants to actively seek feedback from colleagues and stakeholders from diverse backgrounds to ensure that their efforts to promote DEI are meaningful and impactful.</a:t>
            </a:r>
          </a:p>
          <a:p>
            <a:endParaRPr lang="en-US"/>
          </a:p>
          <a:p>
            <a:r>
              <a:rPr lang="en-US"/>
              <a:t>Ultimately, the goal is to create environments where everyone feels valued, respected, and empowered to contribute their unique perspectives and talents."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Question: What is the definition of equity?</a:t>
            </a:r>
          </a:p>
          <a:p>
            <a:r>
              <a:rPr lang="en-US"/>
              <a:t>Distributing resources based on the tailored needs of specific populations</a:t>
            </a:r>
          </a:p>
          <a:p>
            <a:endParaRPr lang="en-US"/>
          </a:p>
          <a:p>
            <a:r>
              <a:rPr lang="en-US"/>
              <a:t>Question: What term describes automatic mental associations that influence behavior outside of awareness?</a:t>
            </a:r>
          </a:p>
          <a:p>
            <a:r>
              <a:rPr lang="en-US"/>
              <a:t> Unconscious bias</a:t>
            </a:r>
          </a:p>
          <a:p>
            <a:endParaRPr lang="en-US"/>
          </a:p>
          <a:p>
            <a:r>
              <a:rPr lang="en-US"/>
              <a:t>Question: What does LGBTQ+ stand for?</a:t>
            </a:r>
          </a:p>
          <a:p>
            <a:r>
              <a:rPr lang="en-US"/>
              <a:t> Lesbian, Gay, Bisexual, Transgender, Queer or Questioning</a:t>
            </a:r>
          </a:p>
          <a:p>
            <a:endParaRPr lang="en-US"/>
          </a:p>
          <a:p>
            <a:r>
              <a:rPr lang="en-US"/>
              <a:t>Question: Which term refers to individuals whose gender identity differs from the sex they were assigned at birth?</a:t>
            </a:r>
          </a:p>
          <a:p>
            <a:r>
              <a:rPr lang="en-US"/>
              <a:t>Transgender</a:t>
            </a:r>
          </a:p>
          <a:p>
            <a:endParaRPr lang="en-US"/>
          </a:p>
          <a:p>
            <a:r>
              <a:rPr lang="en-US"/>
              <a:t>Question: What does the term "intersectionality" refer to?</a:t>
            </a:r>
          </a:p>
          <a:p>
            <a:r>
              <a:rPr lang="en-US"/>
              <a:t>The cumulative impact of multiple social identities on experiences and barriers</a:t>
            </a:r>
          </a:p>
          <a:p>
            <a:endParaRPr lang="en-US"/>
          </a:p>
          <a:p>
            <a:r>
              <a:rPr lang="en-US"/>
              <a:t>Question: What is the primary goal of environmental justice? Ensuring fair treatment and involvement in environmental decision-making regardless of race or income</a:t>
            </a:r>
          </a:p>
          <a:p>
            <a:endParaRPr lang="en-US"/>
          </a:p>
          <a:p>
            <a:r>
              <a:rPr lang="en-US"/>
              <a:t>Question: Which term describes the assumption that heterosexuality is natural and superior to other sexual preferences?</a:t>
            </a:r>
          </a:p>
          <a:p>
            <a:r>
              <a:rPr lang="en-US"/>
              <a:t>Heteronormativity</a:t>
            </a:r>
          </a:p>
          <a:p>
            <a:endParaRPr lang="en-US"/>
          </a:p>
          <a:p>
            <a:r>
              <a:rPr lang="en-US"/>
              <a:t>Question: What is the purpose of using correct pronouns for transgender individuals?</a:t>
            </a:r>
          </a:p>
          <a:p>
            <a:r>
              <a:rPr lang="en-US"/>
              <a:t> To demonstrate respect for their gender identity</a:t>
            </a:r>
          </a:p>
          <a:p>
            <a:endParaRPr lang="en-US"/>
          </a:p>
          <a:p>
            <a:r>
              <a:rPr lang="en-US"/>
              <a:t>Question: What term describes everyday verbal, physical, and symbolic insults and slights, whether intentional or unintentional?</a:t>
            </a:r>
          </a:p>
          <a:p>
            <a:r>
              <a:rPr lang="en-US"/>
              <a:t>Microaggressions</a:t>
            </a:r>
          </a:p>
          <a:p>
            <a:endParaRPr lang="en-US"/>
          </a:p>
          <a:p>
            <a:r>
              <a:rPr lang="en-US"/>
              <a:t>Question: What does the term "neurodiversity" refer to?</a:t>
            </a:r>
          </a:p>
          <a:p>
            <a:r>
              <a:rPr lang="en-US"/>
              <a:t>The natural variation of human neurological characteristics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Question: What is the definition of equity?</a:t>
            </a:r>
          </a:p>
          <a:p>
            <a:r>
              <a:rPr lang="en-US"/>
              <a:t>Distributing resources based on the tailored needs of specific populations</a:t>
            </a:r>
          </a:p>
          <a:p>
            <a:endParaRPr lang="en-US"/>
          </a:p>
          <a:p>
            <a:r>
              <a:rPr lang="en-US"/>
              <a:t>Question: What term describes automatic mental associations that influence behavior outside of awareness?</a:t>
            </a:r>
          </a:p>
          <a:p>
            <a:r>
              <a:rPr lang="en-US"/>
              <a:t> Unconscious bias</a:t>
            </a:r>
          </a:p>
          <a:p>
            <a:endParaRPr lang="en-US"/>
          </a:p>
          <a:p>
            <a:r>
              <a:rPr lang="en-US"/>
              <a:t>Question: What does LGBTQ+ stand for?</a:t>
            </a:r>
          </a:p>
          <a:p>
            <a:r>
              <a:rPr lang="en-US"/>
              <a:t> Lesbian, Gay, Bisexual, Transgender, Queer or Questioning</a:t>
            </a:r>
          </a:p>
          <a:p>
            <a:endParaRPr lang="en-US"/>
          </a:p>
          <a:p>
            <a:r>
              <a:rPr lang="en-US"/>
              <a:t>Question: Which term refers to individuals whose gender identity differs from the sex they were assigned at birth?</a:t>
            </a:r>
          </a:p>
          <a:p>
            <a:r>
              <a:rPr lang="en-US"/>
              <a:t>Transgender</a:t>
            </a:r>
          </a:p>
          <a:p>
            <a:endParaRPr lang="en-US"/>
          </a:p>
          <a:p>
            <a:r>
              <a:rPr lang="en-US"/>
              <a:t>Question: What does the term "intersectionality" refer to?</a:t>
            </a:r>
          </a:p>
          <a:p>
            <a:r>
              <a:rPr lang="en-US"/>
              <a:t>The cumulative impact of multiple social identities on experiences and barriers</a:t>
            </a:r>
          </a:p>
          <a:p>
            <a:endParaRPr lang="en-US"/>
          </a:p>
          <a:p>
            <a:r>
              <a:rPr lang="en-US"/>
              <a:t>Question: What is the primary goal of environmental justice? Ensuring fair treatment and involvement in environmental decision-making regardless of race or income</a:t>
            </a:r>
          </a:p>
          <a:p>
            <a:endParaRPr lang="en-US"/>
          </a:p>
          <a:p>
            <a:r>
              <a:rPr lang="en-US"/>
              <a:t>Question: Which term describes the assumption that heterosexuality is natural and superior to other sexual preferences?</a:t>
            </a:r>
          </a:p>
          <a:p>
            <a:r>
              <a:rPr lang="en-US"/>
              <a:t>Heteronormativity</a:t>
            </a:r>
          </a:p>
          <a:p>
            <a:endParaRPr lang="en-US"/>
          </a:p>
          <a:p>
            <a:r>
              <a:rPr lang="en-US"/>
              <a:t>Question: What is the purpose of using correct pronouns for transgender individuals?</a:t>
            </a:r>
          </a:p>
          <a:p>
            <a:r>
              <a:rPr lang="en-US"/>
              <a:t> To demonstrate respect for their gender identity</a:t>
            </a:r>
          </a:p>
          <a:p>
            <a:endParaRPr lang="en-US"/>
          </a:p>
          <a:p>
            <a:r>
              <a:rPr lang="en-US"/>
              <a:t>Question: What term describes everyday verbal, physical, and symbolic insults and slights, whether intentional or unintentional?</a:t>
            </a:r>
          </a:p>
          <a:p>
            <a:r>
              <a:rPr lang="en-US"/>
              <a:t>Microaggressions</a:t>
            </a:r>
          </a:p>
          <a:p>
            <a:endParaRPr lang="en-US"/>
          </a:p>
          <a:p>
            <a:r>
              <a:rPr lang="en-US"/>
              <a:t>Question: What does the term "neurodiversity" refer to?</a:t>
            </a:r>
          </a:p>
          <a:p>
            <a:r>
              <a:rPr lang="en-US"/>
              <a:t>The natural variation of human neurological characteristics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Encourage participants to reflect on how these concepts apply to their own experiences and interactions.</a:t>
            </a:r>
          </a:p>
          <a:p>
            <a:r>
              <a:rPr lang="en-US"/>
              <a:t>"Take a moment to think about how these concepts show up in your own life. Diversity, equality, and equity aren't just abstract ideas—they're part of our everyday experiences and interactions. Consider times when you've encountered diversity, or situations where you've seen equality or equity in action. Reflecting on these experiences can deepen our understanding and help us see how these concepts play out in real life. So, let's take a moment to think about how diversity, equality, and equity resonate with our own stories and perspectives."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Define inclusion and clarify the distinction between equity and equality.</a:t>
            </a:r>
          </a:p>
          <a:p>
            <a:r>
              <a:rPr lang="en-US"/>
              <a:t>“"Let's define inclusion first—it's about creating an environment where everyone feels valued and respected, where all voices are heard and included. Now, let's tackle the difference between equity and equality. </a:t>
            </a:r>
          </a:p>
          <a:p>
            <a:endParaRPr lang="en-US"/>
          </a:p>
          <a:p>
            <a:r>
              <a:rPr lang="en-US"/>
              <a:t>Equality is like giving everyone the same-size shoes, regardless of their needs. But equity? It's about giving everyone the shoes that fit them best, so they can walk comfortably and reach their full potential. Inclusion, equity, and equality—they're all part of building a fair and welcoming space where everyone can thrive."</a:t>
            </a:r>
          </a:p>
          <a:p>
            <a:endParaRPr lang="en-US"/>
          </a:p>
          <a:p>
            <a:r>
              <a:rPr lang="en-US"/>
              <a:t>•	Emphasize that inclusion is essential for creating a supportive and welcoming environment.</a:t>
            </a:r>
          </a:p>
          <a:p>
            <a:endParaRPr lang="en-US"/>
          </a:p>
          <a:p>
            <a:r>
              <a:rPr lang="en-US"/>
              <a:t>"Let's put a spotlight on inclusion—it's the secret sauce that makes our environment supportive and welcoming for everyone. When we embrace inclusion, we're not just opening the door for people—we're inviting them in, making them feel valued, and giving them a seat at the table. It's about creating a space where everyone feels like they belong, where their voices are heard, and where they can fully be themselves without fear or judgment. Inclusion isn't just nice to have—it's absolutely essential for building a community where everyone can thrive."</a:t>
            </a:r>
          </a:p>
          <a:p>
            <a:endParaRPr lang="en-US"/>
          </a:p>
          <a:p>
            <a:r>
              <a:rPr lang="en-US"/>
              <a:t>•	Encourage participants to consider how they can promote inclusion in their own spheres of influence.</a:t>
            </a:r>
          </a:p>
          <a:p>
            <a:r>
              <a:rPr lang="en-US"/>
              <a:t>"Let's brainstorm ways we can be inclusion champions in our own circles. Whether it's at work, in our communities, or even within our families, we all have the power to make a difference. It could be as simple as speaking up when we see someone being excluded or actively inviting diverse perspectives into our conversations. By taking small steps to promote inclusion in our everyday lives, we can create ripple effects of positive change that touch everyone around us. So, let's think about how we can each be catalysts for inclusion in our own spheres of influence."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Discuss the impact of bias on decision-making and interpersonal interactions.</a:t>
            </a:r>
          </a:p>
          <a:p>
            <a:r>
              <a:rPr lang="en-US"/>
              <a:t>"Let's dive into how bias can really shake things up in decision-making and how we interact with others. See, biases can sneak into our brains without us even realizing it, affecting how we see people and situations. They can influence everything from who we hire or promote to how we interact with our colleagues or neighbors. By shining a light on these biases, we can start to recognize them for what they are and work to make fairer, more inclusive decisions. It's all about being aware of the impact bias can have and taking steps to minimize its effects on our interactions and decisions."</a:t>
            </a:r>
          </a:p>
          <a:p>
            <a:endParaRPr lang="en-US"/>
          </a:p>
          <a:p>
            <a:r>
              <a:rPr lang="en-US"/>
              <a:t>•	Encourage participants to reflect on their own biases and strategies for mitigating them.</a:t>
            </a:r>
          </a:p>
          <a:p>
            <a:r>
              <a:rPr lang="en-US"/>
              <a:t>"Let's take a moment for some self-reflection. We all have biases—it's just part of being human. But the good news is, we can do something about it. Think about times when your biases might have influenced your decisions or interactions. Maybe you catch yourself making assumptions about someone based on their appearance or background. Now, let's brainstorm strategies for mitigating those biases. It could be as simple as pausing to question our assumptions or seeking out diverse perspectives. By recognizing our biases and actively working to challenge them, we can create more inclusive spaces where everyone feels valued and respected."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Define microaggressions and provide examples.</a:t>
            </a:r>
          </a:p>
          <a:p>
            <a:r>
              <a:rPr lang="en-US"/>
              <a:t>"Let's unpack microaggressions. They're those little digs or slights—whether intentional or not—that can really sting. It's like when someone makes a comment that seems harmless on the surface but carries a deeper, hurtful meaning. For example, asking a person of color where they're 'really' from, implying they don't belong. Or telling a woman she's 'too emotional' when she's expressing herself. These seemingly small remarks can add up and create a hostile environment for those on the receiving end. Recognizing microaggressions is the first step to stopping them in their tracks and creating a more inclusive and respectful space for everyone."</a:t>
            </a:r>
          </a:p>
          <a:p>
            <a:r>
              <a:rPr lang="en-US"/>
              <a:t>•	Discuss the harmful effects of microaggressions on individuals and communities.</a:t>
            </a:r>
          </a:p>
          <a:p>
            <a:r>
              <a:rPr lang="en-US"/>
              <a:t>"Let's talk about the ripple effects of microaggressions. They might seem small, but their impact can be huge. Microaggressions chip away at a person's sense of belonging and worth, leaving them feeling misunderstood, marginalized, and even invisible. Over time, they can erode trust and create divides within communities. It's like a thousand paper cuts—each one might not seem like much on its own, but together, they can really hurt. By understanding the harmful effects of microaggressions, we can work to create spaces where everyone feels seen, valued, and respected."</a:t>
            </a:r>
          </a:p>
          <a:p>
            <a:r>
              <a:rPr lang="en-US"/>
              <a:t>•	Encourage participants to recognize and address microaggressions when they occur.</a:t>
            </a:r>
          </a:p>
          <a:p>
            <a:r>
              <a:rPr lang="en-US"/>
              <a:t>"Let's empower everyone to be allies in recognizing and addressing microaggressions. When we see or hear something that doesn't sit right, it's important to speak up. It could be as simple as gently calling out the behavior or checking in with the person who was affected. By shining a light on microaggressions and showing support for those impacted, we can create a culture where everyone feels safe and respected. Remember, it's up to all of us to stand up against these subtle forms of discrimination and create a more inclusive environment for everyone."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Discuss the importance of acknowledging and addressing racial and ethnic disparities.</a:t>
            </a:r>
          </a:p>
          <a:p>
            <a:r>
              <a:rPr lang="en-US"/>
              <a:t>"Let's shine a light on the importance of acknowledging and addressing racial and ethnic disparities. These disparities are real and have deep-rooted impacts on individuals and communities. When we turn a blind eye to them, we perpetuate systems of inequality and injustice. But when we confront these disparities head-on, we can work towards building a fairer and more equitable society for everyone. It's about recognizing the problem and taking meaningful action to create change."</a:t>
            </a:r>
          </a:p>
          <a:p>
            <a:r>
              <a:rPr lang="en-US"/>
              <a:t>•	Encourage participants to consider the role of race and ethnicity in their own identities and experiences.</a:t>
            </a:r>
          </a:p>
          <a:p>
            <a:r>
              <a:rPr lang="en-US"/>
              <a:t>"Let's take a moment for some self-reflection. Race and ethnicity play a significant role in shaping our identities and experiences. Think about how your own racial or ethnic background has influenced your life—your relationships, your opportunities, even the way you see the world. By recognizing and acknowledging the role of race and ethnicity in our own identities, we can better understand the experiences of others and work towards creating a more inclusive and equitable society for everyone."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Discuss the social construction of race and the impact of racism on individuals and society.</a:t>
            </a:r>
          </a:p>
          <a:p>
            <a:r>
              <a:rPr lang="en-US"/>
              <a:t>"Let's dive into a big topic: the social construction of race and the impact of racism. See, race isn't something that's fixed or biological—it's a social construct, meaning it's shaped by society and culture. But even though it's not 'real' in a biological sense, the effects of racism are very real. Racism creates divisions and inequalities that harm individuals and society as a whole. By understanding how race is constructed and the damaging effects of racism, we can work towards dismantling these systems of oppression and building a more just and equitable world for everyone."</a:t>
            </a:r>
          </a:p>
          <a:p>
            <a:r>
              <a:rPr lang="en-US"/>
              <a:t>•	Encourage participants to examine their own beliefs and attitudes about race.</a:t>
            </a:r>
          </a:p>
          <a:p>
            <a:r>
              <a:rPr lang="en-US"/>
              <a:t>"Let's take a moment for some self-reflection. Our beliefs and attitudes about race are deeply ingrained and can have a big impact on how we interact with others. Think about your own beliefs and attitudes—how do you view people of different races? Are there any stereotypes or biases that you've internalized? By examining our own beliefs and attitudes about race, we can start to uncover any biases we might have and work towards challenging them. It's all about being honest with ourselves and committed to personal growth and understanding."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Discuss strategies for promoting racial equity and social justice in various contexts.</a:t>
            </a:r>
          </a:p>
          <a:p>
            <a:endParaRPr lang="en-US"/>
          </a:p>
          <a:p>
            <a:r>
              <a:rPr lang="en-US"/>
              <a:t>"Let's brainstorm some strategies for promoting racial equity and social justice in different settings. It could be advocating for inclusive policies in our workplaces, supporting organizations that fight for racial justice in our communities, or even having conversations with friends and family about the importance of racial equity. By acting in our own spheres of influence, we can contribute to the larger movement for change. Let's explore how we can each play a role in promoting racial equity and social justice wherever we are."</a:t>
            </a:r>
          </a:p>
          <a:p>
            <a:endParaRPr lang="en-US"/>
          </a:p>
          <a:p>
            <a:r>
              <a:rPr lang="en-US"/>
              <a:t>•	Encourage participants to advocate for systemic change to address racial inequalities.</a:t>
            </a:r>
          </a:p>
          <a:p>
            <a:endParaRPr lang="en-US"/>
          </a:p>
          <a:p>
            <a:r>
              <a:rPr lang="en-US"/>
              <a:t>"Let's empower everyone to be advocates for systemic change to address racial inequalities. It's not enough to just talk about the issues—we need to act. That means speaking up against injustice, supporting policies and initiatives that promote racial equity, and actively working to dismantle systems of oppression. By joining together and advocating for change, we can create a more just and equitable world for everyone. Remember, our voices have power, and together, we can make a difference."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4/13/2024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4/13/2024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4/13/2024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30.sv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30.sv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36.svg"/><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36.sv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36.sv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36.sv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36.sv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36.sv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17.png"/><Relationship Id="rId7"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3.svg"/><Relationship Id="rId5" Type="http://schemas.openxmlformats.org/officeDocument/2006/relationships/image" Target="../media/image42.png"/><Relationship Id="rId10" Type="http://schemas.openxmlformats.org/officeDocument/2006/relationships/image" Target="../media/image47.svg"/><Relationship Id="rId4" Type="http://schemas.openxmlformats.org/officeDocument/2006/relationships/image" Target="../media/image18.svg"/><Relationship Id="rId9" Type="http://schemas.openxmlformats.org/officeDocument/2006/relationships/image" Target="../media/image46.png"/></Relationships>
</file>

<file path=ppt/slides/_rels/slide1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50.svg"/><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s/_rels/slide2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50.svg"/><Relationship Id="rId4" Type="http://schemas.openxmlformats.org/officeDocument/2006/relationships/image" Target="../media/image49.png"/></Relationships>
</file>

<file path=ppt/slides/_rels/slide2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50.svg"/><Relationship Id="rId4" Type="http://schemas.openxmlformats.org/officeDocument/2006/relationships/image" Target="../media/image49.png"/></Relationships>
</file>

<file path=ppt/slides/_rels/slide22.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56.svg"/><Relationship Id="rId5" Type="http://schemas.openxmlformats.org/officeDocument/2006/relationships/image" Target="../media/image55.png"/><Relationship Id="rId10" Type="http://schemas.openxmlformats.org/officeDocument/2006/relationships/image" Target="../media/image60.svg"/><Relationship Id="rId4" Type="http://schemas.openxmlformats.org/officeDocument/2006/relationships/image" Target="../media/image54.svg"/><Relationship Id="rId9" Type="http://schemas.openxmlformats.org/officeDocument/2006/relationships/image" Target="../media/image59.png"/></Relationships>
</file>

<file path=ppt/slides/_rels/slide23.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56.svg"/><Relationship Id="rId5" Type="http://schemas.openxmlformats.org/officeDocument/2006/relationships/image" Target="../media/image55.png"/><Relationship Id="rId10" Type="http://schemas.openxmlformats.org/officeDocument/2006/relationships/image" Target="../media/image60.svg"/><Relationship Id="rId4" Type="http://schemas.openxmlformats.org/officeDocument/2006/relationships/image" Target="../media/image54.svg"/><Relationship Id="rId9" Type="http://schemas.openxmlformats.org/officeDocument/2006/relationships/image" Target="../media/image59.png"/></Relationships>
</file>

<file path=ppt/slides/_rels/slide24.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hyperlink" Target="https://www.samhsa.gov/dtac/disaster-planners/diversity-equity-inclusion/key-dei-terms" TargetMode="External"/><Relationship Id="rId7" Type="http://schemas.openxmlformats.org/officeDocument/2006/relationships/image" Target="../media/image56.sv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55.png"/><Relationship Id="rId11" Type="http://schemas.openxmlformats.org/officeDocument/2006/relationships/image" Target="../media/image60.svg"/><Relationship Id="rId5" Type="http://schemas.openxmlformats.org/officeDocument/2006/relationships/image" Target="../media/image54.sv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sv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4.sv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5.svg"/></Relationships>
</file>

<file path=ppt/slides/_rels/slide4.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15.png"/><Relationship Id="rId7"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21.sv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7.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0.sv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30.sv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sp>
        <p:nvSpPr>
          <p:cNvPr id="2" name="Freeform 2"/>
          <p:cNvSpPr/>
          <p:nvPr/>
        </p:nvSpPr>
        <p:spPr>
          <a:xfrm>
            <a:off x="11883617" y="7213"/>
            <a:ext cx="6404383" cy="10272573"/>
          </a:xfrm>
          <a:custGeom>
            <a:avLst/>
            <a:gdLst/>
            <a:ahLst/>
            <a:cxnLst/>
            <a:rect l="l" t="t" r="r" b="b"/>
            <a:pathLst>
              <a:path w="6404383" h="10272573">
                <a:moveTo>
                  <a:pt x="0" y="0"/>
                </a:moveTo>
                <a:lnTo>
                  <a:pt x="6404383" y="0"/>
                </a:lnTo>
                <a:lnTo>
                  <a:pt x="6404383" y="10272574"/>
                </a:lnTo>
                <a:lnTo>
                  <a:pt x="0" y="10272574"/>
                </a:lnTo>
                <a:lnTo>
                  <a:pt x="0" y="0"/>
                </a:lnTo>
                <a:close/>
              </a:path>
            </a:pathLst>
          </a:custGeom>
          <a:blipFill>
            <a:blip r:embed="rId2"/>
            <a:stretch>
              <a:fillRect l="-69766" r="-70982"/>
            </a:stretch>
          </a:blipFill>
        </p:spPr>
      </p:sp>
      <p:sp>
        <p:nvSpPr>
          <p:cNvPr id="3" name="Freeform 3"/>
          <p:cNvSpPr/>
          <p:nvPr/>
        </p:nvSpPr>
        <p:spPr>
          <a:xfrm flipH="1">
            <a:off x="7060424" y="1647825"/>
            <a:ext cx="2812527" cy="2561957"/>
          </a:xfrm>
          <a:custGeom>
            <a:avLst/>
            <a:gdLst/>
            <a:ahLst/>
            <a:cxnLst/>
            <a:rect l="l" t="t" r="r" b="b"/>
            <a:pathLst>
              <a:path w="2812527" h="2561957">
                <a:moveTo>
                  <a:pt x="2812527" y="0"/>
                </a:moveTo>
                <a:lnTo>
                  <a:pt x="0" y="0"/>
                </a:lnTo>
                <a:lnTo>
                  <a:pt x="0" y="2561957"/>
                </a:lnTo>
                <a:lnTo>
                  <a:pt x="2812527" y="2561957"/>
                </a:lnTo>
                <a:lnTo>
                  <a:pt x="2812527"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Freeform 4"/>
          <p:cNvSpPr/>
          <p:nvPr/>
        </p:nvSpPr>
        <p:spPr>
          <a:xfrm>
            <a:off x="4564533" y="7057973"/>
            <a:ext cx="5620522" cy="235040"/>
          </a:xfrm>
          <a:custGeom>
            <a:avLst/>
            <a:gdLst/>
            <a:ahLst/>
            <a:cxnLst/>
            <a:rect l="l" t="t" r="r" b="b"/>
            <a:pathLst>
              <a:path w="5620522" h="235040">
                <a:moveTo>
                  <a:pt x="0" y="0"/>
                </a:moveTo>
                <a:lnTo>
                  <a:pt x="5620522" y="0"/>
                </a:lnTo>
                <a:lnTo>
                  <a:pt x="5620522" y="235040"/>
                </a:lnTo>
                <a:lnTo>
                  <a:pt x="0" y="2350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grpSp>
        <p:nvGrpSpPr>
          <p:cNvPr id="5" name="Group 5"/>
          <p:cNvGrpSpPr/>
          <p:nvPr/>
        </p:nvGrpSpPr>
        <p:grpSpPr>
          <a:xfrm>
            <a:off x="-597570" y="7921663"/>
            <a:ext cx="10782626" cy="838918"/>
            <a:chOff x="0" y="0"/>
            <a:chExt cx="2839868" cy="220950"/>
          </a:xfrm>
        </p:grpSpPr>
        <p:sp>
          <p:nvSpPr>
            <p:cNvPr id="6" name="Freeform 6"/>
            <p:cNvSpPr/>
            <p:nvPr/>
          </p:nvSpPr>
          <p:spPr>
            <a:xfrm>
              <a:off x="0" y="0"/>
              <a:ext cx="2839869" cy="220950"/>
            </a:xfrm>
            <a:custGeom>
              <a:avLst/>
              <a:gdLst/>
              <a:ahLst/>
              <a:cxnLst/>
              <a:rect l="l" t="t" r="r" b="b"/>
              <a:pathLst>
                <a:path w="2839869" h="220950">
                  <a:moveTo>
                    <a:pt x="10770" y="0"/>
                  </a:moveTo>
                  <a:lnTo>
                    <a:pt x="2829098" y="0"/>
                  </a:lnTo>
                  <a:cubicBezTo>
                    <a:pt x="2831955" y="0"/>
                    <a:pt x="2834694" y="1135"/>
                    <a:pt x="2836714" y="3154"/>
                  </a:cubicBezTo>
                  <a:cubicBezTo>
                    <a:pt x="2838734" y="5174"/>
                    <a:pt x="2839869" y="7914"/>
                    <a:pt x="2839869" y="10770"/>
                  </a:cubicBezTo>
                  <a:lnTo>
                    <a:pt x="2839869" y="210180"/>
                  </a:lnTo>
                  <a:cubicBezTo>
                    <a:pt x="2839869" y="213036"/>
                    <a:pt x="2838734" y="215776"/>
                    <a:pt x="2836714" y="217795"/>
                  </a:cubicBezTo>
                  <a:cubicBezTo>
                    <a:pt x="2834694" y="219815"/>
                    <a:pt x="2831955" y="220950"/>
                    <a:pt x="2829098" y="220950"/>
                  </a:cubicBezTo>
                  <a:lnTo>
                    <a:pt x="10770" y="220950"/>
                  </a:lnTo>
                  <a:cubicBezTo>
                    <a:pt x="7914" y="220950"/>
                    <a:pt x="5174" y="219815"/>
                    <a:pt x="3154" y="217795"/>
                  </a:cubicBezTo>
                  <a:cubicBezTo>
                    <a:pt x="1135" y="215776"/>
                    <a:pt x="0" y="213036"/>
                    <a:pt x="0" y="210180"/>
                  </a:cubicBezTo>
                  <a:lnTo>
                    <a:pt x="0" y="10770"/>
                  </a:lnTo>
                  <a:cubicBezTo>
                    <a:pt x="0" y="7914"/>
                    <a:pt x="1135" y="5174"/>
                    <a:pt x="3154" y="3154"/>
                  </a:cubicBezTo>
                  <a:cubicBezTo>
                    <a:pt x="5174" y="1135"/>
                    <a:pt x="7914" y="0"/>
                    <a:pt x="10770" y="0"/>
                  </a:cubicBezTo>
                  <a:close/>
                </a:path>
              </a:pathLst>
            </a:custGeom>
            <a:solidFill>
              <a:srgbClr val="FBD160"/>
            </a:solidFill>
          </p:spPr>
        </p:sp>
        <p:sp>
          <p:nvSpPr>
            <p:cNvPr id="7" name="TextBox 7"/>
            <p:cNvSpPr txBox="1"/>
            <p:nvPr/>
          </p:nvSpPr>
          <p:spPr>
            <a:xfrm>
              <a:off x="0" y="-57150"/>
              <a:ext cx="2839868" cy="278100"/>
            </a:xfrm>
            <a:prstGeom prst="rect">
              <a:avLst/>
            </a:prstGeom>
          </p:spPr>
          <p:txBody>
            <a:bodyPr lIns="50800" tIns="50800" rIns="50800" bIns="50800" rtlCol="0" anchor="ctr"/>
            <a:lstStyle/>
            <a:p>
              <a:pPr algn="ctr">
                <a:lnSpc>
                  <a:spcPts val="3500"/>
                </a:lnSpc>
              </a:pPr>
              <a:endParaRPr/>
            </a:p>
          </p:txBody>
        </p:sp>
      </p:grpSp>
      <p:grpSp>
        <p:nvGrpSpPr>
          <p:cNvPr id="8" name="Group 8"/>
          <p:cNvGrpSpPr/>
          <p:nvPr/>
        </p:nvGrpSpPr>
        <p:grpSpPr>
          <a:xfrm>
            <a:off x="913859" y="777653"/>
            <a:ext cx="47625" cy="1314894"/>
            <a:chOff x="0" y="0"/>
            <a:chExt cx="12543" cy="346309"/>
          </a:xfrm>
        </p:grpSpPr>
        <p:sp>
          <p:nvSpPr>
            <p:cNvPr id="9" name="Freeform 9"/>
            <p:cNvSpPr/>
            <p:nvPr/>
          </p:nvSpPr>
          <p:spPr>
            <a:xfrm>
              <a:off x="0" y="0"/>
              <a:ext cx="12543" cy="346309"/>
            </a:xfrm>
            <a:custGeom>
              <a:avLst/>
              <a:gdLst/>
              <a:ahLst/>
              <a:cxnLst/>
              <a:rect l="l" t="t" r="r" b="b"/>
              <a:pathLst>
                <a:path w="12543" h="346309">
                  <a:moveTo>
                    <a:pt x="0" y="0"/>
                  </a:moveTo>
                  <a:lnTo>
                    <a:pt x="12543" y="0"/>
                  </a:lnTo>
                  <a:lnTo>
                    <a:pt x="12543" y="346309"/>
                  </a:lnTo>
                  <a:lnTo>
                    <a:pt x="0" y="346309"/>
                  </a:lnTo>
                  <a:close/>
                </a:path>
              </a:pathLst>
            </a:custGeom>
            <a:solidFill>
              <a:srgbClr val="E44650"/>
            </a:solidFill>
          </p:spPr>
        </p:sp>
        <p:sp>
          <p:nvSpPr>
            <p:cNvPr id="10" name="TextBox 10"/>
            <p:cNvSpPr txBox="1"/>
            <p:nvPr/>
          </p:nvSpPr>
          <p:spPr>
            <a:xfrm>
              <a:off x="0" y="-57150"/>
              <a:ext cx="12543" cy="403459"/>
            </a:xfrm>
            <a:prstGeom prst="rect">
              <a:avLst/>
            </a:prstGeom>
          </p:spPr>
          <p:txBody>
            <a:bodyPr lIns="50800" tIns="50800" rIns="50800" bIns="50800" rtlCol="0" anchor="ctr"/>
            <a:lstStyle/>
            <a:p>
              <a:pPr algn="ctr">
                <a:lnSpc>
                  <a:spcPts val="3500"/>
                </a:lnSpc>
              </a:pPr>
              <a:endParaRPr/>
            </a:p>
          </p:txBody>
        </p:sp>
      </p:grpSp>
      <p:sp>
        <p:nvSpPr>
          <p:cNvPr id="11" name="TextBox 11"/>
          <p:cNvSpPr txBox="1"/>
          <p:nvPr/>
        </p:nvSpPr>
        <p:spPr>
          <a:xfrm>
            <a:off x="1082566" y="3198205"/>
            <a:ext cx="6852345" cy="2599901"/>
          </a:xfrm>
          <a:prstGeom prst="rect">
            <a:avLst/>
          </a:prstGeom>
        </p:spPr>
        <p:txBody>
          <a:bodyPr lIns="0" tIns="0" rIns="0" bIns="0" rtlCol="0" anchor="t">
            <a:spAutoFit/>
          </a:bodyPr>
          <a:lstStyle/>
          <a:p>
            <a:pPr>
              <a:lnSpc>
                <a:spcPts val="6733"/>
              </a:lnSpc>
            </a:pPr>
            <a:r>
              <a:rPr lang="en-US" sz="6733">
                <a:solidFill>
                  <a:srgbClr val="FFFFFF"/>
                </a:solidFill>
                <a:latin typeface="Rubik Bold"/>
              </a:rPr>
              <a:t>Effective Communication on DEI Topics </a:t>
            </a:r>
          </a:p>
        </p:txBody>
      </p:sp>
      <p:sp>
        <p:nvSpPr>
          <p:cNvPr id="12" name="TextBox 12"/>
          <p:cNvSpPr txBox="1"/>
          <p:nvPr/>
        </p:nvSpPr>
        <p:spPr>
          <a:xfrm>
            <a:off x="1082566" y="8111504"/>
            <a:ext cx="8582618" cy="459994"/>
          </a:xfrm>
          <a:prstGeom prst="rect">
            <a:avLst/>
          </a:prstGeom>
        </p:spPr>
        <p:txBody>
          <a:bodyPr lIns="0" tIns="0" rIns="0" bIns="0" rtlCol="0" anchor="t">
            <a:spAutoFit/>
          </a:bodyPr>
          <a:lstStyle/>
          <a:p>
            <a:pPr>
              <a:lnSpc>
                <a:spcPts val="3683"/>
              </a:lnSpc>
            </a:pPr>
            <a:r>
              <a:rPr lang="en-US" sz="2900">
                <a:solidFill>
                  <a:srgbClr val="2B2B2B"/>
                </a:solidFill>
                <a:latin typeface="Rubik"/>
              </a:rPr>
              <a:t>Fairness and justice </a:t>
            </a:r>
          </a:p>
        </p:txBody>
      </p:sp>
      <p:sp>
        <p:nvSpPr>
          <p:cNvPr id="13" name="TextBox 13"/>
          <p:cNvSpPr txBox="1"/>
          <p:nvPr/>
        </p:nvSpPr>
        <p:spPr>
          <a:xfrm>
            <a:off x="1082566" y="1027112"/>
            <a:ext cx="3034091" cy="796925"/>
          </a:xfrm>
          <a:prstGeom prst="rect">
            <a:avLst/>
          </a:prstGeom>
        </p:spPr>
        <p:txBody>
          <a:bodyPr lIns="0" tIns="0" rIns="0" bIns="0" rtlCol="0" anchor="t">
            <a:spAutoFit/>
          </a:bodyPr>
          <a:lstStyle/>
          <a:p>
            <a:pPr>
              <a:lnSpc>
                <a:spcPts val="3175"/>
              </a:lnSpc>
            </a:pPr>
            <a:r>
              <a:rPr lang="en-US" sz="2500">
                <a:solidFill>
                  <a:srgbClr val="BFE5EF"/>
                </a:solidFill>
                <a:latin typeface="Rubik"/>
              </a:rPr>
              <a:t>FSP Training</a:t>
            </a:r>
          </a:p>
          <a:p>
            <a:pPr>
              <a:lnSpc>
                <a:spcPts val="3175"/>
              </a:lnSpc>
            </a:pPr>
            <a:r>
              <a:rPr lang="en-US" sz="2500">
                <a:solidFill>
                  <a:srgbClr val="BFE5EF"/>
                </a:solidFill>
                <a:latin typeface="Rubik"/>
              </a:rPr>
              <a:t>Session: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grpSp>
        <p:nvGrpSpPr>
          <p:cNvPr id="2" name="Group 2"/>
          <p:cNvGrpSpPr/>
          <p:nvPr/>
        </p:nvGrpSpPr>
        <p:grpSpPr>
          <a:xfrm>
            <a:off x="9829813" y="1863352"/>
            <a:ext cx="7696187" cy="6872246"/>
            <a:chOff x="149860" y="501650"/>
            <a:chExt cx="12882880" cy="11503660"/>
          </a:xfrm>
        </p:grpSpPr>
        <p:sp>
          <p:nvSpPr>
            <p:cNvPr id="3" name="Freeform 3"/>
            <p:cNvSpPr/>
            <p:nvPr/>
          </p:nvSpPr>
          <p:spPr>
            <a:xfrm>
              <a:off x="0" y="0"/>
              <a:ext cx="12882879" cy="11503660"/>
            </a:xfrm>
            <a:custGeom>
              <a:avLst/>
              <a:gdLst/>
              <a:ahLst/>
              <a:cxnLst/>
              <a:rect l="l" t="t" r="r" b="b"/>
              <a:pathLst>
                <a:path w="12882879" h="11503660">
                  <a:moveTo>
                    <a:pt x="11337290" y="2283460"/>
                  </a:moveTo>
                  <a:cubicBezTo>
                    <a:pt x="10535920" y="1322070"/>
                    <a:pt x="9357360" y="730250"/>
                    <a:pt x="8139430" y="440690"/>
                  </a:cubicBezTo>
                  <a:cubicBezTo>
                    <a:pt x="6921500" y="151130"/>
                    <a:pt x="5646420" y="0"/>
                    <a:pt x="4451350" y="330200"/>
                  </a:cubicBezTo>
                  <a:lnTo>
                    <a:pt x="4452620" y="330200"/>
                  </a:lnTo>
                  <a:cubicBezTo>
                    <a:pt x="2360930" y="749300"/>
                    <a:pt x="601980" y="2358390"/>
                    <a:pt x="180340" y="4406900"/>
                  </a:cubicBezTo>
                  <a:cubicBezTo>
                    <a:pt x="0" y="5284470"/>
                    <a:pt x="33020" y="6197600"/>
                    <a:pt x="195580" y="7077710"/>
                  </a:cubicBezTo>
                  <a:cubicBezTo>
                    <a:pt x="379730" y="8077200"/>
                    <a:pt x="746760" y="9077960"/>
                    <a:pt x="1456690" y="9805670"/>
                  </a:cubicBezTo>
                  <a:cubicBezTo>
                    <a:pt x="2240280" y="10610850"/>
                    <a:pt x="3362960" y="11004550"/>
                    <a:pt x="4475480" y="11163300"/>
                  </a:cubicBezTo>
                  <a:cubicBezTo>
                    <a:pt x="6866890" y="11503660"/>
                    <a:pt x="9480550" y="10773410"/>
                    <a:pt x="11055350" y="8940800"/>
                  </a:cubicBezTo>
                  <a:cubicBezTo>
                    <a:pt x="12630149" y="7108190"/>
                    <a:pt x="12882880" y="4138930"/>
                    <a:pt x="11337290" y="2283460"/>
                  </a:cubicBezTo>
                  <a:close/>
                </a:path>
              </a:pathLst>
            </a:custGeom>
            <a:blipFill>
              <a:blip r:embed="rId3"/>
              <a:stretch>
                <a:fillRect l="-17559" r="-17559"/>
              </a:stretch>
            </a:blipFill>
          </p:spPr>
        </p:sp>
      </p:grpSp>
      <p:sp>
        <p:nvSpPr>
          <p:cNvPr id="4" name="TextBox 4"/>
          <p:cNvSpPr txBox="1"/>
          <p:nvPr/>
        </p:nvSpPr>
        <p:spPr>
          <a:xfrm>
            <a:off x="1028700" y="1478328"/>
            <a:ext cx="7973927" cy="785495"/>
          </a:xfrm>
          <a:prstGeom prst="rect">
            <a:avLst/>
          </a:prstGeom>
        </p:spPr>
        <p:txBody>
          <a:bodyPr lIns="0" tIns="0" rIns="0" bIns="0" rtlCol="0" anchor="t">
            <a:spAutoFit/>
          </a:bodyPr>
          <a:lstStyle/>
          <a:p>
            <a:pPr>
              <a:lnSpc>
                <a:spcPts val="5800"/>
              </a:lnSpc>
            </a:pPr>
            <a:r>
              <a:rPr lang="en-US" sz="5800">
                <a:solidFill>
                  <a:srgbClr val="F8F8F8"/>
                </a:solidFill>
                <a:latin typeface="Rubik"/>
              </a:rPr>
              <a:t>RACE AND ETHNICITY </a:t>
            </a:r>
          </a:p>
        </p:txBody>
      </p:sp>
      <p:sp>
        <p:nvSpPr>
          <p:cNvPr id="5" name="TextBox 5"/>
          <p:cNvSpPr txBox="1"/>
          <p:nvPr/>
        </p:nvSpPr>
        <p:spPr>
          <a:xfrm>
            <a:off x="1028700" y="2406698"/>
            <a:ext cx="6592802" cy="1127754"/>
          </a:xfrm>
          <a:prstGeom prst="rect">
            <a:avLst/>
          </a:prstGeom>
        </p:spPr>
        <p:txBody>
          <a:bodyPr lIns="0" tIns="0" rIns="0" bIns="0" rtlCol="0" anchor="t">
            <a:spAutoFit/>
          </a:bodyPr>
          <a:lstStyle/>
          <a:p>
            <a:pPr>
              <a:lnSpc>
                <a:spcPts val="8399"/>
              </a:lnSpc>
            </a:pPr>
            <a:r>
              <a:rPr lang="en-US" sz="8399">
                <a:solidFill>
                  <a:srgbClr val="FBD160"/>
                </a:solidFill>
                <a:latin typeface="Segoe Script"/>
              </a:rPr>
              <a:t>Terms</a:t>
            </a:r>
          </a:p>
        </p:txBody>
      </p:sp>
      <p:sp>
        <p:nvSpPr>
          <p:cNvPr id="6" name="Freeform 6"/>
          <p:cNvSpPr/>
          <p:nvPr/>
        </p:nvSpPr>
        <p:spPr>
          <a:xfrm rot="-857591">
            <a:off x="8894072" y="1162745"/>
            <a:ext cx="5973760" cy="912356"/>
          </a:xfrm>
          <a:custGeom>
            <a:avLst/>
            <a:gdLst/>
            <a:ahLst/>
            <a:cxnLst/>
            <a:rect l="l" t="t" r="r" b="b"/>
            <a:pathLst>
              <a:path w="5973760" h="912356">
                <a:moveTo>
                  <a:pt x="0" y="0"/>
                </a:moveTo>
                <a:lnTo>
                  <a:pt x="5973760" y="0"/>
                </a:lnTo>
                <a:lnTo>
                  <a:pt x="5973760" y="912356"/>
                </a:lnTo>
                <a:lnTo>
                  <a:pt x="0" y="91235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rot="-1563905" flipV="1">
            <a:off x="12305492" y="8279421"/>
            <a:ext cx="5973760" cy="912356"/>
          </a:xfrm>
          <a:custGeom>
            <a:avLst/>
            <a:gdLst/>
            <a:ahLst/>
            <a:cxnLst/>
            <a:rect l="l" t="t" r="r" b="b"/>
            <a:pathLst>
              <a:path w="5973760" h="912356">
                <a:moveTo>
                  <a:pt x="0" y="912356"/>
                </a:moveTo>
                <a:lnTo>
                  <a:pt x="5973760" y="912356"/>
                </a:lnTo>
                <a:lnTo>
                  <a:pt x="5973760" y="0"/>
                </a:lnTo>
                <a:lnTo>
                  <a:pt x="0" y="0"/>
                </a:lnTo>
                <a:lnTo>
                  <a:pt x="0" y="912356"/>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TextBox 8"/>
          <p:cNvSpPr txBox="1"/>
          <p:nvPr/>
        </p:nvSpPr>
        <p:spPr>
          <a:xfrm>
            <a:off x="1028700" y="3612261"/>
            <a:ext cx="8115300" cy="1912239"/>
          </a:xfrm>
          <a:prstGeom prst="rect">
            <a:avLst/>
          </a:prstGeom>
        </p:spPr>
        <p:txBody>
          <a:bodyPr lIns="0" tIns="0" rIns="0" bIns="0" rtlCol="0" anchor="t">
            <a:spAutoFit/>
          </a:bodyPr>
          <a:lstStyle/>
          <a:p>
            <a:pPr>
              <a:lnSpc>
                <a:spcPts val="3048"/>
              </a:lnSpc>
            </a:pPr>
            <a:r>
              <a:rPr lang="en-US" sz="2400">
                <a:solidFill>
                  <a:srgbClr val="F8F8F8"/>
                </a:solidFill>
                <a:latin typeface="Rubik Bold"/>
              </a:rPr>
              <a:t>Racism</a:t>
            </a:r>
          </a:p>
          <a:p>
            <a:pPr>
              <a:lnSpc>
                <a:spcPts val="3048"/>
              </a:lnSpc>
            </a:pPr>
            <a:r>
              <a:rPr lang="en-US" sz="2400">
                <a:solidFill>
                  <a:srgbClr val="F8F8F8"/>
                </a:solidFill>
                <a:latin typeface="Rubik Bold"/>
              </a:rPr>
              <a:t>Racial Equity</a:t>
            </a:r>
          </a:p>
          <a:p>
            <a:pPr>
              <a:lnSpc>
                <a:spcPts val="3048"/>
              </a:lnSpc>
            </a:pPr>
            <a:r>
              <a:rPr lang="en-US" sz="2400">
                <a:solidFill>
                  <a:srgbClr val="F8F8F8"/>
                </a:solidFill>
                <a:latin typeface="Rubik Bold"/>
              </a:rPr>
              <a:t>Social Justice</a:t>
            </a:r>
          </a:p>
          <a:p>
            <a:pPr>
              <a:lnSpc>
                <a:spcPts val="3048"/>
              </a:lnSpc>
            </a:pPr>
            <a:endParaRPr lang="en-US" sz="2400">
              <a:solidFill>
                <a:srgbClr val="F8F8F8"/>
              </a:solidFill>
              <a:latin typeface="Rubik Bold"/>
            </a:endParaRPr>
          </a:p>
          <a:p>
            <a:pPr>
              <a:lnSpc>
                <a:spcPts val="3048"/>
              </a:lnSpc>
            </a:pPr>
            <a:endParaRPr lang="en-US" sz="2400">
              <a:solidFill>
                <a:srgbClr val="F8F8F8"/>
              </a:solidFill>
              <a:latin typeface="Rubik Bold"/>
            </a:endParaRPr>
          </a:p>
        </p:txBody>
      </p:sp>
      <p:sp>
        <p:nvSpPr>
          <p:cNvPr id="9" name="TextBox 9"/>
          <p:cNvSpPr txBox="1"/>
          <p:nvPr/>
        </p:nvSpPr>
        <p:spPr>
          <a:xfrm>
            <a:off x="1028700" y="5050821"/>
            <a:ext cx="8115300" cy="5075428"/>
          </a:xfrm>
          <a:prstGeom prst="rect">
            <a:avLst/>
          </a:prstGeom>
        </p:spPr>
        <p:txBody>
          <a:bodyPr lIns="0" tIns="0" rIns="0" bIns="0" rtlCol="0" anchor="t">
            <a:spAutoFit/>
          </a:bodyPr>
          <a:lstStyle/>
          <a:p>
            <a:pPr>
              <a:lnSpc>
                <a:spcPts val="2921"/>
              </a:lnSpc>
            </a:pPr>
            <a:r>
              <a:rPr lang="en-US" sz="2300">
                <a:solidFill>
                  <a:srgbClr val="F8F8F8"/>
                </a:solidFill>
                <a:latin typeface="Rubik"/>
              </a:rPr>
              <a:t>Racism-Racism is a system of beliefs and behaviors that oppress people of color and benefit the dominant group. </a:t>
            </a:r>
          </a:p>
          <a:p>
            <a:pPr>
              <a:lnSpc>
                <a:spcPts val="2921"/>
              </a:lnSpc>
            </a:pPr>
            <a:endParaRPr lang="en-US" sz="2300">
              <a:solidFill>
                <a:srgbClr val="F8F8F8"/>
              </a:solidFill>
              <a:latin typeface="Rubik"/>
            </a:endParaRPr>
          </a:p>
          <a:p>
            <a:pPr>
              <a:lnSpc>
                <a:spcPts val="2921"/>
              </a:lnSpc>
            </a:pPr>
            <a:r>
              <a:rPr lang="en-US" sz="2300">
                <a:solidFill>
                  <a:srgbClr val="F8F8F8"/>
                </a:solidFill>
                <a:latin typeface="Rubik"/>
              </a:rPr>
              <a:t>Racial Equity-Racial equity is when resources and opportunities are distributed fairly, regardless of race. </a:t>
            </a:r>
          </a:p>
          <a:p>
            <a:pPr>
              <a:lnSpc>
                <a:spcPts val="2921"/>
              </a:lnSpc>
            </a:pPr>
            <a:endParaRPr lang="en-US" sz="2300">
              <a:solidFill>
                <a:srgbClr val="F8F8F8"/>
              </a:solidFill>
              <a:latin typeface="Rubik"/>
            </a:endParaRPr>
          </a:p>
          <a:p>
            <a:pPr>
              <a:lnSpc>
                <a:spcPts val="2921"/>
              </a:lnSpc>
            </a:pPr>
            <a:r>
              <a:rPr lang="en-US" sz="2300">
                <a:solidFill>
                  <a:srgbClr val="F8F8F8"/>
                </a:solidFill>
                <a:latin typeface="Rubik"/>
              </a:rPr>
              <a:t>Social Justice-Creating a society where everyone has equal access to resources and opportunities.</a:t>
            </a:r>
          </a:p>
          <a:p>
            <a:pPr>
              <a:lnSpc>
                <a:spcPts val="2921"/>
              </a:lnSpc>
            </a:pPr>
            <a:endParaRPr lang="en-US" sz="2300">
              <a:solidFill>
                <a:srgbClr val="F8F8F8"/>
              </a:solidFill>
              <a:latin typeface="Rubik"/>
            </a:endParaRPr>
          </a:p>
          <a:p>
            <a:pPr marL="496575" lvl="1" indent="-248288">
              <a:lnSpc>
                <a:spcPts val="2921"/>
              </a:lnSpc>
              <a:buFont typeface="Arial"/>
              <a:buChar char="•"/>
            </a:pPr>
            <a:r>
              <a:rPr lang="en-US" sz="2300">
                <a:solidFill>
                  <a:srgbClr val="F8F8F8"/>
                </a:solidFill>
                <a:latin typeface="Rubik"/>
              </a:rPr>
              <a:t>Understanding these terms helps us recognize and address the inequalities and injustices that exist in our world</a:t>
            </a:r>
          </a:p>
          <a:p>
            <a:pPr>
              <a:lnSpc>
                <a:spcPts val="2921"/>
              </a:lnSpc>
            </a:pPr>
            <a:endParaRPr lang="en-US" sz="2300">
              <a:solidFill>
                <a:srgbClr val="F8F8F8"/>
              </a:solidFill>
              <a:latin typeface="Rubik"/>
            </a:endParaRPr>
          </a:p>
          <a:p>
            <a:pPr>
              <a:lnSpc>
                <a:spcPts val="2921"/>
              </a:lnSpc>
            </a:pPr>
            <a:endParaRPr lang="en-US" sz="2300">
              <a:solidFill>
                <a:srgbClr val="F8F8F8"/>
              </a:solidFill>
              <a:latin typeface="Rubik"/>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grpSp>
        <p:nvGrpSpPr>
          <p:cNvPr id="2" name="Group 2"/>
          <p:cNvGrpSpPr/>
          <p:nvPr/>
        </p:nvGrpSpPr>
        <p:grpSpPr>
          <a:xfrm>
            <a:off x="9829813" y="1863352"/>
            <a:ext cx="7696187" cy="6872246"/>
            <a:chOff x="149860" y="501650"/>
            <a:chExt cx="12882880" cy="11503660"/>
          </a:xfrm>
        </p:grpSpPr>
        <p:sp>
          <p:nvSpPr>
            <p:cNvPr id="3" name="Freeform 3"/>
            <p:cNvSpPr/>
            <p:nvPr/>
          </p:nvSpPr>
          <p:spPr>
            <a:xfrm>
              <a:off x="0" y="0"/>
              <a:ext cx="12882879" cy="11503660"/>
            </a:xfrm>
            <a:custGeom>
              <a:avLst/>
              <a:gdLst/>
              <a:ahLst/>
              <a:cxnLst/>
              <a:rect l="l" t="t" r="r" b="b"/>
              <a:pathLst>
                <a:path w="12882879" h="11503660">
                  <a:moveTo>
                    <a:pt x="11337290" y="2283460"/>
                  </a:moveTo>
                  <a:cubicBezTo>
                    <a:pt x="10535920" y="1322070"/>
                    <a:pt x="9357360" y="730250"/>
                    <a:pt x="8139430" y="440690"/>
                  </a:cubicBezTo>
                  <a:cubicBezTo>
                    <a:pt x="6921500" y="151130"/>
                    <a:pt x="5646420" y="0"/>
                    <a:pt x="4451350" y="330200"/>
                  </a:cubicBezTo>
                  <a:lnTo>
                    <a:pt x="4452620" y="330200"/>
                  </a:lnTo>
                  <a:cubicBezTo>
                    <a:pt x="2360930" y="749300"/>
                    <a:pt x="601980" y="2358390"/>
                    <a:pt x="180340" y="4406900"/>
                  </a:cubicBezTo>
                  <a:cubicBezTo>
                    <a:pt x="0" y="5284470"/>
                    <a:pt x="33020" y="6197600"/>
                    <a:pt x="195580" y="7077710"/>
                  </a:cubicBezTo>
                  <a:cubicBezTo>
                    <a:pt x="379730" y="8077200"/>
                    <a:pt x="746760" y="9077960"/>
                    <a:pt x="1456690" y="9805670"/>
                  </a:cubicBezTo>
                  <a:cubicBezTo>
                    <a:pt x="2240280" y="10610850"/>
                    <a:pt x="3362960" y="11004550"/>
                    <a:pt x="4475480" y="11163300"/>
                  </a:cubicBezTo>
                  <a:cubicBezTo>
                    <a:pt x="6866890" y="11503660"/>
                    <a:pt x="9480550" y="10773410"/>
                    <a:pt x="11055350" y="8940800"/>
                  </a:cubicBezTo>
                  <a:cubicBezTo>
                    <a:pt x="12630149" y="7108190"/>
                    <a:pt x="12882880" y="4138930"/>
                    <a:pt x="11337290" y="2283460"/>
                  </a:cubicBezTo>
                  <a:close/>
                </a:path>
              </a:pathLst>
            </a:custGeom>
            <a:blipFill>
              <a:blip r:embed="rId3"/>
              <a:stretch>
                <a:fillRect l="-17601" r="-17601"/>
              </a:stretch>
            </a:blipFill>
          </p:spPr>
        </p:sp>
      </p:grpSp>
      <p:sp>
        <p:nvSpPr>
          <p:cNvPr id="4" name="TextBox 4"/>
          <p:cNvSpPr txBox="1"/>
          <p:nvPr/>
        </p:nvSpPr>
        <p:spPr>
          <a:xfrm>
            <a:off x="1028700" y="1478328"/>
            <a:ext cx="7973927" cy="785495"/>
          </a:xfrm>
          <a:prstGeom prst="rect">
            <a:avLst/>
          </a:prstGeom>
        </p:spPr>
        <p:txBody>
          <a:bodyPr lIns="0" tIns="0" rIns="0" bIns="0" rtlCol="0" anchor="t">
            <a:spAutoFit/>
          </a:bodyPr>
          <a:lstStyle/>
          <a:p>
            <a:pPr>
              <a:lnSpc>
                <a:spcPts val="5800"/>
              </a:lnSpc>
            </a:pPr>
            <a:r>
              <a:rPr lang="en-US" sz="5800">
                <a:solidFill>
                  <a:srgbClr val="F8F8F8"/>
                </a:solidFill>
                <a:latin typeface="Rubik"/>
              </a:rPr>
              <a:t>RACE AND ETHNICITY </a:t>
            </a:r>
          </a:p>
        </p:txBody>
      </p:sp>
      <p:sp>
        <p:nvSpPr>
          <p:cNvPr id="5" name="TextBox 5"/>
          <p:cNvSpPr txBox="1"/>
          <p:nvPr/>
        </p:nvSpPr>
        <p:spPr>
          <a:xfrm>
            <a:off x="1028700" y="2406698"/>
            <a:ext cx="6592802" cy="1127754"/>
          </a:xfrm>
          <a:prstGeom prst="rect">
            <a:avLst/>
          </a:prstGeom>
        </p:spPr>
        <p:txBody>
          <a:bodyPr lIns="0" tIns="0" rIns="0" bIns="0" rtlCol="0" anchor="t">
            <a:spAutoFit/>
          </a:bodyPr>
          <a:lstStyle/>
          <a:p>
            <a:pPr>
              <a:lnSpc>
                <a:spcPts val="8399"/>
              </a:lnSpc>
            </a:pPr>
            <a:r>
              <a:rPr lang="en-US" sz="8399">
                <a:solidFill>
                  <a:srgbClr val="FBD160"/>
                </a:solidFill>
                <a:latin typeface="Segoe Script"/>
              </a:rPr>
              <a:t>Terms</a:t>
            </a:r>
          </a:p>
        </p:txBody>
      </p:sp>
      <p:sp>
        <p:nvSpPr>
          <p:cNvPr id="6" name="Freeform 6"/>
          <p:cNvSpPr/>
          <p:nvPr/>
        </p:nvSpPr>
        <p:spPr>
          <a:xfrm rot="-857591">
            <a:off x="8894072" y="1162745"/>
            <a:ext cx="5973760" cy="912356"/>
          </a:xfrm>
          <a:custGeom>
            <a:avLst/>
            <a:gdLst/>
            <a:ahLst/>
            <a:cxnLst/>
            <a:rect l="l" t="t" r="r" b="b"/>
            <a:pathLst>
              <a:path w="5973760" h="912356">
                <a:moveTo>
                  <a:pt x="0" y="0"/>
                </a:moveTo>
                <a:lnTo>
                  <a:pt x="5973760" y="0"/>
                </a:lnTo>
                <a:lnTo>
                  <a:pt x="5973760" y="912356"/>
                </a:lnTo>
                <a:lnTo>
                  <a:pt x="0" y="91235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rot="-1563905" flipV="1">
            <a:off x="12305492" y="8279421"/>
            <a:ext cx="5973760" cy="912356"/>
          </a:xfrm>
          <a:custGeom>
            <a:avLst/>
            <a:gdLst/>
            <a:ahLst/>
            <a:cxnLst/>
            <a:rect l="l" t="t" r="r" b="b"/>
            <a:pathLst>
              <a:path w="5973760" h="912356">
                <a:moveTo>
                  <a:pt x="0" y="912356"/>
                </a:moveTo>
                <a:lnTo>
                  <a:pt x="5973760" y="912356"/>
                </a:lnTo>
                <a:lnTo>
                  <a:pt x="5973760" y="0"/>
                </a:lnTo>
                <a:lnTo>
                  <a:pt x="0" y="0"/>
                </a:lnTo>
                <a:lnTo>
                  <a:pt x="0" y="912356"/>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TextBox 8"/>
          <p:cNvSpPr txBox="1"/>
          <p:nvPr/>
        </p:nvSpPr>
        <p:spPr>
          <a:xfrm>
            <a:off x="1028700" y="3612261"/>
            <a:ext cx="8115300" cy="1531239"/>
          </a:xfrm>
          <a:prstGeom prst="rect">
            <a:avLst/>
          </a:prstGeom>
        </p:spPr>
        <p:txBody>
          <a:bodyPr lIns="0" tIns="0" rIns="0" bIns="0" rtlCol="0" anchor="t">
            <a:spAutoFit/>
          </a:bodyPr>
          <a:lstStyle/>
          <a:p>
            <a:pPr>
              <a:lnSpc>
                <a:spcPts val="3048"/>
              </a:lnSpc>
            </a:pPr>
            <a:r>
              <a:rPr lang="en-US" sz="2400">
                <a:solidFill>
                  <a:srgbClr val="F8F8F8"/>
                </a:solidFill>
                <a:latin typeface="Rubik Bold"/>
              </a:rPr>
              <a:t>Systemic Racism</a:t>
            </a:r>
          </a:p>
          <a:p>
            <a:pPr>
              <a:lnSpc>
                <a:spcPts val="3048"/>
              </a:lnSpc>
            </a:pPr>
            <a:r>
              <a:rPr lang="en-US" sz="2400">
                <a:solidFill>
                  <a:srgbClr val="F8F8F8"/>
                </a:solidFill>
                <a:latin typeface="Rubik Bold"/>
              </a:rPr>
              <a:t>Undocumented</a:t>
            </a:r>
          </a:p>
          <a:p>
            <a:pPr>
              <a:lnSpc>
                <a:spcPts val="3048"/>
              </a:lnSpc>
            </a:pPr>
            <a:endParaRPr lang="en-US" sz="2400">
              <a:solidFill>
                <a:srgbClr val="F8F8F8"/>
              </a:solidFill>
              <a:latin typeface="Rubik Bold"/>
            </a:endParaRPr>
          </a:p>
          <a:p>
            <a:pPr>
              <a:lnSpc>
                <a:spcPts val="3048"/>
              </a:lnSpc>
            </a:pPr>
            <a:endParaRPr lang="en-US" sz="2400">
              <a:solidFill>
                <a:srgbClr val="F8F8F8"/>
              </a:solidFill>
              <a:latin typeface="Rubik Bold"/>
            </a:endParaRPr>
          </a:p>
        </p:txBody>
      </p:sp>
      <p:sp>
        <p:nvSpPr>
          <p:cNvPr id="9" name="TextBox 9"/>
          <p:cNvSpPr txBox="1"/>
          <p:nvPr/>
        </p:nvSpPr>
        <p:spPr>
          <a:xfrm>
            <a:off x="1028700" y="5050821"/>
            <a:ext cx="8115300" cy="4713478"/>
          </a:xfrm>
          <a:prstGeom prst="rect">
            <a:avLst/>
          </a:prstGeom>
        </p:spPr>
        <p:txBody>
          <a:bodyPr lIns="0" tIns="0" rIns="0" bIns="0" rtlCol="0" anchor="t">
            <a:spAutoFit/>
          </a:bodyPr>
          <a:lstStyle/>
          <a:p>
            <a:pPr>
              <a:lnSpc>
                <a:spcPts val="2921"/>
              </a:lnSpc>
            </a:pPr>
            <a:r>
              <a:rPr lang="en-US" sz="2300">
                <a:solidFill>
                  <a:srgbClr val="F8F8F8"/>
                </a:solidFill>
                <a:latin typeface="Rubik"/>
              </a:rPr>
              <a:t>Systemic Racism-refers to the ways in which racism is ingrained in the structures and institutions of society, leading to disparities in opportunities and outcomes based on race.</a:t>
            </a:r>
          </a:p>
          <a:p>
            <a:pPr>
              <a:lnSpc>
                <a:spcPts val="2921"/>
              </a:lnSpc>
            </a:pPr>
            <a:endParaRPr lang="en-US" sz="2300">
              <a:solidFill>
                <a:srgbClr val="F8F8F8"/>
              </a:solidFill>
              <a:latin typeface="Rubik"/>
            </a:endParaRPr>
          </a:p>
          <a:p>
            <a:pPr>
              <a:lnSpc>
                <a:spcPts val="2921"/>
              </a:lnSpc>
            </a:pPr>
            <a:r>
              <a:rPr lang="en-US" sz="2300">
                <a:solidFill>
                  <a:srgbClr val="F8F8F8"/>
                </a:solidFill>
                <a:latin typeface="Rubik"/>
              </a:rPr>
              <a:t>Undocumented-refers to a person living in a country without legal citizenship status. Understanding these terms helps us grasp the complexities of racism and immigration issues and work towards creating a more just and inclusive society for all.</a:t>
            </a:r>
          </a:p>
          <a:p>
            <a:pPr>
              <a:lnSpc>
                <a:spcPts val="2921"/>
              </a:lnSpc>
            </a:pPr>
            <a:endParaRPr lang="en-US" sz="2300">
              <a:solidFill>
                <a:srgbClr val="F8F8F8"/>
              </a:solidFill>
              <a:latin typeface="Rubik"/>
            </a:endParaRPr>
          </a:p>
          <a:p>
            <a:pPr>
              <a:lnSpc>
                <a:spcPts val="2921"/>
              </a:lnSpc>
            </a:pPr>
            <a:endParaRPr lang="en-US" sz="2300">
              <a:solidFill>
                <a:srgbClr val="F8F8F8"/>
              </a:solidFill>
              <a:latin typeface="Rubik"/>
            </a:endParaRPr>
          </a:p>
          <a:p>
            <a:pPr>
              <a:lnSpc>
                <a:spcPts val="2921"/>
              </a:lnSpc>
            </a:pPr>
            <a:endParaRPr lang="en-US" sz="2300">
              <a:solidFill>
                <a:srgbClr val="F8F8F8"/>
              </a:solidFill>
              <a:latin typeface="Rubik"/>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grpSp>
        <p:nvGrpSpPr>
          <p:cNvPr id="2" name="Group 2"/>
          <p:cNvGrpSpPr/>
          <p:nvPr/>
        </p:nvGrpSpPr>
        <p:grpSpPr>
          <a:xfrm>
            <a:off x="9829813" y="1863352"/>
            <a:ext cx="7696187" cy="6872246"/>
            <a:chOff x="149860" y="501650"/>
            <a:chExt cx="12882880" cy="11503660"/>
          </a:xfrm>
        </p:grpSpPr>
        <p:sp>
          <p:nvSpPr>
            <p:cNvPr id="3" name="Freeform 3"/>
            <p:cNvSpPr/>
            <p:nvPr/>
          </p:nvSpPr>
          <p:spPr>
            <a:xfrm>
              <a:off x="0" y="0"/>
              <a:ext cx="12882879" cy="11503660"/>
            </a:xfrm>
            <a:custGeom>
              <a:avLst/>
              <a:gdLst/>
              <a:ahLst/>
              <a:cxnLst/>
              <a:rect l="l" t="t" r="r" b="b"/>
              <a:pathLst>
                <a:path w="12882879" h="11503660">
                  <a:moveTo>
                    <a:pt x="11337290" y="2283460"/>
                  </a:moveTo>
                  <a:cubicBezTo>
                    <a:pt x="10535920" y="1322070"/>
                    <a:pt x="9357360" y="730250"/>
                    <a:pt x="8139430" y="440690"/>
                  </a:cubicBezTo>
                  <a:cubicBezTo>
                    <a:pt x="6921500" y="151130"/>
                    <a:pt x="5646420" y="0"/>
                    <a:pt x="4451350" y="330200"/>
                  </a:cubicBezTo>
                  <a:lnTo>
                    <a:pt x="4452620" y="330200"/>
                  </a:lnTo>
                  <a:cubicBezTo>
                    <a:pt x="2360930" y="749300"/>
                    <a:pt x="601980" y="2358390"/>
                    <a:pt x="180340" y="4406900"/>
                  </a:cubicBezTo>
                  <a:cubicBezTo>
                    <a:pt x="0" y="5284470"/>
                    <a:pt x="33020" y="6197600"/>
                    <a:pt x="195580" y="7077710"/>
                  </a:cubicBezTo>
                  <a:cubicBezTo>
                    <a:pt x="379730" y="8077200"/>
                    <a:pt x="746760" y="9077960"/>
                    <a:pt x="1456690" y="9805670"/>
                  </a:cubicBezTo>
                  <a:cubicBezTo>
                    <a:pt x="2240280" y="10610850"/>
                    <a:pt x="3362960" y="11004550"/>
                    <a:pt x="4475480" y="11163300"/>
                  </a:cubicBezTo>
                  <a:cubicBezTo>
                    <a:pt x="6866890" y="11503660"/>
                    <a:pt x="9480550" y="10773410"/>
                    <a:pt x="11055350" y="8940800"/>
                  </a:cubicBezTo>
                  <a:cubicBezTo>
                    <a:pt x="12630149" y="7108190"/>
                    <a:pt x="12882880" y="4138930"/>
                    <a:pt x="11337290" y="2283460"/>
                  </a:cubicBezTo>
                  <a:close/>
                </a:path>
              </a:pathLst>
            </a:custGeom>
            <a:blipFill>
              <a:blip r:embed="rId3"/>
              <a:stretch>
                <a:fillRect l="-17643" r="-17643"/>
              </a:stretch>
            </a:blipFill>
          </p:spPr>
        </p:sp>
      </p:grpSp>
      <p:sp>
        <p:nvSpPr>
          <p:cNvPr id="4" name="TextBox 4"/>
          <p:cNvSpPr txBox="1"/>
          <p:nvPr/>
        </p:nvSpPr>
        <p:spPr>
          <a:xfrm>
            <a:off x="1028700" y="1478328"/>
            <a:ext cx="6592802" cy="785495"/>
          </a:xfrm>
          <a:prstGeom prst="rect">
            <a:avLst/>
          </a:prstGeom>
        </p:spPr>
        <p:txBody>
          <a:bodyPr lIns="0" tIns="0" rIns="0" bIns="0" rtlCol="0" anchor="t">
            <a:spAutoFit/>
          </a:bodyPr>
          <a:lstStyle/>
          <a:p>
            <a:pPr>
              <a:lnSpc>
                <a:spcPts val="5800"/>
              </a:lnSpc>
            </a:pPr>
            <a:r>
              <a:rPr lang="en-US" sz="5800">
                <a:solidFill>
                  <a:srgbClr val="F8F8F8"/>
                </a:solidFill>
                <a:latin typeface="Rubik"/>
              </a:rPr>
              <a:t>GENDER IDENTITY </a:t>
            </a:r>
          </a:p>
        </p:txBody>
      </p:sp>
      <p:sp>
        <p:nvSpPr>
          <p:cNvPr id="5" name="TextBox 5"/>
          <p:cNvSpPr txBox="1"/>
          <p:nvPr/>
        </p:nvSpPr>
        <p:spPr>
          <a:xfrm>
            <a:off x="1028700" y="2340023"/>
            <a:ext cx="9482052" cy="1224281"/>
          </a:xfrm>
          <a:prstGeom prst="rect">
            <a:avLst/>
          </a:prstGeom>
        </p:spPr>
        <p:txBody>
          <a:bodyPr lIns="0" tIns="0" rIns="0" bIns="0" rtlCol="0" anchor="t">
            <a:spAutoFit/>
          </a:bodyPr>
          <a:lstStyle/>
          <a:p>
            <a:pPr>
              <a:lnSpc>
                <a:spcPts val="4700"/>
              </a:lnSpc>
            </a:pPr>
            <a:r>
              <a:rPr lang="en-US" sz="4700">
                <a:solidFill>
                  <a:srgbClr val="FBD160"/>
                </a:solidFill>
                <a:latin typeface="Segoe Script"/>
              </a:rPr>
              <a:t>and Sexual Orientation Terms</a:t>
            </a:r>
          </a:p>
        </p:txBody>
      </p:sp>
      <p:sp>
        <p:nvSpPr>
          <p:cNvPr id="6" name="Freeform 6"/>
          <p:cNvSpPr/>
          <p:nvPr/>
        </p:nvSpPr>
        <p:spPr>
          <a:xfrm rot="-857591">
            <a:off x="8894072" y="1162745"/>
            <a:ext cx="5973760" cy="912356"/>
          </a:xfrm>
          <a:custGeom>
            <a:avLst/>
            <a:gdLst/>
            <a:ahLst/>
            <a:cxnLst/>
            <a:rect l="l" t="t" r="r" b="b"/>
            <a:pathLst>
              <a:path w="5973760" h="912356">
                <a:moveTo>
                  <a:pt x="0" y="0"/>
                </a:moveTo>
                <a:lnTo>
                  <a:pt x="5973760" y="0"/>
                </a:lnTo>
                <a:lnTo>
                  <a:pt x="5973760" y="912356"/>
                </a:lnTo>
                <a:lnTo>
                  <a:pt x="0" y="91235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rot="-1563905" flipV="1">
            <a:off x="12305492" y="8279421"/>
            <a:ext cx="5973760" cy="912356"/>
          </a:xfrm>
          <a:custGeom>
            <a:avLst/>
            <a:gdLst/>
            <a:ahLst/>
            <a:cxnLst/>
            <a:rect l="l" t="t" r="r" b="b"/>
            <a:pathLst>
              <a:path w="5973760" h="912356">
                <a:moveTo>
                  <a:pt x="0" y="912356"/>
                </a:moveTo>
                <a:lnTo>
                  <a:pt x="5973760" y="912356"/>
                </a:lnTo>
                <a:lnTo>
                  <a:pt x="5973760" y="0"/>
                </a:lnTo>
                <a:lnTo>
                  <a:pt x="0" y="0"/>
                </a:lnTo>
                <a:lnTo>
                  <a:pt x="0" y="912356"/>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TextBox 8"/>
          <p:cNvSpPr txBox="1"/>
          <p:nvPr/>
        </p:nvSpPr>
        <p:spPr>
          <a:xfrm>
            <a:off x="1028700" y="3866912"/>
            <a:ext cx="8115300" cy="1531239"/>
          </a:xfrm>
          <a:prstGeom prst="rect">
            <a:avLst/>
          </a:prstGeom>
        </p:spPr>
        <p:txBody>
          <a:bodyPr lIns="0" tIns="0" rIns="0" bIns="0" rtlCol="0" anchor="t">
            <a:spAutoFit/>
          </a:bodyPr>
          <a:lstStyle/>
          <a:p>
            <a:pPr>
              <a:lnSpc>
                <a:spcPts val="3048"/>
              </a:lnSpc>
            </a:pPr>
            <a:r>
              <a:rPr lang="en-US" sz="2400">
                <a:solidFill>
                  <a:srgbClr val="F8F8F8"/>
                </a:solidFill>
                <a:latin typeface="Rubik Bold"/>
              </a:rPr>
              <a:t>Cisgender</a:t>
            </a:r>
          </a:p>
          <a:p>
            <a:pPr>
              <a:lnSpc>
                <a:spcPts val="3048"/>
              </a:lnSpc>
            </a:pPr>
            <a:r>
              <a:rPr lang="en-US" sz="2400">
                <a:solidFill>
                  <a:srgbClr val="F8F8F8"/>
                </a:solidFill>
                <a:latin typeface="Rubik Bold"/>
              </a:rPr>
              <a:t>Gay</a:t>
            </a:r>
          </a:p>
          <a:p>
            <a:pPr>
              <a:lnSpc>
                <a:spcPts val="3048"/>
              </a:lnSpc>
            </a:pPr>
            <a:r>
              <a:rPr lang="en-US" sz="2400">
                <a:solidFill>
                  <a:srgbClr val="F8F8F8"/>
                </a:solidFill>
                <a:latin typeface="Rubik Bold"/>
              </a:rPr>
              <a:t>Gender</a:t>
            </a:r>
          </a:p>
          <a:p>
            <a:pPr>
              <a:lnSpc>
                <a:spcPts val="3048"/>
              </a:lnSpc>
            </a:pPr>
            <a:endParaRPr lang="en-US" sz="2400">
              <a:solidFill>
                <a:srgbClr val="F8F8F8"/>
              </a:solidFill>
              <a:latin typeface="Rubik Bold"/>
            </a:endParaRPr>
          </a:p>
        </p:txBody>
      </p:sp>
      <p:sp>
        <p:nvSpPr>
          <p:cNvPr id="9" name="TextBox 9"/>
          <p:cNvSpPr txBox="1"/>
          <p:nvPr/>
        </p:nvSpPr>
        <p:spPr>
          <a:xfrm>
            <a:off x="1028700" y="5211572"/>
            <a:ext cx="8801113" cy="5075428"/>
          </a:xfrm>
          <a:prstGeom prst="rect">
            <a:avLst/>
          </a:prstGeom>
        </p:spPr>
        <p:txBody>
          <a:bodyPr lIns="0" tIns="0" rIns="0" bIns="0" rtlCol="0" anchor="t">
            <a:spAutoFit/>
          </a:bodyPr>
          <a:lstStyle/>
          <a:p>
            <a:pPr>
              <a:lnSpc>
                <a:spcPts val="2921"/>
              </a:lnSpc>
            </a:pPr>
            <a:r>
              <a:rPr lang="en-US" sz="2300">
                <a:solidFill>
                  <a:srgbClr val="F8F8F8"/>
                </a:solidFill>
                <a:latin typeface="Rubik"/>
              </a:rPr>
              <a:t>Cisgender-Refers to individuals whose gender identity aligns with the sex they were assigned at birth.</a:t>
            </a:r>
          </a:p>
          <a:p>
            <a:pPr>
              <a:lnSpc>
                <a:spcPts val="2921"/>
              </a:lnSpc>
            </a:pPr>
            <a:endParaRPr lang="en-US" sz="2300">
              <a:solidFill>
                <a:srgbClr val="F8F8F8"/>
              </a:solidFill>
              <a:latin typeface="Rubik"/>
            </a:endParaRPr>
          </a:p>
          <a:p>
            <a:pPr>
              <a:lnSpc>
                <a:spcPts val="2921"/>
              </a:lnSpc>
            </a:pPr>
            <a:r>
              <a:rPr lang="en-US" sz="2300">
                <a:solidFill>
                  <a:srgbClr val="F8F8F8"/>
                </a:solidFill>
                <a:latin typeface="Rubik"/>
              </a:rPr>
              <a:t>Gay-Refers to a person who is attracted to people of the same sex, often used to describe men attracted to other men. </a:t>
            </a:r>
          </a:p>
          <a:p>
            <a:pPr>
              <a:lnSpc>
                <a:spcPts val="2921"/>
              </a:lnSpc>
            </a:pPr>
            <a:endParaRPr lang="en-US" sz="2300">
              <a:solidFill>
                <a:srgbClr val="F8F8F8"/>
              </a:solidFill>
              <a:latin typeface="Rubik"/>
            </a:endParaRPr>
          </a:p>
          <a:p>
            <a:pPr>
              <a:lnSpc>
                <a:spcPts val="2921"/>
              </a:lnSpc>
            </a:pPr>
            <a:r>
              <a:rPr lang="en-US" sz="2300">
                <a:solidFill>
                  <a:srgbClr val="F8F8F8"/>
                </a:solidFill>
                <a:latin typeface="Rubik"/>
              </a:rPr>
              <a:t>Gender-Refers to the socially constructed roles, behaviors, and attributes that a particular society considers appropriate for individuals based on their sex.</a:t>
            </a:r>
          </a:p>
          <a:p>
            <a:pPr>
              <a:lnSpc>
                <a:spcPts val="2921"/>
              </a:lnSpc>
            </a:pPr>
            <a:endParaRPr lang="en-US" sz="2300">
              <a:solidFill>
                <a:srgbClr val="F8F8F8"/>
              </a:solidFill>
              <a:latin typeface="Rubik"/>
            </a:endParaRPr>
          </a:p>
          <a:p>
            <a:pPr marL="496575" lvl="1" indent="-248288">
              <a:lnSpc>
                <a:spcPts val="2921"/>
              </a:lnSpc>
              <a:buFont typeface="Arial"/>
              <a:buChar char="•"/>
            </a:pPr>
            <a:r>
              <a:rPr lang="en-US" sz="2300">
                <a:solidFill>
                  <a:srgbClr val="F8F8F8"/>
                </a:solidFill>
                <a:latin typeface="Rubik"/>
              </a:rPr>
              <a:t>Understanding these terms helps us navigate discussions about gender identity and sexual orientation with clarity and respect.</a:t>
            </a:r>
          </a:p>
          <a:p>
            <a:pPr>
              <a:lnSpc>
                <a:spcPts val="2921"/>
              </a:lnSpc>
            </a:pPr>
            <a:endParaRPr lang="en-US" sz="2300">
              <a:solidFill>
                <a:srgbClr val="F8F8F8"/>
              </a:solidFill>
              <a:latin typeface="Rubik"/>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grpSp>
        <p:nvGrpSpPr>
          <p:cNvPr id="2" name="Group 2"/>
          <p:cNvGrpSpPr/>
          <p:nvPr/>
        </p:nvGrpSpPr>
        <p:grpSpPr>
          <a:xfrm>
            <a:off x="9829813" y="1863352"/>
            <a:ext cx="7696187" cy="6872246"/>
            <a:chOff x="149860" y="501650"/>
            <a:chExt cx="12882880" cy="11503660"/>
          </a:xfrm>
        </p:grpSpPr>
        <p:sp>
          <p:nvSpPr>
            <p:cNvPr id="3" name="Freeform 3"/>
            <p:cNvSpPr/>
            <p:nvPr/>
          </p:nvSpPr>
          <p:spPr>
            <a:xfrm>
              <a:off x="0" y="0"/>
              <a:ext cx="12882879" cy="11503660"/>
            </a:xfrm>
            <a:custGeom>
              <a:avLst/>
              <a:gdLst/>
              <a:ahLst/>
              <a:cxnLst/>
              <a:rect l="l" t="t" r="r" b="b"/>
              <a:pathLst>
                <a:path w="12882879" h="11503660">
                  <a:moveTo>
                    <a:pt x="11337290" y="2283460"/>
                  </a:moveTo>
                  <a:cubicBezTo>
                    <a:pt x="10535920" y="1322070"/>
                    <a:pt x="9357360" y="730250"/>
                    <a:pt x="8139430" y="440690"/>
                  </a:cubicBezTo>
                  <a:cubicBezTo>
                    <a:pt x="6921500" y="151130"/>
                    <a:pt x="5646420" y="0"/>
                    <a:pt x="4451350" y="330200"/>
                  </a:cubicBezTo>
                  <a:lnTo>
                    <a:pt x="4452620" y="330200"/>
                  </a:lnTo>
                  <a:cubicBezTo>
                    <a:pt x="2360930" y="749300"/>
                    <a:pt x="601980" y="2358390"/>
                    <a:pt x="180340" y="4406900"/>
                  </a:cubicBezTo>
                  <a:cubicBezTo>
                    <a:pt x="0" y="5284470"/>
                    <a:pt x="33020" y="6197600"/>
                    <a:pt x="195580" y="7077710"/>
                  </a:cubicBezTo>
                  <a:cubicBezTo>
                    <a:pt x="379730" y="8077200"/>
                    <a:pt x="746760" y="9077960"/>
                    <a:pt x="1456690" y="9805670"/>
                  </a:cubicBezTo>
                  <a:cubicBezTo>
                    <a:pt x="2240280" y="10610850"/>
                    <a:pt x="3362960" y="11004550"/>
                    <a:pt x="4475480" y="11163300"/>
                  </a:cubicBezTo>
                  <a:cubicBezTo>
                    <a:pt x="6866890" y="11503660"/>
                    <a:pt x="9480550" y="10773410"/>
                    <a:pt x="11055350" y="8940800"/>
                  </a:cubicBezTo>
                  <a:cubicBezTo>
                    <a:pt x="12630149" y="7108190"/>
                    <a:pt x="12882880" y="4138930"/>
                    <a:pt x="11337290" y="2283460"/>
                  </a:cubicBezTo>
                  <a:close/>
                </a:path>
              </a:pathLst>
            </a:custGeom>
            <a:blipFill>
              <a:blip r:embed="rId3"/>
              <a:stretch>
                <a:fillRect l="-17516" r="-17516"/>
              </a:stretch>
            </a:blipFill>
          </p:spPr>
        </p:sp>
      </p:grpSp>
      <p:sp>
        <p:nvSpPr>
          <p:cNvPr id="4" name="TextBox 4"/>
          <p:cNvSpPr txBox="1"/>
          <p:nvPr/>
        </p:nvSpPr>
        <p:spPr>
          <a:xfrm>
            <a:off x="1028700" y="1478328"/>
            <a:ext cx="6592802" cy="785495"/>
          </a:xfrm>
          <a:prstGeom prst="rect">
            <a:avLst/>
          </a:prstGeom>
        </p:spPr>
        <p:txBody>
          <a:bodyPr lIns="0" tIns="0" rIns="0" bIns="0" rtlCol="0" anchor="t">
            <a:spAutoFit/>
          </a:bodyPr>
          <a:lstStyle/>
          <a:p>
            <a:pPr>
              <a:lnSpc>
                <a:spcPts val="5800"/>
              </a:lnSpc>
            </a:pPr>
            <a:r>
              <a:rPr lang="en-US" sz="5800">
                <a:solidFill>
                  <a:srgbClr val="F8F8F8"/>
                </a:solidFill>
                <a:latin typeface="Rubik"/>
              </a:rPr>
              <a:t>GENDER IDENTITY </a:t>
            </a:r>
          </a:p>
        </p:txBody>
      </p:sp>
      <p:sp>
        <p:nvSpPr>
          <p:cNvPr id="5" name="TextBox 5"/>
          <p:cNvSpPr txBox="1"/>
          <p:nvPr/>
        </p:nvSpPr>
        <p:spPr>
          <a:xfrm>
            <a:off x="1028700" y="2340023"/>
            <a:ext cx="9482052" cy="1224281"/>
          </a:xfrm>
          <a:prstGeom prst="rect">
            <a:avLst/>
          </a:prstGeom>
        </p:spPr>
        <p:txBody>
          <a:bodyPr lIns="0" tIns="0" rIns="0" bIns="0" rtlCol="0" anchor="t">
            <a:spAutoFit/>
          </a:bodyPr>
          <a:lstStyle/>
          <a:p>
            <a:pPr>
              <a:lnSpc>
                <a:spcPts val="4700"/>
              </a:lnSpc>
            </a:pPr>
            <a:r>
              <a:rPr lang="en-US" sz="4700">
                <a:solidFill>
                  <a:srgbClr val="FBD160"/>
                </a:solidFill>
                <a:latin typeface="Segoe Script"/>
              </a:rPr>
              <a:t>and Sexual Orientation Terms</a:t>
            </a:r>
          </a:p>
        </p:txBody>
      </p:sp>
      <p:sp>
        <p:nvSpPr>
          <p:cNvPr id="6" name="Freeform 6"/>
          <p:cNvSpPr/>
          <p:nvPr/>
        </p:nvSpPr>
        <p:spPr>
          <a:xfrm rot="-857591">
            <a:off x="8894072" y="1162745"/>
            <a:ext cx="5973760" cy="912356"/>
          </a:xfrm>
          <a:custGeom>
            <a:avLst/>
            <a:gdLst/>
            <a:ahLst/>
            <a:cxnLst/>
            <a:rect l="l" t="t" r="r" b="b"/>
            <a:pathLst>
              <a:path w="5973760" h="912356">
                <a:moveTo>
                  <a:pt x="0" y="0"/>
                </a:moveTo>
                <a:lnTo>
                  <a:pt x="5973760" y="0"/>
                </a:lnTo>
                <a:lnTo>
                  <a:pt x="5973760" y="912356"/>
                </a:lnTo>
                <a:lnTo>
                  <a:pt x="0" y="91235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rot="-1563905" flipV="1">
            <a:off x="12305492" y="8279421"/>
            <a:ext cx="5973760" cy="912356"/>
          </a:xfrm>
          <a:custGeom>
            <a:avLst/>
            <a:gdLst/>
            <a:ahLst/>
            <a:cxnLst/>
            <a:rect l="l" t="t" r="r" b="b"/>
            <a:pathLst>
              <a:path w="5973760" h="912356">
                <a:moveTo>
                  <a:pt x="0" y="912356"/>
                </a:moveTo>
                <a:lnTo>
                  <a:pt x="5973760" y="912356"/>
                </a:lnTo>
                <a:lnTo>
                  <a:pt x="5973760" y="0"/>
                </a:lnTo>
                <a:lnTo>
                  <a:pt x="0" y="0"/>
                </a:lnTo>
                <a:lnTo>
                  <a:pt x="0" y="912356"/>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TextBox 8"/>
          <p:cNvSpPr txBox="1"/>
          <p:nvPr/>
        </p:nvSpPr>
        <p:spPr>
          <a:xfrm>
            <a:off x="1028700" y="3866912"/>
            <a:ext cx="8115300" cy="2674239"/>
          </a:xfrm>
          <a:prstGeom prst="rect">
            <a:avLst/>
          </a:prstGeom>
        </p:spPr>
        <p:txBody>
          <a:bodyPr lIns="0" tIns="0" rIns="0" bIns="0" rtlCol="0" anchor="t">
            <a:spAutoFit/>
          </a:bodyPr>
          <a:lstStyle/>
          <a:p>
            <a:pPr>
              <a:lnSpc>
                <a:spcPts val="3048"/>
              </a:lnSpc>
            </a:pPr>
            <a:r>
              <a:rPr lang="en-US" sz="2400">
                <a:solidFill>
                  <a:srgbClr val="F8F8F8"/>
                </a:solidFill>
                <a:latin typeface="Rubik Bold"/>
              </a:rPr>
              <a:t>Gender Identity</a:t>
            </a:r>
          </a:p>
          <a:p>
            <a:pPr>
              <a:lnSpc>
                <a:spcPts val="3048"/>
              </a:lnSpc>
            </a:pPr>
            <a:r>
              <a:rPr lang="en-US" sz="2400">
                <a:solidFill>
                  <a:srgbClr val="F8F8F8"/>
                </a:solidFill>
                <a:latin typeface="Rubik Bold"/>
              </a:rPr>
              <a:t>Heteronormativity</a:t>
            </a:r>
          </a:p>
          <a:p>
            <a:pPr>
              <a:lnSpc>
                <a:spcPts val="3048"/>
              </a:lnSpc>
            </a:pPr>
            <a:r>
              <a:rPr lang="en-US" sz="2400">
                <a:solidFill>
                  <a:srgbClr val="F8F8F8"/>
                </a:solidFill>
                <a:latin typeface="Rubik Bold"/>
              </a:rPr>
              <a:t>Lesbian</a:t>
            </a:r>
          </a:p>
          <a:p>
            <a:pPr>
              <a:lnSpc>
                <a:spcPts val="3048"/>
              </a:lnSpc>
            </a:pPr>
            <a:endParaRPr lang="en-US" sz="2400">
              <a:solidFill>
                <a:srgbClr val="F8F8F8"/>
              </a:solidFill>
              <a:latin typeface="Rubik Bold"/>
            </a:endParaRPr>
          </a:p>
          <a:p>
            <a:pPr>
              <a:lnSpc>
                <a:spcPts val="3048"/>
              </a:lnSpc>
            </a:pPr>
            <a:endParaRPr lang="en-US" sz="2400">
              <a:solidFill>
                <a:srgbClr val="F8F8F8"/>
              </a:solidFill>
              <a:latin typeface="Rubik Bold"/>
            </a:endParaRPr>
          </a:p>
          <a:p>
            <a:pPr>
              <a:lnSpc>
                <a:spcPts val="3048"/>
              </a:lnSpc>
            </a:pPr>
            <a:endParaRPr lang="en-US" sz="2400">
              <a:solidFill>
                <a:srgbClr val="F8F8F8"/>
              </a:solidFill>
              <a:latin typeface="Rubik Bold"/>
            </a:endParaRPr>
          </a:p>
          <a:p>
            <a:pPr>
              <a:lnSpc>
                <a:spcPts val="3048"/>
              </a:lnSpc>
            </a:pPr>
            <a:endParaRPr lang="en-US" sz="2400">
              <a:solidFill>
                <a:srgbClr val="F8F8F8"/>
              </a:solidFill>
              <a:latin typeface="Rubik Bold"/>
            </a:endParaRPr>
          </a:p>
        </p:txBody>
      </p:sp>
      <p:sp>
        <p:nvSpPr>
          <p:cNvPr id="9" name="TextBox 9"/>
          <p:cNvSpPr txBox="1"/>
          <p:nvPr/>
        </p:nvSpPr>
        <p:spPr>
          <a:xfrm>
            <a:off x="1028700" y="5114925"/>
            <a:ext cx="8801113" cy="5437378"/>
          </a:xfrm>
          <a:prstGeom prst="rect">
            <a:avLst/>
          </a:prstGeom>
        </p:spPr>
        <p:txBody>
          <a:bodyPr lIns="0" tIns="0" rIns="0" bIns="0" rtlCol="0" anchor="t">
            <a:spAutoFit/>
          </a:bodyPr>
          <a:lstStyle/>
          <a:p>
            <a:pPr>
              <a:lnSpc>
                <a:spcPts val="2921"/>
              </a:lnSpc>
            </a:pPr>
            <a:r>
              <a:rPr lang="en-US" sz="2300">
                <a:solidFill>
                  <a:srgbClr val="F8F8F8"/>
                </a:solidFill>
                <a:latin typeface="Rubik"/>
              </a:rPr>
              <a:t>Gender Identity-Refers to a person's internal sense of their own gender, which may be male, female, a blend of both, or neither.</a:t>
            </a:r>
          </a:p>
          <a:p>
            <a:pPr>
              <a:lnSpc>
                <a:spcPts val="2921"/>
              </a:lnSpc>
            </a:pPr>
            <a:r>
              <a:rPr lang="en-US" sz="2300">
                <a:solidFill>
                  <a:srgbClr val="F8F8F8"/>
                </a:solidFill>
                <a:latin typeface="Rubik"/>
              </a:rPr>
              <a:t> </a:t>
            </a:r>
          </a:p>
          <a:p>
            <a:pPr>
              <a:lnSpc>
                <a:spcPts val="2921"/>
              </a:lnSpc>
            </a:pPr>
            <a:r>
              <a:rPr lang="en-US" sz="2300">
                <a:solidFill>
                  <a:srgbClr val="F8F8F8"/>
                </a:solidFill>
                <a:latin typeface="Rubik"/>
              </a:rPr>
              <a:t>Heteronormativity-Is the assumption that heterosexuality is the norm or default sexual orientation, marginalizing other orientations. </a:t>
            </a:r>
          </a:p>
          <a:p>
            <a:pPr>
              <a:lnSpc>
                <a:spcPts val="2921"/>
              </a:lnSpc>
            </a:pPr>
            <a:endParaRPr lang="en-US" sz="2300">
              <a:solidFill>
                <a:srgbClr val="F8F8F8"/>
              </a:solidFill>
              <a:latin typeface="Rubik"/>
            </a:endParaRPr>
          </a:p>
          <a:p>
            <a:pPr>
              <a:lnSpc>
                <a:spcPts val="2921"/>
              </a:lnSpc>
            </a:pPr>
            <a:r>
              <a:rPr lang="en-US" sz="2300">
                <a:solidFill>
                  <a:srgbClr val="F8F8F8"/>
                </a:solidFill>
                <a:latin typeface="Rubik"/>
              </a:rPr>
              <a:t>Lesbian-Refers to a woman who is romantically or sexually attracted to other women. </a:t>
            </a:r>
          </a:p>
          <a:p>
            <a:pPr>
              <a:lnSpc>
                <a:spcPts val="2921"/>
              </a:lnSpc>
            </a:pPr>
            <a:endParaRPr lang="en-US" sz="2300">
              <a:solidFill>
                <a:srgbClr val="F8F8F8"/>
              </a:solidFill>
              <a:latin typeface="Rubik"/>
            </a:endParaRPr>
          </a:p>
          <a:p>
            <a:pPr marL="496575" lvl="1" indent="-248288">
              <a:lnSpc>
                <a:spcPts val="2921"/>
              </a:lnSpc>
              <a:buFont typeface="Arial"/>
              <a:buChar char="•"/>
            </a:pPr>
            <a:r>
              <a:rPr lang="en-US" sz="2300">
                <a:solidFill>
                  <a:srgbClr val="F8F8F8"/>
                </a:solidFill>
                <a:latin typeface="Rubik"/>
              </a:rPr>
              <a:t>Understanding these terms helps us navigate discussions about gender identity and sexual orientation with sensitivity and respect.</a:t>
            </a:r>
          </a:p>
          <a:p>
            <a:pPr>
              <a:lnSpc>
                <a:spcPts val="2921"/>
              </a:lnSpc>
            </a:pPr>
            <a:endParaRPr lang="en-US" sz="2300">
              <a:solidFill>
                <a:srgbClr val="F8F8F8"/>
              </a:solidFill>
              <a:latin typeface="Rubik"/>
            </a:endParaRPr>
          </a:p>
          <a:p>
            <a:pPr>
              <a:lnSpc>
                <a:spcPts val="2921"/>
              </a:lnSpc>
            </a:pPr>
            <a:endParaRPr lang="en-US" sz="2300">
              <a:solidFill>
                <a:srgbClr val="F8F8F8"/>
              </a:solidFill>
              <a:latin typeface="Rubik"/>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grpSp>
        <p:nvGrpSpPr>
          <p:cNvPr id="2" name="Group 2"/>
          <p:cNvGrpSpPr/>
          <p:nvPr/>
        </p:nvGrpSpPr>
        <p:grpSpPr>
          <a:xfrm>
            <a:off x="9829813" y="1863352"/>
            <a:ext cx="7696187" cy="6872246"/>
            <a:chOff x="149860" y="501650"/>
            <a:chExt cx="12882880" cy="11503660"/>
          </a:xfrm>
        </p:grpSpPr>
        <p:sp>
          <p:nvSpPr>
            <p:cNvPr id="3" name="Freeform 3"/>
            <p:cNvSpPr/>
            <p:nvPr/>
          </p:nvSpPr>
          <p:spPr>
            <a:xfrm>
              <a:off x="0" y="0"/>
              <a:ext cx="12882879" cy="11503660"/>
            </a:xfrm>
            <a:custGeom>
              <a:avLst/>
              <a:gdLst/>
              <a:ahLst/>
              <a:cxnLst/>
              <a:rect l="l" t="t" r="r" b="b"/>
              <a:pathLst>
                <a:path w="12882879" h="11503660">
                  <a:moveTo>
                    <a:pt x="11337290" y="2283460"/>
                  </a:moveTo>
                  <a:cubicBezTo>
                    <a:pt x="10535920" y="1322070"/>
                    <a:pt x="9357360" y="730250"/>
                    <a:pt x="8139430" y="440690"/>
                  </a:cubicBezTo>
                  <a:cubicBezTo>
                    <a:pt x="6921500" y="151130"/>
                    <a:pt x="5646420" y="0"/>
                    <a:pt x="4451350" y="330200"/>
                  </a:cubicBezTo>
                  <a:lnTo>
                    <a:pt x="4452620" y="330200"/>
                  </a:lnTo>
                  <a:cubicBezTo>
                    <a:pt x="2360930" y="749300"/>
                    <a:pt x="601980" y="2358390"/>
                    <a:pt x="180340" y="4406900"/>
                  </a:cubicBezTo>
                  <a:cubicBezTo>
                    <a:pt x="0" y="5284470"/>
                    <a:pt x="33020" y="6197600"/>
                    <a:pt x="195580" y="7077710"/>
                  </a:cubicBezTo>
                  <a:cubicBezTo>
                    <a:pt x="379730" y="8077200"/>
                    <a:pt x="746760" y="9077960"/>
                    <a:pt x="1456690" y="9805670"/>
                  </a:cubicBezTo>
                  <a:cubicBezTo>
                    <a:pt x="2240280" y="10610850"/>
                    <a:pt x="3362960" y="11004550"/>
                    <a:pt x="4475480" y="11163300"/>
                  </a:cubicBezTo>
                  <a:cubicBezTo>
                    <a:pt x="6866890" y="11503660"/>
                    <a:pt x="9480550" y="10773410"/>
                    <a:pt x="11055350" y="8940800"/>
                  </a:cubicBezTo>
                  <a:cubicBezTo>
                    <a:pt x="12630149" y="7108190"/>
                    <a:pt x="12882880" y="4138930"/>
                    <a:pt x="11337290" y="2283460"/>
                  </a:cubicBezTo>
                  <a:close/>
                </a:path>
              </a:pathLst>
            </a:custGeom>
            <a:blipFill>
              <a:blip r:embed="rId3"/>
              <a:stretch>
                <a:fillRect r="-35202"/>
              </a:stretch>
            </a:blipFill>
          </p:spPr>
        </p:sp>
      </p:grpSp>
      <p:sp>
        <p:nvSpPr>
          <p:cNvPr id="4" name="TextBox 4"/>
          <p:cNvSpPr txBox="1"/>
          <p:nvPr/>
        </p:nvSpPr>
        <p:spPr>
          <a:xfrm>
            <a:off x="1028700" y="1478328"/>
            <a:ext cx="6592802" cy="785495"/>
          </a:xfrm>
          <a:prstGeom prst="rect">
            <a:avLst/>
          </a:prstGeom>
        </p:spPr>
        <p:txBody>
          <a:bodyPr lIns="0" tIns="0" rIns="0" bIns="0" rtlCol="0" anchor="t">
            <a:spAutoFit/>
          </a:bodyPr>
          <a:lstStyle/>
          <a:p>
            <a:pPr>
              <a:lnSpc>
                <a:spcPts val="5800"/>
              </a:lnSpc>
            </a:pPr>
            <a:r>
              <a:rPr lang="en-US" sz="5800">
                <a:solidFill>
                  <a:srgbClr val="F8F8F8"/>
                </a:solidFill>
                <a:latin typeface="Rubik"/>
              </a:rPr>
              <a:t>GENDER IDENTITY </a:t>
            </a:r>
          </a:p>
        </p:txBody>
      </p:sp>
      <p:sp>
        <p:nvSpPr>
          <p:cNvPr id="5" name="TextBox 5"/>
          <p:cNvSpPr txBox="1"/>
          <p:nvPr/>
        </p:nvSpPr>
        <p:spPr>
          <a:xfrm>
            <a:off x="1028700" y="2340023"/>
            <a:ext cx="9482052" cy="1224281"/>
          </a:xfrm>
          <a:prstGeom prst="rect">
            <a:avLst/>
          </a:prstGeom>
        </p:spPr>
        <p:txBody>
          <a:bodyPr lIns="0" tIns="0" rIns="0" bIns="0" rtlCol="0" anchor="t">
            <a:spAutoFit/>
          </a:bodyPr>
          <a:lstStyle/>
          <a:p>
            <a:pPr>
              <a:lnSpc>
                <a:spcPts val="4700"/>
              </a:lnSpc>
            </a:pPr>
            <a:r>
              <a:rPr lang="en-US" sz="4700">
                <a:solidFill>
                  <a:srgbClr val="FBD160"/>
                </a:solidFill>
                <a:latin typeface="Segoe Script"/>
              </a:rPr>
              <a:t>and Sexual Orientation Terms</a:t>
            </a:r>
          </a:p>
        </p:txBody>
      </p:sp>
      <p:sp>
        <p:nvSpPr>
          <p:cNvPr id="6" name="Freeform 6"/>
          <p:cNvSpPr/>
          <p:nvPr/>
        </p:nvSpPr>
        <p:spPr>
          <a:xfrm rot="-857591">
            <a:off x="8894072" y="1162745"/>
            <a:ext cx="5973760" cy="912356"/>
          </a:xfrm>
          <a:custGeom>
            <a:avLst/>
            <a:gdLst/>
            <a:ahLst/>
            <a:cxnLst/>
            <a:rect l="l" t="t" r="r" b="b"/>
            <a:pathLst>
              <a:path w="5973760" h="912356">
                <a:moveTo>
                  <a:pt x="0" y="0"/>
                </a:moveTo>
                <a:lnTo>
                  <a:pt x="5973760" y="0"/>
                </a:lnTo>
                <a:lnTo>
                  <a:pt x="5973760" y="912356"/>
                </a:lnTo>
                <a:lnTo>
                  <a:pt x="0" y="91235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rot="-1563905" flipV="1">
            <a:off x="12305492" y="8279421"/>
            <a:ext cx="5973760" cy="912356"/>
          </a:xfrm>
          <a:custGeom>
            <a:avLst/>
            <a:gdLst/>
            <a:ahLst/>
            <a:cxnLst/>
            <a:rect l="l" t="t" r="r" b="b"/>
            <a:pathLst>
              <a:path w="5973760" h="912356">
                <a:moveTo>
                  <a:pt x="0" y="912356"/>
                </a:moveTo>
                <a:lnTo>
                  <a:pt x="5973760" y="912356"/>
                </a:lnTo>
                <a:lnTo>
                  <a:pt x="5973760" y="0"/>
                </a:lnTo>
                <a:lnTo>
                  <a:pt x="0" y="0"/>
                </a:lnTo>
                <a:lnTo>
                  <a:pt x="0" y="912356"/>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TextBox 8"/>
          <p:cNvSpPr txBox="1"/>
          <p:nvPr/>
        </p:nvSpPr>
        <p:spPr>
          <a:xfrm>
            <a:off x="1028700" y="3866912"/>
            <a:ext cx="8115300" cy="1912239"/>
          </a:xfrm>
          <a:prstGeom prst="rect">
            <a:avLst/>
          </a:prstGeom>
        </p:spPr>
        <p:txBody>
          <a:bodyPr lIns="0" tIns="0" rIns="0" bIns="0" rtlCol="0" anchor="t">
            <a:spAutoFit/>
          </a:bodyPr>
          <a:lstStyle/>
          <a:p>
            <a:pPr>
              <a:lnSpc>
                <a:spcPts val="3048"/>
              </a:lnSpc>
            </a:pPr>
            <a:r>
              <a:rPr lang="en-US" sz="2400">
                <a:solidFill>
                  <a:srgbClr val="F8F8F8"/>
                </a:solidFill>
                <a:latin typeface="Rubik Bold"/>
              </a:rPr>
              <a:t>Gender Bias</a:t>
            </a:r>
          </a:p>
          <a:p>
            <a:pPr>
              <a:lnSpc>
                <a:spcPts val="3048"/>
              </a:lnSpc>
            </a:pPr>
            <a:r>
              <a:rPr lang="en-US" sz="2400">
                <a:solidFill>
                  <a:srgbClr val="F8F8F8"/>
                </a:solidFill>
                <a:latin typeface="Rubik Bold"/>
              </a:rPr>
              <a:t>Gender Expression</a:t>
            </a:r>
          </a:p>
          <a:p>
            <a:pPr>
              <a:lnSpc>
                <a:spcPts val="3048"/>
              </a:lnSpc>
            </a:pPr>
            <a:endParaRPr lang="en-US" sz="2400">
              <a:solidFill>
                <a:srgbClr val="F8F8F8"/>
              </a:solidFill>
              <a:latin typeface="Rubik Bold"/>
            </a:endParaRPr>
          </a:p>
          <a:p>
            <a:pPr>
              <a:lnSpc>
                <a:spcPts val="3048"/>
              </a:lnSpc>
            </a:pPr>
            <a:endParaRPr lang="en-US" sz="2400">
              <a:solidFill>
                <a:srgbClr val="F8F8F8"/>
              </a:solidFill>
              <a:latin typeface="Rubik Bold"/>
            </a:endParaRPr>
          </a:p>
          <a:p>
            <a:pPr>
              <a:lnSpc>
                <a:spcPts val="3048"/>
              </a:lnSpc>
            </a:pPr>
            <a:endParaRPr lang="en-US" sz="2400">
              <a:solidFill>
                <a:srgbClr val="F8F8F8"/>
              </a:solidFill>
              <a:latin typeface="Rubik Bold"/>
            </a:endParaRPr>
          </a:p>
        </p:txBody>
      </p:sp>
      <p:sp>
        <p:nvSpPr>
          <p:cNvPr id="9" name="TextBox 9"/>
          <p:cNvSpPr txBox="1"/>
          <p:nvPr/>
        </p:nvSpPr>
        <p:spPr>
          <a:xfrm>
            <a:off x="1028700" y="5211572"/>
            <a:ext cx="8801113" cy="4713478"/>
          </a:xfrm>
          <a:prstGeom prst="rect">
            <a:avLst/>
          </a:prstGeom>
        </p:spPr>
        <p:txBody>
          <a:bodyPr lIns="0" tIns="0" rIns="0" bIns="0" rtlCol="0" anchor="t">
            <a:spAutoFit/>
          </a:bodyPr>
          <a:lstStyle/>
          <a:p>
            <a:pPr>
              <a:lnSpc>
                <a:spcPts val="2921"/>
              </a:lnSpc>
            </a:pPr>
            <a:r>
              <a:rPr lang="en-US" sz="2300">
                <a:solidFill>
                  <a:srgbClr val="F8F8F8"/>
                </a:solidFill>
                <a:latin typeface="Rubik"/>
              </a:rPr>
              <a:t>Gender Bias-Refers to behaviors that favor one gender over another, often based on societal stereotypes or norms. It's when we make assumptions or treat people differently because of their gender. </a:t>
            </a:r>
          </a:p>
          <a:p>
            <a:pPr>
              <a:lnSpc>
                <a:spcPts val="2921"/>
              </a:lnSpc>
            </a:pPr>
            <a:endParaRPr lang="en-US" sz="2300">
              <a:solidFill>
                <a:srgbClr val="F8F8F8"/>
              </a:solidFill>
              <a:latin typeface="Rubik"/>
            </a:endParaRPr>
          </a:p>
          <a:p>
            <a:pPr>
              <a:lnSpc>
                <a:spcPts val="2921"/>
              </a:lnSpc>
            </a:pPr>
            <a:r>
              <a:rPr lang="en-US" sz="2300">
                <a:solidFill>
                  <a:srgbClr val="F8F8F8"/>
                </a:solidFill>
                <a:latin typeface="Rubik"/>
              </a:rPr>
              <a:t>Gender Expression-On the other hand, is how someone outwardly presents their gender to the world through their clothing, hairstyle, behavior, or other characteristics. </a:t>
            </a:r>
          </a:p>
          <a:p>
            <a:pPr>
              <a:lnSpc>
                <a:spcPts val="2921"/>
              </a:lnSpc>
            </a:pPr>
            <a:endParaRPr lang="en-US" sz="2300">
              <a:solidFill>
                <a:srgbClr val="F8F8F8"/>
              </a:solidFill>
              <a:latin typeface="Rubik"/>
            </a:endParaRPr>
          </a:p>
          <a:p>
            <a:pPr marL="496575" lvl="1" indent="-248288">
              <a:lnSpc>
                <a:spcPts val="2921"/>
              </a:lnSpc>
              <a:buFont typeface="Arial"/>
              <a:buChar char="•"/>
            </a:pPr>
            <a:r>
              <a:rPr lang="en-US" sz="2300">
                <a:solidFill>
                  <a:srgbClr val="F8F8F8"/>
                </a:solidFill>
                <a:latin typeface="Rubik"/>
              </a:rPr>
              <a:t>Understanding these terms helps us recognize and challenge biases and create more inclusive environments where everyone can express their gender freely.</a:t>
            </a:r>
          </a:p>
          <a:p>
            <a:pPr>
              <a:lnSpc>
                <a:spcPts val="2921"/>
              </a:lnSpc>
            </a:pPr>
            <a:endParaRPr lang="en-US" sz="2300">
              <a:solidFill>
                <a:srgbClr val="F8F8F8"/>
              </a:solidFill>
              <a:latin typeface="Rubik"/>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grpSp>
        <p:nvGrpSpPr>
          <p:cNvPr id="2" name="Group 2"/>
          <p:cNvGrpSpPr/>
          <p:nvPr/>
        </p:nvGrpSpPr>
        <p:grpSpPr>
          <a:xfrm>
            <a:off x="9813938" y="1863352"/>
            <a:ext cx="7696187" cy="6872246"/>
            <a:chOff x="149860" y="501650"/>
            <a:chExt cx="12882880" cy="11503660"/>
          </a:xfrm>
        </p:grpSpPr>
        <p:sp>
          <p:nvSpPr>
            <p:cNvPr id="3" name="Freeform 3"/>
            <p:cNvSpPr/>
            <p:nvPr/>
          </p:nvSpPr>
          <p:spPr>
            <a:xfrm>
              <a:off x="0" y="0"/>
              <a:ext cx="12882879" cy="11503660"/>
            </a:xfrm>
            <a:custGeom>
              <a:avLst/>
              <a:gdLst/>
              <a:ahLst/>
              <a:cxnLst/>
              <a:rect l="l" t="t" r="r" b="b"/>
              <a:pathLst>
                <a:path w="12882879" h="11503660">
                  <a:moveTo>
                    <a:pt x="11337290" y="2283460"/>
                  </a:moveTo>
                  <a:cubicBezTo>
                    <a:pt x="10535920" y="1322070"/>
                    <a:pt x="9357360" y="730250"/>
                    <a:pt x="8139430" y="440690"/>
                  </a:cubicBezTo>
                  <a:cubicBezTo>
                    <a:pt x="6921500" y="151130"/>
                    <a:pt x="5646420" y="0"/>
                    <a:pt x="4451350" y="330200"/>
                  </a:cubicBezTo>
                  <a:lnTo>
                    <a:pt x="4452620" y="330200"/>
                  </a:lnTo>
                  <a:cubicBezTo>
                    <a:pt x="2360930" y="749300"/>
                    <a:pt x="601980" y="2358390"/>
                    <a:pt x="180340" y="4406900"/>
                  </a:cubicBezTo>
                  <a:cubicBezTo>
                    <a:pt x="0" y="5284470"/>
                    <a:pt x="33020" y="6197600"/>
                    <a:pt x="195580" y="7077710"/>
                  </a:cubicBezTo>
                  <a:cubicBezTo>
                    <a:pt x="379730" y="8077200"/>
                    <a:pt x="746760" y="9077960"/>
                    <a:pt x="1456690" y="9805670"/>
                  </a:cubicBezTo>
                  <a:cubicBezTo>
                    <a:pt x="2240280" y="10610850"/>
                    <a:pt x="3362960" y="11004550"/>
                    <a:pt x="4475480" y="11163300"/>
                  </a:cubicBezTo>
                  <a:cubicBezTo>
                    <a:pt x="6866890" y="11503660"/>
                    <a:pt x="9480550" y="10773410"/>
                    <a:pt x="11055350" y="8940800"/>
                  </a:cubicBezTo>
                  <a:cubicBezTo>
                    <a:pt x="12630149" y="7108190"/>
                    <a:pt x="12882880" y="4138930"/>
                    <a:pt x="11337290" y="2283460"/>
                  </a:cubicBezTo>
                  <a:close/>
                </a:path>
              </a:pathLst>
            </a:custGeom>
            <a:blipFill>
              <a:blip r:embed="rId3"/>
              <a:stretch>
                <a:fillRect l="-30001" r="-30001"/>
              </a:stretch>
            </a:blipFill>
          </p:spPr>
        </p:sp>
      </p:grpSp>
      <p:sp>
        <p:nvSpPr>
          <p:cNvPr id="4" name="TextBox 4"/>
          <p:cNvSpPr txBox="1"/>
          <p:nvPr/>
        </p:nvSpPr>
        <p:spPr>
          <a:xfrm>
            <a:off x="1028700" y="1478328"/>
            <a:ext cx="6592802" cy="785495"/>
          </a:xfrm>
          <a:prstGeom prst="rect">
            <a:avLst/>
          </a:prstGeom>
        </p:spPr>
        <p:txBody>
          <a:bodyPr lIns="0" tIns="0" rIns="0" bIns="0" rtlCol="0" anchor="t">
            <a:spAutoFit/>
          </a:bodyPr>
          <a:lstStyle/>
          <a:p>
            <a:pPr>
              <a:lnSpc>
                <a:spcPts val="5800"/>
              </a:lnSpc>
            </a:pPr>
            <a:r>
              <a:rPr lang="en-US" sz="5800">
                <a:solidFill>
                  <a:srgbClr val="F8F8F8"/>
                </a:solidFill>
                <a:latin typeface="Rubik"/>
              </a:rPr>
              <a:t>GENDER IDENTITY </a:t>
            </a:r>
          </a:p>
        </p:txBody>
      </p:sp>
      <p:sp>
        <p:nvSpPr>
          <p:cNvPr id="5" name="TextBox 5"/>
          <p:cNvSpPr txBox="1"/>
          <p:nvPr/>
        </p:nvSpPr>
        <p:spPr>
          <a:xfrm>
            <a:off x="1028700" y="2340023"/>
            <a:ext cx="9482052" cy="1224281"/>
          </a:xfrm>
          <a:prstGeom prst="rect">
            <a:avLst/>
          </a:prstGeom>
        </p:spPr>
        <p:txBody>
          <a:bodyPr lIns="0" tIns="0" rIns="0" bIns="0" rtlCol="0" anchor="t">
            <a:spAutoFit/>
          </a:bodyPr>
          <a:lstStyle/>
          <a:p>
            <a:pPr>
              <a:lnSpc>
                <a:spcPts val="4700"/>
              </a:lnSpc>
            </a:pPr>
            <a:r>
              <a:rPr lang="en-US" sz="4700">
                <a:solidFill>
                  <a:srgbClr val="FBD160"/>
                </a:solidFill>
                <a:latin typeface="Segoe Script"/>
              </a:rPr>
              <a:t>and Sexual Orientation Terms</a:t>
            </a:r>
          </a:p>
        </p:txBody>
      </p:sp>
      <p:sp>
        <p:nvSpPr>
          <p:cNvPr id="6" name="Freeform 6"/>
          <p:cNvSpPr/>
          <p:nvPr/>
        </p:nvSpPr>
        <p:spPr>
          <a:xfrm rot="-857591">
            <a:off x="8894072" y="1162745"/>
            <a:ext cx="5973760" cy="912356"/>
          </a:xfrm>
          <a:custGeom>
            <a:avLst/>
            <a:gdLst/>
            <a:ahLst/>
            <a:cxnLst/>
            <a:rect l="l" t="t" r="r" b="b"/>
            <a:pathLst>
              <a:path w="5973760" h="912356">
                <a:moveTo>
                  <a:pt x="0" y="0"/>
                </a:moveTo>
                <a:lnTo>
                  <a:pt x="5973760" y="0"/>
                </a:lnTo>
                <a:lnTo>
                  <a:pt x="5973760" y="912356"/>
                </a:lnTo>
                <a:lnTo>
                  <a:pt x="0" y="91235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rot="-1563905" flipV="1">
            <a:off x="12305492" y="8279421"/>
            <a:ext cx="5973760" cy="912356"/>
          </a:xfrm>
          <a:custGeom>
            <a:avLst/>
            <a:gdLst/>
            <a:ahLst/>
            <a:cxnLst/>
            <a:rect l="l" t="t" r="r" b="b"/>
            <a:pathLst>
              <a:path w="5973760" h="912356">
                <a:moveTo>
                  <a:pt x="0" y="912356"/>
                </a:moveTo>
                <a:lnTo>
                  <a:pt x="5973760" y="912356"/>
                </a:lnTo>
                <a:lnTo>
                  <a:pt x="5973760" y="0"/>
                </a:lnTo>
                <a:lnTo>
                  <a:pt x="0" y="0"/>
                </a:lnTo>
                <a:lnTo>
                  <a:pt x="0" y="912356"/>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TextBox 8"/>
          <p:cNvSpPr txBox="1"/>
          <p:nvPr/>
        </p:nvSpPr>
        <p:spPr>
          <a:xfrm>
            <a:off x="1028700" y="3708162"/>
            <a:ext cx="8115300" cy="2293239"/>
          </a:xfrm>
          <a:prstGeom prst="rect">
            <a:avLst/>
          </a:prstGeom>
        </p:spPr>
        <p:txBody>
          <a:bodyPr lIns="0" tIns="0" rIns="0" bIns="0" rtlCol="0" anchor="t">
            <a:spAutoFit/>
          </a:bodyPr>
          <a:lstStyle/>
          <a:p>
            <a:pPr>
              <a:lnSpc>
                <a:spcPts val="3048"/>
              </a:lnSpc>
            </a:pPr>
            <a:r>
              <a:rPr lang="en-US" sz="2400">
                <a:solidFill>
                  <a:srgbClr val="F8F8F8"/>
                </a:solidFill>
                <a:latin typeface="Rubik Bold"/>
              </a:rPr>
              <a:t>LGBTQ+</a:t>
            </a:r>
          </a:p>
          <a:p>
            <a:pPr>
              <a:lnSpc>
                <a:spcPts val="3048"/>
              </a:lnSpc>
            </a:pPr>
            <a:r>
              <a:rPr lang="en-US" sz="2400">
                <a:solidFill>
                  <a:srgbClr val="F8F8F8"/>
                </a:solidFill>
                <a:latin typeface="Rubik Bold"/>
              </a:rPr>
              <a:t>LGBTQIA</a:t>
            </a:r>
          </a:p>
          <a:p>
            <a:pPr>
              <a:lnSpc>
                <a:spcPts val="3048"/>
              </a:lnSpc>
            </a:pPr>
            <a:r>
              <a:rPr lang="en-US" sz="2400">
                <a:solidFill>
                  <a:srgbClr val="F8F8F8"/>
                </a:solidFill>
                <a:latin typeface="Rubik Bold"/>
              </a:rPr>
              <a:t>Misgendering</a:t>
            </a:r>
          </a:p>
          <a:p>
            <a:pPr>
              <a:lnSpc>
                <a:spcPts val="3048"/>
              </a:lnSpc>
            </a:pPr>
            <a:endParaRPr lang="en-US" sz="2400">
              <a:solidFill>
                <a:srgbClr val="F8F8F8"/>
              </a:solidFill>
              <a:latin typeface="Rubik Bold"/>
            </a:endParaRPr>
          </a:p>
          <a:p>
            <a:pPr>
              <a:lnSpc>
                <a:spcPts val="3048"/>
              </a:lnSpc>
            </a:pPr>
            <a:endParaRPr lang="en-US" sz="2400">
              <a:solidFill>
                <a:srgbClr val="F8F8F8"/>
              </a:solidFill>
              <a:latin typeface="Rubik Bold"/>
            </a:endParaRPr>
          </a:p>
          <a:p>
            <a:pPr>
              <a:lnSpc>
                <a:spcPts val="3048"/>
              </a:lnSpc>
            </a:pPr>
            <a:endParaRPr lang="en-US" sz="2400">
              <a:solidFill>
                <a:srgbClr val="F8F8F8"/>
              </a:solidFill>
              <a:latin typeface="Rubik Bold"/>
            </a:endParaRPr>
          </a:p>
        </p:txBody>
      </p:sp>
      <p:sp>
        <p:nvSpPr>
          <p:cNvPr id="9" name="TextBox 9"/>
          <p:cNvSpPr txBox="1"/>
          <p:nvPr/>
        </p:nvSpPr>
        <p:spPr>
          <a:xfrm>
            <a:off x="1028700" y="5005197"/>
            <a:ext cx="8785238" cy="5668645"/>
          </a:xfrm>
          <a:prstGeom prst="rect">
            <a:avLst/>
          </a:prstGeom>
        </p:spPr>
        <p:txBody>
          <a:bodyPr lIns="0" tIns="0" rIns="0" bIns="0" rtlCol="0" anchor="t">
            <a:spAutoFit/>
          </a:bodyPr>
          <a:lstStyle/>
          <a:p>
            <a:pPr>
              <a:lnSpc>
                <a:spcPts val="2540"/>
              </a:lnSpc>
            </a:pPr>
            <a:r>
              <a:rPr lang="en-US" sz="2000">
                <a:solidFill>
                  <a:srgbClr val="F8F8F8"/>
                </a:solidFill>
                <a:latin typeface="Rubik"/>
              </a:rPr>
              <a:t>LGBTQ+ Is an acronym that stands for Lesbian, Gay, Bisexual, Transgender, and Queer or Questioning individuals. It's used as an inclusive term to represent diverse sexual orientations and gender identities.</a:t>
            </a:r>
          </a:p>
          <a:p>
            <a:pPr>
              <a:lnSpc>
                <a:spcPts val="2540"/>
              </a:lnSpc>
            </a:pPr>
            <a:endParaRPr lang="en-US" sz="2000">
              <a:solidFill>
                <a:srgbClr val="F8F8F8"/>
              </a:solidFill>
              <a:latin typeface="Rubik"/>
            </a:endParaRPr>
          </a:p>
          <a:p>
            <a:pPr>
              <a:lnSpc>
                <a:spcPts val="2540"/>
              </a:lnSpc>
            </a:pPr>
            <a:r>
              <a:rPr lang="en-US" sz="2000">
                <a:solidFill>
                  <a:srgbClr val="F8F8F8"/>
                </a:solidFill>
                <a:latin typeface="Rubik"/>
              </a:rPr>
              <a:t>LGBTQIA-is an extension of this acronym, adding Intersex and Asexual and/or Ally to the list of identities represented. Understanding these terms helps us recognize and affirm the diversity of experiences within the LGBTQ+ community.</a:t>
            </a:r>
          </a:p>
          <a:p>
            <a:pPr>
              <a:lnSpc>
                <a:spcPts val="2540"/>
              </a:lnSpc>
            </a:pPr>
            <a:endParaRPr lang="en-US" sz="2000">
              <a:solidFill>
                <a:srgbClr val="F8F8F8"/>
              </a:solidFill>
              <a:latin typeface="Rubik"/>
            </a:endParaRPr>
          </a:p>
          <a:p>
            <a:pPr>
              <a:lnSpc>
                <a:spcPts val="2540"/>
              </a:lnSpc>
            </a:pPr>
            <a:r>
              <a:rPr lang="en-US" sz="2000">
                <a:solidFill>
                  <a:srgbClr val="F8F8F8"/>
                </a:solidFill>
                <a:latin typeface="Rubik"/>
              </a:rPr>
              <a:t>Misgenderings the act of referring to someone using language (such as pronouns or terms) that does not align with their gender identity. This often occurs when someone is referred to using the incorrect pronouns (e.g., referring to a transgender woman as "he" instead of "she") or when they are addressed by a gendered term (e.g., calling a nonbinary person "sir" or "ma'am" when they do not use those terms).</a:t>
            </a:r>
          </a:p>
          <a:p>
            <a:pPr>
              <a:lnSpc>
                <a:spcPts val="2540"/>
              </a:lnSpc>
            </a:pPr>
            <a:endParaRPr lang="en-US" sz="2000">
              <a:solidFill>
                <a:srgbClr val="F8F8F8"/>
              </a:solidFill>
              <a:latin typeface="Rubik"/>
            </a:endParaRPr>
          </a:p>
          <a:p>
            <a:pPr>
              <a:lnSpc>
                <a:spcPts val="2540"/>
              </a:lnSpc>
            </a:pPr>
            <a:endParaRPr lang="en-US" sz="2000">
              <a:solidFill>
                <a:srgbClr val="F8F8F8"/>
              </a:solidFill>
              <a:latin typeface="Rubik"/>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grpSp>
        <p:nvGrpSpPr>
          <p:cNvPr id="2" name="Group 2"/>
          <p:cNvGrpSpPr/>
          <p:nvPr/>
        </p:nvGrpSpPr>
        <p:grpSpPr>
          <a:xfrm>
            <a:off x="9813938" y="1863352"/>
            <a:ext cx="7696187" cy="6872246"/>
            <a:chOff x="149860" y="501650"/>
            <a:chExt cx="12882880" cy="11503660"/>
          </a:xfrm>
        </p:grpSpPr>
        <p:sp>
          <p:nvSpPr>
            <p:cNvPr id="3" name="Freeform 3"/>
            <p:cNvSpPr/>
            <p:nvPr/>
          </p:nvSpPr>
          <p:spPr>
            <a:xfrm>
              <a:off x="0" y="0"/>
              <a:ext cx="12882879" cy="11503660"/>
            </a:xfrm>
            <a:custGeom>
              <a:avLst/>
              <a:gdLst/>
              <a:ahLst/>
              <a:cxnLst/>
              <a:rect l="l" t="t" r="r" b="b"/>
              <a:pathLst>
                <a:path w="12882879" h="11503660">
                  <a:moveTo>
                    <a:pt x="11337290" y="2283460"/>
                  </a:moveTo>
                  <a:cubicBezTo>
                    <a:pt x="10535920" y="1322070"/>
                    <a:pt x="9357360" y="730250"/>
                    <a:pt x="8139430" y="440690"/>
                  </a:cubicBezTo>
                  <a:cubicBezTo>
                    <a:pt x="6921500" y="151130"/>
                    <a:pt x="5646420" y="0"/>
                    <a:pt x="4451350" y="330200"/>
                  </a:cubicBezTo>
                  <a:lnTo>
                    <a:pt x="4452620" y="330200"/>
                  </a:lnTo>
                  <a:cubicBezTo>
                    <a:pt x="2360930" y="749300"/>
                    <a:pt x="601980" y="2358390"/>
                    <a:pt x="180340" y="4406900"/>
                  </a:cubicBezTo>
                  <a:cubicBezTo>
                    <a:pt x="0" y="5284470"/>
                    <a:pt x="33020" y="6197600"/>
                    <a:pt x="195580" y="7077710"/>
                  </a:cubicBezTo>
                  <a:cubicBezTo>
                    <a:pt x="379730" y="8077200"/>
                    <a:pt x="746760" y="9077960"/>
                    <a:pt x="1456690" y="9805670"/>
                  </a:cubicBezTo>
                  <a:cubicBezTo>
                    <a:pt x="2240280" y="10610850"/>
                    <a:pt x="3362960" y="11004550"/>
                    <a:pt x="4475480" y="11163300"/>
                  </a:cubicBezTo>
                  <a:cubicBezTo>
                    <a:pt x="6866890" y="11503660"/>
                    <a:pt x="9480550" y="10773410"/>
                    <a:pt x="11055350" y="8940800"/>
                  </a:cubicBezTo>
                  <a:cubicBezTo>
                    <a:pt x="12630149" y="7108190"/>
                    <a:pt x="12882880" y="4138930"/>
                    <a:pt x="11337290" y="2283460"/>
                  </a:cubicBezTo>
                  <a:close/>
                </a:path>
              </a:pathLst>
            </a:custGeom>
            <a:blipFill>
              <a:blip r:embed="rId3"/>
              <a:stretch>
                <a:fillRect l="-17601" r="-17601"/>
              </a:stretch>
            </a:blipFill>
          </p:spPr>
        </p:sp>
      </p:grpSp>
      <p:sp>
        <p:nvSpPr>
          <p:cNvPr id="4" name="TextBox 4"/>
          <p:cNvSpPr txBox="1"/>
          <p:nvPr/>
        </p:nvSpPr>
        <p:spPr>
          <a:xfrm>
            <a:off x="1028700" y="1478328"/>
            <a:ext cx="6592802" cy="785495"/>
          </a:xfrm>
          <a:prstGeom prst="rect">
            <a:avLst/>
          </a:prstGeom>
        </p:spPr>
        <p:txBody>
          <a:bodyPr lIns="0" tIns="0" rIns="0" bIns="0" rtlCol="0" anchor="t">
            <a:spAutoFit/>
          </a:bodyPr>
          <a:lstStyle/>
          <a:p>
            <a:pPr>
              <a:lnSpc>
                <a:spcPts val="5800"/>
              </a:lnSpc>
            </a:pPr>
            <a:r>
              <a:rPr lang="en-US" sz="5800">
                <a:solidFill>
                  <a:srgbClr val="F8F8F8"/>
                </a:solidFill>
                <a:latin typeface="Rubik"/>
              </a:rPr>
              <a:t>GENDER IDENTITY </a:t>
            </a:r>
          </a:p>
        </p:txBody>
      </p:sp>
      <p:sp>
        <p:nvSpPr>
          <p:cNvPr id="5" name="TextBox 5"/>
          <p:cNvSpPr txBox="1"/>
          <p:nvPr/>
        </p:nvSpPr>
        <p:spPr>
          <a:xfrm>
            <a:off x="1028700" y="2340023"/>
            <a:ext cx="9482052" cy="1224281"/>
          </a:xfrm>
          <a:prstGeom prst="rect">
            <a:avLst/>
          </a:prstGeom>
        </p:spPr>
        <p:txBody>
          <a:bodyPr lIns="0" tIns="0" rIns="0" bIns="0" rtlCol="0" anchor="t">
            <a:spAutoFit/>
          </a:bodyPr>
          <a:lstStyle/>
          <a:p>
            <a:pPr>
              <a:lnSpc>
                <a:spcPts val="4700"/>
              </a:lnSpc>
            </a:pPr>
            <a:r>
              <a:rPr lang="en-US" sz="4700">
                <a:solidFill>
                  <a:srgbClr val="FBD160"/>
                </a:solidFill>
                <a:latin typeface="Segoe Script"/>
              </a:rPr>
              <a:t>and Sexual Orientation Terms</a:t>
            </a:r>
          </a:p>
        </p:txBody>
      </p:sp>
      <p:sp>
        <p:nvSpPr>
          <p:cNvPr id="6" name="Freeform 6"/>
          <p:cNvSpPr/>
          <p:nvPr/>
        </p:nvSpPr>
        <p:spPr>
          <a:xfrm rot="-857591">
            <a:off x="8894072" y="1162745"/>
            <a:ext cx="5973760" cy="912356"/>
          </a:xfrm>
          <a:custGeom>
            <a:avLst/>
            <a:gdLst/>
            <a:ahLst/>
            <a:cxnLst/>
            <a:rect l="l" t="t" r="r" b="b"/>
            <a:pathLst>
              <a:path w="5973760" h="912356">
                <a:moveTo>
                  <a:pt x="0" y="0"/>
                </a:moveTo>
                <a:lnTo>
                  <a:pt x="5973760" y="0"/>
                </a:lnTo>
                <a:lnTo>
                  <a:pt x="5973760" y="912356"/>
                </a:lnTo>
                <a:lnTo>
                  <a:pt x="0" y="91235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rot="-1563905" flipV="1">
            <a:off x="12305492" y="8279421"/>
            <a:ext cx="5973760" cy="912356"/>
          </a:xfrm>
          <a:custGeom>
            <a:avLst/>
            <a:gdLst/>
            <a:ahLst/>
            <a:cxnLst/>
            <a:rect l="l" t="t" r="r" b="b"/>
            <a:pathLst>
              <a:path w="5973760" h="912356">
                <a:moveTo>
                  <a:pt x="0" y="912356"/>
                </a:moveTo>
                <a:lnTo>
                  <a:pt x="5973760" y="912356"/>
                </a:lnTo>
                <a:lnTo>
                  <a:pt x="5973760" y="0"/>
                </a:lnTo>
                <a:lnTo>
                  <a:pt x="0" y="0"/>
                </a:lnTo>
                <a:lnTo>
                  <a:pt x="0" y="912356"/>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TextBox 8"/>
          <p:cNvSpPr txBox="1"/>
          <p:nvPr/>
        </p:nvSpPr>
        <p:spPr>
          <a:xfrm>
            <a:off x="1028700" y="3708162"/>
            <a:ext cx="8115300" cy="3055239"/>
          </a:xfrm>
          <a:prstGeom prst="rect">
            <a:avLst/>
          </a:prstGeom>
        </p:spPr>
        <p:txBody>
          <a:bodyPr lIns="0" tIns="0" rIns="0" bIns="0" rtlCol="0" anchor="t">
            <a:spAutoFit/>
          </a:bodyPr>
          <a:lstStyle/>
          <a:p>
            <a:pPr>
              <a:lnSpc>
                <a:spcPts val="3048"/>
              </a:lnSpc>
            </a:pPr>
            <a:r>
              <a:rPr lang="en-US" sz="2400">
                <a:solidFill>
                  <a:srgbClr val="F8F8F8"/>
                </a:solidFill>
                <a:latin typeface="Rubik Bold"/>
              </a:rPr>
              <a:t>Sex Assigned at Birth</a:t>
            </a:r>
          </a:p>
          <a:p>
            <a:pPr>
              <a:lnSpc>
                <a:spcPts val="3048"/>
              </a:lnSpc>
            </a:pPr>
            <a:r>
              <a:rPr lang="en-US" sz="2400">
                <a:solidFill>
                  <a:srgbClr val="F8F8F8"/>
                </a:solidFill>
                <a:latin typeface="Rubik Bold"/>
              </a:rPr>
              <a:t>Sexual Orientation</a:t>
            </a:r>
          </a:p>
          <a:p>
            <a:pPr>
              <a:lnSpc>
                <a:spcPts val="3048"/>
              </a:lnSpc>
            </a:pPr>
            <a:r>
              <a:rPr lang="en-US" sz="2400">
                <a:solidFill>
                  <a:srgbClr val="F8F8F8"/>
                </a:solidFill>
                <a:latin typeface="Rubik Bold"/>
              </a:rPr>
              <a:t>Transgender</a:t>
            </a:r>
          </a:p>
          <a:p>
            <a:pPr>
              <a:lnSpc>
                <a:spcPts val="3048"/>
              </a:lnSpc>
            </a:pPr>
            <a:endParaRPr lang="en-US" sz="2400">
              <a:solidFill>
                <a:srgbClr val="F8F8F8"/>
              </a:solidFill>
              <a:latin typeface="Rubik Bold"/>
            </a:endParaRPr>
          </a:p>
          <a:p>
            <a:pPr>
              <a:lnSpc>
                <a:spcPts val="3048"/>
              </a:lnSpc>
            </a:pPr>
            <a:endParaRPr lang="en-US" sz="2400">
              <a:solidFill>
                <a:srgbClr val="F8F8F8"/>
              </a:solidFill>
              <a:latin typeface="Rubik Bold"/>
            </a:endParaRPr>
          </a:p>
          <a:p>
            <a:pPr>
              <a:lnSpc>
                <a:spcPts val="3048"/>
              </a:lnSpc>
            </a:pPr>
            <a:endParaRPr lang="en-US" sz="2400">
              <a:solidFill>
                <a:srgbClr val="F8F8F8"/>
              </a:solidFill>
              <a:latin typeface="Rubik Bold"/>
            </a:endParaRPr>
          </a:p>
          <a:p>
            <a:pPr>
              <a:lnSpc>
                <a:spcPts val="3048"/>
              </a:lnSpc>
            </a:pPr>
            <a:endParaRPr lang="en-US" sz="2400">
              <a:solidFill>
                <a:srgbClr val="F8F8F8"/>
              </a:solidFill>
              <a:latin typeface="Rubik Bold"/>
            </a:endParaRPr>
          </a:p>
          <a:p>
            <a:pPr>
              <a:lnSpc>
                <a:spcPts val="3048"/>
              </a:lnSpc>
            </a:pPr>
            <a:endParaRPr lang="en-US" sz="2400">
              <a:solidFill>
                <a:srgbClr val="F8F8F8"/>
              </a:solidFill>
              <a:latin typeface="Rubik Bold"/>
            </a:endParaRPr>
          </a:p>
        </p:txBody>
      </p:sp>
      <p:sp>
        <p:nvSpPr>
          <p:cNvPr id="9" name="TextBox 9"/>
          <p:cNvSpPr txBox="1"/>
          <p:nvPr/>
        </p:nvSpPr>
        <p:spPr>
          <a:xfrm>
            <a:off x="1028700" y="5005197"/>
            <a:ext cx="8785238" cy="3468370"/>
          </a:xfrm>
          <a:prstGeom prst="rect">
            <a:avLst/>
          </a:prstGeom>
        </p:spPr>
        <p:txBody>
          <a:bodyPr lIns="0" tIns="0" rIns="0" bIns="0" rtlCol="0" anchor="t">
            <a:spAutoFit/>
          </a:bodyPr>
          <a:lstStyle/>
          <a:p>
            <a:pPr>
              <a:lnSpc>
                <a:spcPts val="2540"/>
              </a:lnSpc>
            </a:pPr>
            <a:r>
              <a:rPr lang="en-US" sz="2000">
                <a:solidFill>
                  <a:srgbClr val="F8F8F8"/>
                </a:solidFill>
                <a:latin typeface="Rubik"/>
              </a:rPr>
              <a:t>Sex Assigned at Birth-Refers to the designation of a person as male, female, or intersex based on physical characteristics such as genitalia, chromosomes, and reproductive organs.</a:t>
            </a:r>
          </a:p>
          <a:p>
            <a:pPr>
              <a:lnSpc>
                <a:spcPts val="2540"/>
              </a:lnSpc>
            </a:pPr>
            <a:endParaRPr lang="en-US" sz="2000">
              <a:solidFill>
                <a:srgbClr val="F8F8F8"/>
              </a:solidFill>
              <a:latin typeface="Rubik"/>
            </a:endParaRPr>
          </a:p>
          <a:p>
            <a:pPr>
              <a:lnSpc>
                <a:spcPts val="2540"/>
              </a:lnSpc>
            </a:pPr>
            <a:r>
              <a:rPr lang="en-US" sz="2000">
                <a:solidFill>
                  <a:srgbClr val="F8F8F8"/>
                </a:solidFill>
                <a:latin typeface="Rubik"/>
              </a:rPr>
              <a:t>Sexual Orientation-The pattern of romantic, emotional, or sexual attraction to others based on their gender.</a:t>
            </a:r>
          </a:p>
          <a:p>
            <a:pPr>
              <a:lnSpc>
                <a:spcPts val="2540"/>
              </a:lnSpc>
            </a:pPr>
            <a:endParaRPr lang="en-US" sz="2000">
              <a:solidFill>
                <a:srgbClr val="F8F8F8"/>
              </a:solidFill>
              <a:latin typeface="Rubik"/>
            </a:endParaRPr>
          </a:p>
          <a:p>
            <a:pPr>
              <a:lnSpc>
                <a:spcPts val="2540"/>
              </a:lnSpc>
            </a:pPr>
            <a:r>
              <a:rPr lang="en-US" sz="2000">
                <a:solidFill>
                  <a:srgbClr val="F8F8F8"/>
                </a:solidFill>
                <a:latin typeface="Rubik"/>
              </a:rPr>
              <a:t>Transgender-Is a umbrella term for people whose gender identity differs from the sex they were assigned at birth.</a:t>
            </a:r>
          </a:p>
          <a:p>
            <a:pPr>
              <a:lnSpc>
                <a:spcPts val="2540"/>
              </a:lnSpc>
            </a:pPr>
            <a:endParaRPr lang="en-US" sz="2000">
              <a:solidFill>
                <a:srgbClr val="F8F8F8"/>
              </a:solidFill>
              <a:latin typeface="Rubik"/>
            </a:endParaRPr>
          </a:p>
          <a:p>
            <a:pPr>
              <a:lnSpc>
                <a:spcPts val="2540"/>
              </a:lnSpc>
            </a:pPr>
            <a:endParaRPr lang="en-US" sz="2000">
              <a:solidFill>
                <a:srgbClr val="F8F8F8"/>
              </a:solidFill>
              <a:latin typeface="Rubik"/>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grpSp>
        <p:nvGrpSpPr>
          <p:cNvPr id="2" name="Group 2"/>
          <p:cNvGrpSpPr/>
          <p:nvPr/>
        </p:nvGrpSpPr>
        <p:grpSpPr>
          <a:xfrm>
            <a:off x="9813938" y="1863352"/>
            <a:ext cx="7696187" cy="6872246"/>
            <a:chOff x="149860" y="501650"/>
            <a:chExt cx="12882880" cy="11503660"/>
          </a:xfrm>
        </p:grpSpPr>
        <p:sp>
          <p:nvSpPr>
            <p:cNvPr id="3" name="Freeform 3"/>
            <p:cNvSpPr/>
            <p:nvPr/>
          </p:nvSpPr>
          <p:spPr>
            <a:xfrm>
              <a:off x="0" y="0"/>
              <a:ext cx="12882879" cy="11503660"/>
            </a:xfrm>
            <a:custGeom>
              <a:avLst/>
              <a:gdLst/>
              <a:ahLst/>
              <a:cxnLst/>
              <a:rect l="l" t="t" r="r" b="b"/>
              <a:pathLst>
                <a:path w="12882879" h="11503660">
                  <a:moveTo>
                    <a:pt x="11337290" y="2283460"/>
                  </a:moveTo>
                  <a:cubicBezTo>
                    <a:pt x="10535920" y="1322070"/>
                    <a:pt x="9357360" y="730250"/>
                    <a:pt x="8139430" y="440690"/>
                  </a:cubicBezTo>
                  <a:cubicBezTo>
                    <a:pt x="6921500" y="151130"/>
                    <a:pt x="5646420" y="0"/>
                    <a:pt x="4451350" y="330200"/>
                  </a:cubicBezTo>
                  <a:lnTo>
                    <a:pt x="4452620" y="330200"/>
                  </a:lnTo>
                  <a:cubicBezTo>
                    <a:pt x="2360930" y="749300"/>
                    <a:pt x="601980" y="2358390"/>
                    <a:pt x="180340" y="4406900"/>
                  </a:cubicBezTo>
                  <a:cubicBezTo>
                    <a:pt x="0" y="5284470"/>
                    <a:pt x="33020" y="6197600"/>
                    <a:pt x="195580" y="7077710"/>
                  </a:cubicBezTo>
                  <a:cubicBezTo>
                    <a:pt x="379730" y="8077200"/>
                    <a:pt x="746760" y="9077960"/>
                    <a:pt x="1456690" y="9805670"/>
                  </a:cubicBezTo>
                  <a:cubicBezTo>
                    <a:pt x="2240280" y="10610850"/>
                    <a:pt x="3362960" y="11004550"/>
                    <a:pt x="4475480" y="11163300"/>
                  </a:cubicBezTo>
                  <a:cubicBezTo>
                    <a:pt x="6866890" y="11503660"/>
                    <a:pt x="9480550" y="10773410"/>
                    <a:pt x="11055350" y="8940800"/>
                  </a:cubicBezTo>
                  <a:cubicBezTo>
                    <a:pt x="12630149" y="7108190"/>
                    <a:pt x="12882880" y="4138930"/>
                    <a:pt x="11337290" y="2283460"/>
                  </a:cubicBezTo>
                  <a:close/>
                </a:path>
              </a:pathLst>
            </a:custGeom>
            <a:blipFill>
              <a:blip r:embed="rId3"/>
              <a:stretch>
                <a:fillRect l="-2589" r="-32613"/>
              </a:stretch>
            </a:blipFill>
          </p:spPr>
        </p:sp>
      </p:grpSp>
      <p:sp>
        <p:nvSpPr>
          <p:cNvPr id="4" name="TextBox 4"/>
          <p:cNvSpPr txBox="1"/>
          <p:nvPr/>
        </p:nvSpPr>
        <p:spPr>
          <a:xfrm>
            <a:off x="1028700" y="1478328"/>
            <a:ext cx="6592802" cy="785495"/>
          </a:xfrm>
          <a:prstGeom prst="rect">
            <a:avLst/>
          </a:prstGeom>
        </p:spPr>
        <p:txBody>
          <a:bodyPr lIns="0" tIns="0" rIns="0" bIns="0" rtlCol="0" anchor="t">
            <a:spAutoFit/>
          </a:bodyPr>
          <a:lstStyle/>
          <a:p>
            <a:pPr>
              <a:lnSpc>
                <a:spcPts val="5800"/>
              </a:lnSpc>
            </a:pPr>
            <a:r>
              <a:rPr lang="en-US" sz="5800">
                <a:solidFill>
                  <a:srgbClr val="F8F8F8"/>
                </a:solidFill>
                <a:latin typeface="Rubik"/>
              </a:rPr>
              <a:t>GENDER IDENTITY </a:t>
            </a:r>
          </a:p>
        </p:txBody>
      </p:sp>
      <p:sp>
        <p:nvSpPr>
          <p:cNvPr id="5" name="TextBox 5"/>
          <p:cNvSpPr txBox="1"/>
          <p:nvPr/>
        </p:nvSpPr>
        <p:spPr>
          <a:xfrm>
            <a:off x="1028700" y="2340023"/>
            <a:ext cx="9482052" cy="1224281"/>
          </a:xfrm>
          <a:prstGeom prst="rect">
            <a:avLst/>
          </a:prstGeom>
        </p:spPr>
        <p:txBody>
          <a:bodyPr lIns="0" tIns="0" rIns="0" bIns="0" rtlCol="0" anchor="t">
            <a:spAutoFit/>
          </a:bodyPr>
          <a:lstStyle/>
          <a:p>
            <a:pPr>
              <a:lnSpc>
                <a:spcPts val="4700"/>
              </a:lnSpc>
            </a:pPr>
            <a:r>
              <a:rPr lang="en-US" sz="4700">
                <a:solidFill>
                  <a:srgbClr val="FBD160"/>
                </a:solidFill>
                <a:latin typeface="Segoe Script"/>
              </a:rPr>
              <a:t>and Sexual Orientation Terms</a:t>
            </a:r>
          </a:p>
        </p:txBody>
      </p:sp>
      <p:sp>
        <p:nvSpPr>
          <p:cNvPr id="6" name="Freeform 6"/>
          <p:cNvSpPr/>
          <p:nvPr/>
        </p:nvSpPr>
        <p:spPr>
          <a:xfrm rot="-857591">
            <a:off x="8894072" y="1162745"/>
            <a:ext cx="5973760" cy="912356"/>
          </a:xfrm>
          <a:custGeom>
            <a:avLst/>
            <a:gdLst/>
            <a:ahLst/>
            <a:cxnLst/>
            <a:rect l="l" t="t" r="r" b="b"/>
            <a:pathLst>
              <a:path w="5973760" h="912356">
                <a:moveTo>
                  <a:pt x="0" y="0"/>
                </a:moveTo>
                <a:lnTo>
                  <a:pt x="5973760" y="0"/>
                </a:lnTo>
                <a:lnTo>
                  <a:pt x="5973760" y="912356"/>
                </a:lnTo>
                <a:lnTo>
                  <a:pt x="0" y="91235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rot="-1563905" flipV="1">
            <a:off x="12305492" y="8279421"/>
            <a:ext cx="5973760" cy="912356"/>
          </a:xfrm>
          <a:custGeom>
            <a:avLst/>
            <a:gdLst/>
            <a:ahLst/>
            <a:cxnLst/>
            <a:rect l="l" t="t" r="r" b="b"/>
            <a:pathLst>
              <a:path w="5973760" h="912356">
                <a:moveTo>
                  <a:pt x="0" y="912356"/>
                </a:moveTo>
                <a:lnTo>
                  <a:pt x="5973760" y="912356"/>
                </a:lnTo>
                <a:lnTo>
                  <a:pt x="5973760" y="0"/>
                </a:lnTo>
                <a:lnTo>
                  <a:pt x="0" y="0"/>
                </a:lnTo>
                <a:lnTo>
                  <a:pt x="0" y="912356"/>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TextBox 8"/>
          <p:cNvSpPr txBox="1"/>
          <p:nvPr/>
        </p:nvSpPr>
        <p:spPr>
          <a:xfrm>
            <a:off x="1028700" y="3708162"/>
            <a:ext cx="8115300" cy="2674239"/>
          </a:xfrm>
          <a:prstGeom prst="rect">
            <a:avLst/>
          </a:prstGeom>
        </p:spPr>
        <p:txBody>
          <a:bodyPr lIns="0" tIns="0" rIns="0" bIns="0" rtlCol="0" anchor="t">
            <a:spAutoFit/>
          </a:bodyPr>
          <a:lstStyle/>
          <a:p>
            <a:pPr>
              <a:lnSpc>
                <a:spcPts val="3048"/>
              </a:lnSpc>
            </a:pPr>
            <a:r>
              <a:rPr lang="en-US" sz="2400">
                <a:solidFill>
                  <a:srgbClr val="F8F8F8"/>
                </a:solidFill>
                <a:latin typeface="Rubik Bold"/>
              </a:rPr>
              <a:t>Two-spirit</a:t>
            </a:r>
          </a:p>
          <a:p>
            <a:pPr>
              <a:lnSpc>
                <a:spcPts val="3048"/>
              </a:lnSpc>
            </a:pPr>
            <a:endParaRPr lang="en-US" sz="2400">
              <a:solidFill>
                <a:srgbClr val="F8F8F8"/>
              </a:solidFill>
              <a:latin typeface="Rubik Bold"/>
            </a:endParaRPr>
          </a:p>
          <a:p>
            <a:pPr>
              <a:lnSpc>
                <a:spcPts val="3048"/>
              </a:lnSpc>
            </a:pPr>
            <a:endParaRPr lang="en-US" sz="2400">
              <a:solidFill>
                <a:srgbClr val="F8F8F8"/>
              </a:solidFill>
              <a:latin typeface="Rubik Bold"/>
            </a:endParaRPr>
          </a:p>
          <a:p>
            <a:pPr>
              <a:lnSpc>
                <a:spcPts val="3048"/>
              </a:lnSpc>
            </a:pPr>
            <a:endParaRPr lang="en-US" sz="2400">
              <a:solidFill>
                <a:srgbClr val="F8F8F8"/>
              </a:solidFill>
              <a:latin typeface="Rubik Bold"/>
            </a:endParaRPr>
          </a:p>
          <a:p>
            <a:pPr>
              <a:lnSpc>
                <a:spcPts val="3048"/>
              </a:lnSpc>
            </a:pPr>
            <a:endParaRPr lang="en-US" sz="2400">
              <a:solidFill>
                <a:srgbClr val="F8F8F8"/>
              </a:solidFill>
              <a:latin typeface="Rubik Bold"/>
            </a:endParaRPr>
          </a:p>
          <a:p>
            <a:pPr>
              <a:lnSpc>
                <a:spcPts val="3048"/>
              </a:lnSpc>
            </a:pPr>
            <a:endParaRPr lang="en-US" sz="2400">
              <a:solidFill>
                <a:srgbClr val="F8F8F8"/>
              </a:solidFill>
              <a:latin typeface="Rubik Bold"/>
            </a:endParaRPr>
          </a:p>
          <a:p>
            <a:pPr>
              <a:lnSpc>
                <a:spcPts val="3048"/>
              </a:lnSpc>
            </a:pPr>
            <a:endParaRPr lang="en-US" sz="2400">
              <a:solidFill>
                <a:srgbClr val="F8F8F8"/>
              </a:solidFill>
              <a:latin typeface="Rubik Bold"/>
            </a:endParaRPr>
          </a:p>
        </p:txBody>
      </p:sp>
      <p:sp>
        <p:nvSpPr>
          <p:cNvPr id="9" name="TextBox 9"/>
          <p:cNvSpPr txBox="1"/>
          <p:nvPr/>
        </p:nvSpPr>
        <p:spPr>
          <a:xfrm>
            <a:off x="1028700" y="5014722"/>
            <a:ext cx="7181863" cy="4397375"/>
          </a:xfrm>
          <a:prstGeom prst="rect">
            <a:avLst/>
          </a:prstGeom>
        </p:spPr>
        <p:txBody>
          <a:bodyPr lIns="0" tIns="0" rIns="0" bIns="0" rtlCol="0" anchor="t">
            <a:spAutoFit/>
          </a:bodyPr>
          <a:lstStyle/>
          <a:p>
            <a:pPr>
              <a:lnSpc>
                <a:spcPts val="3175"/>
              </a:lnSpc>
            </a:pPr>
            <a:r>
              <a:rPr lang="en-US" sz="2500">
                <a:solidFill>
                  <a:srgbClr val="F8F8F8"/>
                </a:solidFill>
                <a:latin typeface="Rubik"/>
              </a:rPr>
              <a:t>Two-spirit- Is  a contemporary umbrella term used by some Indigenous peoples in North America to describe individuals who embody both masculine and feminine qualities or who fulfill distinct gender roles within their communities.</a:t>
            </a:r>
          </a:p>
          <a:p>
            <a:pPr>
              <a:lnSpc>
                <a:spcPts val="3175"/>
              </a:lnSpc>
            </a:pPr>
            <a:endParaRPr lang="en-US" sz="2500">
              <a:solidFill>
                <a:srgbClr val="F8F8F8"/>
              </a:solidFill>
              <a:latin typeface="Rubik"/>
            </a:endParaRPr>
          </a:p>
          <a:p>
            <a:pPr>
              <a:lnSpc>
                <a:spcPts val="3175"/>
              </a:lnSpc>
            </a:pPr>
            <a:endParaRPr lang="en-US" sz="2500">
              <a:solidFill>
                <a:srgbClr val="F8F8F8"/>
              </a:solidFill>
              <a:latin typeface="Rubik"/>
            </a:endParaRPr>
          </a:p>
          <a:p>
            <a:pPr>
              <a:lnSpc>
                <a:spcPts val="3175"/>
              </a:lnSpc>
            </a:pPr>
            <a:endParaRPr lang="en-US" sz="2500">
              <a:solidFill>
                <a:srgbClr val="F8F8F8"/>
              </a:solidFill>
              <a:latin typeface="Rubik"/>
            </a:endParaRPr>
          </a:p>
          <a:p>
            <a:pPr>
              <a:lnSpc>
                <a:spcPts val="3175"/>
              </a:lnSpc>
            </a:pPr>
            <a:endParaRPr lang="en-US" sz="2500">
              <a:solidFill>
                <a:srgbClr val="F8F8F8"/>
              </a:solidFill>
              <a:latin typeface="Rubik"/>
            </a:endParaRPr>
          </a:p>
          <a:p>
            <a:pPr>
              <a:lnSpc>
                <a:spcPts val="3175"/>
              </a:lnSpc>
            </a:pPr>
            <a:endParaRPr lang="en-US" sz="2500">
              <a:solidFill>
                <a:srgbClr val="F8F8F8"/>
              </a:solidFill>
              <a:latin typeface="Rubik"/>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sp>
        <p:nvSpPr>
          <p:cNvPr id="2" name="TextBox 2"/>
          <p:cNvSpPr txBox="1"/>
          <p:nvPr/>
        </p:nvSpPr>
        <p:spPr>
          <a:xfrm>
            <a:off x="2165309" y="1542172"/>
            <a:ext cx="13957382" cy="1024879"/>
          </a:xfrm>
          <a:prstGeom prst="rect">
            <a:avLst/>
          </a:prstGeom>
        </p:spPr>
        <p:txBody>
          <a:bodyPr lIns="0" tIns="0" rIns="0" bIns="0" rtlCol="0" anchor="t">
            <a:spAutoFit/>
          </a:bodyPr>
          <a:lstStyle/>
          <a:p>
            <a:pPr algn="ctr">
              <a:lnSpc>
                <a:spcPts val="8280"/>
              </a:lnSpc>
            </a:pPr>
            <a:r>
              <a:rPr lang="en-US" sz="6000">
                <a:solidFill>
                  <a:srgbClr val="F8F8F8"/>
                </a:solidFill>
                <a:latin typeface="Rubik"/>
              </a:rPr>
              <a:t>Disability Terms</a:t>
            </a:r>
          </a:p>
        </p:txBody>
      </p:sp>
      <p:sp>
        <p:nvSpPr>
          <p:cNvPr id="3" name="Freeform 3"/>
          <p:cNvSpPr/>
          <p:nvPr/>
        </p:nvSpPr>
        <p:spPr>
          <a:xfrm>
            <a:off x="7467895" y="2560045"/>
            <a:ext cx="5528648" cy="231198"/>
          </a:xfrm>
          <a:custGeom>
            <a:avLst/>
            <a:gdLst/>
            <a:ahLst/>
            <a:cxnLst/>
            <a:rect l="l" t="t" r="r" b="b"/>
            <a:pathLst>
              <a:path w="5528648" h="231198">
                <a:moveTo>
                  <a:pt x="0" y="0"/>
                </a:moveTo>
                <a:lnTo>
                  <a:pt x="5528648" y="0"/>
                </a:lnTo>
                <a:lnTo>
                  <a:pt x="5528648" y="231198"/>
                </a:lnTo>
                <a:lnTo>
                  <a:pt x="0" y="23119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Freeform 4"/>
          <p:cNvSpPr/>
          <p:nvPr/>
        </p:nvSpPr>
        <p:spPr>
          <a:xfrm>
            <a:off x="3644203" y="4420125"/>
            <a:ext cx="549652" cy="614137"/>
          </a:xfrm>
          <a:custGeom>
            <a:avLst/>
            <a:gdLst/>
            <a:ahLst/>
            <a:cxnLst/>
            <a:rect l="l" t="t" r="r" b="b"/>
            <a:pathLst>
              <a:path w="549652" h="614137">
                <a:moveTo>
                  <a:pt x="0" y="0"/>
                </a:moveTo>
                <a:lnTo>
                  <a:pt x="549652" y="0"/>
                </a:lnTo>
                <a:lnTo>
                  <a:pt x="549652" y="614137"/>
                </a:lnTo>
                <a:lnTo>
                  <a:pt x="0" y="61413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 name="TextBox 5"/>
          <p:cNvSpPr txBox="1"/>
          <p:nvPr/>
        </p:nvSpPr>
        <p:spPr>
          <a:xfrm>
            <a:off x="4673233" y="4291076"/>
            <a:ext cx="10011641" cy="1262761"/>
          </a:xfrm>
          <a:prstGeom prst="rect">
            <a:avLst/>
          </a:prstGeom>
        </p:spPr>
        <p:txBody>
          <a:bodyPr lIns="0" tIns="0" rIns="0" bIns="0" rtlCol="0" anchor="t">
            <a:spAutoFit/>
          </a:bodyPr>
          <a:lstStyle/>
          <a:p>
            <a:pPr>
              <a:lnSpc>
                <a:spcPts val="3302"/>
              </a:lnSpc>
            </a:pPr>
            <a:r>
              <a:rPr lang="en-US" sz="2600">
                <a:solidFill>
                  <a:srgbClr val="F8F8F8"/>
                </a:solidFill>
                <a:latin typeface="Rubik Bold"/>
              </a:rPr>
              <a:t>Disability</a:t>
            </a:r>
          </a:p>
          <a:p>
            <a:pPr>
              <a:lnSpc>
                <a:spcPts val="3302"/>
              </a:lnSpc>
            </a:pPr>
            <a:r>
              <a:rPr lang="en-US" sz="2600">
                <a:solidFill>
                  <a:srgbClr val="F8F8F8"/>
                </a:solidFill>
                <a:latin typeface="Rubik Bold"/>
              </a:rPr>
              <a:t>Neurodiversity</a:t>
            </a:r>
          </a:p>
          <a:p>
            <a:pPr>
              <a:lnSpc>
                <a:spcPts val="3302"/>
              </a:lnSpc>
            </a:pPr>
            <a:endParaRPr lang="en-US" sz="2600">
              <a:solidFill>
                <a:srgbClr val="F8F8F8"/>
              </a:solidFill>
              <a:latin typeface="Rubik Bold"/>
            </a:endParaRPr>
          </a:p>
        </p:txBody>
      </p:sp>
      <p:sp>
        <p:nvSpPr>
          <p:cNvPr id="6" name="TextBox 6"/>
          <p:cNvSpPr txBox="1"/>
          <p:nvPr/>
        </p:nvSpPr>
        <p:spPr>
          <a:xfrm>
            <a:off x="4673233" y="5332673"/>
            <a:ext cx="10011641" cy="4615561"/>
          </a:xfrm>
          <a:prstGeom prst="rect">
            <a:avLst/>
          </a:prstGeom>
        </p:spPr>
        <p:txBody>
          <a:bodyPr lIns="0" tIns="0" rIns="0" bIns="0" rtlCol="0" anchor="t">
            <a:spAutoFit/>
          </a:bodyPr>
          <a:lstStyle/>
          <a:p>
            <a:pPr>
              <a:lnSpc>
                <a:spcPts val="3302"/>
              </a:lnSpc>
            </a:pPr>
            <a:r>
              <a:rPr lang="en-US" sz="2600">
                <a:solidFill>
                  <a:srgbClr val="F8F8F8"/>
                </a:solidFill>
                <a:latin typeface="Rubik"/>
              </a:rPr>
              <a:t>Disability-Disability refers to a physical or mental impairment that may limit a person's ability to perform certain tasks or activities. </a:t>
            </a:r>
          </a:p>
          <a:p>
            <a:pPr>
              <a:lnSpc>
                <a:spcPts val="3302"/>
              </a:lnSpc>
            </a:pPr>
            <a:endParaRPr lang="en-US" sz="2600">
              <a:solidFill>
                <a:srgbClr val="F8F8F8"/>
              </a:solidFill>
              <a:latin typeface="Rubik"/>
            </a:endParaRPr>
          </a:p>
          <a:p>
            <a:pPr>
              <a:lnSpc>
                <a:spcPts val="3302"/>
              </a:lnSpc>
            </a:pPr>
            <a:r>
              <a:rPr lang="en-US" sz="2600">
                <a:solidFill>
                  <a:srgbClr val="F8F8F8"/>
                </a:solidFill>
                <a:latin typeface="Rubik"/>
              </a:rPr>
              <a:t>Neurodiversity-On the other hand, recognizes and celebrates the natural variation in human brain function and behavior. It encompasses conditions such as autism, ADHD, dyslexia, and others. Understanding these terms helps us acknowledge the diversity of human experience and support individuals with differing abilities.</a:t>
            </a:r>
          </a:p>
          <a:p>
            <a:pPr>
              <a:lnSpc>
                <a:spcPts val="3302"/>
              </a:lnSpc>
            </a:pPr>
            <a:endParaRPr lang="en-US" sz="2600">
              <a:solidFill>
                <a:srgbClr val="F8F8F8"/>
              </a:solidFill>
              <a:latin typeface="Rubik"/>
            </a:endParaRPr>
          </a:p>
        </p:txBody>
      </p:sp>
      <p:sp>
        <p:nvSpPr>
          <p:cNvPr id="7" name="Freeform 7"/>
          <p:cNvSpPr/>
          <p:nvPr/>
        </p:nvSpPr>
        <p:spPr>
          <a:xfrm>
            <a:off x="1028700" y="508049"/>
            <a:ext cx="1655912" cy="1508385"/>
          </a:xfrm>
          <a:custGeom>
            <a:avLst/>
            <a:gdLst/>
            <a:ahLst/>
            <a:cxnLst/>
            <a:rect l="l" t="t" r="r" b="b"/>
            <a:pathLst>
              <a:path w="1655912" h="1508385">
                <a:moveTo>
                  <a:pt x="0" y="0"/>
                </a:moveTo>
                <a:lnTo>
                  <a:pt x="1655912" y="0"/>
                </a:lnTo>
                <a:lnTo>
                  <a:pt x="1655912" y="1508385"/>
                </a:lnTo>
                <a:lnTo>
                  <a:pt x="0" y="150838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8" name="Freeform 8"/>
          <p:cNvSpPr/>
          <p:nvPr/>
        </p:nvSpPr>
        <p:spPr>
          <a:xfrm flipV="1">
            <a:off x="15055104" y="6592933"/>
            <a:ext cx="2535838" cy="3111457"/>
          </a:xfrm>
          <a:custGeom>
            <a:avLst/>
            <a:gdLst/>
            <a:ahLst/>
            <a:cxnLst/>
            <a:rect l="l" t="t" r="r" b="b"/>
            <a:pathLst>
              <a:path w="2535838" h="3111457">
                <a:moveTo>
                  <a:pt x="0" y="3111457"/>
                </a:moveTo>
                <a:lnTo>
                  <a:pt x="2535838" y="3111457"/>
                </a:lnTo>
                <a:lnTo>
                  <a:pt x="2535838" y="0"/>
                </a:lnTo>
                <a:lnTo>
                  <a:pt x="0" y="0"/>
                </a:lnTo>
                <a:lnTo>
                  <a:pt x="0" y="3111457"/>
                </a:lnTo>
                <a:close/>
              </a:path>
            </a:pathLst>
          </a:custGeom>
          <a:blipFill>
            <a:blip r:embed="rId9">
              <a:extLst>
                <a:ext uri="{96DAC541-7B7A-43D3-8B79-37D633B846F1}">
                  <asvg:svgBlip xmlns:asvg="http://schemas.microsoft.com/office/drawing/2016/SVG/main" r:embed="rId10"/>
                </a:ext>
              </a:extLst>
            </a:blip>
            <a:stretch>
              <a:fillRect/>
            </a:stretch>
          </a:blipFill>
        </p:spPr>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grpSp>
        <p:nvGrpSpPr>
          <p:cNvPr id="2" name="Group 2"/>
          <p:cNvGrpSpPr/>
          <p:nvPr/>
        </p:nvGrpSpPr>
        <p:grpSpPr>
          <a:xfrm>
            <a:off x="630219" y="457200"/>
            <a:ext cx="8850205" cy="2636841"/>
            <a:chOff x="0" y="0"/>
            <a:chExt cx="2330918" cy="694477"/>
          </a:xfrm>
        </p:grpSpPr>
        <p:sp>
          <p:nvSpPr>
            <p:cNvPr id="3" name="Freeform 3"/>
            <p:cNvSpPr/>
            <p:nvPr/>
          </p:nvSpPr>
          <p:spPr>
            <a:xfrm>
              <a:off x="0" y="0"/>
              <a:ext cx="2330918" cy="694477"/>
            </a:xfrm>
            <a:custGeom>
              <a:avLst/>
              <a:gdLst/>
              <a:ahLst/>
              <a:cxnLst/>
              <a:rect l="l" t="t" r="r" b="b"/>
              <a:pathLst>
                <a:path w="2330918" h="694477">
                  <a:moveTo>
                    <a:pt x="13122" y="0"/>
                  </a:moveTo>
                  <a:lnTo>
                    <a:pt x="2317797" y="0"/>
                  </a:lnTo>
                  <a:cubicBezTo>
                    <a:pt x="2325044" y="0"/>
                    <a:pt x="2330918" y="5875"/>
                    <a:pt x="2330918" y="13122"/>
                  </a:cubicBezTo>
                  <a:lnTo>
                    <a:pt x="2330918" y="681355"/>
                  </a:lnTo>
                  <a:cubicBezTo>
                    <a:pt x="2330918" y="684835"/>
                    <a:pt x="2329536" y="688173"/>
                    <a:pt x="2327075" y="690633"/>
                  </a:cubicBezTo>
                  <a:cubicBezTo>
                    <a:pt x="2324614" y="693094"/>
                    <a:pt x="2321277" y="694477"/>
                    <a:pt x="2317797" y="694477"/>
                  </a:cubicBezTo>
                  <a:lnTo>
                    <a:pt x="13122" y="694477"/>
                  </a:lnTo>
                  <a:cubicBezTo>
                    <a:pt x="5875" y="694477"/>
                    <a:pt x="0" y="688602"/>
                    <a:pt x="0" y="681355"/>
                  </a:cubicBezTo>
                  <a:lnTo>
                    <a:pt x="0" y="13122"/>
                  </a:lnTo>
                  <a:cubicBezTo>
                    <a:pt x="0" y="5875"/>
                    <a:pt x="5875" y="0"/>
                    <a:pt x="13122" y="0"/>
                  </a:cubicBezTo>
                  <a:close/>
                </a:path>
              </a:pathLst>
            </a:custGeom>
            <a:solidFill>
              <a:srgbClr val="2D95A2"/>
            </a:solidFill>
          </p:spPr>
        </p:sp>
        <p:sp>
          <p:nvSpPr>
            <p:cNvPr id="4" name="TextBox 4"/>
            <p:cNvSpPr txBox="1"/>
            <p:nvPr/>
          </p:nvSpPr>
          <p:spPr>
            <a:xfrm>
              <a:off x="0" y="-57150"/>
              <a:ext cx="2330918" cy="751627"/>
            </a:xfrm>
            <a:prstGeom prst="rect">
              <a:avLst/>
            </a:prstGeom>
          </p:spPr>
          <p:txBody>
            <a:bodyPr lIns="50800" tIns="50800" rIns="50800" bIns="50800" rtlCol="0" anchor="ctr"/>
            <a:lstStyle/>
            <a:p>
              <a:pPr algn="ctr">
                <a:lnSpc>
                  <a:spcPts val="3500"/>
                </a:lnSpc>
              </a:pPr>
              <a:endParaRPr/>
            </a:p>
          </p:txBody>
        </p:sp>
      </p:grpSp>
      <p:sp>
        <p:nvSpPr>
          <p:cNvPr id="5" name="TextBox 5"/>
          <p:cNvSpPr txBox="1"/>
          <p:nvPr/>
        </p:nvSpPr>
        <p:spPr>
          <a:xfrm>
            <a:off x="1028700" y="552450"/>
            <a:ext cx="9806792" cy="3500129"/>
          </a:xfrm>
          <a:prstGeom prst="rect">
            <a:avLst/>
          </a:prstGeom>
        </p:spPr>
        <p:txBody>
          <a:bodyPr lIns="0" tIns="0" rIns="0" bIns="0" rtlCol="0" anchor="t">
            <a:spAutoFit/>
          </a:bodyPr>
          <a:lstStyle/>
          <a:p>
            <a:pPr>
              <a:lnSpc>
                <a:spcPts val="6200"/>
              </a:lnSpc>
            </a:pPr>
            <a:r>
              <a:rPr lang="en-US" sz="6200">
                <a:solidFill>
                  <a:srgbClr val="F8F8F8"/>
                </a:solidFill>
                <a:latin typeface="Rubik Bold"/>
              </a:rPr>
              <a:t>Commonly Used DEI Terms in Disaster Behavioral Health</a:t>
            </a:r>
          </a:p>
          <a:p>
            <a:pPr>
              <a:lnSpc>
                <a:spcPts val="8400"/>
              </a:lnSpc>
            </a:pPr>
            <a:endParaRPr lang="en-US" sz="6200">
              <a:solidFill>
                <a:srgbClr val="F8F8F8"/>
              </a:solidFill>
              <a:latin typeface="Rubik Bold"/>
            </a:endParaRPr>
          </a:p>
        </p:txBody>
      </p:sp>
      <p:sp>
        <p:nvSpPr>
          <p:cNvPr id="6" name="TextBox 6"/>
          <p:cNvSpPr txBox="1"/>
          <p:nvPr/>
        </p:nvSpPr>
        <p:spPr>
          <a:xfrm>
            <a:off x="520700" y="3659632"/>
            <a:ext cx="9163050" cy="5853811"/>
          </a:xfrm>
          <a:prstGeom prst="rect">
            <a:avLst/>
          </a:prstGeom>
        </p:spPr>
        <p:txBody>
          <a:bodyPr lIns="0" tIns="0" rIns="0" bIns="0" rtlCol="0" anchor="t">
            <a:spAutoFit/>
          </a:bodyPr>
          <a:lstStyle/>
          <a:p>
            <a:pPr>
              <a:lnSpc>
                <a:spcPts val="3302"/>
              </a:lnSpc>
            </a:pPr>
            <a:r>
              <a:rPr lang="en-US" sz="2600">
                <a:solidFill>
                  <a:srgbClr val="F8F8F8"/>
                </a:solidFill>
                <a:latin typeface="Rubik Bold"/>
              </a:rPr>
              <a:t>Cultural Competency</a:t>
            </a:r>
          </a:p>
          <a:p>
            <a:pPr>
              <a:lnSpc>
                <a:spcPts val="3302"/>
              </a:lnSpc>
            </a:pPr>
            <a:r>
              <a:rPr lang="en-US" sz="2600">
                <a:solidFill>
                  <a:srgbClr val="F8F8F8"/>
                </a:solidFill>
                <a:latin typeface="Rubik Bold"/>
              </a:rPr>
              <a:t>Environmental Justice</a:t>
            </a:r>
          </a:p>
          <a:p>
            <a:pPr>
              <a:lnSpc>
                <a:spcPts val="3302"/>
              </a:lnSpc>
            </a:pPr>
            <a:endParaRPr lang="en-US" sz="2600">
              <a:solidFill>
                <a:srgbClr val="F8F8F8"/>
              </a:solidFill>
              <a:latin typeface="Rubik Bold"/>
            </a:endParaRPr>
          </a:p>
          <a:p>
            <a:pPr>
              <a:lnSpc>
                <a:spcPts val="2667"/>
              </a:lnSpc>
            </a:pPr>
            <a:r>
              <a:rPr lang="en-US" sz="2100">
                <a:solidFill>
                  <a:srgbClr val="F8F8F8"/>
                </a:solidFill>
                <a:latin typeface="Rubik"/>
              </a:rPr>
              <a:t>Cultural Competency-Cultural competency is the ability to interact effectively and respectfully with people from different cultural backgrounds, acknowledging and valuing their unique perspectives and experiences.</a:t>
            </a:r>
          </a:p>
          <a:p>
            <a:pPr>
              <a:lnSpc>
                <a:spcPts val="2667"/>
              </a:lnSpc>
            </a:pPr>
            <a:endParaRPr lang="en-US" sz="2100">
              <a:solidFill>
                <a:srgbClr val="F8F8F8"/>
              </a:solidFill>
              <a:latin typeface="Rubik"/>
            </a:endParaRPr>
          </a:p>
          <a:p>
            <a:pPr>
              <a:lnSpc>
                <a:spcPts val="2667"/>
              </a:lnSpc>
            </a:pPr>
            <a:r>
              <a:rPr lang="en-US" sz="2100">
                <a:solidFill>
                  <a:srgbClr val="F8F8F8"/>
                </a:solidFill>
                <a:latin typeface="Rubik"/>
              </a:rPr>
              <a:t>Environmental Justice-is the fair treatment and meaningful involvement of all people, regardless of race, ethnicity, or income, in the development, implementation, and enforcement of environmental laws and policies. Understanding these terms helps us navigate diverse cultural contexts and advocate for equitable environmental practices.</a:t>
            </a:r>
          </a:p>
          <a:p>
            <a:pPr>
              <a:lnSpc>
                <a:spcPts val="3302"/>
              </a:lnSpc>
            </a:pPr>
            <a:endParaRPr lang="en-US" sz="2100">
              <a:solidFill>
                <a:srgbClr val="F8F8F8"/>
              </a:solidFill>
              <a:latin typeface="Rubik"/>
            </a:endParaRPr>
          </a:p>
          <a:p>
            <a:pPr>
              <a:lnSpc>
                <a:spcPts val="3302"/>
              </a:lnSpc>
            </a:pPr>
            <a:endParaRPr lang="en-US" sz="2100">
              <a:solidFill>
                <a:srgbClr val="F8F8F8"/>
              </a:solidFill>
              <a:latin typeface="Rubik"/>
            </a:endParaRPr>
          </a:p>
          <a:p>
            <a:pPr>
              <a:lnSpc>
                <a:spcPts val="3302"/>
              </a:lnSpc>
            </a:pPr>
            <a:endParaRPr lang="en-US" sz="2100">
              <a:solidFill>
                <a:srgbClr val="F8F8F8"/>
              </a:solidFill>
              <a:latin typeface="Rubik"/>
            </a:endParaRPr>
          </a:p>
        </p:txBody>
      </p:sp>
      <p:grpSp>
        <p:nvGrpSpPr>
          <p:cNvPr id="7" name="Group 7"/>
          <p:cNvGrpSpPr/>
          <p:nvPr/>
        </p:nvGrpSpPr>
        <p:grpSpPr>
          <a:xfrm>
            <a:off x="9829813" y="1863352"/>
            <a:ext cx="8458187" cy="6872246"/>
            <a:chOff x="149860" y="501650"/>
            <a:chExt cx="14158415" cy="11503660"/>
          </a:xfrm>
        </p:grpSpPr>
        <p:sp>
          <p:nvSpPr>
            <p:cNvPr id="8" name="Freeform 8"/>
            <p:cNvSpPr/>
            <p:nvPr/>
          </p:nvSpPr>
          <p:spPr>
            <a:xfrm>
              <a:off x="0" y="0"/>
              <a:ext cx="14143577" cy="11503660"/>
            </a:xfrm>
            <a:custGeom>
              <a:avLst/>
              <a:gdLst/>
              <a:ahLst/>
              <a:cxnLst/>
              <a:rect l="l" t="t" r="r" b="b"/>
              <a:pathLst>
                <a:path w="14143577" h="11503660">
                  <a:moveTo>
                    <a:pt x="12444958" y="2283460"/>
                  </a:moveTo>
                  <a:cubicBezTo>
                    <a:pt x="11564244" y="1322070"/>
                    <a:pt x="10268995" y="730250"/>
                    <a:pt x="8930478" y="440690"/>
                  </a:cubicBezTo>
                  <a:cubicBezTo>
                    <a:pt x="7591961" y="151130"/>
                    <a:pt x="6190635" y="0"/>
                    <a:pt x="4877241" y="330200"/>
                  </a:cubicBezTo>
                  <a:lnTo>
                    <a:pt x="4878637" y="330200"/>
                  </a:lnTo>
                  <a:cubicBezTo>
                    <a:pt x="2579848" y="749300"/>
                    <a:pt x="646744" y="2358390"/>
                    <a:pt x="183358" y="4406900"/>
                  </a:cubicBezTo>
                  <a:cubicBezTo>
                    <a:pt x="0" y="5284470"/>
                    <a:pt x="33020" y="6197600"/>
                    <a:pt x="200107" y="7077710"/>
                  </a:cubicBezTo>
                  <a:cubicBezTo>
                    <a:pt x="402490" y="8077200"/>
                    <a:pt x="805859" y="9077960"/>
                    <a:pt x="1586080" y="9805670"/>
                  </a:cubicBezTo>
                  <a:cubicBezTo>
                    <a:pt x="2447253" y="10610850"/>
                    <a:pt x="3681090" y="11004550"/>
                    <a:pt x="4903760" y="11163300"/>
                  </a:cubicBezTo>
                  <a:cubicBezTo>
                    <a:pt x="7531944" y="11503660"/>
                    <a:pt x="10404382" y="10773410"/>
                    <a:pt x="12135103" y="8940800"/>
                  </a:cubicBezTo>
                  <a:cubicBezTo>
                    <a:pt x="13865823" y="7108190"/>
                    <a:pt x="14143577" y="4138930"/>
                    <a:pt x="12444958" y="2283460"/>
                  </a:cubicBezTo>
                  <a:close/>
                </a:path>
              </a:pathLst>
            </a:custGeom>
            <a:blipFill>
              <a:blip r:embed="rId3"/>
              <a:stretch>
                <a:fillRect l="-15824" t="-3676" r="-15791" b="-3230"/>
              </a:stretch>
            </a:blipFill>
          </p:spPr>
        </p:sp>
      </p:grpSp>
      <p:sp>
        <p:nvSpPr>
          <p:cNvPr id="9" name="Freeform 9"/>
          <p:cNvSpPr/>
          <p:nvPr/>
        </p:nvSpPr>
        <p:spPr>
          <a:xfrm rot="2040790" flipV="1">
            <a:off x="440920" y="8389286"/>
            <a:ext cx="2605474" cy="2373350"/>
          </a:xfrm>
          <a:custGeom>
            <a:avLst/>
            <a:gdLst/>
            <a:ahLst/>
            <a:cxnLst/>
            <a:rect l="l" t="t" r="r" b="b"/>
            <a:pathLst>
              <a:path w="2605474" h="2373350">
                <a:moveTo>
                  <a:pt x="0" y="2373350"/>
                </a:moveTo>
                <a:lnTo>
                  <a:pt x="2605474" y="2373350"/>
                </a:lnTo>
                <a:lnTo>
                  <a:pt x="2605474" y="0"/>
                </a:lnTo>
                <a:lnTo>
                  <a:pt x="0" y="0"/>
                </a:lnTo>
                <a:lnTo>
                  <a:pt x="0" y="237335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0" name="Freeform 10"/>
          <p:cNvSpPr/>
          <p:nvPr/>
        </p:nvSpPr>
        <p:spPr>
          <a:xfrm rot="2040790">
            <a:off x="15241606" y="-441600"/>
            <a:ext cx="2605474" cy="2373350"/>
          </a:xfrm>
          <a:custGeom>
            <a:avLst/>
            <a:gdLst/>
            <a:ahLst/>
            <a:cxnLst/>
            <a:rect l="l" t="t" r="r" b="b"/>
            <a:pathLst>
              <a:path w="2605474" h="2373350">
                <a:moveTo>
                  <a:pt x="0" y="0"/>
                </a:moveTo>
                <a:lnTo>
                  <a:pt x="2605474" y="0"/>
                </a:lnTo>
                <a:lnTo>
                  <a:pt x="2605474" y="2373350"/>
                </a:lnTo>
                <a:lnTo>
                  <a:pt x="0" y="237335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sp>
        <p:nvSpPr>
          <p:cNvPr id="2" name="Freeform 2"/>
          <p:cNvSpPr/>
          <p:nvPr/>
        </p:nvSpPr>
        <p:spPr>
          <a:xfrm>
            <a:off x="11842215" y="3437001"/>
            <a:ext cx="627035" cy="664407"/>
          </a:xfrm>
          <a:custGeom>
            <a:avLst/>
            <a:gdLst/>
            <a:ahLst/>
            <a:cxnLst/>
            <a:rect l="l" t="t" r="r" b="b"/>
            <a:pathLst>
              <a:path w="627035" h="664407">
                <a:moveTo>
                  <a:pt x="0" y="0"/>
                </a:moveTo>
                <a:lnTo>
                  <a:pt x="627034" y="0"/>
                </a:lnTo>
                <a:lnTo>
                  <a:pt x="627034" y="664408"/>
                </a:lnTo>
                <a:lnTo>
                  <a:pt x="0" y="66440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a:off x="5618490" y="3437001"/>
            <a:ext cx="594645" cy="664407"/>
          </a:xfrm>
          <a:custGeom>
            <a:avLst/>
            <a:gdLst/>
            <a:ahLst/>
            <a:cxnLst/>
            <a:rect l="l" t="t" r="r" b="b"/>
            <a:pathLst>
              <a:path w="594645" h="664407">
                <a:moveTo>
                  <a:pt x="0" y="0"/>
                </a:moveTo>
                <a:lnTo>
                  <a:pt x="594645" y="0"/>
                </a:lnTo>
                <a:lnTo>
                  <a:pt x="594645" y="664408"/>
                </a:lnTo>
                <a:lnTo>
                  <a:pt x="0" y="66440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4" name="Freeform 4"/>
          <p:cNvSpPr/>
          <p:nvPr/>
        </p:nvSpPr>
        <p:spPr>
          <a:xfrm rot="663064">
            <a:off x="-175359" y="7803354"/>
            <a:ext cx="3341751" cy="2497200"/>
          </a:xfrm>
          <a:custGeom>
            <a:avLst/>
            <a:gdLst/>
            <a:ahLst/>
            <a:cxnLst/>
            <a:rect l="l" t="t" r="r" b="b"/>
            <a:pathLst>
              <a:path w="3341751" h="2497200">
                <a:moveTo>
                  <a:pt x="0" y="0"/>
                </a:moveTo>
                <a:lnTo>
                  <a:pt x="3341752" y="0"/>
                </a:lnTo>
                <a:lnTo>
                  <a:pt x="3341752" y="2497200"/>
                </a:lnTo>
                <a:lnTo>
                  <a:pt x="0" y="24972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5" name="TextBox 5"/>
          <p:cNvSpPr txBox="1"/>
          <p:nvPr/>
        </p:nvSpPr>
        <p:spPr>
          <a:xfrm>
            <a:off x="2746603" y="1190625"/>
            <a:ext cx="12699545" cy="1209677"/>
          </a:xfrm>
          <a:prstGeom prst="rect">
            <a:avLst/>
          </a:prstGeom>
        </p:spPr>
        <p:txBody>
          <a:bodyPr lIns="0" tIns="0" rIns="0" bIns="0" rtlCol="0" anchor="t">
            <a:spAutoFit/>
          </a:bodyPr>
          <a:lstStyle/>
          <a:p>
            <a:pPr algn="ctr">
              <a:lnSpc>
                <a:spcPts val="9000"/>
              </a:lnSpc>
            </a:pPr>
            <a:r>
              <a:rPr lang="en-US" sz="9000">
                <a:solidFill>
                  <a:srgbClr val="F8F8F8"/>
                </a:solidFill>
                <a:latin typeface="Rubik"/>
              </a:rPr>
              <a:t>Introduction</a:t>
            </a:r>
          </a:p>
        </p:txBody>
      </p:sp>
      <p:sp>
        <p:nvSpPr>
          <p:cNvPr id="6" name="TextBox 6"/>
          <p:cNvSpPr txBox="1"/>
          <p:nvPr/>
        </p:nvSpPr>
        <p:spPr>
          <a:xfrm>
            <a:off x="3374746" y="4334187"/>
            <a:ext cx="5172145" cy="325120"/>
          </a:xfrm>
          <a:prstGeom prst="rect">
            <a:avLst/>
          </a:prstGeom>
        </p:spPr>
        <p:txBody>
          <a:bodyPr lIns="0" tIns="0" rIns="0" bIns="0" rtlCol="0" anchor="t">
            <a:spAutoFit/>
          </a:bodyPr>
          <a:lstStyle/>
          <a:p>
            <a:pPr algn="ctr">
              <a:lnSpc>
                <a:spcPts val="2540"/>
              </a:lnSpc>
            </a:pPr>
            <a:r>
              <a:rPr lang="en-US" sz="2000">
                <a:solidFill>
                  <a:srgbClr val="F8F8F8"/>
                </a:solidFill>
                <a:latin typeface="Rubik"/>
              </a:rPr>
              <a:t>Importance of Effective Communication</a:t>
            </a:r>
          </a:p>
        </p:txBody>
      </p:sp>
      <p:sp>
        <p:nvSpPr>
          <p:cNvPr id="7" name="TextBox 7"/>
          <p:cNvSpPr txBox="1"/>
          <p:nvPr/>
        </p:nvSpPr>
        <p:spPr>
          <a:xfrm>
            <a:off x="9741109" y="4334187"/>
            <a:ext cx="5172145" cy="325120"/>
          </a:xfrm>
          <a:prstGeom prst="rect">
            <a:avLst/>
          </a:prstGeom>
        </p:spPr>
        <p:txBody>
          <a:bodyPr lIns="0" tIns="0" rIns="0" bIns="0" rtlCol="0" anchor="t">
            <a:spAutoFit/>
          </a:bodyPr>
          <a:lstStyle/>
          <a:p>
            <a:pPr algn="ctr">
              <a:lnSpc>
                <a:spcPts val="2540"/>
              </a:lnSpc>
            </a:pPr>
            <a:r>
              <a:rPr lang="en-US" sz="2000">
                <a:solidFill>
                  <a:srgbClr val="F8F8F8"/>
                </a:solidFill>
                <a:latin typeface="Rubik"/>
              </a:rPr>
              <a:t>Language Evolution in DEI</a:t>
            </a:r>
          </a:p>
        </p:txBody>
      </p:sp>
      <p:sp>
        <p:nvSpPr>
          <p:cNvPr id="8" name="TextBox 8"/>
          <p:cNvSpPr txBox="1"/>
          <p:nvPr/>
        </p:nvSpPr>
        <p:spPr>
          <a:xfrm>
            <a:off x="3374746" y="6919739"/>
            <a:ext cx="5172145" cy="1268095"/>
          </a:xfrm>
          <a:prstGeom prst="rect">
            <a:avLst/>
          </a:prstGeom>
        </p:spPr>
        <p:txBody>
          <a:bodyPr lIns="0" tIns="0" rIns="0" bIns="0" rtlCol="0" anchor="t">
            <a:spAutoFit/>
          </a:bodyPr>
          <a:lstStyle/>
          <a:p>
            <a:pPr algn="ctr">
              <a:lnSpc>
                <a:spcPts val="2540"/>
              </a:lnSpc>
            </a:pPr>
            <a:r>
              <a:rPr lang="en-US" sz="2000">
                <a:solidFill>
                  <a:srgbClr val="F8F8F8"/>
                </a:solidFill>
                <a:latin typeface="Rubik"/>
              </a:rPr>
              <a:t>Our goal is to give you practical tips and insights so you can handle these conversations with confidence and sensitivity. </a:t>
            </a:r>
          </a:p>
        </p:txBody>
      </p:sp>
      <p:sp>
        <p:nvSpPr>
          <p:cNvPr id="9" name="TextBox 9"/>
          <p:cNvSpPr txBox="1"/>
          <p:nvPr/>
        </p:nvSpPr>
        <p:spPr>
          <a:xfrm>
            <a:off x="9741109" y="6919739"/>
            <a:ext cx="5172145" cy="953770"/>
          </a:xfrm>
          <a:prstGeom prst="rect">
            <a:avLst/>
          </a:prstGeom>
        </p:spPr>
        <p:txBody>
          <a:bodyPr lIns="0" tIns="0" rIns="0" bIns="0" rtlCol="0" anchor="t">
            <a:spAutoFit/>
          </a:bodyPr>
          <a:lstStyle/>
          <a:p>
            <a:pPr algn="ctr">
              <a:lnSpc>
                <a:spcPts val="2540"/>
              </a:lnSpc>
            </a:pPr>
            <a:r>
              <a:rPr lang="en-US" sz="2000">
                <a:solidFill>
                  <a:srgbClr val="F8F8F8"/>
                </a:solidFill>
                <a:latin typeface="Rubik"/>
              </a:rPr>
              <a:t>DEI language is always evolving, just like our understanding of diversity, equity, and inclusion</a:t>
            </a:r>
          </a:p>
        </p:txBody>
      </p:sp>
      <p:sp>
        <p:nvSpPr>
          <p:cNvPr id="10" name="Freeform 10"/>
          <p:cNvSpPr/>
          <p:nvPr/>
        </p:nvSpPr>
        <p:spPr>
          <a:xfrm rot="-10052806">
            <a:off x="15143194" y="-50046"/>
            <a:ext cx="3341751" cy="2497200"/>
          </a:xfrm>
          <a:custGeom>
            <a:avLst/>
            <a:gdLst/>
            <a:ahLst/>
            <a:cxnLst/>
            <a:rect l="l" t="t" r="r" b="b"/>
            <a:pathLst>
              <a:path w="3341751" h="2497200">
                <a:moveTo>
                  <a:pt x="0" y="0"/>
                </a:moveTo>
                <a:lnTo>
                  <a:pt x="3341751" y="0"/>
                </a:lnTo>
                <a:lnTo>
                  <a:pt x="3341751" y="2497200"/>
                </a:lnTo>
                <a:lnTo>
                  <a:pt x="0" y="24972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grpSp>
        <p:nvGrpSpPr>
          <p:cNvPr id="11" name="Group 11"/>
          <p:cNvGrpSpPr/>
          <p:nvPr/>
        </p:nvGrpSpPr>
        <p:grpSpPr>
          <a:xfrm>
            <a:off x="9096375" y="3160109"/>
            <a:ext cx="47625" cy="5404710"/>
            <a:chOff x="0" y="0"/>
            <a:chExt cx="12543" cy="1423463"/>
          </a:xfrm>
        </p:grpSpPr>
        <p:sp>
          <p:nvSpPr>
            <p:cNvPr id="12" name="Freeform 12"/>
            <p:cNvSpPr/>
            <p:nvPr/>
          </p:nvSpPr>
          <p:spPr>
            <a:xfrm>
              <a:off x="0" y="0"/>
              <a:ext cx="12543" cy="1423463"/>
            </a:xfrm>
            <a:custGeom>
              <a:avLst/>
              <a:gdLst/>
              <a:ahLst/>
              <a:cxnLst/>
              <a:rect l="l" t="t" r="r" b="b"/>
              <a:pathLst>
                <a:path w="12543" h="1423463">
                  <a:moveTo>
                    <a:pt x="0" y="0"/>
                  </a:moveTo>
                  <a:lnTo>
                    <a:pt x="12543" y="0"/>
                  </a:lnTo>
                  <a:lnTo>
                    <a:pt x="12543" y="1423463"/>
                  </a:lnTo>
                  <a:lnTo>
                    <a:pt x="0" y="1423463"/>
                  </a:lnTo>
                  <a:close/>
                </a:path>
              </a:pathLst>
            </a:custGeom>
            <a:solidFill>
              <a:srgbClr val="BFE5EF"/>
            </a:solidFill>
          </p:spPr>
        </p:sp>
        <p:sp>
          <p:nvSpPr>
            <p:cNvPr id="13" name="TextBox 13"/>
            <p:cNvSpPr txBox="1"/>
            <p:nvPr/>
          </p:nvSpPr>
          <p:spPr>
            <a:xfrm>
              <a:off x="0" y="-57150"/>
              <a:ext cx="12543" cy="1480613"/>
            </a:xfrm>
            <a:prstGeom prst="rect">
              <a:avLst/>
            </a:prstGeom>
          </p:spPr>
          <p:txBody>
            <a:bodyPr lIns="50800" tIns="50800" rIns="50800" bIns="50800" rtlCol="0" anchor="ctr"/>
            <a:lstStyle/>
            <a:p>
              <a:pPr algn="ctr">
                <a:lnSpc>
                  <a:spcPts val="3500"/>
                </a:lnSpc>
              </a:pPr>
              <a:endParaRPr/>
            </a:p>
          </p:txBody>
        </p:sp>
      </p:grpSp>
      <p:grpSp>
        <p:nvGrpSpPr>
          <p:cNvPr id="14" name="Group 14"/>
          <p:cNvGrpSpPr/>
          <p:nvPr/>
        </p:nvGrpSpPr>
        <p:grpSpPr>
          <a:xfrm rot="5400000">
            <a:off x="9072563" y="-278765"/>
            <a:ext cx="47625" cy="12330082"/>
            <a:chOff x="0" y="0"/>
            <a:chExt cx="12543" cy="3247429"/>
          </a:xfrm>
        </p:grpSpPr>
        <p:sp>
          <p:nvSpPr>
            <p:cNvPr id="15" name="Freeform 15"/>
            <p:cNvSpPr/>
            <p:nvPr/>
          </p:nvSpPr>
          <p:spPr>
            <a:xfrm>
              <a:off x="0" y="0"/>
              <a:ext cx="12543" cy="3247429"/>
            </a:xfrm>
            <a:custGeom>
              <a:avLst/>
              <a:gdLst/>
              <a:ahLst/>
              <a:cxnLst/>
              <a:rect l="l" t="t" r="r" b="b"/>
              <a:pathLst>
                <a:path w="12543" h="3247429">
                  <a:moveTo>
                    <a:pt x="0" y="0"/>
                  </a:moveTo>
                  <a:lnTo>
                    <a:pt x="12543" y="0"/>
                  </a:lnTo>
                  <a:lnTo>
                    <a:pt x="12543" y="3247429"/>
                  </a:lnTo>
                  <a:lnTo>
                    <a:pt x="0" y="3247429"/>
                  </a:lnTo>
                  <a:close/>
                </a:path>
              </a:pathLst>
            </a:custGeom>
            <a:solidFill>
              <a:srgbClr val="BFE5EF"/>
            </a:solidFill>
          </p:spPr>
        </p:sp>
        <p:sp>
          <p:nvSpPr>
            <p:cNvPr id="16" name="TextBox 16"/>
            <p:cNvSpPr txBox="1"/>
            <p:nvPr/>
          </p:nvSpPr>
          <p:spPr>
            <a:xfrm>
              <a:off x="0" y="-57150"/>
              <a:ext cx="12543" cy="3304579"/>
            </a:xfrm>
            <a:prstGeom prst="rect">
              <a:avLst/>
            </a:prstGeom>
          </p:spPr>
          <p:txBody>
            <a:bodyPr lIns="50800" tIns="50800" rIns="50800" bIns="50800" rtlCol="0" anchor="ctr"/>
            <a:lstStyle/>
            <a:p>
              <a:pPr algn="ctr">
                <a:lnSpc>
                  <a:spcPts val="3500"/>
                </a:lnSpc>
              </a:pPr>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grpSp>
        <p:nvGrpSpPr>
          <p:cNvPr id="2" name="Group 2"/>
          <p:cNvGrpSpPr/>
          <p:nvPr/>
        </p:nvGrpSpPr>
        <p:grpSpPr>
          <a:xfrm>
            <a:off x="630219" y="457200"/>
            <a:ext cx="8850205" cy="2636841"/>
            <a:chOff x="0" y="0"/>
            <a:chExt cx="2330918" cy="694477"/>
          </a:xfrm>
        </p:grpSpPr>
        <p:sp>
          <p:nvSpPr>
            <p:cNvPr id="3" name="Freeform 3"/>
            <p:cNvSpPr/>
            <p:nvPr/>
          </p:nvSpPr>
          <p:spPr>
            <a:xfrm>
              <a:off x="0" y="0"/>
              <a:ext cx="2330918" cy="694477"/>
            </a:xfrm>
            <a:custGeom>
              <a:avLst/>
              <a:gdLst/>
              <a:ahLst/>
              <a:cxnLst/>
              <a:rect l="l" t="t" r="r" b="b"/>
              <a:pathLst>
                <a:path w="2330918" h="694477">
                  <a:moveTo>
                    <a:pt x="13122" y="0"/>
                  </a:moveTo>
                  <a:lnTo>
                    <a:pt x="2317797" y="0"/>
                  </a:lnTo>
                  <a:cubicBezTo>
                    <a:pt x="2325044" y="0"/>
                    <a:pt x="2330918" y="5875"/>
                    <a:pt x="2330918" y="13122"/>
                  </a:cubicBezTo>
                  <a:lnTo>
                    <a:pt x="2330918" y="681355"/>
                  </a:lnTo>
                  <a:cubicBezTo>
                    <a:pt x="2330918" y="684835"/>
                    <a:pt x="2329536" y="688173"/>
                    <a:pt x="2327075" y="690633"/>
                  </a:cubicBezTo>
                  <a:cubicBezTo>
                    <a:pt x="2324614" y="693094"/>
                    <a:pt x="2321277" y="694477"/>
                    <a:pt x="2317797" y="694477"/>
                  </a:cubicBezTo>
                  <a:lnTo>
                    <a:pt x="13122" y="694477"/>
                  </a:lnTo>
                  <a:cubicBezTo>
                    <a:pt x="5875" y="694477"/>
                    <a:pt x="0" y="688602"/>
                    <a:pt x="0" y="681355"/>
                  </a:cubicBezTo>
                  <a:lnTo>
                    <a:pt x="0" y="13122"/>
                  </a:lnTo>
                  <a:cubicBezTo>
                    <a:pt x="0" y="5875"/>
                    <a:pt x="5875" y="0"/>
                    <a:pt x="13122" y="0"/>
                  </a:cubicBezTo>
                  <a:close/>
                </a:path>
              </a:pathLst>
            </a:custGeom>
            <a:solidFill>
              <a:srgbClr val="2D95A2"/>
            </a:solidFill>
          </p:spPr>
        </p:sp>
        <p:sp>
          <p:nvSpPr>
            <p:cNvPr id="4" name="TextBox 4"/>
            <p:cNvSpPr txBox="1"/>
            <p:nvPr/>
          </p:nvSpPr>
          <p:spPr>
            <a:xfrm>
              <a:off x="0" y="-57150"/>
              <a:ext cx="2330918" cy="751627"/>
            </a:xfrm>
            <a:prstGeom prst="rect">
              <a:avLst/>
            </a:prstGeom>
          </p:spPr>
          <p:txBody>
            <a:bodyPr lIns="50800" tIns="50800" rIns="50800" bIns="50800" rtlCol="0" anchor="ctr"/>
            <a:lstStyle/>
            <a:p>
              <a:pPr algn="ctr">
                <a:lnSpc>
                  <a:spcPts val="3500"/>
                </a:lnSpc>
              </a:pPr>
              <a:endParaRPr/>
            </a:p>
          </p:txBody>
        </p:sp>
      </p:grpSp>
      <p:sp>
        <p:nvSpPr>
          <p:cNvPr id="5" name="TextBox 5"/>
          <p:cNvSpPr txBox="1"/>
          <p:nvPr/>
        </p:nvSpPr>
        <p:spPr>
          <a:xfrm>
            <a:off x="1028700" y="552450"/>
            <a:ext cx="9806792" cy="3500129"/>
          </a:xfrm>
          <a:prstGeom prst="rect">
            <a:avLst/>
          </a:prstGeom>
        </p:spPr>
        <p:txBody>
          <a:bodyPr lIns="0" tIns="0" rIns="0" bIns="0" rtlCol="0" anchor="t">
            <a:spAutoFit/>
          </a:bodyPr>
          <a:lstStyle/>
          <a:p>
            <a:pPr>
              <a:lnSpc>
                <a:spcPts val="6200"/>
              </a:lnSpc>
            </a:pPr>
            <a:r>
              <a:rPr lang="en-US" sz="6200">
                <a:solidFill>
                  <a:srgbClr val="F8F8F8"/>
                </a:solidFill>
                <a:latin typeface="Rubik Bold"/>
              </a:rPr>
              <a:t>Commonly Used DEI Terms in Disaster Behavioral Health</a:t>
            </a:r>
          </a:p>
          <a:p>
            <a:pPr>
              <a:lnSpc>
                <a:spcPts val="8400"/>
              </a:lnSpc>
            </a:pPr>
            <a:endParaRPr lang="en-US" sz="6200">
              <a:solidFill>
                <a:srgbClr val="F8F8F8"/>
              </a:solidFill>
              <a:latin typeface="Rubik Bold"/>
            </a:endParaRPr>
          </a:p>
        </p:txBody>
      </p:sp>
      <p:sp>
        <p:nvSpPr>
          <p:cNvPr id="6" name="TextBox 6"/>
          <p:cNvSpPr txBox="1"/>
          <p:nvPr/>
        </p:nvSpPr>
        <p:spPr>
          <a:xfrm>
            <a:off x="630219" y="3386650"/>
            <a:ext cx="9163050" cy="7425436"/>
          </a:xfrm>
          <a:prstGeom prst="rect">
            <a:avLst/>
          </a:prstGeom>
        </p:spPr>
        <p:txBody>
          <a:bodyPr lIns="0" tIns="0" rIns="0" bIns="0" rtlCol="0" anchor="t">
            <a:spAutoFit/>
          </a:bodyPr>
          <a:lstStyle/>
          <a:p>
            <a:pPr>
              <a:lnSpc>
                <a:spcPts val="3302"/>
              </a:lnSpc>
            </a:pPr>
            <a:r>
              <a:rPr lang="en-US" sz="2600">
                <a:solidFill>
                  <a:srgbClr val="F8F8F8"/>
                </a:solidFill>
                <a:latin typeface="Rubik Bold"/>
              </a:rPr>
              <a:t>Environmental Racism</a:t>
            </a:r>
          </a:p>
          <a:p>
            <a:pPr>
              <a:lnSpc>
                <a:spcPts val="3302"/>
              </a:lnSpc>
            </a:pPr>
            <a:r>
              <a:rPr lang="en-US" sz="2600">
                <a:solidFill>
                  <a:srgbClr val="F8F8F8"/>
                </a:solidFill>
                <a:latin typeface="Rubik Bold"/>
              </a:rPr>
              <a:t>Intersectionality</a:t>
            </a:r>
          </a:p>
          <a:p>
            <a:pPr>
              <a:lnSpc>
                <a:spcPts val="3302"/>
              </a:lnSpc>
            </a:pPr>
            <a:endParaRPr lang="en-US" sz="2600">
              <a:solidFill>
                <a:srgbClr val="F8F8F8"/>
              </a:solidFill>
              <a:latin typeface="Rubik Bold"/>
            </a:endParaRPr>
          </a:p>
          <a:p>
            <a:pPr>
              <a:lnSpc>
                <a:spcPts val="2413"/>
              </a:lnSpc>
            </a:pPr>
            <a:r>
              <a:rPr lang="en-US" sz="1900">
                <a:solidFill>
                  <a:srgbClr val="F8F8F8"/>
                </a:solidFill>
                <a:latin typeface="Rubik"/>
              </a:rPr>
              <a:t>Environmental Racism-refers to the disproportionate exposure of minority and marginalized communities, particularly communities of color, to environmental hazards, pollution, and other detrimental environmental factors. This can include siting of hazardous waste facilities, industrial pollution, and lack of access to clean air and water in these communities due to systemic discrimination and unequal distribution of environmental benefits and burdens.</a:t>
            </a:r>
          </a:p>
          <a:p>
            <a:pPr>
              <a:lnSpc>
                <a:spcPts val="2413"/>
              </a:lnSpc>
            </a:pPr>
            <a:endParaRPr lang="en-US" sz="1900">
              <a:solidFill>
                <a:srgbClr val="F8F8F8"/>
              </a:solidFill>
              <a:latin typeface="Rubik"/>
            </a:endParaRPr>
          </a:p>
          <a:p>
            <a:pPr>
              <a:lnSpc>
                <a:spcPts val="2413"/>
              </a:lnSpc>
            </a:pPr>
            <a:endParaRPr lang="en-US" sz="1900">
              <a:solidFill>
                <a:srgbClr val="F8F8F8"/>
              </a:solidFill>
              <a:latin typeface="Rubik"/>
            </a:endParaRPr>
          </a:p>
          <a:p>
            <a:pPr>
              <a:lnSpc>
                <a:spcPts val="2413"/>
              </a:lnSpc>
            </a:pPr>
            <a:r>
              <a:rPr lang="en-US" sz="1900">
                <a:solidFill>
                  <a:srgbClr val="F8F8F8"/>
                </a:solidFill>
                <a:latin typeface="Rubik"/>
              </a:rPr>
              <a:t>Intersectionality-a concept introduced by Kimberlé Crenshaw, highlights the interconnected nature of social categorizations such as race, class, gender, and sexuality, and how they overlap and intersect to create unique experiences of discrimination and privilege. In the context of environmental justice, intersectionality recognizes that individuals and communities may face multiple forms of oppression simultaneously, leading to compounded vulnerabilities and unequal access to environmental resources and protections.</a:t>
            </a:r>
          </a:p>
          <a:p>
            <a:pPr>
              <a:lnSpc>
                <a:spcPts val="2667"/>
              </a:lnSpc>
            </a:pPr>
            <a:endParaRPr lang="en-US" sz="1900">
              <a:solidFill>
                <a:srgbClr val="F8F8F8"/>
              </a:solidFill>
              <a:latin typeface="Rubik"/>
            </a:endParaRPr>
          </a:p>
          <a:p>
            <a:pPr>
              <a:lnSpc>
                <a:spcPts val="3302"/>
              </a:lnSpc>
            </a:pPr>
            <a:endParaRPr lang="en-US" sz="1900">
              <a:solidFill>
                <a:srgbClr val="F8F8F8"/>
              </a:solidFill>
              <a:latin typeface="Rubik"/>
            </a:endParaRPr>
          </a:p>
          <a:p>
            <a:pPr>
              <a:lnSpc>
                <a:spcPts val="3302"/>
              </a:lnSpc>
            </a:pPr>
            <a:endParaRPr lang="en-US" sz="1900">
              <a:solidFill>
                <a:srgbClr val="F8F8F8"/>
              </a:solidFill>
              <a:latin typeface="Rubik"/>
            </a:endParaRPr>
          </a:p>
          <a:p>
            <a:pPr>
              <a:lnSpc>
                <a:spcPts val="3302"/>
              </a:lnSpc>
            </a:pPr>
            <a:endParaRPr lang="en-US" sz="1900">
              <a:solidFill>
                <a:srgbClr val="F8F8F8"/>
              </a:solidFill>
              <a:latin typeface="Rubik"/>
            </a:endParaRPr>
          </a:p>
        </p:txBody>
      </p:sp>
      <p:grpSp>
        <p:nvGrpSpPr>
          <p:cNvPr id="7" name="Group 7"/>
          <p:cNvGrpSpPr/>
          <p:nvPr/>
        </p:nvGrpSpPr>
        <p:grpSpPr>
          <a:xfrm>
            <a:off x="11337799" y="2519317"/>
            <a:ext cx="6339536" cy="5415008"/>
            <a:chOff x="149860" y="501650"/>
            <a:chExt cx="13467732" cy="11503660"/>
          </a:xfrm>
        </p:grpSpPr>
        <p:sp>
          <p:nvSpPr>
            <p:cNvPr id="8" name="Freeform 8"/>
            <p:cNvSpPr/>
            <p:nvPr/>
          </p:nvSpPr>
          <p:spPr>
            <a:xfrm>
              <a:off x="0" y="0"/>
              <a:ext cx="13460929" cy="11503660"/>
            </a:xfrm>
            <a:custGeom>
              <a:avLst/>
              <a:gdLst/>
              <a:ahLst/>
              <a:cxnLst/>
              <a:rect l="l" t="t" r="r" b="b"/>
              <a:pathLst>
                <a:path w="13460929" h="11503660">
                  <a:moveTo>
                    <a:pt x="11845172" y="2283460"/>
                  </a:moveTo>
                  <a:cubicBezTo>
                    <a:pt x="11007422" y="1322070"/>
                    <a:pt x="9775358" y="730250"/>
                    <a:pt x="8502138" y="440690"/>
                  </a:cubicBezTo>
                  <a:cubicBezTo>
                    <a:pt x="7228916" y="151130"/>
                    <a:pt x="5895951" y="0"/>
                    <a:pt x="4646627" y="330200"/>
                  </a:cubicBezTo>
                  <a:lnTo>
                    <a:pt x="4647955" y="330200"/>
                  </a:lnTo>
                  <a:cubicBezTo>
                    <a:pt x="2461307" y="749300"/>
                    <a:pt x="622505" y="2358390"/>
                    <a:pt x="181724" y="4406900"/>
                  </a:cubicBezTo>
                  <a:cubicBezTo>
                    <a:pt x="0" y="5284470"/>
                    <a:pt x="33020" y="6197600"/>
                    <a:pt x="197656" y="7077710"/>
                  </a:cubicBezTo>
                  <a:cubicBezTo>
                    <a:pt x="390166" y="8077200"/>
                    <a:pt x="773858" y="9077960"/>
                    <a:pt x="1516017" y="9805670"/>
                  </a:cubicBezTo>
                  <a:cubicBezTo>
                    <a:pt x="2335180" y="10610850"/>
                    <a:pt x="3508827" y="11004550"/>
                    <a:pt x="4671853" y="11163300"/>
                  </a:cubicBezTo>
                  <a:cubicBezTo>
                    <a:pt x="7171827" y="11503660"/>
                    <a:pt x="9904141" y="10773410"/>
                    <a:pt x="11550433" y="8940800"/>
                  </a:cubicBezTo>
                  <a:cubicBezTo>
                    <a:pt x="13196725" y="7108190"/>
                    <a:pt x="13460929" y="4138930"/>
                    <a:pt x="11845172" y="2283460"/>
                  </a:cubicBezTo>
                  <a:close/>
                </a:path>
              </a:pathLst>
            </a:custGeom>
            <a:blipFill>
              <a:blip r:embed="rId3"/>
              <a:stretch>
                <a:fillRect l="-19190" t="-3676" r="-19121" b="-3230"/>
              </a:stretch>
            </a:blipFill>
          </p:spPr>
        </p:sp>
      </p:grpSp>
      <p:sp>
        <p:nvSpPr>
          <p:cNvPr id="9" name="Freeform 9"/>
          <p:cNvSpPr/>
          <p:nvPr/>
        </p:nvSpPr>
        <p:spPr>
          <a:xfrm rot="2040790">
            <a:off x="15241606" y="-441600"/>
            <a:ext cx="2605474" cy="2373350"/>
          </a:xfrm>
          <a:custGeom>
            <a:avLst/>
            <a:gdLst/>
            <a:ahLst/>
            <a:cxnLst/>
            <a:rect l="l" t="t" r="r" b="b"/>
            <a:pathLst>
              <a:path w="2605474" h="2373350">
                <a:moveTo>
                  <a:pt x="0" y="0"/>
                </a:moveTo>
                <a:lnTo>
                  <a:pt x="2605474" y="0"/>
                </a:lnTo>
                <a:lnTo>
                  <a:pt x="2605474" y="2373350"/>
                </a:lnTo>
                <a:lnTo>
                  <a:pt x="0" y="237335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grpSp>
        <p:nvGrpSpPr>
          <p:cNvPr id="2" name="Group 2"/>
          <p:cNvGrpSpPr/>
          <p:nvPr/>
        </p:nvGrpSpPr>
        <p:grpSpPr>
          <a:xfrm>
            <a:off x="630219" y="457200"/>
            <a:ext cx="8850205" cy="2636841"/>
            <a:chOff x="0" y="0"/>
            <a:chExt cx="2330918" cy="694477"/>
          </a:xfrm>
        </p:grpSpPr>
        <p:sp>
          <p:nvSpPr>
            <p:cNvPr id="3" name="Freeform 3"/>
            <p:cNvSpPr/>
            <p:nvPr/>
          </p:nvSpPr>
          <p:spPr>
            <a:xfrm>
              <a:off x="0" y="0"/>
              <a:ext cx="2330918" cy="694477"/>
            </a:xfrm>
            <a:custGeom>
              <a:avLst/>
              <a:gdLst/>
              <a:ahLst/>
              <a:cxnLst/>
              <a:rect l="l" t="t" r="r" b="b"/>
              <a:pathLst>
                <a:path w="2330918" h="694477">
                  <a:moveTo>
                    <a:pt x="13122" y="0"/>
                  </a:moveTo>
                  <a:lnTo>
                    <a:pt x="2317797" y="0"/>
                  </a:lnTo>
                  <a:cubicBezTo>
                    <a:pt x="2325044" y="0"/>
                    <a:pt x="2330918" y="5875"/>
                    <a:pt x="2330918" y="13122"/>
                  </a:cubicBezTo>
                  <a:lnTo>
                    <a:pt x="2330918" y="681355"/>
                  </a:lnTo>
                  <a:cubicBezTo>
                    <a:pt x="2330918" y="684835"/>
                    <a:pt x="2329536" y="688173"/>
                    <a:pt x="2327075" y="690633"/>
                  </a:cubicBezTo>
                  <a:cubicBezTo>
                    <a:pt x="2324614" y="693094"/>
                    <a:pt x="2321277" y="694477"/>
                    <a:pt x="2317797" y="694477"/>
                  </a:cubicBezTo>
                  <a:lnTo>
                    <a:pt x="13122" y="694477"/>
                  </a:lnTo>
                  <a:cubicBezTo>
                    <a:pt x="5875" y="694477"/>
                    <a:pt x="0" y="688602"/>
                    <a:pt x="0" y="681355"/>
                  </a:cubicBezTo>
                  <a:lnTo>
                    <a:pt x="0" y="13122"/>
                  </a:lnTo>
                  <a:cubicBezTo>
                    <a:pt x="0" y="5875"/>
                    <a:pt x="5875" y="0"/>
                    <a:pt x="13122" y="0"/>
                  </a:cubicBezTo>
                  <a:close/>
                </a:path>
              </a:pathLst>
            </a:custGeom>
            <a:solidFill>
              <a:srgbClr val="2D95A2"/>
            </a:solidFill>
          </p:spPr>
        </p:sp>
        <p:sp>
          <p:nvSpPr>
            <p:cNvPr id="4" name="TextBox 4"/>
            <p:cNvSpPr txBox="1"/>
            <p:nvPr/>
          </p:nvSpPr>
          <p:spPr>
            <a:xfrm>
              <a:off x="0" y="-57150"/>
              <a:ext cx="2330918" cy="751627"/>
            </a:xfrm>
            <a:prstGeom prst="rect">
              <a:avLst/>
            </a:prstGeom>
          </p:spPr>
          <p:txBody>
            <a:bodyPr lIns="50800" tIns="50800" rIns="50800" bIns="50800" rtlCol="0" anchor="ctr"/>
            <a:lstStyle/>
            <a:p>
              <a:pPr algn="ctr">
                <a:lnSpc>
                  <a:spcPts val="3500"/>
                </a:lnSpc>
              </a:pPr>
              <a:endParaRPr/>
            </a:p>
          </p:txBody>
        </p:sp>
      </p:grpSp>
      <p:sp>
        <p:nvSpPr>
          <p:cNvPr id="5" name="TextBox 5"/>
          <p:cNvSpPr txBox="1"/>
          <p:nvPr/>
        </p:nvSpPr>
        <p:spPr>
          <a:xfrm>
            <a:off x="1028700" y="552450"/>
            <a:ext cx="9806792" cy="3500129"/>
          </a:xfrm>
          <a:prstGeom prst="rect">
            <a:avLst/>
          </a:prstGeom>
        </p:spPr>
        <p:txBody>
          <a:bodyPr lIns="0" tIns="0" rIns="0" bIns="0" rtlCol="0" anchor="t">
            <a:spAutoFit/>
          </a:bodyPr>
          <a:lstStyle/>
          <a:p>
            <a:pPr>
              <a:lnSpc>
                <a:spcPts val="6200"/>
              </a:lnSpc>
            </a:pPr>
            <a:r>
              <a:rPr lang="en-US" sz="6200">
                <a:solidFill>
                  <a:srgbClr val="F8F8F8"/>
                </a:solidFill>
                <a:latin typeface="Rubik Bold"/>
              </a:rPr>
              <a:t>Commonly Used DEI Terms in Disaster Behavioral Health</a:t>
            </a:r>
          </a:p>
          <a:p>
            <a:pPr>
              <a:lnSpc>
                <a:spcPts val="8400"/>
              </a:lnSpc>
            </a:pPr>
            <a:endParaRPr lang="en-US" sz="6200">
              <a:solidFill>
                <a:srgbClr val="F8F8F8"/>
              </a:solidFill>
              <a:latin typeface="Rubik Bold"/>
            </a:endParaRPr>
          </a:p>
        </p:txBody>
      </p:sp>
      <p:sp>
        <p:nvSpPr>
          <p:cNvPr id="6" name="TextBox 6"/>
          <p:cNvSpPr txBox="1"/>
          <p:nvPr/>
        </p:nvSpPr>
        <p:spPr>
          <a:xfrm>
            <a:off x="630219" y="3386650"/>
            <a:ext cx="9163050" cy="6930136"/>
          </a:xfrm>
          <a:prstGeom prst="rect">
            <a:avLst/>
          </a:prstGeom>
        </p:spPr>
        <p:txBody>
          <a:bodyPr lIns="0" tIns="0" rIns="0" bIns="0" rtlCol="0" anchor="t">
            <a:spAutoFit/>
          </a:bodyPr>
          <a:lstStyle/>
          <a:p>
            <a:pPr>
              <a:lnSpc>
                <a:spcPts val="3302"/>
              </a:lnSpc>
            </a:pPr>
            <a:r>
              <a:rPr lang="en-US" sz="2600">
                <a:solidFill>
                  <a:srgbClr val="F8F8F8"/>
                </a:solidFill>
                <a:latin typeface="Rubik Bold"/>
              </a:rPr>
              <a:t>Underserved</a:t>
            </a:r>
          </a:p>
          <a:p>
            <a:pPr>
              <a:lnSpc>
                <a:spcPts val="3302"/>
              </a:lnSpc>
            </a:pPr>
            <a:r>
              <a:rPr lang="en-US" sz="2600">
                <a:solidFill>
                  <a:srgbClr val="F8F8F8"/>
                </a:solidFill>
                <a:latin typeface="Rubik Bold"/>
              </a:rPr>
              <a:t>Underrepresented</a:t>
            </a:r>
          </a:p>
          <a:p>
            <a:pPr>
              <a:lnSpc>
                <a:spcPts val="3302"/>
              </a:lnSpc>
            </a:pPr>
            <a:endParaRPr lang="en-US" sz="2600">
              <a:solidFill>
                <a:srgbClr val="F8F8F8"/>
              </a:solidFill>
              <a:latin typeface="Rubik Bold"/>
            </a:endParaRPr>
          </a:p>
          <a:p>
            <a:pPr>
              <a:lnSpc>
                <a:spcPts val="3302"/>
              </a:lnSpc>
            </a:pPr>
            <a:endParaRPr lang="en-US" sz="2600">
              <a:solidFill>
                <a:srgbClr val="F8F8F8"/>
              </a:solidFill>
              <a:latin typeface="Rubik Bold"/>
            </a:endParaRPr>
          </a:p>
          <a:p>
            <a:pPr>
              <a:lnSpc>
                <a:spcPts val="2413"/>
              </a:lnSpc>
            </a:pPr>
            <a:r>
              <a:rPr lang="en-US" sz="1900">
                <a:solidFill>
                  <a:srgbClr val="F8F8F8"/>
                </a:solidFill>
                <a:latin typeface="Rubik"/>
              </a:rPr>
              <a:t>Underserved-refers to individuals or communities that lack access to essential resources or services, often due to economic, social, or geographical factors. This term is commonly used in contexts such as healthcare, education, and social services to describe populations with unmet needs or limited access to support.</a:t>
            </a:r>
          </a:p>
          <a:p>
            <a:pPr>
              <a:lnSpc>
                <a:spcPts val="2413"/>
              </a:lnSpc>
            </a:pPr>
            <a:endParaRPr lang="en-US" sz="1900">
              <a:solidFill>
                <a:srgbClr val="F8F8F8"/>
              </a:solidFill>
              <a:latin typeface="Rubik"/>
            </a:endParaRPr>
          </a:p>
          <a:p>
            <a:pPr>
              <a:lnSpc>
                <a:spcPts val="2413"/>
              </a:lnSpc>
            </a:pPr>
            <a:r>
              <a:rPr lang="en-US" sz="1900">
                <a:solidFill>
                  <a:srgbClr val="F8F8F8"/>
                </a:solidFill>
                <a:latin typeface="Rubik"/>
              </a:rPr>
              <a:t>Underrepresented-refers to groups or individuals who are inadequately represented or reflected in a particular context, such as a profession, organization, or decision-making body. This lack of representation can stem from various factors, including historical exclusion, systemic biases, and unequal opportunities for participation.</a:t>
            </a:r>
          </a:p>
          <a:p>
            <a:pPr>
              <a:lnSpc>
                <a:spcPts val="2413"/>
              </a:lnSpc>
            </a:pPr>
            <a:endParaRPr lang="en-US" sz="1900">
              <a:solidFill>
                <a:srgbClr val="F8F8F8"/>
              </a:solidFill>
              <a:latin typeface="Rubik"/>
            </a:endParaRPr>
          </a:p>
          <a:p>
            <a:pPr>
              <a:lnSpc>
                <a:spcPts val="2413"/>
              </a:lnSpc>
            </a:pPr>
            <a:endParaRPr lang="en-US" sz="1900">
              <a:solidFill>
                <a:srgbClr val="F8F8F8"/>
              </a:solidFill>
              <a:latin typeface="Rubik"/>
            </a:endParaRPr>
          </a:p>
          <a:p>
            <a:pPr>
              <a:lnSpc>
                <a:spcPts val="2667"/>
              </a:lnSpc>
            </a:pPr>
            <a:endParaRPr lang="en-US" sz="1900">
              <a:solidFill>
                <a:srgbClr val="F8F8F8"/>
              </a:solidFill>
              <a:latin typeface="Rubik"/>
            </a:endParaRPr>
          </a:p>
          <a:p>
            <a:pPr>
              <a:lnSpc>
                <a:spcPts val="3302"/>
              </a:lnSpc>
            </a:pPr>
            <a:endParaRPr lang="en-US" sz="1900">
              <a:solidFill>
                <a:srgbClr val="F8F8F8"/>
              </a:solidFill>
              <a:latin typeface="Rubik"/>
            </a:endParaRPr>
          </a:p>
          <a:p>
            <a:pPr>
              <a:lnSpc>
                <a:spcPts val="3302"/>
              </a:lnSpc>
            </a:pPr>
            <a:endParaRPr lang="en-US" sz="1900">
              <a:solidFill>
                <a:srgbClr val="F8F8F8"/>
              </a:solidFill>
              <a:latin typeface="Rubik"/>
            </a:endParaRPr>
          </a:p>
          <a:p>
            <a:pPr>
              <a:lnSpc>
                <a:spcPts val="3302"/>
              </a:lnSpc>
            </a:pPr>
            <a:endParaRPr lang="en-US" sz="1900">
              <a:solidFill>
                <a:srgbClr val="F8F8F8"/>
              </a:solidFill>
              <a:latin typeface="Rubik"/>
            </a:endParaRPr>
          </a:p>
        </p:txBody>
      </p:sp>
      <p:grpSp>
        <p:nvGrpSpPr>
          <p:cNvPr id="7" name="Group 7"/>
          <p:cNvGrpSpPr/>
          <p:nvPr/>
        </p:nvGrpSpPr>
        <p:grpSpPr>
          <a:xfrm>
            <a:off x="11337799" y="2519317"/>
            <a:ext cx="6339536" cy="5415008"/>
            <a:chOff x="149860" y="501650"/>
            <a:chExt cx="13467732" cy="11503660"/>
          </a:xfrm>
        </p:grpSpPr>
        <p:sp>
          <p:nvSpPr>
            <p:cNvPr id="8" name="Freeform 8"/>
            <p:cNvSpPr/>
            <p:nvPr/>
          </p:nvSpPr>
          <p:spPr>
            <a:xfrm>
              <a:off x="0" y="0"/>
              <a:ext cx="13460929" cy="11503660"/>
            </a:xfrm>
            <a:custGeom>
              <a:avLst/>
              <a:gdLst/>
              <a:ahLst/>
              <a:cxnLst/>
              <a:rect l="l" t="t" r="r" b="b"/>
              <a:pathLst>
                <a:path w="13460929" h="11503660">
                  <a:moveTo>
                    <a:pt x="11845172" y="2283460"/>
                  </a:moveTo>
                  <a:cubicBezTo>
                    <a:pt x="11007422" y="1322070"/>
                    <a:pt x="9775358" y="730250"/>
                    <a:pt x="8502138" y="440690"/>
                  </a:cubicBezTo>
                  <a:cubicBezTo>
                    <a:pt x="7228916" y="151130"/>
                    <a:pt x="5895951" y="0"/>
                    <a:pt x="4646627" y="330200"/>
                  </a:cubicBezTo>
                  <a:lnTo>
                    <a:pt x="4647955" y="330200"/>
                  </a:lnTo>
                  <a:cubicBezTo>
                    <a:pt x="2461307" y="749300"/>
                    <a:pt x="622505" y="2358390"/>
                    <a:pt x="181724" y="4406900"/>
                  </a:cubicBezTo>
                  <a:cubicBezTo>
                    <a:pt x="0" y="5284470"/>
                    <a:pt x="33020" y="6197600"/>
                    <a:pt x="197656" y="7077710"/>
                  </a:cubicBezTo>
                  <a:cubicBezTo>
                    <a:pt x="390166" y="8077200"/>
                    <a:pt x="773858" y="9077960"/>
                    <a:pt x="1516017" y="9805670"/>
                  </a:cubicBezTo>
                  <a:cubicBezTo>
                    <a:pt x="2335180" y="10610850"/>
                    <a:pt x="3508827" y="11004550"/>
                    <a:pt x="4671853" y="11163300"/>
                  </a:cubicBezTo>
                  <a:cubicBezTo>
                    <a:pt x="7171827" y="11503660"/>
                    <a:pt x="9904141" y="10773410"/>
                    <a:pt x="11550433" y="8940800"/>
                  </a:cubicBezTo>
                  <a:cubicBezTo>
                    <a:pt x="13196725" y="7108190"/>
                    <a:pt x="13460929" y="4138930"/>
                    <a:pt x="11845172" y="2283460"/>
                  </a:cubicBezTo>
                  <a:close/>
                </a:path>
              </a:pathLst>
            </a:custGeom>
            <a:blipFill>
              <a:blip r:embed="rId3"/>
              <a:stretch>
                <a:fillRect l="-14668" r="-14668"/>
              </a:stretch>
            </a:blipFill>
          </p:spPr>
        </p:sp>
      </p:grpSp>
      <p:sp>
        <p:nvSpPr>
          <p:cNvPr id="9" name="Freeform 9"/>
          <p:cNvSpPr/>
          <p:nvPr/>
        </p:nvSpPr>
        <p:spPr>
          <a:xfrm rot="2040790">
            <a:off x="15241606" y="-441600"/>
            <a:ext cx="2605474" cy="2373350"/>
          </a:xfrm>
          <a:custGeom>
            <a:avLst/>
            <a:gdLst/>
            <a:ahLst/>
            <a:cxnLst/>
            <a:rect l="l" t="t" r="r" b="b"/>
            <a:pathLst>
              <a:path w="2605474" h="2373350">
                <a:moveTo>
                  <a:pt x="0" y="0"/>
                </a:moveTo>
                <a:lnTo>
                  <a:pt x="2605474" y="0"/>
                </a:lnTo>
                <a:lnTo>
                  <a:pt x="2605474" y="2373350"/>
                </a:lnTo>
                <a:lnTo>
                  <a:pt x="0" y="237335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sp>
        <p:nvSpPr>
          <p:cNvPr id="2" name="TextBox 2"/>
          <p:cNvSpPr txBox="1"/>
          <p:nvPr/>
        </p:nvSpPr>
        <p:spPr>
          <a:xfrm>
            <a:off x="5068991" y="2333357"/>
            <a:ext cx="8404019" cy="1388103"/>
          </a:xfrm>
          <a:prstGeom prst="rect">
            <a:avLst/>
          </a:prstGeom>
        </p:spPr>
        <p:txBody>
          <a:bodyPr lIns="0" tIns="0" rIns="0" bIns="0" rtlCol="0" anchor="t">
            <a:spAutoFit/>
          </a:bodyPr>
          <a:lstStyle/>
          <a:p>
            <a:pPr algn="ctr">
              <a:lnSpc>
                <a:spcPts val="10399"/>
              </a:lnSpc>
            </a:pPr>
            <a:r>
              <a:rPr lang="en-US" sz="10399">
                <a:solidFill>
                  <a:srgbClr val="F8F8F8"/>
                </a:solidFill>
                <a:latin typeface="Rubik"/>
              </a:rPr>
              <a:t>CONCLUSION</a:t>
            </a:r>
          </a:p>
        </p:txBody>
      </p:sp>
      <p:sp>
        <p:nvSpPr>
          <p:cNvPr id="3" name="TextBox 3"/>
          <p:cNvSpPr txBox="1"/>
          <p:nvPr/>
        </p:nvSpPr>
        <p:spPr>
          <a:xfrm>
            <a:off x="3899310" y="5283512"/>
            <a:ext cx="10985789" cy="2361562"/>
          </a:xfrm>
          <a:prstGeom prst="rect">
            <a:avLst/>
          </a:prstGeom>
        </p:spPr>
        <p:txBody>
          <a:bodyPr lIns="0" tIns="0" rIns="0" bIns="0" rtlCol="0" anchor="t">
            <a:spAutoFit/>
          </a:bodyPr>
          <a:lstStyle/>
          <a:p>
            <a:pPr marL="561344" lvl="1" indent="-280672" algn="ctr">
              <a:lnSpc>
                <a:spcPts val="6500"/>
              </a:lnSpc>
              <a:buFont typeface="Arial"/>
              <a:buChar char="•"/>
            </a:pPr>
            <a:r>
              <a:rPr lang="en-US" sz="2600">
                <a:solidFill>
                  <a:srgbClr val="F8F8F8"/>
                </a:solidFill>
                <a:latin typeface="Rubik"/>
              </a:rPr>
              <a:t>Continue learning and incorporating DEI principles into your work and interactions.</a:t>
            </a:r>
          </a:p>
          <a:p>
            <a:pPr algn="ctr">
              <a:lnSpc>
                <a:spcPts val="6500"/>
              </a:lnSpc>
            </a:pPr>
            <a:endParaRPr lang="en-US" sz="2600">
              <a:solidFill>
                <a:srgbClr val="F8F8F8"/>
              </a:solidFill>
              <a:latin typeface="Rubik"/>
            </a:endParaRPr>
          </a:p>
        </p:txBody>
      </p:sp>
      <p:grpSp>
        <p:nvGrpSpPr>
          <p:cNvPr id="4" name="Group 4"/>
          <p:cNvGrpSpPr/>
          <p:nvPr/>
        </p:nvGrpSpPr>
        <p:grpSpPr>
          <a:xfrm>
            <a:off x="3116244" y="3965789"/>
            <a:ext cx="12055512" cy="706553"/>
            <a:chOff x="0" y="0"/>
            <a:chExt cx="3175114" cy="186088"/>
          </a:xfrm>
        </p:grpSpPr>
        <p:sp>
          <p:nvSpPr>
            <p:cNvPr id="5" name="Freeform 5"/>
            <p:cNvSpPr/>
            <p:nvPr/>
          </p:nvSpPr>
          <p:spPr>
            <a:xfrm>
              <a:off x="0" y="0"/>
              <a:ext cx="3175114" cy="186088"/>
            </a:xfrm>
            <a:custGeom>
              <a:avLst/>
              <a:gdLst/>
              <a:ahLst/>
              <a:cxnLst/>
              <a:rect l="l" t="t" r="r" b="b"/>
              <a:pathLst>
                <a:path w="3175114" h="186088">
                  <a:moveTo>
                    <a:pt x="9633" y="0"/>
                  </a:moveTo>
                  <a:lnTo>
                    <a:pt x="3165482" y="0"/>
                  </a:lnTo>
                  <a:cubicBezTo>
                    <a:pt x="3168036" y="0"/>
                    <a:pt x="3170487" y="1015"/>
                    <a:pt x="3172293" y="2821"/>
                  </a:cubicBezTo>
                  <a:cubicBezTo>
                    <a:pt x="3174099" y="4628"/>
                    <a:pt x="3175114" y="7078"/>
                    <a:pt x="3175114" y="9633"/>
                  </a:cubicBezTo>
                  <a:lnTo>
                    <a:pt x="3175114" y="176455"/>
                  </a:lnTo>
                  <a:cubicBezTo>
                    <a:pt x="3175114" y="181775"/>
                    <a:pt x="3170802" y="186088"/>
                    <a:pt x="3165482" y="186088"/>
                  </a:cubicBezTo>
                  <a:lnTo>
                    <a:pt x="9633" y="186088"/>
                  </a:lnTo>
                  <a:cubicBezTo>
                    <a:pt x="4313" y="186088"/>
                    <a:pt x="0" y="181775"/>
                    <a:pt x="0" y="176455"/>
                  </a:cubicBezTo>
                  <a:lnTo>
                    <a:pt x="0" y="9633"/>
                  </a:lnTo>
                  <a:cubicBezTo>
                    <a:pt x="0" y="4313"/>
                    <a:pt x="4313" y="0"/>
                    <a:pt x="9633" y="0"/>
                  </a:cubicBezTo>
                  <a:close/>
                </a:path>
              </a:pathLst>
            </a:custGeom>
            <a:solidFill>
              <a:srgbClr val="2D95A2"/>
            </a:solidFill>
          </p:spPr>
        </p:sp>
        <p:sp>
          <p:nvSpPr>
            <p:cNvPr id="6" name="TextBox 6"/>
            <p:cNvSpPr txBox="1"/>
            <p:nvPr/>
          </p:nvSpPr>
          <p:spPr>
            <a:xfrm>
              <a:off x="0" y="-57150"/>
              <a:ext cx="3175114" cy="243238"/>
            </a:xfrm>
            <a:prstGeom prst="rect">
              <a:avLst/>
            </a:prstGeom>
          </p:spPr>
          <p:txBody>
            <a:bodyPr lIns="50800" tIns="50800" rIns="50800" bIns="50800" rtlCol="0" anchor="ctr"/>
            <a:lstStyle/>
            <a:p>
              <a:pPr algn="ctr">
                <a:lnSpc>
                  <a:spcPts val="3500"/>
                </a:lnSpc>
              </a:pPr>
              <a:endParaRPr/>
            </a:p>
          </p:txBody>
        </p:sp>
      </p:grpSp>
      <p:sp>
        <p:nvSpPr>
          <p:cNvPr id="7" name="Freeform 7"/>
          <p:cNvSpPr/>
          <p:nvPr/>
        </p:nvSpPr>
        <p:spPr>
          <a:xfrm flipV="1">
            <a:off x="14418052" y="5616887"/>
            <a:ext cx="3869948" cy="4748403"/>
          </a:xfrm>
          <a:custGeom>
            <a:avLst/>
            <a:gdLst/>
            <a:ahLst/>
            <a:cxnLst/>
            <a:rect l="l" t="t" r="r" b="b"/>
            <a:pathLst>
              <a:path w="3869948" h="4748403">
                <a:moveTo>
                  <a:pt x="0" y="4748402"/>
                </a:moveTo>
                <a:lnTo>
                  <a:pt x="3869948" y="4748402"/>
                </a:lnTo>
                <a:lnTo>
                  <a:pt x="3869948" y="0"/>
                </a:lnTo>
                <a:lnTo>
                  <a:pt x="0" y="0"/>
                </a:lnTo>
                <a:lnTo>
                  <a:pt x="0" y="4748402"/>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8" name="Freeform 8"/>
          <p:cNvSpPr/>
          <p:nvPr/>
        </p:nvSpPr>
        <p:spPr>
          <a:xfrm flipH="1">
            <a:off x="0" y="-231344"/>
            <a:ext cx="3869948" cy="4748403"/>
          </a:xfrm>
          <a:custGeom>
            <a:avLst/>
            <a:gdLst/>
            <a:ahLst/>
            <a:cxnLst/>
            <a:rect l="l" t="t" r="r" b="b"/>
            <a:pathLst>
              <a:path w="3869948" h="4748403">
                <a:moveTo>
                  <a:pt x="3869948" y="0"/>
                </a:moveTo>
                <a:lnTo>
                  <a:pt x="0" y="0"/>
                </a:lnTo>
                <a:lnTo>
                  <a:pt x="0" y="4748402"/>
                </a:lnTo>
                <a:lnTo>
                  <a:pt x="3869948" y="4748402"/>
                </a:lnTo>
                <a:lnTo>
                  <a:pt x="3869948"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9" name="Freeform 9"/>
          <p:cNvSpPr/>
          <p:nvPr/>
        </p:nvSpPr>
        <p:spPr>
          <a:xfrm rot="-5400000" flipV="1">
            <a:off x="-906274" y="6191753"/>
            <a:ext cx="3869948" cy="4748403"/>
          </a:xfrm>
          <a:custGeom>
            <a:avLst/>
            <a:gdLst/>
            <a:ahLst/>
            <a:cxnLst/>
            <a:rect l="l" t="t" r="r" b="b"/>
            <a:pathLst>
              <a:path w="3869948" h="4748403">
                <a:moveTo>
                  <a:pt x="0" y="4748403"/>
                </a:moveTo>
                <a:lnTo>
                  <a:pt x="3869948" y="4748403"/>
                </a:lnTo>
                <a:lnTo>
                  <a:pt x="3869948" y="0"/>
                </a:lnTo>
                <a:lnTo>
                  <a:pt x="0" y="0"/>
                </a:lnTo>
                <a:lnTo>
                  <a:pt x="0" y="4748403"/>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10" name="Freeform 10"/>
          <p:cNvSpPr/>
          <p:nvPr/>
        </p:nvSpPr>
        <p:spPr>
          <a:xfrm rot="-5400000" flipH="1">
            <a:off x="14418052" y="-231344"/>
            <a:ext cx="3869948" cy="4748403"/>
          </a:xfrm>
          <a:custGeom>
            <a:avLst/>
            <a:gdLst/>
            <a:ahLst/>
            <a:cxnLst/>
            <a:rect l="l" t="t" r="r" b="b"/>
            <a:pathLst>
              <a:path w="3869948" h="4748403">
                <a:moveTo>
                  <a:pt x="3869948" y="0"/>
                </a:moveTo>
                <a:lnTo>
                  <a:pt x="0" y="0"/>
                </a:lnTo>
                <a:lnTo>
                  <a:pt x="0" y="4748402"/>
                </a:lnTo>
                <a:lnTo>
                  <a:pt x="3869948" y="4748402"/>
                </a:lnTo>
                <a:lnTo>
                  <a:pt x="3869948" y="0"/>
                </a:lnTo>
                <a:close/>
              </a:path>
            </a:pathLst>
          </a:custGeom>
          <a:blipFill>
            <a:blip r:embed="rId9">
              <a:extLst>
                <a:ext uri="{96DAC541-7B7A-43D3-8B79-37D633B846F1}">
                  <asvg:svgBlip xmlns:asvg="http://schemas.microsoft.com/office/drawing/2016/SVG/main" r:embed="rId10"/>
                </a:ext>
              </a:extLst>
            </a:blip>
            <a:stretch>
              <a:fillRect/>
            </a:stretch>
          </a:blipFill>
        </p:spPr>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sp>
        <p:nvSpPr>
          <p:cNvPr id="2" name="TextBox 2"/>
          <p:cNvSpPr txBox="1"/>
          <p:nvPr/>
        </p:nvSpPr>
        <p:spPr>
          <a:xfrm>
            <a:off x="5068991" y="2333357"/>
            <a:ext cx="8404019" cy="1388103"/>
          </a:xfrm>
          <a:prstGeom prst="rect">
            <a:avLst/>
          </a:prstGeom>
        </p:spPr>
        <p:txBody>
          <a:bodyPr lIns="0" tIns="0" rIns="0" bIns="0" rtlCol="0" anchor="t">
            <a:spAutoFit/>
          </a:bodyPr>
          <a:lstStyle/>
          <a:p>
            <a:pPr algn="ctr">
              <a:lnSpc>
                <a:spcPts val="10399"/>
              </a:lnSpc>
            </a:pPr>
            <a:r>
              <a:rPr lang="en-US" sz="10399">
                <a:solidFill>
                  <a:srgbClr val="F8F8F8"/>
                </a:solidFill>
                <a:latin typeface="Rubik"/>
              </a:rPr>
              <a:t>QUESTIONS</a:t>
            </a:r>
          </a:p>
        </p:txBody>
      </p:sp>
      <p:grpSp>
        <p:nvGrpSpPr>
          <p:cNvPr id="3" name="Group 3"/>
          <p:cNvGrpSpPr/>
          <p:nvPr/>
        </p:nvGrpSpPr>
        <p:grpSpPr>
          <a:xfrm>
            <a:off x="3116244" y="3965789"/>
            <a:ext cx="12055512" cy="706553"/>
            <a:chOff x="0" y="0"/>
            <a:chExt cx="3175114" cy="186088"/>
          </a:xfrm>
        </p:grpSpPr>
        <p:sp>
          <p:nvSpPr>
            <p:cNvPr id="4" name="Freeform 4"/>
            <p:cNvSpPr/>
            <p:nvPr/>
          </p:nvSpPr>
          <p:spPr>
            <a:xfrm>
              <a:off x="0" y="0"/>
              <a:ext cx="3175114" cy="186088"/>
            </a:xfrm>
            <a:custGeom>
              <a:avLst/>
              <a:gdLst/>
              <a:ahLst/>
              <a:cxnLst/>
              <a:rect l="l" t="t" r="r" b="b"/>
              <a:pathLst>
                <a:path w="3175114" h="186088">
                  <a:moveTo>
                    <a:pt x="9633" y="0"/>
                  </a:moveTo>
                  <a:lnTo>
                    <a:pt x="3165482" y="0"/>
                  </a:lnTo>
                  <a:cubicBezTo>
                    <a:pt x="3168036" y="0"/>
                    <a:pt x="3170487" y="1015"/>
                    <a:pt x="3172293" y="2821"/>
                  </a:cubicBezTo>
                  <a:cubicBezTo>
                    <a:pt x="3174099" y="4628"/>
                    <a:pt x="3175114" y="7078"/>
                    <a:pt x="3175114" y="9633"/>
                  </a:cubicBezTo>
                  <a:lnTo>
                    <a:pt x="3175114" y="176455"/>
                  </a:lnTo>
                  <a:cubicBezTo>
                    <a:pt x="3175114" y="181775"/>
                    <a:pt x="3170802" y="186088"/>
                    <a:pt x="3165482" y="186088"/>
                  </a:cubicBezTo>
                  <a:lnTo>
                    <a:pt x="9633" y="186088"/>
                  </a:lnTo>
                  <a:cubicBezTo>
                    <a:pt x="4313" y="186088"/>
                    <a:pt x="0" y="181775"/>
                    <a:pt x="0" y="176455"/>
                  </a:cubicBezTo>
                  <a:lnTo>
                    <a:pt x="0" y="9633"/>
                  </a:lnTo>
                  <a:cubicBezTo>
                    <a:pt x="0" y="4313"/>
                    <a:pt x="4313" y="0"/>
                    <a:pt x="9633" y="0"/>
                  </a:cubicBezTo>
                  <a:close/>
                </a:path>
              </a:pathLst>
            </a:custGeom>
            <a:solidFill>
              <a:srgbClr val="2D95A2"/>
            </a:solidFill>
          </p:spPr>
        </p:sp>
        <p:sp>
          <p:nvSpPr>
            <p:cNvPr id="5" name="TextBox 5"/>
            <p:cNvSpPr txBox="1"/>
            <p:nvPr/>
          </p:nvSpPr>
          <p:spPr>
            <a:xfrm>
              <a:off x="0" y="-57150"/>
              <a:ext cx="3175114" cy="243238"/>
            </a:xfrm>
            <a:prstGeom prst="rect">
              <a:avLst/>
            </a:prstGeom>
          </p:spPr>
          <p:txBody>
            <a:bodyPr lIns="50800" tIns="50800" rIns="50800" bIns="50800" rtlCol="0" anchor="ctr"/>
            <a:lstStyle/>
            <a:p>
              <a:pPr algn="ctr">
                <a:lnSpc>
                  <a:spcPts val="3500"/>
                </a:lnSpc>
              </a:pPr>
              <a:endParaRPr/>
            </a:p>
          </p:txBody>
        </p:sp>
      </p:grpSp>
      <p:sp>
        <p:nvSpPr>
          <p:cNvPr id="6" name="Freeform 6"/>
          <p:cNvSpPr/>
          <p:nvPr/>
        </p:nvSpPr>
        <p:spPr>
          <a:xfrm flipV="1">
            <a:off x="14418052" y="5616887"/>
            <a:ext cx="3869948" cy="4748403"/>
          </a:xfrm>
          <a:custGeom>
            <a:avLst/>
            <a:gdLst/>
            <a:ahLst/>
            <a:cxnLst/>
            <a:rect l="l" t="t" r="r" b="b"/>
            <a:pathLst>
              <a:path w="3869948" h="4748403">
                <a:moveTo>
                  <a:pt x="0" y="4748402"/>
                </a:moveTo>
                <a:lnTo>
                  <a:pt x="3869948" y="4748402"/>
                </a:lnTo>
                <a:lnTo>
                  <a:pt x="3869948" y="0"/>
                </a:lnTo>
                <a:lnTo>
                  <a:pt x="0" y="0"/>
                </a:lnTo>
                <a:lnTo>
                  <a:pt x="0" y="4748402"/>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7" name="Freeform 7"/>
          <p:cNvSpPr/>
          <p:nvPr/>
        </p:nvSpPr>
        <p:spPr>
          <a:xfrm flipH="1">
            <a:off x="0" y="-231344"/>
            <a:ext cx="3869948" cy="4748403"/>
          </a:xfrm>
          <a:custGeom>
            <a:avLst/>
            <a:gdLst/>
            <a:ahLst/>
            <a:cxnLst/>
            <a:rect l="l" t="t" r="r" b="b"/>
            <a:pathLst>
              <a:path w="3869948" h="4748403">
                <a:moveTo>
                  <a:pt x="3869948" y="0"/>
                </a:moveTo>
                <a:lnTo>
                  <a:pt x="0" y="0"/>
                </a:lnTo>
                <a:lnTo>
                  <a:pt x="0" y="4748402"/>
                </a:lnTo>
                <a:lnTo>
                  <a:pt x="3869948" y="4748402"/>
                </a:lnTo>
                <a:lnTo>
                  <a:pt x="3869948"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8" name="Freeform 8"/>
          <p:cNvSpPr/>
          <p:nvPr/>
        </p:nvSpPr>
        <p:spPr>
          <a:xfrm rot="-5400000" flipV="1">
            <a:off x="-906274" y="6191753"/>
            <a:ext cx="3869948" cy="4748403"/>
          </a:xfrm>
          <a:custGeom>
            <a:avLst/>
            <a:gdLst/>
            <a:ahLst/>
            <a:cxnLst/>
            <a:rect l="l" t="t" r="r" b="b"/>
            <a:pathLst>
              <a:path w="3869948" h="4748403">
                <a:moveTo>
                  <a:pt x="0" y="4748403"/>
                </a:moveTo>
                <a:lnTo>
                  <a:pt x="3869948" y="4748403"/>
                </a:lnTo>
                <a:lnTo>
                  <a:pt x="3869948" y="0"/>
                </a:lnTo>
                <a:lnTo>
                  <a:pt x="0" y="0"/>
                </a:lnTo>
                <a:lnTo>
                  <a:pt x="0" y="4748403"/>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9" name="Freeform 9"/>
          <p:cNvSpPr/>
          <p:nvPr/>
        </p:nvSpPr>
        <p:spPr>
          <a:xfrm rot="-5400000" flipH="1">
            <a:off x="15324326" y="-439227"/>
            <a:ext cx="3869948" cy="4748403"/>
          </a:xfrm>
          <a:custGeom>
            <a:avLst/>
            <a:gdLst/>
            <a:ahLst/>
            <a:cxnLst/>
            <a:rect l="l" t="t" r="r" b="b"/>
            <a:pathLst>
              <a:path w="3869948" h="4748403">
                <a:moveTo>
                  <a:pt x="3869948" y="0"/>
                </a:moveTo>
                <a:lnTo>
                  <a:pt x="0" y="0"/>
                </a:lnTo>
                <a:lnTo>
                  <a:pt x="0" y="4748402"/>
                </a:lnTo>
                <a:lnTo>
                  <a:pt x="3869948" y="4748402"/>
                </a:lnTo>
                <a:lnTo>
                  <a:pt x="3869948"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10" name="TextBox 10"/>
          <p:cNvSpPr txBox="1"/>
          <p:nvPr/>
        </p:nvSpPr>
        <p:spPr>
          <a:xfrm>
            <a:off x="3402901" y="4795771"/>
            <a:ext cx="14447341" cy="4225924"/>
          </a:xfrm>
          <a:prstGeom prst="rect">
            <a:avLst/>
          </a:prstGeom>
        </p:spPr>
        <p:txBody>
          <a:bodyPr lIns="0" tIns="0" rIns="0" bIns="0" rtlCol="0" anchor="t">
            <a:spAutoFit/>
          </a:bodyPr>
          <a:lstStyle/>
          <a:p>
            <a:pPr>
              <a:lnSpc>
                <a:spcPts val="2800"/>
              </a:lnSpc>
            </a:pPr>
            <a:r>
              <a:rPr lang="en-US" sz="2000">
                <a:solidFill>
                  <a:srgbClr val="F8F8F8"/>
                </a:solidFill>
                <a:latin typeface="Canva Sans"/>
              </a:rPr>
              <a:t>What is the definition of equity?</a:t>
            </a:r>
          </a:p>
          <a:p>
            <a:pPr>
              <a:lnSpc>
                <a:spcPts val="2800"/>
              </a:lnSpc>
            </a:pPr>
            <a:r>
              <a:rPr lang="en-US" sz="2000">
                <a:solidFill>
                  <a:srgbClr val="F8F8F8"/>
                </a:solidFill>
                <a:latin typeface="Canva Sans"/>
              </a:rPr>
              <a:t>What term describes automatic mental associations that influence behavior outside of awareness?</a:t>
            </a:r>
          </a:p>
          <a:p>
            <a:pPr>
              <a:lnSpc>
                <a:spcPts val="2800"/>
              </a:lnSpc>
            </a:pPr>
            <a:r>
              <a:rPr lang="en-US" sz="2000">
                <a:solidFill>
                  <a:srgbClr val="F8F8F8"/>
                </a:solidFill>
                <a:latin typeface="Canva Sans"/>
              </a:rPr>
              <a:t>What does LGBTQ+ stand for?</a:t>
            </a:r>
          </a:p>
          <a:p>
            <a:pPr>
              <a:lnSpc>
                <a:spcPts val="2800"/>
              </a:lnSpc>
            </a:pPr>
            <a:r>
              <a:rPr lang="en-US" sz="2000">
                <a:solidFill>
                  <a:srgbClr val="F8F8F8"/>
                </a:solidFill>
                <a:latin typeface="Canva Sans"/>
              </a:rPr>
              <a:t>Which term refers to individuals whose gender identity differs from the sex they were assigned at birth?</a:t>
            </a:r>
          </a:p>
          <a:p>
            <a:pPr>
              <a:lnSpc>
                <a:spcPts val="2800"/>
              </a:lnSpc>
            </a:pPr>
            <a:r>
              <a:rPr lang="en-US" sz="2000">
                <a:solidFill>
                  <a:srgbClr val="F8F8F8"/>
                </a:solidFill>
                <a:latin typeface="Canva Sans"/>
              </a:rPr>
              <a:t>What does the term "intersectionality" refer to?</a:t>
            </a:r>
          </a:p>
          <a:p>
            <a:pPr>
              <a:lnSpc>
                <a:spcPts val="2800"/>
              </a:lnSpc>
            </a:pPr>
            <a:r>
              <a:rPr lang="en-US" sz="2000">
                <a:solidFill>
                  <a:srgbClr val="F8F8F8"/>
                </a:solidFill>
                <a:latin typeface="Canva Sans"/>
              </a:rPr>
              <a:t>What is the primary goal of environmental justice?</a:t>
            </a:r>
          </a:p>
          <a:p>
            <a:pPr>
              <a:lnSpc>
                <a:spcPts val="2800"/>
              </a:lnSpc>
            </a:pPr>
            <a:r>
              <a:rPr lang="en-US" sz="2000">
                <a:solidFill>
                  <a:srgbClr val="F8F8F8"/>
                </a:solidFill>
                <a:latin typeface="Canva Sans"/>
              </a:rPr>
              <a:t>Which term describes the assumption that heterosexuality is natural and superior to other sexual preferences?</a:t>
            </a:r>
          </a:p>
          <a:p>
            <a:pPr>
              <a:lnSpc>
                <a:spcPts val="2800"/>
              </a:lnSpc>
            </a:pPr>
            <a:r>
              <a:rPr lang="en-US" sz="2000">
                <a:solidFill>
                  <a:srgbClr val="F8F8F8"/>
                </a:solidFill>
                <a:latin typeface="Canva Sans"/>
              </a:rPr>
              <a:t>What is the purpose of using correct pronouns for transgender individuals?</a:t>
            </a:r>
          </a:p>
          <a:p>
            <a:pPr>
              <a:lnSpc>
                <a:spcPts val="2800"/>
              </a:lnSpc>
            </a:pPr>
            <a:r>
              <a:rPr lang="en-US" sz="2000">
                <a:solidFill>
                  <a:srgbClr val="F8F8F8"/>
                </a:solidFill>
                <a:latin typeface="Canva Sans"/>
              </a:rPr>
              <a:t>What term describes everyday verbal, physical, and symbolic insults and slights, whether intentional or unintentional?</a:t>
            </a:r>
          </a:p>
          <a:p>
            <a:pPr>
              <a:lnSpc>
                <a:spcPts val="2800"/>
              </a:lnSpc>
            </a:pPr>
            <a:r>
              <a:rPr lang="en-US" sz="2000">
                <a:solidFill>
                  <a:srgbClr val="F8F8F8"/>
                </a:solidFill>
                <a:latin typeface="Canva Sans"/>
              </a:rPr>
              <a:t>What does the term "neurodiversity" refer to?</a:t>
            </a:r>
          </a:p>
          <a:p>
            <a:pPr>
              <a:lnSpc>
                <a:spcPts val="2800"/>
              </a:lnSpc>
            </a:pPr>
            <a:endParaRPr lang="en-US" sz="2000">
              <a:solidFill>
                <a:srgbClr val="F8F8F8"/>
              </a:solidFill>
              <a:latin typeface="Canva Sans"/>
            </a:endParaRPr>
          </a:p>
          <a:p>
            <a:pPr>
              <a:lnSpc>
                <a:spcPts val="2800"/>
              </a:lnSpc>
            </a:pPr>
            <a:endParaRPr lang="en-US" sz="2000">
              <a:solidFill>
                <a:srgbClr val="F8F8F8"/>
              </a:solidFill>
              <a:latin typeface="Canva San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sp>
        <p:nvSpPr>
          <p:cNvPr id="2" name="TextBox 2"/>
          <p:cNvSpPr txBox="1"/>
          <p:nvPr/>
        </p:nvSpPr>
        <p:spPr>
          <a:xfrm>
            <a:off x="5068991" y="2333357"/>
            <a:ext cx="8404019" cy="1388103"/>
          </a:xfrm>
          <a:prstGeom prst="rect">
            <a:avLst/>
          </a:prstGeom>
        </p:spPr>
        <p:txBody>
          <a:bodyPr lIns="0" tIns="0" rIns="0" bIns="0" rtlCol="0" anchor="t">
            <a:spAutoFit/>
          </a:bodyPr>
          <a:lstStyle/>
          <a:p>
            <a:pPr algn="ctr">
              <a:lnSpc>
                <a:spcPts val="10399"/>
              </a:lnSpc>
            </a:pPr>
            <a:r>
              <a:rPr lang="en-US" sz="10399">
                <a:solidFill>
                  <a:srgbClr val="F8F8F8"/>
                </a:solidFill>
                <a:latin typeface="Rubik"/>
              </a:rPr>
              <a:t>RESOURCES</a:t>
            </a:r>
          </a:p>
        </p:txBody>
      </p:sp>
      <p:grpSp>
        <p:nvGrpSpPr>
          <p:cNvPr id="3" name="Group 3"/>
          <p:cNvGrpSpPr/>
          <p:nvPr/>
        </p:nvGrpSpPr>
        <p:grpSpPr>
          <a:xfrm>
            <a:off x="3116244" y="3965789"/>
            <a:ext cx="12055512" cy="706553"/>
            <a:chOff x="0" y="0"/>
            <a:chExt cx="3175114" cy="186088"/>
          </a:xfrm>
        </p:grpSpPr>
        <p:sp>
          <p:nvSpPr>
            <p:cNvPr id="4" name="Freeform 4">
              <a:hlinkClick r:id="rId3" tooltip="https://www.samhsa.gov/dtac/disaster-planners/diversity-equity-inclusion/key-dei-terms"/>
            </p:cNvPr>
            <p:cNvSpPr/>
            <p:nvPr/>
          </p:nvSpPr>
          <p:spPr>
            <a:xfrm>
              <a:off x="0" y="0"/>
              <a:ext cx="3175114" cy="186088"/>
            </a:xfrm>
            <a:custGeom>
              <a:avLst/>
              <a:gdLst/>
              <a:ahLst/>
              <a:cxnLst/>
              <a:rect l="l" t="t" r="r" b="b"/>
              <a:pathLst>
                <a:path w="3175114" h="186088">
                  <a:moveTo>
                    <a:pt x="9633" y="0"/>
                  </a:moveTo>
                  <a:lnTo>
                    <a:pt x="3165482" y="0"/>
                  </a:lnTo>
                  <a:cubicBezTo>
                    <a:pt x="3168036" y="0"/>
                    <a:pt x="3170487" y="1015"/>
                    <a:pt x="3172293" y="2821"/>
                  </a:cubicBezTo>
                  <a:cubicBezTo>
                    <a:pt x="3174099" y="4628"/>
                    <a:pt x="3175114" y="7078"/>
                    <a:pt x="3175114" y="9633"/>
                  </a:cubicBezTo>
                  <a:lnTo>
                    <a:pt x="3175114" y="176455"/>
                  </a:lnTo>
                  <a:cubicBezTo>
                    <a:pt x="3175114" y="181775"/>
                    <a:pt x="3170802" y="186088"/>
                    <a:pt x="3165482" y="186088"/>
                  </a:cubicBezTo>
                  <a:lnTo>
                    <a:pt x="9633" y="186088"/>
                  </a:lnTo>
                  <a:cubicBezTo>
                    <a:pt x="4313" y="186088"/>
                    <a:pt x="0" y="181775"/>
                    <a:pt x="0" y="176455"/>
                  </a:cubicBezTo>
                  <a:lnTo>
                    <a:pt x="0" y="9633"/>
                  </a:lnTo>
                  <a:cubicBezTo>
                    <a:pt x="0" y="4313"/>
                    <a:pt x="4313" y="0"/>
                    <a:pt x="9633" y="0"/>
                  </a:cubicBezTo>
                  <a:close/>
                </a:path>
              </a:pathLst>
            </a:custGeom>
            <a:solidFill>
              <a:srgbClr val="2D95A2"/>
            </a:solidFill>
          </p:spPr>
        </p:sp>
        <p:sp>
          <p:nvSpPr>
            <p:cNvPr id="5" name="TextBox 5"/>
            <p:cNvSpPr txBox="1"/>
            <p:nvPr/>
          </p:nvSpPr>
          <p:spPr>
            <a:xfrm>
              <a:off x="0" y="-57150"/>
              <a:ext cx="3175114" cy="243238"/>
            </a:xfrm>
            <a:prstGeom prst="rect">
              <a:avLst/>
            </a:prstGeom>
          </p:spPr>
          <p:txBody>
            <a:bodyPr lIns="50800" tIns="50800" rIns="50800" bIns="50800" rtlCol="0" anchor="ctr"/>
            <a:lstStyle/>
            <a:p>
              <a:pPr algn="ctr">
                <a:lnSpc>
                  <a:spcPts val="3500"/>
                </a:lnSpc>
              </a:pPr>
              <a:endParaRPr/>
            </a:p>
          </p:txBody>
        </p:sp>
      </p:grpSp>
      <p:sp>
        <p:nvSpPr>
          <p:cNvPr id="6" name="Freeform 6"/>
          <p:cNvSpPr/>
          <p:nvPr/>
        </p:nvSpPr>
        <p:spPr>
          <a:xfrm flipV="1">
            <a:off x="14418052" y="5616887"/>
            <a:ext cx="3869948" cy="4748403"/>
          </a:xfrm>
          <a:custGeom>
            <a:avLst/>
            <a:gdLst/>
            <a:ahLst/>
            <a:cxnLst/>
            <a:rect l="l" t="t" r="r" b="b"/>
            <a:pathLst>
              <a:path w="3869948" h="4748403">
                <a:moveTo>
                  <a:pt x="0" y="4748402"/>
                </a:moveTo>
                <a:lnTo>
                  <a:pt x="3869948" y="4748402"/>
                </a:lnTo>
                <a:lnTo>
                  <a:pt x="3869948" y="0"/>
                </a:lnTo>
                <a:lnTo>
                  <a:pt x="0" y="0"/>
                </a:lnTo>
                <a:lnTo>
                  <a:pt x="0" y="4748402"/>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flipH="1">
            <a:off x="0" y="-231344"/>
            <a:ext cx="3869948" cy="4748403"/>
          </a:xfrm>
          <a:custGeom>
            <a:avLst/>
            <a:gdLst/>
            <a:ahLst/>
            <a:cxnLst/>
            <a:rect l="l" t="t" r="r" b="b"/>
            <a:pathLst>
              <a:path w="3869948" h="4748403">
                <a:moveTo>
                  <a:pt x="3869948" y="0"/>
                </a:moveTo>
                <a:lnTo>
                  <a:pt x="0" y="0"/>
                </a:lnTo>
                <a:lnTo>
                  <a:pt x="0" y="4748402"/>
                </a:lnTo>
                <a:lnTo>
                  <a:pt x="3869948" y="4748402"/>
                </a:lnTo>
                <a:lnTo>
                  <a:pt x="3869948"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5400000" flipV="1">
            <a:off x="-906274" y="6191753"/>
            <a:ext cx="3869948" cy="4748403"/>
          </a:xfrm>
          <a:custGeom>
            <a:avLst/>
            <a:gdLst/>
            <a:ahLst/>
            <a:cxnLst/>
            <a:rect l="l" t="t" r="r" b="b"/>
            <a:pathLst>
              <a:path w="3869948" h="4748403">
                <a:moveTo>
                  <a:pt x="0" y="4748403"/>
                </a:moveTo>
                <a:lnTo>
                  <a:pt x="3869948" y="4748403"/>
                </a:lnTo>
                <a:lnTo>
                  <a:pt x="3869948" y="0"/>
                </a:lnTo>
                <a:lnTo>
                  <a:pt x="0" y="0"/>
                </a:lnTo>
                <a:lnTo>
                  <a:pt x="0" y="4748403"/>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9" name="Freeform 9"/>
          <p:cNvSpPr/>
          <p:nvPr/>
        </p:nvSpPr>
        <p:spPr>
          <a:xfrm rot="-5400000" flipH="1">
            <a:off x="15324326" y="-439227"/>
            <a:ext cx="3869948" cy="4748403"/>
          </a:xfrm>
          <a:custGeom>
            <a:avLst/>
            <a:gdLst/>
            <a:ahLst/>
            <a:cxnLst/>
            <a:rect l="l" t="t" r="r" b="b"/>
            <a:pathLst>
              <a:path w="3869948" h="4748403">
                <a:moveTo>
                  <a:pt x="3869948" y="0"/>
                </a:moveTo>
                <a:lnTo>
                  <a:pt x="0" y="0"/>
                </a:lnTo>
                <a:lnTo>
                  <a:pt x="0" y="4748402"/>
                </a:lnTo>
                <a:lnTo>
                  <a:pt x="3869948" y="4748402"/>
                </a:lnTo>
                <a:lnTo>
                  <a:pt x="3869948"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0" name="TextBox 10"/>
          <p:cNvSpPr txBox="1"/>
          <p:nvPr/>
        </p:nvSpPr>
        <p:spPr>
          <a:xfrm>
            <a:off x="3511503" y="5067300"/>
            <a:ext cx="8700913" cy="4340859"/>
          </a:xfrm>
          <a:prstGeom prst="rect">
            <a:avLst/>
          </a:prstGeom>
        </p:spPr>
        <p:txBody>
          <a:bodyPr lIns="0" tIns="0" rIns="0" bIns="0" rtlCol="0" anchor="t">
            <a:spAutoFit/>
          </a:bodyPr>
          <a:lstStyle/>
          <a:p>
            <a:pPr marL="669298" lvl="1" indent="-334649">
              <a:lnSpc>
                <a:spcPts val="4340"/>
              </a:lnSpc>
              <a:buFont typeface="Arial"/>
              <a:buChar char="•"/>
            </a:pPr>
            <a:r>
              <a:rPr lang="en-US" sz="3100" u="sng">
                <a:solidFill>
                  <a:srgbClr val="F8F8F8"/>
                </a:solidFill>
                <a:latin typeface="Arimo"/>
                <a:hlinkClick r:id="rId3" tooltip="https://www.samhsa.gov/dtac/disaster-planners/diversity-equity-inclusion/key-dei-terms"/>
              </a:rPr>
              <a:t>https://www.samhsa.gov/dtac/disaster-planners/diversity-equity-inclusion/key-dei-terms</a:t>
            </a:r>
          </a:p>
          <a:p>
            <a:pPr>
              <a:lnSpc>
                <a:spcPts val="4340"/>
              </a:lnSpc>
            </a:pPr>
            <a:endParaRPr lang="en-US" sz="3100" u="sng">
              <a:solidFill>
                <a:srgbClr val="F8F8F8"/>
              </a:solidFill>
              <a:latin typeface="Arimo"/>
              <a:hlinkClick r:id="rId3" tooltip="https://www.samhsa.gov/dtac/disaster-planners/diversity-equity-inclusion/key-dei-terms"/>
            </a:endParaRPr>
          </a:p>
          <a:p>
            <a:pPr>
              <a:lnSpc>
                <a:spcPts val="4340"/>
              </a:lnSpc>
            </a:pPr>
            <a:endParaRPr lang="en-US" sz="3100" u="sng">
              <a:solidFill>
                <a:srgbClr val="F8F8F8"/>
              </a:solidFill>
              <a:latin typeface="Arimo"/>
              <a:hlinkClick r:id="rId3" tooltip="https://www.samhsa.gov/dtac/disaster-planners/diversity-equity-inclusion/key-dei-terms"/>
            </a:endParaRPr>
          </a:p>
          <a:p>
            <a:pPr>
              <a:lnSpc>
                <a:spcPts val="4340"/>
              </a:lnSpc>
            </a:pPr>
            <a:endParaRPr lang="en-US" sz="3100" u="sng">
              <a:solidFill>
                <a:srgbClr val="F8F8F8"/>
              </a:solidFill>
              <a:latin typeface="Arimo"/>
              <a:hlinkClick r:id="rId3" tooltip="https://www.samhsa.gov/dtac/disaster-planners/diversity-equity-inclusion/key-dei-terms"/>
            </a:endParaRPr>
          </a:p>
          <a:p>
            <a:pPr>
              <a:lnSpc>
                <a:spcPts val="4340"/>
              </a:lnSpc>
            </a:pPr>
            <a:endParaRPr lang="en-US" sz="3100" u="sng">
              <a:solidFill>
                <a:srgbClr val="F8F8F8"/>
              </a:solidFill>
              <a:latin typeface="Arimo"/>
              <a:hlinkClick r:id="rId3" tooltip="https://www.samhsa.gov/dtac/disaster-planners/diversity-equity-inclusion/key-dei-terms"/>
            </a:endParaRPr>
          </a:p>
          <a:p>
            <a:pPr>
              <a:lnSpc>
                <a:spcPts val="4340"/>
              </a:lnSpc>
            </a:pPr>
            <a:endParaRPr lang="en-US" sz="3100" u="sng">
              <a:solidFill>
                <a:srgbClr val="F8F8F8"/>
              </a:solidFill>
              <a:latin typeface="Arimo"/>
              <a:hlinkClick r:id="rId3" tooltip="https://www.samhsa.gov/dtac/disaster-planners/diversity-equity-inclusion/key-dei-term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sp>
        <p:nvSpPr>
          <p:cNvPr id="2" name="Freeform 2"/>
          <p:cNvSpPr/>
          <p:nvPr/>
        </p:nvSpPr>
        <p:spPr>
          <a:xfrm>
            <a:off x="1028700" y="3063944"/>
            <a:ext cx="7362103" cy="307870"/>
          </a:xfrm>
          <a:custGeom>
            <a:avLst/>
            <a:gdLst/>
            <a:ahLst/>
            <a:cxnLst/>
            <a:rect l="l" t="t" r="r" b="b"/>
            <a:pathLst>
              <a:path w="7362103" h="307870">
                <a:moveTo>
                  <a:pt x="0" y="0"/>
                </a:moveTo>
                <a:lnTo>
                  <a:pt x="7362103" y="0"/>
                </a:lnTo>
                <a:lnTo>
                  <a:pt x="7362103" y="307870"/>
                </a:lnTo>
                <a:lnTo>
                  <a:pt x="0" y="30787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grpSp>
        <p:nvGrpSpPr>
          <p:cNvPr id="3" name="Group 3"/>
          <p:cNvGrpSpPr/>
          <p:nvPr/>
        </p:nvGrpSpPr>
        <p:grpSpPr>
          <a:xfrm>
            <a:off x="9826501" y="1635192"/>
            <a:ext cx="7289924" cy="7016616"/>
            <a:chOff x="30480" y="591820"/>
            <a:chExt cx="12736830" cy="12259310"/>
          </a:xfrm>
        </p:grpSpPr>
        <p:sp>
          <p:nvSpPr>
            <p:cNvPr id="4" name="Freeform 4"/>
            <p:cNvSpPr/>
            <p:nvPr/>
          </p:nvSpPr>
          <p:spPr>
            <a:xfrm>
              <a:off x="0" y="0"/>
              <a:ext cx="12736830" cy="12259310"/>
            </a:xfrm>
            <a:custGeom>
              <a:avLst/>
              <a:gdLst/>
              <a:ahLst/>
              <a:cxnLst/>
              <a:rect l="l" t="t" r="r" b="b"/>
              <a:pathLst>
                <a:path w="12736830" h="12259310">
                  <a:moveTo>
                    <a:pt x="11925300" y="4271010"/>
                  </a:moveTo>
                  <a:cubicBezTo>
                    <a:pt x="10819130" y="2120900"/>
                    <a:pt x="8590280" y="544830"/>
                    <a:pt x="6215380" y="297180"/>
                  </a:cubicBezTo>
                  <a:cubicBezTo>
                    <a:pt x="4277360" y="0"/>
                    <a:pt x="3002280" y="913130"/>
                    <a:pt x="1960880" y="2170430"/>
                  </a:cubicBezTo>
                  <a:cubicBezTo>
                    <a:pt x="919480" y="3427730"/>
                    <a:pt x="365760" y="5030470"/>
                    <a:pt x="142240" y="6647180"/>
                  </a:cubicBezTo>
                  <a:cubicBezTo>
                    <a:pt x="24130" y="7500620"/>
                    <a:pt x="0" y="8406130"/>
                    <a:pt x="361950" y="9188450"/>
                  </a:cubicBezTo>
                  <a:cubicBezTo>
                    <a:pt x="820420" y="10180320"/>
                    <a:pt x="1822450" y="10811510"/>
                    <a:pt x="2842260" y="11203940"/>
                  </a:cubicBezTo>
                  <a:cubicBezTo>
                    <a:pt x="5585460" y="12259310"/>
                    <a:pt x="8953501" y="11850370"/>
                    <a:pt x="11088370" y="9828530"/>
                  </a:cubicBezTo>
                  <a:cubicBezTo>
                    <a:pt x="11756390" y="9196070"/>
                    <a:pt x="12303760" y="8403590"/>
                    <a:pt x="12499340" y="7504430"/>
                  </a:cubicBezTo>
                  <a:cubicBezTo>
                    <a:pt x="12736830" y="6413500"/>
                    <a:pt x="12435840" y="5264150"/>
                    <a:pt x="11925300" y="4271010"/>
                  </a:cubicBezTo>
                  <a:close/>
                </a:path>
              </a:pathLst>
            </a:custGeom>
            <a:blipFill>
              <a:blip r:embed="rId5"/>
              <a:stretch>
                <a:fillRect l="-19107" r="-19107"/>
              </a:stretch>
            </a:blipFill>
          </p:spPr>
        </p:sp>
      </p:grpSp>
      <p:sp>
        <p:nvSpPr>
          <p:cNvPr id="5" name="Freeform 5"/>
          <p:cNvSpPr/>
          <p:nvPr/>
        </p:nvSpPr>
        <p:spPr>
          <a:xfrm>
            <a:off x="7188080" y="-447034"/>
            <a:ext cx="2405446" cy="2951468"/>
          </a:xfrm>
          <a:custGeom>
            <a:avLst/>
            <a:gdLst/>
            <a:ahLst/>
            <a:cxnLst/>
            <a:rect l="l" t="t" r="r" b="b"/>
            <a:pathLst>
              <a:path w="2405446" h="2951468">
                <a:moveTo>
                  <a:pt x="0" y="0"/>
                </a:moveTo>
                <a:lnTo>
                  <a:pt x="2405446" y="0"/>
                </a:lnTo>
                <a:lnTo>
                  <a:pt x="2405446" y="2951468"/>
                </a:lnTo>
                <a:lnTo>
                  <a:pt x="0" y="295146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6" name="TextBox 6"/>
          <p:cNvSpPr txBox="1"/>
          <p:nvPr/>
        </p:nvSpPr>
        <p:spPr>
          <a:xfrm>
            <a:off x="1360720" y="1692342"/>
            <a:ext cx="7619362" cy="1539252"/>
          </a:xfrm>
          <a:prstGeom prst="rect">
            <a:avLst/>
          </a:prstGeom>
        </p:spPr>
        <p:txBody>
          <a:bodyPr lIns="0" tIns="0" rIns="0" bIns="0" rtlCol="0" anchor="t">
            <a:spAutoFit/>
          </a:bodyPr>
          <a:lstStyle/>
          <a:p>
            <a:pPr>
              <a:lnSpc>
                <a:spcPts val="6000"/>
              </a:lnSpc>
            </a:pPr>
            <a:r>
              <a:rPr lang="en-US" sz="6000">
                <a:solidFill>
                  <a:srgbClr val="F8F8F8"/>
                </a:solidFill>
                <a:latin typeface="Rubik"/>
              </a:rPr>
              <a:t>Foundational Terms</a:t>
            </a:r>
          </a:p>
          <a:p>
            <a:pPr>
              <a:lnSpc>
                <a:spcPts val="5700"/>
              </a:lnSpc>
            </a:pPr>
            <a:endParaRPr lang="en-US" sz="6000">
              <a:solidFill>
                <a:srgbClr val="F8F8F8"/>
              </a:solidFill>
              <a:latin typeface="Rubik"/>
            </a:endParaRPr>
          </a:p>
        </p:txBody>
      </p:sp>
      <p:sp>
        <p:nvSpPr>
          <p:cNvPr id="7" name="TextBox 7"/>
          <p:cNvSpPr txBox="1"/>
          <p:nvPr/>
        </p:nvSpPr>
        <p:spPr>
          <a:xfrm>
            <a:off x="1360720" y="3692395"/>
            <a:ext cx="7619362" cy="4797425"/>
          </a:xfrm>
          <a:prstGeom prst="rect">
            <a:avLst/>
          </a:prstGeom>
        </p:spPr>
        <p:txBody>
          <a:bodyPr lIns="0" tIns="0" rIns="0" bIns="0" rtlCol="0" anchor="t">
            <a:spAutoFit/>
          </a:bodyPr>
          <a:lstStyle/>
          <a:p>
            <a:pPr>
              <a:lnSpc>
                <a:spcPts val="3175"/>
              </a:lnSpc>
            </a:pPr>
            <a:r>
              <a:rPr lang="en-US" sz="2500">
                <a:solidFill>
                  <a:srgbClr val="F8F8F8"/>
                </a:solidFill>
                <a:latin typeface="Rubik"/>
              </a:rPr>
              <a:t>Diversity-Diversity is about embracing our differences, whether it's race, gender, age, or background.</a:t>
            </a:r>
          </a:p>
          <a:p>
            <a:pPr>
              <a:lnSpc>
                <a:spcPts val="3175"/>
              </a:lnSpc>
            </a:pPr>
            <a:endParaRPr lang="en-US" sz="2500">
              <a:solidFill>
                <a:srgbClr val="F8F8F8"/>
              </a:solidFill>
              <a:latin typeface="Rubik"/>
            </a:endParaRPr>
          </a:p>
          <a:p>
            <a:pPr>
              <a:lnSpc>
                <a:spcPts val="3175"/>
              </a:lnSpc>
            </a:pPr>
            <a:r>
              <a:rPr lang="en-US" sz="2500">
                <a:solidFill>
                  <a:srgbClr val="F8F8F8"/>
                </a:solidFill>
                <a:latin typeface="Rubik"/>
              </a:rPr>
              <a:t>Equality-Equality means everyone gets the same treatment and opportunities, no matter what. </a:t>
            </a:r>
          </a:p>
          <a:p>
            <a:pPr>
              <a:lnSpc>
                <a:spcPts val="3175"/>
              </a:lnSpc>
            </a:pPr>
            <a:endParaRPr lang="en-US" sz="2500">
              <a:solidFill>
                <a:srgbClr val="F8F8F8"/>
              </a:solidFill>
              <a:latin typeface="Rubik"/>
            </a:endParaRPr>
          </a:p>
          <a:p>
            <a:pPr>
              <a:lnSpc>
                <a:spcPts val="3175"/>
              </a:lnSpc>
            </a:pPr>
            <a:r>
              <a:rPr lang="en-US" sz="2500">
                <a:solidFill>
                  <a:srgbClr val="F8F8F8"/>
                </a:solidFill>
                <a:latin typeface="Rubik"/>
              </a:rPr>
              <a:t>Equity-Equity, though, goes deeper. It's about recognizing that not everyone starts from the same place and giving people what they need to reach the same goals.</a:t>
            </a:r>
          </a:p>
          <a:p>
            <a:pPr>
              <a:lnSpc>
                <a:spcPts val="3175"/>
              </a:lnSpc>
            </a:pPr>
            <a:endParaRPr lang="en-US" sz="2500">
              <a:solidFill>
                <a:srgbClr val="F8F8F8"/>
              </a:solidFill>
              <a:latin typeface="Rubik"/>
            </a:endParaRPr>
          </a:p>
        </p:txBody>
      </p:sp>
      <p:sp>
        <p:nvSpPr>
          <p:cNvPr id="8" name="Freeform 8"/>
          <p:cNvSpPr/>
          <p:nvPr/>
        </p:nvSpPr>
        <p:spPr>
          <a:xfrm flipH="1">
            <a:off x="-174023" y="8913714"/>
            <a:ext cx="2405446" cy="2951468"/>
          </a:xfrm>
          <a:custGeom>
            <a:avLst/>
            <a:gdLst/>
            <a:ahLst/>
            <a:cxnLst/>
            <a:rect l="l" t="t" r="r" b="b"/>
            <a:pathLst>
              <a:path w="2405446" h="2951468">
                <a:moveTo>
                  <a:pt x="2405446" y="0"/>
                </a:moveTo>
                <a:lnTo>
                  <a:pt x="0" y="0"/>
                </a:lnTo>
                <a:lnTo>
                  <a:pt x="0" y="2951468"/>
                </a:lnTo>
                <a:lnTo>
                  <a:pt x="2405446" y="2951468"/>
                </a:lnTo>
                <a:lnTo>
                  <a:pt x="2405446" y="0"/>
                </a:lnTo>
                <a:close/>
              </a:path>
            </a:pathLst>
          </a:custGeom>
          <a:blipFill>
            <a:blip r:embed="rId6">
              <a:extLst>
                <a:ext uri="{96DAC541-7B7A-43D3-8B79-37D633B846F1}">
                  <asvg:svgBlip xmlns:asvg="http://schemas.microsoft.com/office/drawing/2016/SVG/main" r:embed="rId7"/>
                </a:ext>
              </a:extLst>
            </a:blip>
            <a:stretch>
              <a:fillRect/>
            </a:stretch>
          </a:blipFill>
        </p:spPr>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grpSp>
        <p:nvGrpSpPr>
          <p:cNvPr id="2" name="Group 2"/>
          <p:cNvGrpSpPr/>
          <p:nvPr/>
        </p:nvGrpSpPr>
        <p:grpSpPr>
          <a:xfrm>
            <a:off x="9736144" y="3287600"/>
            <a:ext cx="5136416" cy="3007543"/>
            <a:chOff x="0" y="0"/>
            <a:chExt cx="6848554" cy="4010057"/>
          </a:xfrm>
        </p:grpSpPr>
        <p:grpSp>
          <p:nvGrpSpPr>
            <p:cNvPr id="3" name="Group 3"/>
            <p:cNvGrpSpPr/>
            <p:nvPr/>
          </p:nvGrpSpPr>
          <p:grpSpPr>
            <a:xfrm>
              <a:off x="0" y="0"/>
              <a:ext cx="856069" cy="4010057"/>
              <a:chOff x="0" y="0"/>
              <a:chExt cx="330200" cy="1546745"/>
            </a:xfrm>
          </p:grpSpPr>
          <p:sp>
            <p:nvSpPr>
              <p:cNvPr id="4" name="Freeform 4"/>
              <p:cNvSpPr/>
              <p:nvPr/>
            </p:nvSpPr>
            <p:spPr>
              <a:xfrm>
                <a:off x="0" y="0"/>
                <a:ext cx="330200" cy="1546745"/>
              </a:xfrm>
              <a:custGeom>
                <a:avLst/>
                <a:gdLst/>
                <a:ahLst/>
                <a:cxnLst/>
                <a:rect l="l" t="t" r="r" b="b"/>
                <a:pathLst>
                  <a:path w="330200" h="1546745">
                    <a:moveTo>
                      <a:pt x="110126" y="19070"/>
                    </a:moveTo>
                    <a:cubicBezTo>
                      <a:pt x="127000" y="7556"/>
                      <a:pt x="146300" y="0"/>
                      <a:pt x="165189" y="0"/>
                    </a:cubicBezTo>
                    <a:cubicBezTo>
                      <a:pt x="184078" y="0"/>
                      <a:pt x="202254" y="6476"/>
                      <a:pt x="219005" y="17990"/>
                    </a:cubicBezTo>
                    <a:cubicBezTo>
                      <a:pt x="219361" y="18350"/>
                      <a:pt x="219718" y="18350"/>
                      <a:pt x="220074" y="18710"/>
                    </a:cubicBezTo>
                    <a:cubicBezTo>
                      <a:pt x="282978" y="64765"/>
                      <a:pt x="329309" y="186379"/>
                      <a:pt x="330200" y="344805"/>
                    </a:cubicBezTo>
                    <a:lnTo>
                      <a:pt x="330200" y="1546745"/>
                    </a:lnTo>
                    <a:lnTo>
                      <a:pt x="0" y="1546745"/>
                    </a:lnTo>
                    <a:lnTo>
                      <a:pt x="0" y="345697"/>
                    </a:lnTo>
                    <a:cubicBezTo>
                      <a:pt x="891" y="185660"/>
                      <a:pt x="46510" y="64045"/>
                      <a:pt x="110126" y="19070"/>
                    </a:cubicBezTo>
                    <a:close/>
                  </a:path>
                </a:pathLst>
              </a:custGeom>
              <a:solidFill>
                <a:srgbClr val="FBD160"/>
              </a:solidFill>
            </p:spPr>
          </p:sp>
          <p:sp>
            <p:nvSpPr>
              <p:cNvPr id="5" name="TextBox 5"/>
              <p:cNvSpPr txBox="1"/>
              <p:nvPr/>
            </p:nvSpPr>
            <p:spPr>
              <a:xfrm>
                <a:off x="0" y="69850"/>
                <a:ext cx="330200" cy="1476895"/>
              </a:xfrm>
              <a:prstGeom prst="rect">
                <a:avLst/>
              </a:prstGeom>
            </p:spPr>
            <p:txBody>
              <a:bodyPr lIns="50800" tIns="50800" rIns="50800" bIns="50800" rtlCol="0" anchor="ctr"/>
              <a:lstStyle/>
              <a:p>
                <a:pPr algn="ctr">
                  <a:lnSpc>
                    <a:spcPts val="3500"/>
                  </a:lnSpc>
                </a:pPr>
                <a:endParaRPr/>
              </a:p>
            </p:txBody>
          </p:sp>
        </p:grpSp>
        <p:grpSp>
          <p:nvGrpSpPr>
            <p:cNvPr id="6" name="Group 6"/>
            <p:cNvGrpSpPr/>
            <p:nvPr/>
          </p:nvGrpSpPr>
          <p:grpSpPr>
            <a:xfrm>
              <a:off x="856069" y="0"/>
              <a:ext cx="856069" cy="4010057"/>
              <a:chOff x="0" y="0"/>
              <a:chExt cx="330200" cy="1546745"/>
            </a:xfrm>
          </p:grpSpPr>
          <p:sp>
            <p:nvSpPr>
              <p:cNvPr id="7" name="Freeform 7"/>
              <p:cNvSpPr/>
              <p:nvPr/>
            </p:nvSpPr>
            <p:spPr>
              <a:xfrm>
                <a:off x="0" y="0"/>
                <a:ext cx="330200" cy="1546745"/>
              </a:xfrm>
              <a:custGeom>
                <a:avLst/>
                <a:gdLst/>
                <a:ahLst/>
                <a:cxnLst/>
                <a:rect l="l" t="t" r="r" b="b"/>
                <a:pathLst>
                  <a:path w="330200" h="1546745">
                    <a:moveTo>
                      <a:pt x="110126" y="19070"/>
                    </a:moveTo>
                    <a:cubicBezTo>
                      <a:pt x="127000" y="7556"/>
                      <a:pt x="146300" y="0"/>
                      <a:pt x="165189" y="0"/>
                    </a:cubicBezTo>
                    <a:cubicBezTo>
                      <a:pt x="184078" y="0"/>
                      <a:pt x="202254" y="6476"/>
                      <a:pt x="219005" y="17990"/>
                    </a:cubicBezTo>
                    <a:cubicBezTo>
                      <a:pt x="219361" y="18350"/>
                      <a:pt x="219718" y="18350"/>
                      <a:pt x="220074" y="18710"/>
                    </a:cubicBezTo>
                    <a:cubicBezTo>
                      <a:pt x="282978" y="64765"/>
                      <a:pt x="329309" y="186379"/>
                      <a:pt x="330200" y="344805"/>
                    </a:cubicBezTo>
                    <a:lnTo>
                      <a:pt x="330200" y="1546745"/>
                    </a:lnTo>
                    <a:lnTo>
                      <a:pt x="0" y="1546745"/>
                    </a:lnTo>
                    <a:lnTo>
                      <a:pt x="0" y="345697"/>
                    </a:lnTo>
                    <a:cubicBezTo>
                      <a:pt x="891" y="185660"/>
                      <a:pt x="46510" y="64045"/>
                      <a:pt x="110126" y="19070"/>
                    </a:cubicBezTo>
                    <a:close/>
                  </a:path>
                </a:pathLst>
              </a:custGeom>
              <a:solidFill>
                <a:srgbClr val="FBD160"/>
              </a:solidFill>
            </p:spPr>
          </p:sp>
          <p:sp>
            <p:nvSpPr>
              <p:cNvPr id="8" name="TextBox 8"/>
              <p:cNvSpPr txBox="1"/>
              <p:nvPr/>
            </p:nvSpPr>
            <p:spPr>
              <a:xfrm>
                <a:off x="0" y="69850"/>
                <a:ext cx="330200" cy="1476895"/>
              </a:xfrm>
              <a:prstGeom prst="rect">
                <a:avLst/>
              </a:prstGeom>
            </p:spPr>
            <p:txBody>
              <a:bodyPr lIns="50800" tIns="50800" rIns="50800" bIns="50800" rtlCol="0" anchor="ctr"/>
              <a:lstStyle/>
              <a:p>
                <a:pPr algn="ctr">
                  <a:lnSpc>
                    <a:spcPts val="3500"/>
                  </a:lnSpc>
                </a:pPr>
                <a:endParaRPr/>
              </a:p>
            </p:txBody>
          </p:sp>
        </p:grpSp>
        <p:grpSp>
          <p:nvGrpSpPr>
            <p:cNvPr id="9" name="Group 9"/>
            <p:cNvGrpSpPr/>
            <p:nvPr/>
          </p:nvGrpSpPr>
          <p:grpSpPr>
            <a:xfrm>
              <a:off x="1712139" y="0"/>
              <a:ext cx="856069" cy="4010057"/>
              <a:chOff x="0" y="0"/>
              <a:chExt cx="330200" cy="1546745"/>
            </a:xfrm>
          </p:grpSpPr>
          <p:sp>
            <p:nvSpPr>
              <p:cNvPr id="10" name="Freeform 10"/>
              <p:cNvSpPr/>
              <p:nvPr/>
            </p:nvSpPr>
            <p:spPr>
              <a:xfrm>
                <a:off x="0" y="0"/>
                <a:ext cx="330200" cy="1546745"/>
              </a:xfrm>
              <a:custGeom>
                <a:avLst/>
                <a:gdLst/>
                <a:ahLst/>
                <a:cxnLst/>
                <a:rect l="l" t="t" r="r" b="b"/>
                <a:pathLst>
                  <a:path w="330200" h="1546745">
                    <a:moveTo>
                      <a:pt x="110126" y="19070"/>
                    </a:moveTo>
                    <a:cubicBezTo>
                      <a:pt x="127000" y="7556"/>
                      <a:pt x="146300" y="0"/>
                      <a:pt x="165189" y="0"/>
                    </a:cubicBezTo>
                    <a:cubicBezTo>
                      <a:pt x="184078" y="0"/>
                      <a:pt x="202254" y="6476"/>
                      <a:pt x="219005" y="17990"/>
                    </a:cubicBezTo>
                    <a:cubicBezTo>
                      <a:pt x="219361" y="18350"/>
                      <a:pt x="219718" y="18350"/>
                      <a:pt x="220074" y="18710"/>
                    </a:cubicBezTo>
                    <a:cubicBezTo>
                      <a:pt x="282978" y="64765"/>
                      <a:pt x="329309" y="186379"/>
                      <a:pt x="330200" y="344805"/>
                    </a:cubicBezTo>
                    <a:lnTo>
                      <a:pt x="330200" y="1546745"/>
                    </a:lnTo>
                    <a:lnTo>
                      <a:pt x="0" y="1546745"/>
                    </a:lnTo>
                    <a:lnTo>
                      <a:pt x="0" y="345697"/>
                    </a:lnTo>
                    <a:cubicBezTo>
                      <a:pt x="891" y="185660"/>
                      <a:pt x="46510" y="64045"/>
                      <a:pt x="110126" y="19070"/>
                    </a:cubicBezTo>
                    <a:close/>
                  </a:path>
                </a:pathLst>
              </a:custGeom>
              <a:solidFill>
                <a:srgbClr val="FBD160"/>
              </a:solidFill>
            </p:spPr>
          </p:sp>
          <p:sp>
            <p:nvSpPr>
              <p:cNvPr id="11" name="TextBox 11"/>
              <p:cNvSpPr txBox="1"/>
              <p:nvPr/>
            </p:nvSpPr>
            <p:spPr>
              <a:xfrm>
                <a:off x="0" y="69850"/>
                <a:ext cx="330200" cy="1476895"/>
              </a:xfrm>
              <a:prstGeom prst="rect">
                <a:avLst/>
              </a:prstGeom>
            </p:spPr>
            <p:txBody>
              <a:bodyPr lIns="50800" tIns="50800" rIns="50800" bIns="50800" rtlCol="0" anchor="ctr"/>
              <a:lstStyle/>
              <a:p>
                <a:pPr algn="ctr">
                  <a:lnSpc>
                    <a:spcPts val="3500"/>
                  </a:lnSpc>
                </a:pPr>
                <a:endParaRPr/>
              </a:p>
            </p:txBody>
          </p:sp>
        </p:grpSp>
        <p:grpSp>
          <p:nvGrpSpPr>
            <p:cNvPr id="12" name="Group 12"/>
            <p:cNvGrpSpPr/>
            <p:nvPr/>
          </p:nvGrpSpPr>
          <p:grpSpPr>
            <a:xfrm>
              <a:off x="2568208" y="0"/>
              <a:ext cx="856069" cy="4010057"/>
              <a:chOff x="0" y="0"/>
              <a:chExt cx="330200" cy="1546745"/>
            </a:xfrm>
          </p:grpSpPr>
          <p:sp>
            <p:nvSpPr>
              <p:cNvPr id="13" name="Freeform 13"/>
              <p:cNvSpPr/>
              <p:nvPr/>
            </p:nvSpPr>
            <p:spPr>
              <a:xfrm>
                <a:off x="0" y="0"/>
                <a:ext cx="330200" cy="1546745"/>
              </a:xfrm>
              <a:custGeom>
                <a:avLst/>
                <a:gdLst/>
                <a:ahLst/>
                <a:cxnLst/>
                <a:rect l="l" t="t" r="r" b="b"/>
                <a:pathLst>
                  <a:path w="330200" h="1546745">
                    <a:moveTo>
                      <a:pt x="110126" y="19070"/>
                    </a:moveTo>
                    <a:cubicBezTo>
                      <a:pt x="127000" y="7556"/>
                      <a:pt x="146300" y="0"/>
                      <a:pt x="165189" y="0"/>
                    </a:cubicBezTo>
                    <a:cubicBezTo>
                      <a:pt x="184078" y="0"/>
                      <a:pt x="202254" y="6476"/>
                      <a:pt x="219005" y="17990"/>
                    </a:cubicBezTo>
                    <a:cubicBezTo>
                      <a:pt x="219361" y="18350"/>
                      <a:pt x="219718" y="18350"/>
                      <a:pt x="220074" y="18710"/>
                    </a:cubicBezTo>
                    <a:cubicBezTo>
                      <a:pt x="282978" y="64765"/>
                      <a:pt x="329309" y="186379"/>
                      <a:pt x="330200" y="344805"/>
                    </a:cubicBezTo>
                    <a:lnTo>
                      <a:pt x="330200" y="1546745"/>
                    </a:lnTo>
                    <a:lnTo>
                      <a:pt x="0" y="1546745"/>
                    </a:lnTo>
                    <a:lnTo>
                      <a:pt x="0" y="345697"/>
                    </a:lnTo>
                    <a:cubicBezTo>
                      <a:pt x="891" y="185660"/>
                      <a:pt x="46510" y="64045"/>
                      <a:pt x="110126" y="19070"/>
                    </a:cubicBezTo>
                    <a:close/>
                  </a:path>
                </a:pathLst>
              </a:custGeom>
              <a:solidFill>
                <a:srgbClr val="FBD160"/>
              </a:solidFill>
            </p:spPr>
          </p:sp>
          <p:sp>
            <p:nvSpPr>
              <p:cNvPr id="14" name="TextBox 14"/>
              <p:cNvSpPr txBox="1"/>
              <p:nvPr/>
            </p:nvSpPr>
            <p:spPr>
              <a:xfrm>
                <a:off x="0" y="69850"/>
                <a:ext cx="330200" cy="1476895"/>
              </a:xfrm>
              <a:prstGeom prst="rect">
                <a:avLst/>
              </a:prstGeom>
            </p:spPr>
            <p:txBody>
              <a:bodyPr lIns="50800" tIns="50800" rIns="50800" bIns="50800" rtlCol="0" anchor="ctr"/>
              <a:lstStyle/>
              <a:p>
                <a:pPr algn="ctr">
                  <a:lnSpc>
                    <a:spcPts val="3500"/>
                  </a:lnSpc>
                </a:pPr>
                <a:endParaRPr/>
              </a:p>
            </p:txBody>
          </p:sp>
        </p:grpSp>
        <p:grpSp>
          <p:nvGrpSpPr>
            <p:cNvPr id="15" name="Group 15"/>
            <p:cNvGrpSpPr/>
            <p:nvPr/>
          </p:nvGrpSpPr>
          <p:grpSpPr>
            <a:xfrm>
              <a:off x="3424277" y="0"/>
              <a:ext cx="856069" cy="4010057"/>
              <a:chOff x="0" y="0"/>
              <a:chExt cx="330200" cy="1546745"/>
            </a:xfrm>
          </p:grpSpPr>
          <p:sp>
            <p:nvSpPr>
              <p:cNvPr id="16" name="Freeform 16"/>
              <p:cNvSpPr/>
              <p:nvPr/>
            </p:nvSpPr>
            <p:spPr>
              <a:xfrm>
                <a:off x="0" y="0"/>
                <a:ext cx="330200" cy="1546745"/>
              </a:xfrm>
              <a:custGeom>
                <a:avLst/>
                <a:gdLst/>
                <a:ahLst/>
                <a:cxnLst/>
                <a:rect l="l" t="t" r="r" b="b"/>
                <a:pathLst>
                  <a:path w="330200" h="1546745">
                    <a:moveTo>
                      <a:pt x="110126" y="19070"/>
                    </a:moveTo>
                    <a:cubicBezTo>
                      <a:pt x="127000" y="7556"/>
                      <a:pt x="146300" y="0"/>
                      <a:pt x="165189" y="0"/>
                    </a:cubicBezTo>
                    <a:cubicBezTo>
                      <a:pt x="184078" y="0"/>
                      <a:pt x="202254" y="6476"/>
                      <a:pt x="219005" y="17990"/>
                    </a:cubicBezTo>
                    <a:cubicBezTo>
                      <a:pt x="219361" y="18350"/>
                      <a:pt x="219718" y="18350"/>
                      <a:pt x="220074" y="18710"/>
                    </a:cubicBezTo>
                    <a:cubicBezTo>
                      <a:pt x="282978" y="64765"/>
                      <a:pt x="329309" y="186379"/>
                      <a:pt x="330200" y="344805"/>
                    </a:cubicBezTo>
                    <a:lnTo>
                      <a:pt x="330200" y="1546745"/>
                    </a:lnTo>
                    <a:lnTo>
                      <a:pt x="0" y="1546745"/>
                    </a:lnTo>
                    <a:lnTo>
                      <a:pt x="0" y="345697"/>
                    </a:lnTo>
                    <a:cubicBezTo>
                      <a:pt x="891" y="185660"/>
                      <a:pt x="46510" y="64045"/>
                      <a:pt x="110126" y="19070"/>
                    </a:cubicBezTo>
                    <a:close/>
                  </a:path>
                </a:pathLst>
              </a:custGeom>
              <a:solidFill>
                <a:srgbClr val="FBD160"/>
              </a:solidFill>
            </p:spPr>
          </p:sp>
          <p:sp>
            <p:nvSpPr>
              <p:cNvPr id="17" name="TextBox 17"/>
              <p:cNvSpPr txBox="1"/>
              <p:nvPr/>
            </p:nvSpPr>
            <p:spPr>
              <a:xfrm>
                <a:off x="0" y="69850"/>
                <a:ext cx="330200" cy="1476895"/>
              </a:xfrm>
              <a:prstGeom prst="rect">
                <a:avLst/>
              </a:prstGeom>
            </p:spPr>
            <p:txBody>
              <a:bodyPr lIns="50800" tIns="50800" rIns="50800" bIns="50800" rtlCol="0" anchor="ctr"/>
              <a:lstStyle/>
              <a:p>
                <a:pPr algn="ctr">
                  <a:lnSpc>
                    <a:spcPts val="3500"/>
                  </a:lnSpc>
                </a:pPr>
                <a:endParaRPr/>
              </a:p>
            </p:txBody>
          </p:sp>
        </p:grpSp>
        <p:grpSp>
          <p:nvGrpSpPr>
            <p:cNvPr id="18" name="Group 18"/>
            <p:cNvGrpSpPr/>
            <p:nvPr/>
          </p:nvGrpSpPr>
          <p:grpSpPr>
            <a:xfrm>
              <a:off x="4280346" y="0"/>
              <a:ext cx="856069" cy="4010057"/>
              <a:chOff x="0" y="0"/>
              <a:chExt cx="330200" cy="1546745"/>
            </a:xfrm>
          </p:grpSpPr>
          <p:sp>
            <p:nvSpPr>
              <p:cNvPr id="19" name="Freeform 19"/>
              <p:cNvSpPr/>
              <p:nvPr/>
            </p:nvSpPr>
            <p:spPr>
              <a:xfrm>
                <a:off x="0" y="0"/>
                <a:ext cx="330200" cy="1546745"/>
              </a:xfrm>
              <a:custGeom>
                <a:avLst/>
                <a:gdLst/>
                <a:ahLst/>
                <a:cxnLst/>
                <a:rect l="l" t="t" r="r" b="b"/>
                <a:pathLst>
                  <a:path w="330200" h="1546745">
                    <a:moveTo>
                      <a:pt x="110126" y="19070"/>
                    </a:moveTo>
                    <a:cubicBezTo>
                      <a:pt x="127000" y="7556"/>
                      <a:pt x="146300" y="0"/>
                      <a:pt x="165189" y="0"/>
                    </a:cubicBezTo>
                    <a:cubicBezTo>
                      <a:pt x="184078" y="0"/>
                      <a:pt x="202254" y="6476"/>
                      <a:pt x="219005" y="17990"/>
                    </a:cubicBezTo>
                    <a:cubicBezTo>
                      <a:pt x="219361" y="18350"/>
                      <a:pt x="219718" y="18350"/>
                      <a:pt x="220074" y="18710"/>
                    </a:cubicBezTo>
                    <a:cubicBezTo>
                      <a:pt x="282978" y="64765"/>
                      <a:pt x="329309" y="186379"/>
                      <a:pt x="330200" y="344805"/>
                    </a:cubicBezTo>
                    <a:lnTo>
                      <a:pt x="330200" y="1546745"/>
                    </a:lnTo>
                    <a:lnTo>
                      <a:pt x="0" y="1546745"/>
                    </a:lnTo>
                    <a:lnTo>
                      <a:pt x="0" y="345697"/>
                    </a:lnTo>
                    <a:cubicBezTo>
                      <a:pt x="891" y="185660"/>
                      <a:pt x="46510" y="64045"/>
                      <a:pt x="110126" y="19070"/>
                    </a:cubicBezTo>
                    <a:close/>
                  </a:path>
                </a:pathLst>
              </a:custGeom>
              <a:solidFill>
                <a:srgbClr val="FBD160"/>
              </a:solidFill>
            </p:spPr>
          </p:sp>
          <p:sp>
            <p:nvSpPr>
              <p:cNvPr id="20" name="TextBox 20"/>
              <p:cNvSpPr txBox="1"/>
              <p:nvPr/>
            </p:nvSpPr>
            <p:spPr>
              <a:xfrm>
                <a:off x="0" y="69850"/>
                <a:ext cx="330200" cy="1476895"/>
              </a:xfrm>
              <a:prstGeom prst="rect">
                <a:avLst/>
              </a:prstGeom>
            </p:spPr>
            <p:txBody>
              <a:bodyPr lIns="50800" tIns="50800" rIns="50800" bIns="50800" rtlCol="0" anchor="ctr"/>
              <a:lstStyle/>
              <a:p>
                <a:pPr algn="ctr">
                  <a:lnSpc>
                    <a:spcPts val="3500"/>
                  </a:lnSpc>
                </a:pPr>
                <a:endParaRPr/>
              </a:p>
            </p:txBody>
          </p:sp>
        </p:grpSp>
        <p:grpSp>
          <p:nvGrpSpPr>
            <p:cNvPr id="21" name="Group 21"/>
            <p:cNvGrpSpPr/>
            <p:nvPr/>
          </p:nvGrpSpPr>
          <p:grpSpPr>
            <a:xfrm>
              <a:off x="5136416" y="0"/>
              <a:ext cx="856069" cy="4010057"/>
              <a:chOff x="0" y="0"/>
              <a:chExt cx="330200" cy="1546745"/>
            </a:xfrm>
          </p:grpSpPr>
          <p:sp>
            <p:nvSpPr>
              <p:cNvPr id="22" name="Freeform 22"/>
              <p:cNvSpPr/>
              <p:nvPr/>
            </p:nvSpPr>
            <p:spPr>
              <a:xfrm>
                <a:off x="0" y="0"/>
                <a:ext cx="330200" cy="1546745"/>
              </a:xfrm>
              <a:custGeom>
                <a:avLst/>
                <a:gdLst/>
                <a:ahLst/>
                <a:cxnLst/>
                <a:rect l="l" t="t" r="r" b="b"/>
                <a:pathLst>
                  <a:path w="330200" h="1546745">
                    <a:moveTo>
                      <a:pt x="110126" y="19070"/>
                    </a:moveTo>
                    <a:cubicBezTo>
                      <a:pt x="127000" y="7556"/>
                      <a:pt x="146300" y="0"/>
                      <a:pt x="165189" y="0"/>
                    </a:cubicBezTo>
                    <a:cubicBezTo>
                      <a:pt x="184078" y="0"/>
                      <a:pt x="202254" y="6476"/>
                      <a:pt x="219005" y="17990"/>
                    </a:cubicBezTo>
                    <a:cubicBezTo>
                      <a:pt x="219361" y="18350"/>
                      <a:pt x="219718" y="18350"/>
                      <a:pt x="220074" y="18710"/>
                    </a:cubicBezTo>
                    <a:cubicBezTo>
                      <a:pt x="282978" y="64765"/>
                      <a:pt x="329309" y="186379"/>
                      <a:pt x="330200" y="344805"/>
                    </a:cubicBezTo>
                    <a:lnTo>
                      <a:pt x="330200" y="1546745"/>
                    </a:lnTo>
                    <a:lnTo>
                      <a:pt x="0" y="1546745"/>
                    </a:lnTo>
                    <a:lnTo>
                      <a:pt x="0" y="345697"/>
                    </a:lnTo>
                    <a:cubicBezTo>
                      <a:pt x="891" y="185660"/>
                      <a:pt x="46510" y="64045"/>
                      <a:pt x="110126" y="19070"/>
                    </a:cubicBezTo>
                    <a:close/>
                  </a:path>
                </a:pathLst>
              </a:custGeom>
              <a:solidFill>
                <a:srgbClr val="FBD160"/>
              </a:solidFill>
            </p:spPr>
          </p:sp>
          <p:sp>
            <p:nvSpPr>
              <p:cNvPr id="23" name="TextBox 23"/>
              <p:cNvSpPr txBox="1"/>
              <p:nvPr/>
            </p:nvSpPr>
            <p:spPr>
              <a:xfrm>
                <a:off x="0" y="69850"/>
                <a:ext cx="330200" cy="1476895"/>
              </a:xfrm>
              <a:prstGeom prst="rect">
                <a:avLst/>
              </a:prstGeom>
            </p:spPr>
            <p:txBody>
              <a:bodyPr lIns="50800" tIns="50800" rIns="50800" bIns="50800" rtlCol="0" anchor="ctr"/>
              <a:lstStyle/>
              <a:p>
                <a:pPr algn="ctr">
                  <a:lnSpc>
                    <a:spcPts val="3500"/>
                  </a:lnSpc>
                </a:pPr>
                <a:endParaRPr/>
              </a:p>
            </p:txBody>
          </p:sp>
        </p:grpSp>
        <p:grpSp>
          <p:nvGrpSpPr>
            <p:cNvPr id="24" name="Group 24"/>
            <p:cNvGrpSpPr/>
            <p:nvPr/>
          </p:nvGrpSpPr>
          <p:grpSpPr>
            <a:xfrm>
              <a:off x="5992485" y="0"/>
              <a:ext cx="856069" cy="4010057"/>
              <a:chOff x="0" y="0"/>
              <a:chExt cx="330200" cy="1546745"/>
            </a:xfrm>
          </p:grpSpPr>
          <p:sp>
            <p:nvSpPr>
              <p:cNvPr id="25" name="Freeform 25"/>
              <p:cNvSpPr/>
              <p:nvPr/>
            </p:nvSpPr>
            <p:spPr>
              <a:xfrm>
                <a:off x="0" y="0"/>
                <a:ext cx="330200" cy="1546745"/>
              </a:xfrm>
              <a:custGeom>
                <a:avLst/>
                <a:gdLst/>
                <a:ahLst/>
                <a:cxnLst/>
                <a:rect l="l" t="t" r="r" b="b"/>
                <a:pathLst>
                  <a:path w="330200" h="1546745">
                    <a:moveTo>
                      <a:pt x="110126" y="19070"/>
                    </a:moveTo>
                    <a:cubicBezTo>
                      <a:pt x="127000" y="7556"/>
                      <a:pt x="146300" y="0"/>
                      <a:pt x="165189" y="0"/>
                    </a:cubicBezTo>
                    <a:cubicBezTo>
                      <a:pt x="184078" y="0"/>
                      <a:pt x="202254" y="6476"/>
                      <a:pt x="219005" y="17990"/>
                    </a:cubicBezTo>
                    <a:cubicBezTo>
                      <a:pt x="219361" y="18350"/>
                      <a:pt x="219718" y="18350"/>
                      <a:pt x="220074" y="18710"/>
                    </a:cubicBezTo>
                    <a:cubicBezTo>
                      <a:pt x="282978" y="64765"/>
                      <a:pt x="329309" y="186379"/>
                      <a:pt x="330200" y="344805"/>
                    </a:cubicBezTo>
                    <a:lnTo>
                      <a:pt x="330200" y="1546745"/>
                    </a:lnTo>
                    <a:lnTo>
                      <a:pt x="0" y="1546745"/>
                    </a:lnTo>
                    <a:lnTo>
                      <a:pt x="0" y="345697"/>
                    </a:lnTo>
                    <a:cubicBezTo>
                      <a:pt x="891" y="185660"/>
                      <a:pt x="46510" y="64045"/>
                      <a:pt x="110126" y="19070"/>
                    </a:cubicBezTo>
                    <a:close/>
                  </a:path>
                </a:pathLst>
              </a:custGeom>
              <a:solidFill>
                <a:srgbClr val="FBD160"/>
              </a:solidFill>
            </p:spPr>
          </p:sp>
          <p:sp>
            <p:nvSpPr>
              <p:cNvPr id="26" name="TextBox 26"/>
              <p:cNvSpPr txBox="1"/>
              <p:nvPr/>
            </p:nvSpPr>
            <p:spPr>
              <a:xfrm>
                <a:off x="0" y="69850"/>
                <a:ext cx="330200" cy="1476895"/>
              </a:xfrm>
              <a:prstGeom prst="rect">
                <a:avLst/>
              </a:prstGeom>
            </p:spPr>
            <p:txBody>
              <a:bodyPr lIns="50800" tIns="50800" rIns="50800" bIns="50800" rtlCol="0" anchor="ctr"/>
              <a:lstStyle/>
              <a:p>
                <a:pPr algn="ctr">
                  <a:lnSpc>
                    <a:spcPts val="3500"/>
                  </a:lnSpc>
                </a:pPr>
                <a:endParaRPr/>
              </a:p>
            </p:txBody>
          </p:sp>
        </p:grpSp>
      </p:grpSp>
      <p:sp>
        <p:nvSpPr>
          <p:cNvPr id="27" name="Freeform 27"/>
          <p:cNvSpPr/>
          <p:nvPr/>
        </p:nvSpPr>
        <p:spPr>
          <a:xfrm>
            <a:off x="13443254" y="2361063"/>
            <a:ext cx="857046" cy="1853073"/>
          </a:xfrm>
          <a:custGeom>
            <a:avLst/>
            <a:gdLst/>
            <a:ahLst/>
            <a:cxnLst/>
            <a:rect l="l" t="t" r="r" b="b"/>
            <a:pathLst>
              <a:path w="857046" h="1853073">
                <a:moveTo>
                  <a:pt x="0" y="0"/>
                </a:moveTo>
                <a:lnTo>
                  <a:pt x="857047" y="0"/>
                </a:lnTo>
                <a:lnTo>
                  <a:pt x="857047" y="1853073"/>
                </a:lnTo>
                <a:lnTo>
                  <a:pt x="0" y="185307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28" name="Freeform 28"/>
          <p:cNvSpPr/>
          <p:nvPr/>
        </p:nvSpPr>
        <p:spPr>
          <a:xfrm>
            <a:off x="11674744" y="2361063"/>
            <a:ext cx="1335416" cy="2887385"/>
          </a:xfrm>
          <a:custGeom>
            <a:avLst/>
            <a:gdLst/>
            <a:ahLst/>
            <a:cxnLst/>
            <a:rect l="l" t="t" r="r" b="b"/>
            <a:pathLst>
              <a:path w="1335416" h="2887385">
                <a:moveTo>
                  <a:pt x="0" y="0"/>
                </a:moveTo>
                <a:lnTo>
                  <a:pt x="1335416" y="0"/>
                </a:lnTo>
                <a:lnTo>
                  <a:pt x="1335416" y="2887385"/>
                </a:lnTo>
                <a:lnTo>
                  <a:pt x="0" y="288738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29" name="Freeform 29"/>
          <p:cNvSpPr/>
          <p:nvPr/>
        </p:nvSpPr>
        <p:spPr>
          <a:xfrm>
            <a:off x="9849486" y="2340036"/>
            <a:ext cx="1806208" cy="3905315"/>
          </a:xfrm>
          <a:custGeom>
            <a:avLst/>
            <a:gdLst/>
            <a:ahLst/>
            <a:cxnLst/>
            <a:rect l="l" t="t" r="r" b="b"/>
            <a:pathLst>
              <a:path w="1806208" h="3905315">
                <a:moveTo>
                  <a:pt x="0" y="0"/>
                </a:moveTo>
                <a:lnTo>
                  <a:pt x="1806208" y="0"/>
                </a:lnTo>
                <a:lnTo>
                  <a:pt x="1806208" y="3905315"/>
                </a:lnTo>
                <a:lnTo>
                  <a:pt x="0" y="390531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grpSp>
        <p:nvGrpSpPr>
          <p:cNvPr id="30" name="Group 30"/>
          <p:cNvGrpSpPr/>
          <p:nvPr/>
        </p:nvGrpSpPr>
        <p:grpSpPr>
          <a:xfrm>
            <a:off x="11636944" y="5248448"/>
            <a:ext cx="1411015" cy="996903"/>
            <a:chOff x="0" y="0"/>
            <a:chExt cx="371625" cy="262559"/>
          </a:xfrm>
        </p:grpSpPr>
        <p:sp>
          <p:nvSpPr>
            <p:cNvPr id="31" name="Freeform 31"/>
            <p:cNvSpPr/>
            <p:nvPr/>
          </p:nvSpPr>
          <p:spPr>
            <a:xfrm>
              <a:off x="0" y="0"/>
              <a:ext cx="371625" cy="262559"/>
            </a:xfrm>
            <a:custGeom>
              <a:avLst/>
              <a:gdLst/>
              <a:ahLst/>
              <a:cxnLst/>
              <a:rect l="l" t="t" r="r" b="b"/>
              <a:pathLst>
                <a:path w="371625" h="262559">
                  <a:moveTo>
                    <a:pt x="0" y="0"/>
                  </a:moveTo>
                  <a:lnTo>
                    <a:pt x="371625" y="0"/>
                  </a:lnTo>
                  <a:lnTo>
                    <a:pt x="371625" y="262559"/>
                  </a:lnTo>
                  <a:lnTo>
                    <a:pt x="0" y="262559"/>
                  </a:lnTo>
                  <a:close/>
                </a:path>
              </a:pathLst>
            </a:custGeom>
            <a:solidFill>
              <a:srgbClr val="F34F87"/>
            </a:solidFill>
          </p:spPr>
        </p:sp>
        <p:sp>
          <p:nvSpPr>
            <p:cNvPr id="32" name="TextBox 32"/>
            <p:cNvSpPr txBox="1"/>
            <p:nvPr/>
          </p:nvSpPr>
          <p:spPr>
            <a:xfrm>
              <a:off x="0" y="-57150"/>
              <a:ext cx="371625" cy="319709"/>
            </a:xfrm>
            <a:prstGeom prst="rect">
              <a:avLst/>
            </a:prstGeom>
          </p:spPr>
          <p:txBody>
            <a:bodyPr lIns="50800" tIns="50800" rIns="50800" bIns="50800" rtlCol="0" anchor="ctr"/>
            <a:lstStyle/>
            <a:p>
              <a:pPr algn="ctr">
                <a:lnSpc>
                  <a:spcPts val="3500"/>
                </a:lnSpc>
              </a:pPr>
              <a:endParaRPr/>
            </a:p>
          </p:txBody>
        </p:sp>
      </p:grpSp>
      <p:grpSp>
        <p:nvGrpSpPr>
          <p:cNvPr id="33" name="Group 33"/>
          <p:cNvGrpSpPr/>
          <p:nvPr/>
        </p:nvGrpSpPr>
        <p:grpSpPr>
          <a:xfrm>
            <a:off x="13166270" y="5248448"/>
            <a:ext cx="1411015" cy="996903"/>
            <a:chOff x="0" y="0"/>
            <a:chExt cx="371625" cy="262559"/>
          </a:xfrm>
        </p:grpSpPr>
        <p:sp>
          <p:nvSpPr>
            <p:cNvPr id="34" name="Freeform 34"/>
            <p:cNvSpPr/>
            <p:nvPr/>
          </p:nvSpPr>
          <p:spPr>
            <a:xfrm>
              <a:off x="0" y="0"/>
              <a:ext cx="371625" cy="262559"/>
            </a:xfrm>
            <a:custGeom>
              <a:avLst/>
              <a:gdLst/>
              <a:ahLst/>
              <a:cxnLst/>
              <a:rect l="l" t="t" r="r" b="b"/>
              <a:pathLst>
                <a:path w="371625" h="262559">
                  <a:moveTo>
                    <a:pt x="0" y="0"/>
                  </a:moveTo>
                  <a:lnTo>
                    <a:pt x="371625" y="0"/>
                  </a:lnTo>
                  <a:lnTo>
                    <a:pt x="371625" y="262559"/>
                  </a:lnTo>
                  <a:lnTo>
                    <a:pt x="0" y="262559"/>
                  </a:lnTo>
                  <a:close/>
                </a:path>
              </a:pathLst>
            </a:custGeom>
            <a:solidFill>
              <a:srgbClr val="F34F87"/>
            </a:solidFill>
          </p:spPr>
        </p:sp>
        <p:sp>
          <p:nvSpPr>
            <p:cNvPr id="35" name="TextBox 35"/>
            <p:cNvSpPr txBox="1"/>
            <p:nvPr/>
          </p:nvSpPr>
          <p:spPr>
            <a:xfrm>
              <a:off x="0" y="-57150"/>
              <a:ext cx="371625" cy="319709"/>
            </a:xfrm>
            <a:prstGeom prst="rect">
              <a:avLst/>
            </a:prstGeom>
          </p:spPr>
          <p:txBody>
            <a:bodyPr lIns="50800" tIns="50800" rIns="50800" bIns="50800" rtlCol="0" anchor="ctr"/>
            <a:lstStyle/>
            <a:p>
              <a:pPr algn="ctr">
                <a:lnSpc>
                  <a:spcPts val="3500"/>
                </a:lnSpc>
              </a:pPr>
              <a:endParaRPr/>
            </a:p>
          </p:txBody>
        </p:sp>
      </p:grpSp>
      <p:grpSp>
        <p:nvGrpSpPr>
          <p:cNvPr id="36" name="Group 36"/>
          <p:cNvGrpSpPr/>
          <p:nvPr/>
        </p:nvGrpSpPr>
        <p:grpSpPr>
          <a:xfrm>
            <a:off x="13166270" y="4214136"/>
            <a:ext cx="1411015" cy="996903"/>
            <a:chOff x="0" y="0"/>
            <a:chExt cx="371625" cy="262559"/>
          </a:xfrm>
        </p:grpSpPr>
        <p:sp>
          <p:nvSpPr>
            <p:cNvPr id="37" name="Freeform 37"/>
            <p:cNvSpPr/>
            <p:nvPr/>
          </p:nvSpPr>
          <p:spPr>
            <a:xfrm>
              <a:off x="0" y="0"/>
              <a:ext cx="371625" cy="262559"/>
            </a:xfrm>
            <a:custGeom>
              <a:avLst/>
              <a:gdLst/>
              <a:ahLst/>
              <a:cxnLst/>
              <a:rect l="l" t="t" r="r" b="b"/>
              <a:pathLst>
                <a:path w="371625" h="262559">
                  <a:moveTo>
                    <a:pt x="0" y="0"/>
                  </a:moveTo>
                  <a:lnTo>
                    <a:pt x="371625" y="0"/>
                  </a:lnTo>
                  <a:lnTo>
                    <a:pt x="371625" y="262559"/>
                  </a:lnTo>
                  <a:lnTo>
                    <a:pt x="0" y="262559"/>
                  </a:lnTo>
                  <a:close/>
                </a:path>
              </a:pathLst>
            </a:custGeom>
            <a:solidFill>
              <a:srgbClr val="F34F87"/>
            </a:solidFill>
          </p:spPr>
        </p:sp>
        <p:sp>
          <p:nvSpPr>
            <p:cNvPr id="38" name="TextBox 38"/>
            <p:cNvSpPr txBox="1"/>
            <p:nvPr/>
          </p:nvSpPr>
          <p:spPr>
            <a:xfrm>
              <a:off x="0" y="-57150"/>
              <a:ext cx="371625" cy="319709"/>
            </a:xfrm>
            <a:prstGeom prst="rect">
              <a:avLst/>
            </a:prstGeom>
          </p:spPr>
          <p:txBody>
            <a:bodyPr lIns="50800" tIns="50800" rIns="50800" bIns="50800" rtlCol="0" anchor="ctr"/>
            <a:lstStyle/>
            <a:p>
              <a:pPr algn="ctr">
                <a:lnSpc>
                  <a:spcPts val="3500"/>
                </a:lnSpc>
              </a:pPr>
              <a:endParaRPr/>
            </a:p>
          </p:txBody>
        </p:sp>
      </p:grpSp>
      <p:grpSp>
        <p:nvGrpSpPr>
          <p:cNvPr id="39" name="Group 39"/>
          <p:cNvGrpSpPr/>
          <p:nvPr/>
        </p:nvGrpSpPr>
        <p:grpSpPr>
          <a:xfrm>
            <a:off x="3415440" y="3237807"/>
            <a:ext cx="5136416" cy="3007543"/>
            <a:chOff x="0" y="0"/>
            <a:chExt cx="6848554" cy="4010057"/>
          </a:xfrm>
        </p:grpSpPr>
        <p:grpSp>
          <p:nvGrpSpPr>
            <p:cNvPr id="40" name="Group 40"/>
            <p:cNvGrpSpPr/>
            <p:nvPr/>
          </p:nvGrpSpPr>
          <p:grpSpPr>
            <a:xfrm>
              <a:off x="0" y="0"/>
              <a:ext cx="856069" cy="4010057"/>
              <a:chOff x="0" y="0"/>
              <a:chExt cx="330200" cy="1546745"/>
            </a:xfrm>
          </p:grpSpPr>
          <p:sp>
            <p:nvSpPr>
              <p:cNvPr id="41" name="Freeform 41"/>
              <p:cNvSpPr/>
              <p:nvPr/>
            </p:nvSpPr>
            <p:spPr>
              <a:xfrm>
                <a:off x="0" y="0"/>
                <a:ext cx="330200" cy="1546745"/>
              </a:xfrm>
              <a:custGeom>
                <a:avLst/>
                <a:gdLst/>
                <a:ahLst/>
                <a:cxnLst/>
                <a:rect l="l" t="t" r="r" b="b"/>
                <a:pathLst>
                  <a:path w="330200" h="1546745">
                    <a:moveTo>
                      <a:pt x="110126" y="19070"/>
                    </a:moveTo>
                    <a:cubicBezTo>
                      <a:pt x="127000" y="7556"/>
                      <a:pt x="146300" y="0"/>
                      <a:pt x="165189" y="0"/>
                    </a:cubicBezTo>
                    <a:cubicBezTo>
                      <a:pt x="184078" y="0"/>
                      <a:pt x="202254" y="6476"/>
                      <a:pt x="219005" y="17990"/>
                    </a:cubicBezTo>
                    <a:cubicBezTo>
                      <a:pt x="219361" y="18350"/>
                      <a:pt x="219718" y="18350"/>
                      <a:pt x="220074" y="18710"/>
                    </a:cubicBezTo>
                    <a:cubicBezTo>
                      <a:pt x="282978" y="64765"/>
                      <a:pt x="329309" y="186379"/>
                      <a:pt x="330200" y="344805"/>
                    </a:cubicBezTo>
                    <a:lnTo>
                      <a:pt x="330200" y="1546745"/>
                    </a:lnTo>
                    <a:lnTo>
                      <a:pt x="0" y="1546745"/>
                    </a:lnTo>
                    <a:lnTo>
                      <a:pt x="0" y="345697"/>
                    </a:lnTo>
                    <a:cubicBezTo>
                      <a:pt x="891" y="185660"/>
                      <a:pt x="46510" y="64045"/>
                      <a:pt x="110126" y="19070"/>
                    </a:cubicBezTo>
                    <a:close/>
                  </a:path>
                </a:pathLst>
              </a:custGeom>
              <a:solidFill>
                <a:srgbClr val="FBD160"/>
              </a:solidFill>
            </p:spPr>
          </p:sp>
          <p:sp>
            <p:nvSpPr>
              <p:cNvPr id="42" name="TextBox 42"/>
              <p:cNvSpPr txBox="1"/>
              <p:nvPr/>
            </p:nvSpPr>
            <p:spPr>
              <a:xfrm>
                <a:off x="0" y="69850"/>
                <a:ext cx="330200" cy="1476895"/>
              </a:xfrm>
              <a:prstGeom prst="rect">
                <a:avLst/>
              </a:prstGeom>
            </p:spPr>
            <p:txBody>
              <a:bodyPr lIns="50800" tIns="50800" rIns="50800" bIns="50800" rtlCol="0" anchor="ctr"/>
              <a:lstStyle/>
              <a:p>
                <a:pPr algn="ctr">
                  <a:lnSpc>
                    <a:spcPts val="3500"/>
                  </a:lnSpc>
                </a:pPr>
                <a:endParaRPr/>
              </a:p>
            </p:txBody>
          </p:sp>
        </p:grpSp>
        <p:grpSp>
          <p:nvGrpSpPr>
            <p:cNvPr id="43" name="Group 43"/>
            <p:cNvGrpSpPr/>
            <p:nvPr/>
          </p:nvGrpSpPr>
          <p:grpSpPr>
            <a:xfrm>
              <a:off x="856069" y="0"/>
              <a:ext cx="856069" cy="4010057"/>
              <a:chOff x="0" y="0"/>
              <a:chExt cx="330200" cy="1546745"/>
            </a:xfrm>
          </p:grpSpPr>
          <p:sp>
            <p:nvSpPr>
              <p:cNvPr id="44" name="Freeform 44"/>
              <p:cNvSpPr/>
              <p:nvPr/>
            </p:nvSpPr>
            <p:spPr>
              <a:xfrm>
                <a:off x="0" y="0"/>
                <a:ext cx="330200" cy="1546745"/>
              </a:xfrm>
              <a:custGeom>
                <a:avLst/>
                <a:gdLst/>
                <a:ahLst/>
                <a:cxnLst/>
                <a:rect l="l" t="t" r="r" b="b"/>
                <a:pathLst>
                  <a:path w="330200" h="1546745">
                    <a:moveTo>
                      <a:pt x="110126" y="19070"/>
                    </a:moveTo>
                    <a:cubicBezTo>
                      <a:pt x="127000" y="7556"/>
                      <a:pt x="146300" y="0"/>
                      <a:pt x="165189" y="0"/>
                    </a:cubicBezTo>
                    <a:cubicBezTo>
                      <a:pt x="184078" y="0"/>
                      <a:pt x="202254" y="6476"/>
                      <a:pt x="219005" y="17990"/>
                    </a:cubicBezTo>
                    <a:cubicBezTo>
                      <a:pt x="219361" y="18350"/>
                      <a:pt x="219718" y="18350"/>
                      <a:pt x="220074" y="18710"/>
                    </a:cubicBezTo>
                    <a:cubicBezTo>
                      <a:pt x="282978" y="64765"/>
                      <a:pt x="329309" y="186379"/>
                      <a:pt x="330200" y="344805"/>
                    </a:cubicBezTo>
                    <a:lnTo>
                      <a:pt x="330200" y="1546745"/>
                    </a:lnTo>
                    <a:lnTo>
                      <a:pt x="0" y="1546745"/>
                    </a:lnTo>
                    <a:lnTo>
                      <a:pt x="0" y="345697"/>
                    </a:lnTo>
                    <a:cubicBezTo>
                      <a:pt x="891" y="185660"/>
                      <a:pt x="46510" y="64045"/>
                      <a:pt x="110126" y="19070"/>
                    </a:cubicBezTo>
                    <a:close/>
                  </a:path>
                </a:pathLst>
              </a:custGeom>
              <a:solidFill>
                <a:srgbClr val="FBD160"/>
              </a:solidFill>
            </p:spPr>
          </p:sp>
          <p:sp>
            <p:nvSpPr>
              <p:cNvPr id="45" name="TextBox 45"/>
              <p:cNvSpPr txBox="1"/>
              <p:nvPr/>
            </p:nvSpPr>
            <p:spPr>
              <a:xfrm>
                <a:off x="0" y="69850"/>
                <a:ext cx="330200" cy="1476895"/>
              </a:xfrm>
              <a:prstGeom prst="rect">
                <a:avLst/>
              </a:prstGeom>
            </p:spPr>
            <p:txBody>
              <a:bodyPr lIns="50800" tIns="50800" rIns="50800" bIns="50800" rtlCol="0" anchor="ctr"/>
              <a:lstStyle/>
              <a:p>
                <a:pPr algn="ctr">
                  <a:lnSpc>
                    <a:spcPts val="3500"/>
                  </a:lnSpc>
                </a:pPr>
                <a:endParaRPr/>
              </a:p>
            </p:txBody>
          </p:sp>
        </p:grpSp>
        <p:grpSp>
          <p:nvGrpSpPr>
            <p:cNvPr id="46" name="Group 46"/>
            <p:cNvGrpSpPr/>
            <p:nvPr/>
          </p:nvGrpSpPr>
          <p:grpSpPr>
            <a:xfrm>
              <a:off x="1712139" y="0"/>
              <a:ext cx="856069" cy="4010057"/>
              <a:chOff x="0" y="0"/>
              <a:chExt cx="330200" cy="1546745"/>
            </a:xfrm>
          </p:grpSpPr>
          <p:sp>
            <p:nvSpPr>
              <p:cNvPr id="47" name="Freeform 47"/>
              <p:cNvSpPr/>
              <p:nvPr/>
            </p:nvSpPr>
            <p:spPr>
              <a:xfrm>
                <a:off x="0" y="0"/>
                <a:ext cx="330200" cy="1546745"/>
              </a:xfrm>
              <a:custGeom>
                <a:avLst/>
                <a:gdLst/>
                <a:ahLst/>
                <a:cxnLst/>
                <a:rect l="l" t="t" r="r" b="b"/>
                <a:pathLst>
                  <a:path w="330200" h="1546745">
                    <a:moveTo>
                      <a:pt x="110126" y="19070"/>
                    </a:moveTo>
                    <a:cubicBezTo>
                      <a:pt x="127000" y="7556"/>
                      <a:pt x="146300" y="0"/>
                      <a:pt x="165189" y="0"/>
                    </a:cubicBezTo>
                    <a:cubicBezTo>
                      <a:pt x="184078" y="0"/>
                      <a:pt x="202254" y="6476"/>
                      <a:pt x="219005" y="17990"/>
                    </a:cubicBezTo>
                    <a:cubicBezTo>
                      <a:pt x="219361" y="18350"/>
                      <a:pt x="219718" y="18350"/>
                      <a:pt x="220074" y="18710"/>
                    </a:cubicBezTo>
                    <a:cubicBezTo>
                      <a:pt x="282978" y="64765"/>
                      <a:pt x="329309" y="186379"/>
                      <a:pt x="330200" y="344805"/>
                    </a:cubicBezTo>
                    <a:lnTo>
                      <a:pt x="330200" y="1546745"/>
                    </a:lnTo>
                    <a:lnTo>
                      <a:pt x="0" y="1546745"/>
                    </a:lnTo>
                    <a:lnTo>
                      <a:pt x="0" y="345697"/>
                    </a:lnTo>
                    <a:cubicBezTo>
                      <a:pt x="891" y="185660"/>
                      <a:pt x="46510" y="64045"/>
                      <a:pt x="110126" y="19070"/>
                    </a:cubicBezTo>
                    <a:close/>
                  </a:path>
                </a:pathLst>
              </a:custGeom>
              <a:solidFill>
                <a:srgbClr val="FBD160"/>
              </a:solidFill>
            </p:spPr>
          </p:sp>
          <p:sp>
            <p:nvSpPr>
              <p:cNvPr id="48" name="TextBox 48"/>
              <p:cNvSpPr txBox="1"/>
              <p:nvPr/>
            </p:nvSpPr>
            <p:spPr>
              <a:xfrm>
                <a:off x="0" y="69850"/>
                <a:ext cx="330200" cy="1476895"/>
              </a:xfrm>
              <a:prstGeom prst="rect">
                <a:avLst/>
              </a:prstGeom>
            </p:spPr>
            <p:txBody>
              <a:bodyPr lIns="50800" tIns="50800" rIns="50800" bIns="50800" rtlCol="0" anchor="ctr"/>
              <a:lstStyle/>
              <a:p>
                <a:pPr algn="ctr">
                  <a:lnSpc>
                    <a:spcPts val="3500"/>
                  </a:lnSpc>
                </a:pPr>
                <a:endParaRPr/>
              </a:p>
            </p:txBody>
          </p:sp>
        </p:grpSp>
        <p:grpSp>
          <p:nvGrpSpPr>
            <p:cNvPr id="49" name="Group 49"/>
            <p:cNvGrpSpPr/>
            <p:nvPr/>
          </p:nvGrpSpPr>
          <p:grpSpPr>
            <a:xfrm>
              <a:off x="2568208" y="0"/>
              <a:ext cx="856069" cy="4010057"/>
              <a:chOff x="0" y="0"/>
              <a:chExt cx="330200" cy="1546745"/>
            </a:xfrm>
          </p:grpSpPr>
          <p:sp>
            <p:nvSpPr>
              <p:cNvPr id="50" name="Freeform 50"/>
              <p:cNvSpPr/>
              <p:nvPr/>
            </p:nvSpPr>
            <p:spPr>
              <a:xfrm>
                <a:off x="0" y="0"/>
                <a:ext cx="330200" cy="1546745"/>
              </a:xfrm>
              <a:custGeom>
                <a:avLst/>
                <a:gdLst/>
                <a:ahLst/>
                <a:cxnLst/>
                <a:rect l="l" t="t" r="r" b="b"/>
                <a:pathLst>
                  <a:path w="330200" h="1546745">
                    <a:moveTo>
                      <a:pt x="110126" y="19070"/>
                    </a:moveTo>
                    <a:cubicBezTo>
                      <a:pt x="127000" y="7556"/>
                      <a:pt x="146300" y="0"/>
                      <a:pt x="165189" y="0"/>
                    </a:cubicBezTo>
                    <a:cubicBezTo>
                      <a:pt x="184078" y="0"/>
                      <a:pt x="202254" y="6476"/>
                      <a:pt x="219005" y="17990"/>
                    </a:cubicBezTo>
                    <a:cubicBezTo>
                      <a:pt x="219361" y="18350"/>
                      <a:pt x="219718" y="18350"/>
                      <a:pt x="220074" y="18710"/>
                    </a:cubicBezTo>
                    <a:cubicBezTo>
                      <a:pt x="282978" y="64765"/>
                      <a:pt x="329309" y="186379"/>
                      <a:pt x="330200" y="344805"/>
                    </a:cubicBezTo>
                    <a:lnTo>
                      <a:pt x="330200" y="1546745"/>
                    </a:lnTo>
                    <a:lnTo>
                      <a:pt x="0" y="1546745"/>
                    </a:lnTo>
                    <a:lnTo>
                      <a:pt x="0" y="345697"/>
                    </a:lnTo>
                    <a:cubicBezTo>
                      <a:pt x="891" y="185660"/>
                      <a:pt x="46510" y="64045"/>
                      <a:pt x="110126" y="19070"/>
                    </a:cubicBezTo>
                    <a:close/>
                  </a:path>
                </a:pathLst>
              </a:custGeom>
              <a:solidFill>
                <a:srgbClr val="FBD160"/>
              </a:solidFill>
            </p:spPr>
          </p:sp>
          <p:sp>
            <p:nvSpPr>
              <p:cNvPr id="51" name="TextBox 51"/>
              <p:cNvSpPr txBox="1"/>
              <p:nvPr/>
            </p:nvSpPr>
            <p:spPr>
              <a:xfrm>
                <a:off x="0" y="69850"/>
                <a:ext cx="330200" cy="1476895"/>
              </a:xfrm>
              <a:prstGeom prst="rect">
                <a:avLst/>
              </a:prstGeom>
            </p:spPr>
            <p:txBody>
              <a:bodyPr lIns="50800" tIns="50800" rIns="50800" bIns="50800" rtlCol="0" anchor="ctr"/>
              <a:lstStyle/>
              <a:p>
                <a:pPr algn="ctr">
                  <a:lnSpc>
                    <a:spcPts val="3500"/>
                  </a:lnSpc>
                </a:pPr>
                <a:endParaRPr/>
              </a:p>
            </p:txBody>
          </p:sp>
        </p:grpSp>
        <p:grpSp>
          <p:nvGrpSpPr>
            <p:cNvPr id="52" name="Group 52"/>
            <p:cNvGrpSpPr/>
            <p:nvPr/>
          </p:nvGrpSpPr>
          <p:grpSpPr>
            <a:xfrm>
              <a:off x="3424277" y="0"/>
              <a:ext cx="856069" cy="4010057"/>
              <a:chOff x="0" y="0"/>
              <a:chExt cx="330200" cy="1546745"/>
            </a:xfrm>
          </p:grpSpPr>
          <p:sp>
            <p:nvSpPr>
              <p:cNvPr id="53" name="Freeform 53"/>
              <p:cNvSpPr/>
              <p:nvPr/>
            </p:nvSpPr>
            <p:spPr>
              <a:xfrm>
                <a:off x="0" y="0"/>
                <a:ext cx="330200" cy="1546745"/>
              </a:xfrm>
              <a:custGeom>
                <a:avLst/>
                <a:gdLst/>
                <a:ahLst/>
                <a:cxnLst/>
                <a:rect l="l" t="t" r="r" b="b"/>
                <a:pathLst>
                  <a:path w="330200" h="1546745">
                    <a:moveTo>
                      <a:pt x="110126" y="19070"/>
                    </a:moveTo>
                    <a:cubicBezTo>
                      <a:pt x="127000" y="7556"/>
                      <a:pt x="146300" y="0"/>
                      <a:pt x="165189" y="0"/>
                    </a:cubicBezTo>
                    <a:cubicBezTo>
                      <a:pt x="184078" y="0"/>
                      <a:pt x="202254" y="6476"/>
                      <a:pt x="219005" y="17990"/>
                    </a:cubicBezTo>
                    <a:cubicBezTo>
                      <a:pt x="219361" y="18350"/>
                      <a:pt x="219718" y="18350"/>
                      <a:pt x="220074" y="18710"/>
                    </a:cubicBezTo>
                    <a:cubicBezTo>
                      <a:pt x="282978" y="64765"/>
                      <a:pt x="329309" y="186379"/>
                      <a:pt x="330200" y="344805"/>
                    </a:cubicBezTo>
                    <a:lnTo>
                      <a:pt x="330200" y="1546745"/>
                    </a:lnTo>
                    <a:lnTo>
                      <a:pt x="0" y="1546745"/>
                    </a:lnTo>
                    <a:lnTo>
                      <a:pt x="0" y="345697"/>
                    </a:lnTo>
                    <a:cubicBezTo>
                      <a:pt x="891" y="185660"/>
                      <a:pt x="46510" y="64045"/>
                      <a:pt x="110126" y="19070"/>
                    </a:cubicBezTo>
                    <a:close/>
                  </a:path>
                </a:pathLst>
              </a:custGeom>
              <a:solidFill>
                <a:srgbClr val="FBD160"/>
              </a:solidFill>
            </p:spPr>
          </p:sp>
          <p:sp>
            <p:nvSpPr>
              <p:cNvPr id="54" name="TextBox 54"/>
              <p:cNvSpPr txBox="1"/>
              <p:nvPr/>
            </p:nvSpPr>
            <p:spPr>
              <a:xfrm>
                <a:off x="0" y="69850"/>
                <a:ext cx="330200" cy="1476895"/>
              </a:xfrm>
              <a:prstGeom prst="rect">
                <a:avLst/>
              </a:prstGeom>
            </p:spPr>
            <p:txBody>
              <a:bodyPr lIns="50800" tIns="50800" rIns="50800" bIns="50800" rtlCol="0" anchor="ctr"/>
              <a:lstStyle/>
              <a:p>
                <a:pPr algn="ctr">
                  <a:lnSpc>
                    <a:spcPts val="3500"/>
                  </a:lnSpc>
                </a:pPr>
                <a:endParaRPr/>
              </a:p>
            </p:txBody>
          </p:sp>
        </p:grpSp>
        <p:grpSp>
          <p:nvGrpSpPr>
            <p:cNvPr id="55" name="Group 55"/>
            <p:cNvGrpSpPr/>
            <p:nvPr/>
          </p:nvGrpSpPr>
          <p:grpSpPr>
            <a:xfrm>
              <a:off x="4280346" y="0"/>
              <a:ext cx="856069" cy="4010057"/>
              <a:chOff x="0" y="0"/>
              <a:chExt cx="330200" cy="1546745"/>
            </a:xfrm>
          </p:grpSpPr>
          <p:sp>
            <p:nvSpPr>
              <p:cNvPr id="56" name="Freeform 56"/>
              <p:cNvSpPr/>
              <p:nvPr/>
            </p:nvSpPr>
            <p:spPr>
              <a:xfrm>
                <a:off x="0" y="0"/>
                <a:ext cx="330200" cy="1546745"/>
              </a:xfrm>
              <a:custGeom>
                <a:avLst/>
                <a:gdLst/>
                <a:ahLst/>
                <a:cxnLst/>
                <a:rect l="l" t="t" r="r" b="b"/>
                <a:pathLst>
                  <a:path w="330200" h="1546745">
                    <a:moveTo>
                      <a:pt x="110126" y="19070"/>
                    </a:moveTo>
                    <a:cubicBezTo>
                      <a:pt x="127000" y="7556"/>
                      <a:pt x="146300" y="0"/>
                      <a:pt x="165189" y="0"/>
                    </a:cubicBezTo>
                    <a:cubicBezTo>
                      <a:pt x="184078" y="0"/>
                      <a:pt x="202254" y="6476"/>
                      <a:pt x="219005" y="17990"/>
                    </a:cubicBezTo>
                    <a:cubicBezTo>
                      <a:pt x="219361" y="18350"/>
                      <a:pt x="219718" y="18350"/>
                      <a:pt x="220074" y="18710"/>
                    </a:cubicBezTo>
                    <a:cubicBezTo>
                      <a:pt x="282978" y="64765"/>
                      <a:pt x="329309" y="186379"/>
                      <a:pt x="330200" y="344805"/>
                    </a:cubicBezTo>
                    <a:lnTo>
                      <a:pt x="330200" y="1546745"/>
                    </a:lnTo>
                    <a:lnTo>
                      <a:pt x="0" y="1546745"/>
                    </a:lnTo>
                    <a:lnTo>
                      <a:pt x="0" y="345697"/>
                    </a:lnTo>
                    <a:cubicBezTo>
                      <a:pt x="891" y="185660"/>
                      <a:pt x="46510" y="64045"/>
                      <a:pt x="110126" y="19070"/>
                    </a:cubicBezTo>
                    <a:close/>
                  </a:path>
                </a:pathLst>
              </a:custGeom>
              <a:solidFill>
                <a:srgbClr val="FBD160"/>
              </a:solidFill>
            </p:spPr>
          </p:sp>
          <p:sp>
            <p:nvSpPr>
              <p:cNvPr id="57" name="TextBox 57"/>
              <p:cNvSpPr txBox="1"/>
              <p:nvPr/>
            </p:nvSpPr>
            <p:spPr>
              <a:xfrm>
                <a:off x="0" y="69850"/>
                <a:ext cx="330200" cy="1476895"/>
              </a:xfrm>
              <a:prstGeom prst="rect">
                <a:avLst/>
              </a:prstGeom>
            </p:spPr>
            <p:txBody>
              <a:bodyPr lIns="50800" tIns="50800" rIns="50800" bIns="50800" rtlCol="0" anchor="ctr"/>
              <a:lstStyle/>
              <a:p>
                <a:pPr algn="ctr">
                  <a:lnSpc>
                    <a:spcPts val="3500"/>
                  </a:lnSpc>
                </a:pPr>
                <a:endParaRPr/>
              </a:p>
            </p:txBody>
          </p:sp>
        </p:grpSp>
        <p:grpSp>
          <p:nvGrpSpPr>
            <p:cNvPr id="58" name="Group 58"/>
            <p:cNvGrpSpPr/>
            <p:nvPr/>
          </p:nvGrpSpPr>
          <p:grpSpPr>
            <a:xfrm>
              <a:off x="5136416" y="0"/>
              <a:ext cx="856069" cy="4010057"/>
              <a:chOff x="0" y="0"/>
              <a:chExt cx="330200" cy="1546745"/>
            </a:xfrm>
          </p:grpSpPr>
          <p:sp>
            <p:nvSpPr>
              <p:cNvPr id="59" name="Freeform 59"/>
              <p:cNvSpPr/>
              <p:nvPr/>
            </p:nvSpPr>
            <p:spPr>
              <a:xfrm>
                <a:off x="0" y="0"/>
                <a:ext cx="330200" cy="1546745"/>
              </a:xfrm>
              <a:custGeom>
                <a:avLst/>
                <a:gdLst/>
                <a:ahLst/>
                <a:cxnLst/>
                <a:rect l="l" t="t" r="r" b="b"/>
                <a:pathLst>
                  <a:path w="330200" h="1546745">
                    <a:moveTo>
                      <a:pt x="110126" y="19070"/>
                    </a:moveTo>
                    <a:cubicBezTo>
                      <a:pt x="127000" y="7556"/>
                      <a:pt x="146300" y="0"/>
                      <a:pt x="165189" y="0"/>
                    </a:cubicBezTo>
                    <a:cubicBezTo>
                      <a:pt x="184078" y="0"/>
                      <a:pt x="202254" y="6476"/>
                      <a:pt x="219005" y="17990"/>
                    </a:cubicBezTo>
                    <a:cubicBezTo>
                      <a:pt x="219361" y="18350"/>
                      <a:pt x="219718" y="18350"/>
                      <a:pt x="220074" y="18710"/>
                    </a:cubicBezTo>
                    <a:cubicBezTo>
                      <a:pt x="282978" y="64765"/>
                      <a:pt x="329309" y="186379"/>
                      <a:pt x="330200" y="344805"/>
                    </a:cubicBezTo>
                    <a:lnTo>
                      <a:pt x="330200" y="1546745"/>
                    </a:lnTo>
                    <a:lnTo>
                      <a:pt x="0" y="1546745"/>
                    </a:lnTo>
                    <a:lnTo>
                      <a:pt x="0" y="345697"/>
                    </a:lnTo>
                    <a:cubicBezTo>
                      <a:pt x="891" y="185660"/>
                      <a:pt x="46510" y="64045"/>
                      <a:pt x="110126" y="19070"/>
                    </a:cubicBezTo>
                    <a:close/>
                  </a:path>
                </a:pathLst>
              </a:custGeom>
              <a:solidFill>
                <a:srgbClr val="FBD160"/>
              </a:solidFill>
            </p:spPr>
          </p:sp>
          <p:sp>
            <p:nvSpPr>
              <p:cNvPr id="60" name="TextBox 60"/>
              <p:cNvSpPr txBox="1"/>
              <p:nvPr/>
            </p:nvSpPr>
            <p:spPr>
              <a:xfrm>
                <a:off x="0" y="69850"/>
                <a:ext cx="330200" cy="1476895"/>
              </a:xfrm>
              <a:prstGeom prst="rect">
                <a:avLst/>
              </a:prstGeom>
            </p:spPr>
            <p:txBody>
              <a:bodyPr lIns="50800" tIns="50800" rIns="50800" bIns="50800" rtlCol="0" anchor="ctr"/>
              <a:lstStyle/>
              <a:p>
                <a:pPr algn="ctr">
                  <a:lnSpc>
                    <a:spcPts val="3500"/>
                  </a:lnSpc>
                </a:pPr>
                <a:endParaRPr/>
              </a:p>
            </p:txBody>
          </p:sp>
        </p:grpSp>
        <p:grpSp>
          <p:nvGrpSpPr>
            <p:cNvPr id="61" name="Group 61"/>
            <p:cNvGrpSpPr/>
            <p:nvPr/>
          </p:nvGrpSpPr>
          <p:grpSpPr>
            <a:xfrm>
              <a:off x="5992485" y="0"/>
              <a:ext cx="856069" cy="4010057"/>
              <a:chOff x="0" y="0"/>
              <a:chExt cx="330200" cy="1546745"/>
            </a:xfrm>
          </p:grpSpPr>
          <p:sp>
            <p:nvSpPr>
              <p:cNvPr id="62" name="Freeform 62"/>
              <p:cNvSpPr/>
              <p:nvPr/>
            </p:nvSpPr>
            <p:spPr>
              <a:xfrm>
                <a:off x="0" y="0"/>
                <a:ext cx="330200" cy="1546745"/>
              </a:xfrm>
              <a:custGeom>
                <a:avLst/>
                <a:gdLst/>
                <a:ahLst/>
                <a:cxnLst/>
                <a:rect l="l" t="t" r="r" b="b"/>
                <a:pathLst>
                  <a:path w="330200" h="1546745">
                    <a:moveTo>
                      <a:pt x="110126" y="19070"/>
                    </a:moveTo>
                    <a:cubicBezTo>
                      <a:pt x="127000" y="7556"/>
                      <a:pt x="146300" y="0"/>
                      <a:pt x="165189" y="0"/>
                    </a:cubicBezTo>
                    <a:cubicBezTo>
                      <a:pt x="184078" y="0"/>
                      <a:pt x="202254" y="6476"/>
                      <a:pt x="219005" y="17990"/>
                    </a:cubicBezTo>
                    <a:cubicBezTo>
                      <a:pt x="219361" y="18350"/>
                      <a:pt x="219718" y="18350"/>
                      <a:pt x="220074" y="18710"/>
                    </a:cubicBezTo>
                    <a:cubicBezTo>
                      <a:pt x="282978" y="64765"/>
                      <a:pt x="329309" y="186379"/>
                      <a:pt x="330200" y="344805"/>
                    </a:cubicBezTo>
                    <a:lnTo>
                      <a:pt x="330200" y="1546745"/>
                    </a:lnTo>
                    <a:lnTo>
                      <a:pt x="0" y="1546745"/>
                    </a:lnTo>
                    <a:lnTo>
                      <a:pt x="0" y="345697"/>
                    </a:lnTo>
                    <a:cubicBezTo>
                      <a:pt x="891" y="185660"/>
                      <a:pt x="46510" y="64045"/>
                      <a:pt x="110126" y="19070"/>
                    </a:cubicBezTo>
                    <a:close/>
                  </a:path>
                </a:pathLst>
              </a:custGeom>
              <a:solidFill>
                <a:srgbClr val="FBD160"/>
              </a:solidFill>
            </p:spPr>
          </p:sp>
          <p:sp>
            <p:nvSpPr>
              <p:cNvPr id="63" name="TextBox 63"/>
              <p:cNvSpPr txBox="1"/>
              <p:nvPr/>
            </p:nvSpPr>
            <p:spPr>
              <a:xfrm>
                <a:off x="0" y="69850"/>
                <a:ext cx="330200" cy="1476895"/>
              </a:xfrm>
              <a:prstGeom prst="rect">
                <a:avLst/>
              </a:prstGeom>
            </p:spPr>
            <p:txBody>
              <a:bodyPr lIns="50800" tIns="50800" rIns="50800" bIns="50800" rtlCol="0" anchor="ctr"/>
              <a:lstStyle/>
              <a:p>
                <a:pPr algn="ctr">
                  <a:lnSpc>
                    <a:spcPts val="3500"/>
                  </a:lnSpc>
                </a:pPr>
                <a:endParaRPr/>
              </a:p>
            </p:txBody>
          </p:sp>
        </p:grpSp>
      </p:grpSp>
      <p:sp>
        <p:nvSpPr>
          <p:cNvPr id="64" name="Freeform 64"/>
          <p:cNvSpPr/>
          <p:nvPr/>
        </p:nvSpPr>
        <p:spPr>
          <a:xfrm>
            <a:off x="7228685" y="3375681"/>
            <a:ext cx="857046" cy="1853073"/>
          </a:xfrm>
          <a:custGeom>
            <a:avLst/>
            <a:gdLst/>
            <a:ahLst/>
            <a:cxnLst/>
            <a:rect l="l" t="t" r="r" b="b"/>
            <a:pathLst>
              <a:path w="857046" h="1853073">
                <a:moveTo>
                  <a:pt x="0" y="0"/>
                </a:moveTo>
                <a:lnTo>
                  <a:pt x="857046" y="0"/>
                </a:lnTo>
                <a:lnTo>
                  <a:pt x="857046" y="1853074"/>
                </a:lnTo>
                <a:lnTo>
                  <a:pt x="0" y="185307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65" name="Freeform 65"/>
          <p:cNvSpPr/>
          <p:nvPr/>
        </p:nvSpPr>
        <p:spPr>
          <a:xfrm>
            <a:off x="5360169" y="2333822"/>
            <a:ext cx="1335416" cy="2887385"/>
          </a:xfrm>
          <a:custGeom>
            <a:avLst/>
            <a:gdLst/>
            <a:ahLst/>
            <a:cxnLst/>
            <a:rect l="l" t="t" r="r" b="b"/>
            <a:pathLst>
              <a:path w="1335416" h="2887385">
                <a:moveTo>
                  <a:pt x="0" y="0"/>
                </a:moveTo>
                <a:lnTo>
                  <a:pt x="1335416" y="0"/>
                </a:lnTo>
                <a:lnTo>
                  <a:pt x="1335416" y="2887385"/>
                </a:lnTo>
                <a:lnTo>
                  <a:pt x="0" y="288738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66" name="Freeform 66"/>
          <p:cNvSpPr/>
          <p:nvPr/>
        </p:nvSpPr>
        <p:spPr>
          <a:xfrm>
            <a:off x="3445788" y="1315892"/>
            <a:ext cx="1806208" cy="3905315"/>
          </a:xfrm>
          <a:custGeom>
            <a:avLst/>
            <a:gdLst/>
            <a:ahLst/>
            <a:cxnLst/>
            <a:rect l="l" t="t" r="r" b="b"/>
            <a:pathLst>
              <a:path w="1806208" h="3905315">
                <a:moveTo>
                  <a:pt x="0" y="0"/>
                </a:moveTo>
                <a:lnTo>
                  <a:pt x="1806208" y="0"/>
                </a:lnTo>
                <a:lnTo>
                  <a:pt x="1806208" y="3905315"/>
                </a:lnTo>
                <a:lnTo>
                  <a:pt x="0" y="390531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grpSp>
        <p:nvGrpSpPr>
          <p:cNvPr id="67" name="Group 67"/>
          <p:cNvGrpSpPr/>
          <p:nvPr/>
        </p:nvGrpSpPr>
        <p:grpSpPr>
          <a:xfrm>
            <a:off x="-517802" y="6673136"/>
            <a:ext cx="19471378" cy="4328955"/>
            <a:chOff x="0" y="0"/>
            <a:chExt cx="5128264" cy="1140136"/>
          </a:xfrm>
        </p:grpSpPr>
        <p:sp>
          <p:nvSpPr>
            <p:cNvPr id="68" name="Freeform 68"/>
            <p:cNvSpPr/>
            <p:nvPr/>
          </p:nvSpPr>
          <p:spPr>
            <a:xfrm>
              <a:off x="0" y="0"/>
              <a:ext cx="5128264" cy="1140136"/>
            </a:xfrm>
            <a:custGeom>
              <a:avLst/>
              <a:gdLst/>
              <a:ahLst/>
              <a:cxnLst/>
              <a:rect l="l" t="t" r="r" b="b"/>
              <a:pathLst>
                <a:path w="5128264" h="1140136">
                  <a:moveTo>
                    <a:pt x="5964" y="0"/>
                  </a:moveTo>
                  <a:lnTo>
                    <a:pt x="5122300" y="0"/>
                  </a:lnTo>
                  <a:cubicBezTo>
                    <a:pt x="5123882" y="0"/>
                    <a:pt x="5125399" y="628"/>
                    <a:pt x="5126517" y="1747"/>
                  </a:cubicBezTo>
                  <a:cubicBezTo>
                    <a:pt x="5127636" y="2865"/>
                    <a:pt x="5128264" y="4382"/>
                    <a:pt x="5128264" y="5964"/>
                  </a:cubicBezTo>
                  <a:lnTo>
                    <a:pt x="5128264" y="1134172"/>
                  </a:lnTo>
                  <a:cubicBezTo>
                    <a:pt x="5128264" y="1137466"/>
                    <a:pt x="5125594" y="1140136"/>
                    <a:pt x="5122300" y="1140136"/>
                  </a:cubicBezTo>
                  <a:lnTo>
                    <a:pt x="5964" y="1140136"/>
                  </a:lnTo>
                  <a:cubicBezTo>
                    <a:pt x="2670" y="1140136"/>
                    <a:pt x="0" y="1137466"/>
                    <a:pt x="0" y="1134172"/>
                  </a:cubicBezTo>
                  <a:lnTo>
                    <a:pt x="0" y="5964"/>
                  </a:lnTo>
                  <a:cubicBezTo>
                    <a:pt x="0" y="2670"/>
                    <a:pt x="2670" y="0"/>
                    <a:pt x="5964" y="0"/>
                  </a:cubicBezTo>
                  <a:close/>
                </a:path>
              </a:pathLst>
            </a:custGeom>
            <a:solidFill>
              <a:srgbClr val="2B2B2B"/>
            </a:solidFill>
          </p:spPr>
        </p:sp>
        <p:sp>
          <p:nvSpPr>
            <p:cNvPr id="69" name="TextBox 69"/>
            <p:cNvSpPr txBox="1"/>
            <p:nvPr/>
          </p:nvSpPr>
          <p:spPr>
            <a:xfrm>
              <a:off x="0" y="-57150"/>
              <a:ext cx="5128264" cy="1197286"/>
            </a:xfrm>
            <a:prstGeom prst="rect">
              <a:avLst/>
            </a:prstGeom>
          </p:spPr>
          <p:txBody>
            <a:bodyPr lIns="50800" tIns="50800" rIns="50800" bIns="50800" rtlCol="0" anchor="ctr"/>
            <a:lstStyle/>
            <a:p>
              <a:pPr algn="ctr">
                <a:lnSpc>
                  <a:spcPts val="3500"/>
                </a:lnSpc>
              </a:pPr>
              <a:endParaRPr/>
            </a:p>
          </p:txBody>
        </p:sp>
      </p:grpSp>
      <p:grpSp>
        <p:nvGrpSpPr>
          <p:cNvPr id="70" name="Group 70"/>
          <p:cNvGrpSpPr/>
          <p:nvPr/>
        </p:nvGrpSpPr>
        <p:grpSpPr>
          <a:xfrm>
            <a:off x="3643385" y="5211039"/>
            <a:ext cx="1411015" cy="996903"/>
            <a:chOff x="0" y="0"/>
            <a:chExt cx="371625" cy="262559"/>
          </a:xfrm>
        </p:grpSpPr>
        <p:sp>
          <p:nvSpPr>
            <p:cNvPr id="71" name="Freeform 71"/>
            <p:cNvSpPr/>
            <p:nvPr/>
          </p:nvSpPr>
          <p:spPr>
            <a:xfrm>
              <a:off x="0" y="0"/>
              <a:ext cx="371625" cy="262559"/>
            </a:xfrm>
            <a:custGeom>
              <a:avLst/>
              <a:gdLst/>
              <a:ahLst/>
              <a:cxnLst/>
              <a:rect l="l" t="t" r="r" b="b"/>
              <a:pathLst>
                <a:path w="371625" h="262559">
                  <a:moveTo>
                    <a:pt x="0" y="0"/>
                  </a:moveTo>
                  <a:lnTo>
                    <a:pt x="371625" y="0"/>
                  </a:lnTo>
                  <a:lnTo>
                    <a:pt x="371625" y="262559"/>
                  </a:lnTo>
                  <a:lnTo>
                    <a:pt x="0" y="262559"/>
                  </a:lnTo>
                  <a:close/>
                </a:path>
              </a:pathLst>
            </a:custGeom>
            <a:solidFill>
              <a:srgbClr val="F34F87"/>
            </a:solidFill>
          </p:spPr>
        </p:sp>
        <p:sp>
          <p:nvSpPr>
            <p:cNvPr id="72" name="TextBox 72"/>
            <p:cNvSpPr txBox="1"/>
            <p:nvPr/>
          </p:nvSpPr>
          <p:spPr>
            <a:xfrm>
              <a:off x="0" y="-57150"/>
              <a:ext cx="371625" cy="319709"/>
            </a:xfrm>
            <a:prstGeom prst="rect">
              <a:avLst/>
            </a:prstGeom>
          </p:spPr>
          <p:txBody>
            <a:bodyPr lIns="50800" tIns="50800" rIns="50800" bIns="50800" rtlCol="0" anchor="ctr"/>
            <a:lstStyle/>
            <a:p>
              <a:pPr algn="ctr">
                <a:lnSpc>
                  <a:spcPts val="3500"/>
                </a:lnSpc>
              </a:pPr>
              <a:endParaRPr/>
            </a:p>
          </p:txBody>
        </p:sp>
      </p:grpSp>
      <p:grpSp>
        <p:nvGrpSpPr>
          <p:cNvPr id="73" name="Group 73"/>
          <p:cNvGrpSpPr/>
          <p:nvPr/>
        </p:nvGrpSpPr>
        <p:grpSpPr>
          <a:xfrm>
            <a:off x="5322370" y="5211039"/>
            <a:ext cx="1411015" cy="996903"/>
            <a:chOff x="0" y="0"/>
            <a:chExt cx="371625" cy="262559"/>
          </a:xfrm>
        </p:grpSpPr>
        <p:sp>
          <p:nvSpPr>
            <p:cNvPr id="74" name="Freeform 74"/>
            <p:cNvSpPr/>
            <p:nvPr/>
          </p:nvSpPr>
          <p:spPr>
            <a:xfrm>
              <a:off x="0" y="0"/>
              <a:ext cx="371625" cy="262559"/>
            </a:xfrm>
            <a:custGeom>
              <a:avLst/>
              <a:gdLst/>
              <a:ahLst/>
              <a:cxnLst/>
              <a:rect l="l" t="t" r="r" b="b"/>
              <a:pathLst>
                <a:path w="371625" h="262559">
                  <a:moveTo>
                    <a:pt x="0" y="0"/>
                  </a:moveTo>
                  <a:lnTo>
                    <a:pt x="371625" y="0"/>
                  </a:lnTo>
                  <a:lnTo>
                    <a:pt x="371625" y="262559"/>
                  </a:lnTo>
                  <a:lnTo>
                    <a:pt x="0" y="262559"/>
                  </a:lnTo>
                  <a:close/>
                </a:path>
              </a:pathLst>
            </a:custGeom>
            <a:solidFill>
              <a:srgbClr val="F34F87"/>
            </a:solidFill>
          </p:spPr>
        </p:sp>
        <p:sp>
          <p:nvSpPr>
            <p:cNvPr id="75" name="TextBox 75"/>
            <p:cNvSpPr txBox="1"/>
            <p:nvPr/>
          </p:nvSpPr>
          <p:spPr>
            <a:xfrm>
              <a:off x="0" y="-57150"/>
              <a:ext cx="371625" cy="319709"/>
            </a:xfrm>
            <a:prstGeom prst="rect">
              <a:avLst/>
            </a:prstGeom>
          </p:spPr>
          <p:txBody>
            <a:bodyPr lIns="50800" tIns="50800" rIns="50800" bIns="50800" rtlCol="0" anchor="ctr"/>
            <a:lstStyle/>
            <a:p>
              <a:pPr algn="ctr">
                <a:lnSpc>
                  <a:spcPts val="3500"/>
                </a:lnSpc>
              </a:pPr>
              <a:endParaRPr/>
            </a:p>
          </p:txBody>
        </p:sp>
      </p:grpSp>
      <p:grpSp>
        <p:nvGrpSpPr>
          <p:cNvPr id="76" name="Group 76"/>
          <p:cNvGrpSpPr/>
          <p:nvPr/>
        </p:nvGrpSpPr>
        <p:grpSpPr>
          <a:xfrm>
            <a:off x="6994258" y="5211039"/>
            <a:ext cx="1411015" cy="996903"/>
            <a:chOff x="0" y="0"/>
            <a:chExt cx="371625" cy="262559"/>
          </a:xfrm>
        </p:grpSpPr>
        <p:sp>
          <p:nvSpPr>
            <p:cNvPr id="77" name="Freeform 77"/>
            <p:cNvSpPr/>
            <p:nvPr/>
          </p:nvSpPr>
          <p:spPr>
            <a:xfrm>
              <a:off x="0" y="0"/>
              <a:ext cx="371625" cy="262559"/>
            </a:xfrm>
            <a:custGeom>
              <a:avLst/>
              <a:gdLst/>
              <a:ahLst/>
              <a:cxnLst/>
              <a:rect l="l" t="t" r="r" b="b"/>
              <a:pathLst>
                <a:path w="371625" h="262559">
                  <a:moveTo>
                    <a:pt x="0" y="0"/>
                  </a:moveTo>
                  <a:lnTo>
                    <a:pt x="371625" y="0"/>
                  </a:lnTo>
                  <a:lnTo>
                    <a:pt x="371625" y="262559"/>
                  </a:lnTo>
                  <a:lnTo>
                    <a:pt x="0" y="262559"/>
                  </a:lnTo>
                  <a:close/>
                </a:path>
              </a:pathLst>
            </a:custGeom>
            <a:solidFill>
              <a:srgbClr val="F34F87"/>
            </a:solidFill>
          </p:spPr>
        </p:sp>
        <p:sp>
          <p:nvSpPr>
            <p:cNvPr id="78" name="TextBox 78"/>
            <p:cNvSpPr txBox="1"/>
            <p:nvPr/>
          </p:nvSpPr>
          <p:spPr>
            <a:xfrm>
              <a:off x="0" y="-57150"/>
              <a:ext cx="371625" cy="319709"/>
            </a:xfrm>
            <a:prstGeom prst="rect">
              <a:avLst/>
            </a:prstGeom>
          </p:spPr>
          <p:txBody>
            <a:bodyPr lIns="50800" tIns="50800" rIns="50800" bIns="50800" rtlCol="0" anchor="ctr"/>
            <a:lstStyle/>
            <a:p>
              <a:pPr algn="ctr">
                <a:lnSpc>
                  <a:spcPts val="3500"/>
                </a:lnSpc>
              </a:pPr>
              <a:endParaRPr/>
            </a:p>
          </p:txBody>
        </p:sp>
      </p:grpSp>
      <p:sp>
        <p:nvSpPr>
          <p:cNvPr id="79" name="TextBox 79"/>
          <p:cNvSpPr txBox="1"/>
          <p:nvPr/>
        </p:nvSpPr>
        <p:spPr>
          <a:xfrm>
            <a:off x="10221848" y="7448871"/>
            <a:ext cx="4126907" cy="761378"/>
          </a:xfrm>
          <a:prstGeom prst="rect">
            <a:avLst/>
          </a:prstGeom>
        </p:spPr>
        <p:txBody>
          <a:bodyPr lIns="0" tIns="0" rIns="0" bIns="0" rtlCol="0" anchor="t">
            <a:spAutoFit/>
          </a:bodyPr>
          <a:lstStyle/>
          <a:p>
            <a:pPr algn="ctr">
              <a:lnSpc>
                <a:spcPts val="5600"/>
              </a:lnSpc>
            </a:pPr>
            <a:r>
              <a:rPr lang="en-US" sz="5600">
                <a:solidFill>
                  <a:srgbClr val="F8F8F8"/>
                </a:solidFill>
                <a:latin typeface="Rubik"/>
              </a:rPr>
              <a:t>EQUITY</a:t>
            </a:r>
          </a:p>
        </p:txBody>
      </p:sp>
      <p:sp>
        <p:nvSpPr>
          <p:cNvPr id="80" name="TextBox 80"/>
          <p:cNvSpPr txBox="1"/>
          <p:nvPr/>
        </p:nvSpPr>
        <p:spPr>
          <a:xfrm>
            <a:off x="3914784" y="7477446"/>
            <a:ext cx="4099628" cy="761378"/>
          </a:xfrm>
          <a:prstGeom prst="rect">
            <a:avLst/>
          </a:prstGeom>
        </p:spPr>
        <p:txBody>
          <a:bodyPr lIns="0" tIns="0" rIns="0" bIns="0" rtlCol="0" anchor="t">
            <a:spAutoFit/>
          </a:bodyPr>
          <a:lstStyle/>
          <a:p>
            <a:pPr algn="ctr">
              <a:lnSpc>
                <a:spcPts val="5600"/>
              </a:lnSpc>
            </a:pPr>
            <a:r>
              <a:rPr lang="en-US" sz="5600">
                <a:solidFill>
                  <a:srgbClr val="F8F8F8"/>
                </a:solidFill>
                <a:latin typeface="Rubik"/>
              </a:rPr>
              <a:t>EQUALITY</a:t>
            </a:r>
          </a:p>
        </p:txBody>
      </p:sp>
      <p:sp>
        <p:nvSpPr>
          <p:cNvPr id="81" name="Freeform 81"/>
          <p:cNvSpPr/>
          <p:nvPr/>
        </p:nvSpPr>
        <p:spPr>
          <a:xfrm>
            <a:off x="3415440" y="8399738"/>
            <a:ext cx="5136416" cy="214796"/>
          </a:xfrm>
          <a:custGeom>
            <a:avLst/>
            <a:gdLst/>
            <a:ahLst/>
            <a:cxnLst/>
            <a:rect l="l" t="t" r="r" b="b"/>
            <a:pathLst>
              <a:path w="5136416" h="214796">
                <a:moveTo>
                  <a:pt x="0" y="0"/>
                </a:moveTo>
                <a:lnTo>
                  <a:pt x="5136416" y="0"/>
                </a:lnTo>
                <a:lnTo>
                  <a:pt x="5136416" y="214796"/>
                </a:lnTo>
                <a:lnTo>
                  <a:pt x="0" y="21479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82" name="Freeform 82"/>
          <p:cNvSpPr/>
          <p:nvPr/>
        </p:nvSpPr>
        <p:spPr>
          <a:xfrm>
            <a:off x="9774244" y="8399738"/>
            <a:ext cx="5136416" cy="214796"/>
          </a:xfrm>
          <a:custGeom>
            <a:avLst/>
            <a:gdLst/>
            <a:ahLst/>
            <a:cxnLst/>
            <a:rect l="l" t="t" r="r" b="b"/>
            <a:pathLst>
              <a:path w="5136416" h="214796">
                <a:moveTo>
                  <a:pt x="0" y="0"/>
                </a:moveTo>
                <a:lnTo>
                  <a:pt x="5136416" y="0"/>
                </a:lnTo>
                <a:lnTo>
                  <a:pt x="5136416" y="214796"/>
                </a:lnTo>
                <a:lnTo>
                  <a:pt x="0" y="21479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grpSp>
        <p:nvGrpSpPr>
          <p:cNvPr id="2" name="Group 2"/>
          <p:cNvGrpSpPr/>
          <p:nvPr/>
        </p:nvGrpSpPr>
        <p:grpSpPr>
          <a:xfrm>
            <a:off x="-2345160" y="2252703"/>
            <a:ext cx="11489160" cy="1276661"/>
            <a:chOff x="0" y="0"/>
            <a:chExt cx="3025952" cy="336240"/>
          </a:xfrm>
        </p:grpSpPr>
        <p:sp>
          <p:nvSpPr>
            <p:cNvPr id="3" name="Freeform 3"/>
            <p:cNvSpPr/>
            <p:nvPr/>
          </p:nvSpPr>
          <p:spPr>
            <a:xfrm>
              <a:off x="0" y="0"/>
              <a:ext cx="3025952" cy="336240"/>
            </a:xfrm>
            <a:custGeom>
              <a:avLst/>
              <a:gdLst/>
              <a:ahLst/>
              <a:cxnLst/>
              <a:rect l="l" t="t" r="r" b="b"/>
              <a:pathLst>
                <a:path w="3025952" h="336240">
                  <a:moveTo>
                    <a:pt x="10108" y="0"/>
                  </a:moveTo>
                  <a:lnTo>
                    <a:pt x="3015844" y="0"/>
                  </a:lnTo>
                  <a:cubicBezTo>
                    <a:pt x="3018525" y="0"/>
                    <a:pt x="3021096" y="1065"/>
                    <a:pt x="3022991" y="2960"/>
                  </a:cubicBezTo>
                  <a:cubicBezTo>
                    <a:pt x="3024887" y="4856"/>
                    <a:pt x="3025952" y="7427"/>
                    <a:pt x="3025952" y="10108"/>
                  </a:cubicBezTo>
                  <a:lnTo>
                    <a:pt x="3025952" y="326132"/>
                  </a:lnTo>
                  <a:cubicBezTo>
                    <a:pt x="3025952" y="328813"/>
                    <a:pt x="3024887" y="331384"/>
                    <a:pt x="3022991" y="333279"/>
                  </a:cubicBezTo>
                  <a:cubicBezTo>
                    <a:pt x="3021096" y="335175"/>
                    <a:pt x="3018525" y="336240"/>
                    <a:pt x="3015844" y="336240"/>
                  </a:cubicBezTo>
                  <a:lnTo>
                    <a:pt x="10108" y="336240"/>
                  </a:lnTo>
                  <a:cubicBezTo>
                    <a:pt x="7427" y="336240"/>
                    <a:pt x="4856" y="335175"/>
                    <a:pt x="2960" y="333279"/>
                  </a:cubicBezTo>
                  <a:cubicBezTo>
                    <a:pt x="1065" y="331384"/>
                    <a:pt x="0" y="328813"/>
                    <a:pt x="0" y="326132"/>
                  </a:cubicBezTo>
                  <a:lnTo>
                    <a:pt x="0" y="10108"/>
                  </a:lnTo>
                  <a:cubicBezTo>
                    <a:pt x="0" y="7427"/>
                    <a:pt x="1065" y="4856"/>
                    <a:pt x="2960" y="2960"/>
                  </a:cubicBezTo>
                  <a:cubicBezTo>
                    <a:pt x="4856" y="1065"/>
                    <a:pt x="7427" y="0"/>
                    <a:pt x="10108" y="0"/>
                  </a:cubicBezTo>
                  <a:close/>
                </a:path>
              </a:pathLst>
            </a:custGeom>
            <a:solidFill>
              <a:srgbClr val="FBD160"/>
            </a:solidFill>
          </p:spPr>
        </p:sp>
        <p:sp>
          <p:nvSpPr>
            <p:cNvPr id="4" name="TextBox 4"/>
            <p:cNvSpPr txBox="1"/>
            <p:nvPr/>
          </p:nvSpPr>
          <p:spPr>
            <a:xfrm>
              <a:off x="0" y="-57150"/>
              <a:ext cx="3025952" cy="393390"/>
            </a:xfrm>
            <a:prstGeom prst="rect">
              <a:avLst/>
            </a:prstGeom>
          </p:spPr>
          <p:txBody>
            <a:bodyPr lIns="50800" tIns="50800" rIns="50800" bIns="50800" rtlCol="0" anchor="ctr"/>
            <a:lstStyle/>
            <a:p>
              <a:pPr algn="ctr">
                <a:lnSpc>
                  <a:spcPts val="3500"/>
                </a:lnSpc>
              </a:pPr>
              <a:endParaRPr/>
            </a:p>
          </p:txBody>
        </p:sp>
      </p:grpSp>
      <p:grpSp>
        <p:nvGrpSpPr>
          <p:cNvPr id="5" name="Group 5"/>
          <p:cNvGrpSpPr/>
          <p:nvPr/>
        </p:nvGrpSpPr>
        <p:grpSpPr>
          <a:xfrm>
            <a:off x="9449943" y="2520315"/>
            <a:ext cx="7809357" cy="5246370"/>
            <a:chOff x="-12700" y="-26670"/>
            <a:chExt cx="4860290" cy="3265170"/>
          </a:xfrm>
        </p:grpSpPr>
        <p:sp>
          <p:nvSpPr>
            <p:cNvPr id="6" name="Freeform 6"/>
            <p:cNvSpPr/>
            <p:nvPr/>
          </p:nvSpPr>
          <p:spPr>
            <a:xfrm>
              <a:off x="0" y="0"/>
              <a:ext cx="4860290" cy="3265170"/>
            </a:xfrm>
            <a:custGeom>
              <a:avLst/>
              <a:gdLst/>
              <a:ahLst/>
              <a:cxnLst/>
              <a:rect l="l" t="t" r="r" b="b"/>
              <a:pathLst>
                <a:path w="4860290" h="3265170">
                  <a:moveTo>
                    <a:pt x="4860290" y="2399030"/>
                  </a:moveTo>
                  <a:lnTo>
                    <a:pt x="4860290" y="2750820"/>
                  </a:lnTo>
                  <a:cubicBezTo>
                    <a:pt x="4860290" y="3040380"/>
                    <a:pt x="4608830" y="3265170"/>
                    <a:pt x="4321810" y="3234690"/>
                  </a:cubicBezTo>
                  <a:lnTo>
                    <a:pt x="1046480" y="2882900"/>
                  </a:lnTo>
                  <a:cubicBezTo>
                    <a:pt x="826770" y="2858770"/>
                    <a:pt x="655320" y="2692400"/>
                    <a:pt x="618490" y="2481580"/>
                  </a:cubicBezTo>
                  <a:lnTo>
                    <a:pt x="567690" y="2485390"/>
                  </a:lnTo>
                  <a:cubicBezTo>
                    <a:pt x="293370" y="2505710"/>
                    <a:pt x="57150" y="2296160"/>
                    <a:pt x="44450" y="2021840"/>
                  </a:cubicBezTo>
                  <a:lnTo>
                    <a:pt x="12700" y="1338580"/>
                  </a:lnTo>
                  <a:cubicBezTo>
                    <a:pt x="0" y="1056640"/>
                    <a:pt x="227330" y="825500"/>
                    <a:pt x="508000" y="830580"/>
                  </a:cubicBezTo>
                  <a:lnTo>
                    <a:pt x="467360" y="596900"/>
                  </a:lnTo>
                  <a:cubicBezTo>
                    <a:pt x="412750" y="280670"/>
                    <a:pt x="673100" y="0"/>
                    <a:pt x="991870" y="29210"/>
                  </a:cubicBezTo>
                  <a:lnTo>
                    <a:pt x="4352290" y="335280"/>
                  </a:lnTo>
                  <a:cubicBezTo>
                    <a:pt x="4583430" y="356870"/>
                    <a:pt x="4767580" y="538480"/>
                    <a:pt x="4791710" y="769620"/>
                  </a:cubicBezTo>
                  <a:lnTo>
                    <a:pt x="4804410" y="886460"/>
                  </a:lnTo>
                  <a:cubicBezTo>
                    <a:pt x="4834890" y="1173480"/>
                    <a:pt x="4608830" y="1423670"/>
                    <a:pt x="4320540" y="1423670"/>
                  </a:cubicBezTo>
                  <a:lnTo>
                    <a:pt x="4114800" y="1423670"/>
                  </a:lnTo>
                  <a:cubicBezTo>
                    <a:pt x="4114800" y="1433830"/>
                    <a:pt x="4116070" y="1443990"/>
                    <a:pt x="4116070" y="1452880"/>
                  </a:cubicBezTo>
                  <a:lnTo>
                    <a:pt x="4116070" y="1766570"/>
                  </a:lnTo>
                  <a:cubicBezTo>
                    <a:pt x="4116070" y="1817370"/>
                    <a:pt x="4108450" y="1866900"/>
                    <a:pt x="4093210" y="1913890"/>
                  </a:cubicBezTo>
                  <a:lnTo>
                    <a:pt x="4372610" y="1913890"/>
                  </a:lnTo>
                  <a:cubicBezTo>
                    <a:pt x="4641850" y="1912620"/>
                    <a:pt x="4860290" y="2131060"/>
                    <a:pt x="4860290" y="2399030"/>
                  </a:cubicBezTo>
                  <a:close/>
                </a:path>
              </a:pathLst>
            </a:custGeom>
            <a:blipFill>
              <a:blip r:embed="rId3"/>
              <a:stretch>
                <a:fillRect t="-306" b="-306"/>
              </a:stretch>
            </a:blipFill>
          </p:spPr>
        </p:sp>
      </p:grpSp>
      <p:sp>
        <p:nvSpPr>
          <p:cNvPr id="7" name="TextBox 7"/>
          <p:cNvSpPr txBox="1"/>
          <p:nvPr/>
        </p:nvSpPr>
        <p:spPr>
          <a:xfrm>
            <a:off x="1360720" y="2367157"/>
            <a:ext cx="7060002" cy="1209677"/>
          </a:xfrm>
          <a:prstGeom prst="rect">
            <a:avLst/>
          </a:prstGeom>
        </p:spPr>
        <p:txBody>
          <a:bodyPr lIns="0" tIns="0" rIns="0" bIns="0" rtlCol="0" anchor="t">
            <a:spAutoFit/>
          </a:bodyPr>
          <a:lstStyle/>
          <a:p>
            <a:pPr>
              <a:lnSpc>
                <a:spcPts val="9000"/>
              </a:lnSpc>
            </a:pPr>
            <a:r>
              <a:rPr lang="en-US" sz="9000">
                <a:solidFill>
                  <a:srgbClr val="2B2B2B"/>
                </a:solidFill>
                <a:latin typeface="Rubik"/>
              </a:rPr>
              <a:t>TERMS </a:t>
            </a:r>
          </a:p>
        </p:txBody>
      </p:sp>
      <p:sp>
        <p:nvSpPr>
          <p:cNvPr id="8" name="TextBox 8"/>
          <p:cNvSpPr txBox="1"/>
          <p:nvPr/>
        </p:nvSpPr>
        <p:spPr>
          <a:xfrm>
            <a:off x="1360720" y="1455919"/>
            <a:ext cx="7060002" cy="749313"/>
          </a:xfrm>
          <a:prstGeom prst="rect">
            <a:avLst/>
          </a:prstGeom>
        </p:spPr>
        <p:txBody>
          <a:bodyPr lIns="0" tIns="0" rIns="0" bIns="0" rtlCol="0" anchor="t">
            <a:spAutoFit/>
          </a:bodyPr>
          <a:lstStyle/>
          <a:p>
            <a:pPr>
              <a:lnSpc>
                <a:spcPts val="5500"/>
              </a:lnSpc>
            </a:pPr>
            <a:r>
              <a:rPr lang="en-US" sz="5500">
                <a:solidFill>
                  <a:srgbClr val="F8F8F8"/>
                </a:solidFill>
                <a:latin typeface="Segoe Script"/>
              </a:rPr>
              <a:t>Foundational </a:t>
            </a:r>
          </a:p>
        </p:txBody>
      </p:sp>
      <p:sp>
        <p:nvSpPr>
          <p:cNvPr id="9" name="Freeform 9"/>
          <p:cNvSpPr/>
          <p:nvPr/>
        </p:nvSpPr>
        <p:spPr>
          <a:xfrm rot="663064">
            <a:off x="11916076" y="8284919"/>
            <a:ext cx="3341751" cy="2497200"/>
          </a:xfrm>
          <a:custGeom>
            <a:avLst/>
            <a:gdLst/>
            <a:ahLst/>
            <a:cxnLst/>
            <a:rect l="l" t="t" r="r" b="b"/>
            <a:pathLst>
              <a:path w="3341751" h="2497200">
                <a:moveTo>
                  <a:pt x="0" y="0"/>
                </a:moveTo>
                <a:lnTo>
                  <a:pt x="3341751" y="0"/>
                </a:lnTo>
                <a:lnTo>
                  <a:pt x="3341751" y="2497200"/>
                </a:lnTo>
                <a:lnTo>
                  <a:pt x="0" y="24972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0" name="Freeform 10"/>
          <p:cNvSpPr/>
          <p:nvPr/>
        </p:nvSpPr>
        <p:spPr>
          <a:xfrm rot="663064" flipH="1" flipV="1">
            <a:off x="11683746" y="-274012"/>
            <a:ext cx="3341751" cy="2497200"/>
          </a:xfrm>
          <a:custGeom>
            <a:avLst/>
            <a:gdLst/>
            <a:ahLst/>
            <a:cxnLst/>
            <a:rect l="l" t="t" r="r" b="b"/>
            <a:pathLst>
              <a:path w="3341751" h="2497200">
                <a:moveTo>
                  <a:pt x="3341751" y="2497200"/>
                </a:moveTo>
                <a:lnTo>
                  <a:pt x="0" y="2497200"/>
                </a:lnTo>
                <a:lnTo>
                  <a:pt x="0" y="0"/>
                </a:lnTo>
                <a:lnTo>
                  <a:pt x="3341751" y="0"/>
                </a:lnTo>
                <a:lnTo>
                  <a:pt x="3341751" y="249720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1" name="TextBox 11"/>
          <p:cNvSpPr txBox="1"/>
          <p:nvPr/>
        </p:nvSpPr>
        <p:spPr>
          <a:xfrm>
            <a:off x="438102" y="3567309"/>
            <a:ext cx="8905237" cy="6565899"/>
          </a:xfrm>
          <a:prstGeom prst="rect">
            <a:avLst/>
          </a:prstGeom>
        </p:spPr>
        <p:txBody>
          <a:bodyPr lIns="0" tIns="0" rIns="0" bIns="0" rtlCol="0" anchor="t">
            <a:spAutoFit/>
          </a:bodyPr>
          <a:lstStyle/>
          <a:p>
            <a:pPr>
              <a:lnSpc>
                <a:spcPts val="3500"/>
              </a:lnSpc>
              <a:spcBef>
                <a:spcPct val="0"/>
              </a:spcBef>
            </a:pPr>
            <a:r>
              <a:rPr lang="en-US" sz="2500">
                <a:solidFill>
                  <a:srgbClr val="FFFFFF"/>
                </a:solidFill>
                <a:latin typeface="Rubik"/>
              </a:rPr>
              <a:t>Inclusion-it's about creating an environment where everyone feels valued and respected, where all voices are heard and included.</a:t>
            </a:r>
          </a:p>
          <a:p>
            <a:pPr>
              <a:lnSpc>
                <a:spcPts val="3500"/>
              </a:lnSpc>
              <a:spcBef>
                <a:spcPct val="0"/>
              </a:spcBef>
            </a:pPr>
            <a:endParaRPr lang="en-US" sz="2500">
              <a:solidFill>
                <a:srgbClr val="FFFFFF"/>
              </a:solidFill>
              <a:latin typeface="Rubik"/>
            </a:endParaRPr>
          </a:p>
          <a:p>
            <a:pPr>
              <a:lnSpc>
                <a:spcPts val="3500"/>
              </a:lnSpc>
              <a:spcBef>
                <a:spcPct val="0"/>
              </a:spcBef>
            </a:pPr>
            <a:r>
              <a:rPr lang="en-US" sz="2500">
                <a:solidFill>
                  <a:srgbClr val="FFFFFF"/>
                </a:solidFill>
                <a:latin typeface="Rubik"/>
              </a:rPr>
              <a:t>Distinction Between Equity and Equality-Equality is like giving everyone the same-size shoes, regardless of their needs. </a:t>
            </a:r>
          </a:p>
          <a:p>
            <a:pPr>
              <a:lnSpc>
                <a:spcPts val="3500"/>
              </a:lnSpc>
              <a:spcBef>
                <a:spcPct val="0"/>
              </a:spcBef>
            </a:pPr>
            <a:endParaRPr lang="en-US" sz="2500">
              <a:solidFill>
                <a:srgbClr val="FFFFFF"/>
              </a:solidFill>
              <a:latin typeface="Rubik"/>
            </a:endParaRPr>
          </a:p>
          <a:p>
            <a:pPr>
              <a:lnSpc>
                <a:spcPts val="3500"/>
              </a:lnSpc>
              <a:spcBef>
                <a:spcPct val="0"/>
              </a:spcBef>
            </a:pPr>
            <a:r>
              <a:rPr lang="en-US" sz="2500">
                <a:solidFill>
                  <a:srgbClr val="FFFFFF"/>
                </a:solidFill>
                <a:latin typeface="Rubik"/>
              </a:rPr>
              <a:t>But equity? It's about giving everyone the shoes that fit them best, so they can walk comfortably and reach their full potential. </a:t>
            </a:r>
          </a:p>
          <a:p>
            <a:pPr>
              <a:lnSpc>
                <a:spcPts val="3500"/>
              </a:lnSpc>
              <a:spcBef>
                <a:spcPct val="0"/>
              </a:spcBef>
            </a:pPr>
            <a:endParaRPr lang="en-US" sz="2500">
              <a:solidFill>
                <a:srgbClr val="FFFFFF"/>
              </a:solidFill>
              <a:latin typeface="Rubik"/>
            </a:endParaRPr>
          </a:p>
          <a:p>
            <a:pPr>
              <a:lnSpc>
                <a:spcPts val="3500"/>
              </a:lnSpc>
              <a:spcBef>
                <a:spcPct val="0"/>
              </a:spcBef>
            </a:pPr>
            <a:r>
              <a:rPr lang="en-US" sz="2500">
                <a:solidFill>
                  <a:srgbClr val="FFFFFF"/>
                </a:solidFill>
                <a:latin typeface="Rubik"/>
              </a:rPr>
              <a:t>Inclusion, equity, and equality—they're all part of building a fair and welcoming space where everyone can thrive."</a:t>
            </a:r>
          </a:p>
          <a:p>
            <a:pPr>
              <a:lnSpc>
                <a:spcPts val="3500"/>
              </a:lnSpc>
              <a:spcBef>
                <a:spcPct val="0"/>
              </a:spcBef>
            </a:pPr>
            <a:endParaRPr lang="en-US" sz="2500">
              <a:solidFill>
                <a:srgbClr val="FFFFFF"/>
              </a:solidFill>
              <a:latin typeface="Rubik"/>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grpSp>
        <p:nvGrpSpPr>
          <p:cNvPr id="2" name="Group 2"/>
          <p:cNvGrpSpPr/>
          <p:nvPr/>
        </p:nvGrpSpPr>
        <p:grpSpPr>
          <a:xfrm>
            <a:off x="8346656" y="2252703"/>
            <a:ext cx="10851526" cy="1276661"/>
            <a:chOff x="0" y="0"/>
            <a:chExt cx="2858015" cy="336240"/>
          </a:xfrm>
        </p:grpSpPr>
        <p:sp>
          <p:nvSpPr>
            <p:cNvPr id="3" name="Freeform 3"/>
            <p:cNvSpPr/>
            <p:nvPr/>
          </p:nvSpPr>
          <p:spPr>
            <a:xfrm>
              <a:off x="0" y="0"/>
              <a:ext cx="2858015" cy="336240"/>
            </a:xfrm>
            <a:custGeom>
              <a:avLst/>
              <a:gdLst/>
              <a:ahLst/>
              <a:cxnLst/>
              <a:rect l="l" t="t" r="r" b="b"/>
              <a:pathLst>
                <a:path w="2858015" h="336240">
                  <a:moveTo>
                    <a:pt x="10702" y="0"/>
                  </a:moveTo>
                  <a:lnTo>
                    <a:pt x="2847313" y="0"/>
                  </a:lnTo>
                  <a:cubicBezTo>
                    <a:pt x="2850152" y="0"/>
                    <a:pt x="2852874" y="1127"/>
                    <a:pt x="2854881" y="3134"/>
                  </a:cubicBezTo>
                  <a:cubicBezTo>
                    <a:pt x="2856888" y="5141"/>
                    <a:pt x="2858015" y="7863"/>
                    <a:pt x="2858015" y="10702"/>
                  </a:cubicBezTo>
                  <a:lnTo>
                    <a:pt x="2858015" y="325538"/>
                  </a:lnTo>
                  <a:cubicBezTo>
                    <a:pt x="2858015" y="328376"/>
                    <a:pt x="2856888" y="331098"/>
                    <a:pt x="2854881" y="333105"/>
                  </a:cubicBezTo>
                  <a:cubicBezTo>
                    <a:pt x="2852874" y="335112"/>
                    <a:pt x="2850152" y="336240"/>
                    <a:pt x="2847313" y="336240"/>
                  </a:cubicBezTo>
                  <a:lnTo>
                    <a:pt x="10702" y="336240"/>
                  </a:lnTo>
                  <a:cubicBezTo>
                    <a:pt x="7863" y="336240"/>
                    <a:pt x="5141" y="335112"/>
                    <a:pt x="3134" y="333105"/>
                  </a:cubicBezTo>
                  <a:cubicBezTo>
                    <a:pt x="1127" y="331098"/>
                    <a:pt x="0" y="328376"/>
                    <a:pt x="0" y="325538"/>
                  </a:cubicBezTo>
                  <a:lnTo>
                    <a:pt x="0" y="10702"/>
                  </a:lnTo>
                  <a:cubicBezTo>
                    <a:pt x="0" y="7863"/>
                    <a:pt x="1127" y="5141"/>
                    <a:pt x="3134" y="3134"/>
                  </a:cubicBezTo>
                  <a:cubicBezTo>
                    <a:pt x="5141" y="1127"/>
                    <a:pt x="7863" y="0"/>
                    <a:pt x="10702" y="0"/>
                  </a:cubicBezTo>
                  <a:close/>
                </a:path>
              </a:pathLst>
            </a:custGeom>
            <a:solidFill>
              <a:srgbClr val="F34F87"/>
            </a:solidFill>
          </p:spPr>
        </p:sp>
        <p:sp>
          <p:nvSpPr>
            <p:cNvPr id="4" name="TextBox 4"/>
            <p:cNvSpPr txBox="1"/>
            <p:nvPr/>
          </p:nvSpPr>
          <p:spPr>
            <a:xfrm>
              <a:off x="0" y="-57150"/>
              <a:ext cx="2858015" cy="393390"/>
            </a:xfrm>
            <a:prstGeom prst="rect">
              <a:avLst/>
            </a:prstGeom>
          </p:spPr>
          <p:txBody>
            <a:bodyPr lIns="50800" tIns="50800" rIns="50800" bIns="50800" rtlCol="0" anchor="ctr"/>
            <a:lstStyle/>
            <a:p>
              <a:pPr algn="ctr">
                <a:lnSpc>
                  <a:spcPts val="3500"/>
                </a:lnSpc>
              </a:pPr>
              <a:endParaRPr/>
            </a:p>
          </p:txBody>
        </p:sp>
      </p:grpSp>
      <p:sp>
        <p:nvSpPr>
          <p:cNvPr id="5" name="TextBox 5"/>
          <p:cNvSpPr txBox="1"/>
          <p:nvPr/>
        </p:nvSpPr>
        <p:spPr>
          <a:xfrm>
            <a:off x="8667750" y="2367157"/>
            <a:ext cx="5709184" cy="1209677"/>
          </a:xfrm>
          <a:prstGeom prst="rect">
            <a:avLst/>
          </a:prstGeom>
        </p:spPr>
        <p:txBody>
          <a:bodyPr lIns="0" tIns="0" rIns="0" bIns="0" rtlCol="0" anchor="t">
            <a:spAutoFit/>
          </a:bodyPr>
          <a:lstStyle/>
          <a:p>
            <a:pPr>
              <a:lnSpc>
                <a:spcPts val="9000"/>
              </a:lnSpc>
            </a:pPr>
            <a:r>
              <a:rPr lang="en-US" sz="9000">
                <a:solidFill>
                  <a:srgbClr val="2B2B2B"/>
                </a:solidFill>
                <a:latin typeface="Rubik"/>
              </a:rPr>
              <a:t>TERMS</a:t>
            </a:r>
          </a:p>
        </p:txBody>
      </p:sp>
      <p:sp>
        <p:nvSpPr>
          <p:cNvPr id="6" name="TextBox 6"/>
          <p:cNvSpPr txBox="1"/>
          <p:nvPr/>
        </p:nvSpPr>
        <p:spPr>
          <a:xfrm>
            <a:off x="8667750" y="1455919"/>
            <a:ext cx="5709184" cy="749313"/>
          </a:xfrm>
          <a:prstGeom prst="rect">
            <a:avLst/>
          </a:prstGeom>
        </p:spPr>
        <p:txBody>
          <a:bodyPr lIns="0" tIns="0" rIns="0" bIns="0" rtlCol="0" anchor="t">
            <a:spAutoFit/>
          </a:bodyPr>
          <a:lstStyle/>
          <a:p>
            <a:pPr>
              <a:lnSpc>
                <a:spcPts val="5500"/>
              </a:lnSpc>
            </a:pPr>
            <a:r>
              <a:rPr lang="en-US" sz="5500">
                <a:solidFill>
                  <a:srgbClr val="F8F8F8"/>
                </a:solidFill>
                <a:latin typeface="Segoe Script"/>
              </a:rPr>
              <a:t>Bias </a:t>
            </a:r>
          </a:p>
        </p:txBody>
      </p:sp>
      <p:sp>
        <p:nvSpPr>
          <p:cNvPr id="7" name="TextBox 7"/>
          <p:cNvSpPr txBox="1"/>
          <p:nvPr/>
        </p:nvSpPr>
        <p:spPr>
          <a:xfrm>
            <a:off x="8667750" y="6404859"/>
            <a:ext cx="9620250" cy="3835844"/>
          </a:xfrm>
          <a:prstGeom prst="rect">
            <a:avLst/>
          </a:prstGeom>
        </p:spPr>
        <p:txBody>
          <a:bodyPr lIns="0" tIns="0" rIns="0" bIns="0" rtlCol="0" anchor="t">
            <a:spAutoFit/>
          </a:bodyPr>
          <a:lstStyle/>
          <a:p>
            <a:pPr>
              <a:lnSpc>
                <a:spcPts val="3048"/>
              </a:lnSpc>
            </a:pPr>
            <a:r>
              <a:rPr lang="en-US" sz="2400">
                <a:solidFill>
                  <a:srgbClr val="F8F8F8"/>
                </a:solidFill>
                <a:latin typeface="Rubik"/>
              </a:rPr>
              <a:t>Conscious Bias-Conscious bias is when we're aware of our biases—like preferring one person over another because of their background or appearance.</a:t>
            </a:r>
          </a:p>
          <a:p>
            <a:pPr>
              <a:lnSpc>
                <a:spcPts val="3048"/>
              </a:lnSpc>
            </a:pPr>
            <a:endParaRPr lang="en-US" sz="2400">
              <a:solidFill>
                <a:srgbClr val="F8F8F8"/>
              </a:solidFill>
              <a:latin typeface="Rubik"/>
            </a:endParaRPr>
          </a:p>
          <a:p>
            <a:pPr>
              <a:lnSpc>
                <a:spcPts val="3048"/>
              </a:lnSpc>
            </a:pPr>
            <a:r>
              <a:rPr lang="en-US" sz="2400">
                <a:solidFill>
                  <a:srgbClr val="F8F8F8"/>
                </a:solidFill>
                <a:latin typeface="Rubik"/>
              </a:rPr>
              <a:t>Unconscious Bias-Unconscious bias, though, is sneakier. It's when our brains make snap judgments without us even knowing, based on stereotypes or past experiences. Understanding these differences helps us become more aware of our own biases and how they can influence our decisions and interactions.</a:t>
            </a:r>
          </a:p>
          <a:p>
            <a:pPr>
              <a:lnSpc>
                <a:spcPts val="3175"/>
              </a:lnSpc>
            </a:pPr>
            <a:endParaRPr lang="en-US" sz="2400">
              <a:solidFill>
                <a:srgbClr val="F8F8F8"/>
              </a:solidFill>
              <a:latin typeface="Rubik"/>
            </a:endParaRPr>
          </a:p>
        </p:txBody>
      </p:sp>
      <p:sp>
        <p:nvSpPr>
          <p:cNvPr id="8" name="TextBox 8"/>
          <p:cNvSpPr txBox="1"/>
          <p:nvPr/>
        </p:nvSpPr>
        <p:spPr>
          <a:xfrm>
            <a:off x="8667750" y="4217825"/>
            <a:ext cx="8283337" cy="2100961"/>
          </a:xfrm>
          <a:prstGeom prst="rect">
            <a:avLst/>
          </a:prstGeom>
        </p:spPr>
        <p:txBody>
          <a:bodyPr lIns="0" tIns="0" rIns="0" bIns="0" rtlCol="0" anchor="t">
            <a:spAutoFit/>
          </a:bodyPr>
          <a:lstStyle/>
          <a:p>
            <a:pPr>
              <a:lnSpc>
                <a:spcPts val="3302"/>
              </a:lnSpc>
            </a:pPr>
            <a:r>
              <a:rPr lang="en-US" sz="2600">
                <a:solidFill>
                  <a:srgbClr val="F8F8F8"/>
                </a:solidFill>
                <a:latin typeface="Rubik Bold"/>
              </a:rPr>
              <a:t>Bias-Bias is when our brains make quick judgments or preferences about people or situations without us even realizing it. </a:t>
            </a:r>
          </a:p>
          <a:p>
            <a:pPr>
              <a:lnSpc>
                <a:spcPts val="3302"/>
              </a:lnSpc>
            </a:pPr>
            <a:endParaRPr lang="en-US" sz="2600">
              <a:solidFill>
                <a:srgbClr val="F8F8F8"/>
              </a:solidFill>
              <a:latin typeface="Rubik Bold"/>
            </a:endParaRPr>
          </a:p>
          <a:p>
            <a:pPr>
              <a:lnSpc>
                <a:spcPts val="3302"/>
              </a:lnSpc>
            </a:pPr>
            <a:endParaRPr lang="en-US" sz="2600">
              <a:solidFill>
                <a:srgbClr val="F8F8F8"/>
              </a:solidFill>
              <a:latin typeface="Rubik Bold"/>
            </a:endParaRPr>
          </a:p>
        </p:txBody>
      </p:sp>
      <p:sp>
        <p:nvSpPr>
          <p:cNvPr id="9" name="Freeform 9"/>
          <p:cNvSpPr/>
          <p:nvPr/>
        </p:nvSpPr>
        <p:spPr>
          <a:xfrm rot="663064">
            <a:off x="3107277" y="8308535"/>
            <a:ext cx="3341751" cy="2497200"/>
          </a:xfrm>
          <a:custGeom>
            <a:avLst/>
            <a:gdLst/>
            <a:ahLst/>
            <a:cxnLst/>
            <a:rect l="l" t="t" r="r" b="b"/>
            <a:pathLst>
              <a:path w="3341751" h="2497200">
                <a:moveTo>
                  <a:pt x="0" y="0"/>
                </a:moveTo>
                <a:lnTo>
                  <a:pt x="3341751" y="0"/>
                </a:lnTo>
                <a:lnTo>
                  <a:pt x="3341751" y="2497200"/>
                </a:lnTo>
                <a:lnTo>
                  <a:pt x="0" y="24972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0" name="Freeform 10"/>
          <p:cNvSpPr/>
          <p:nvPr/>
        </p:nvSpPr>
        <p:spPr>
          <a:xfrm rot="663064" flipH="1" flipV="1">
            <a:off x="2402625" y="-219900"/>
            <a:ext cx="3341751" cy="2497200"/>
          </a:xfrm>
          <a:custGeom>
            <a:avLst/>
            <a:gdLst/>
            <a:ahLst/>
            <a:cxnLst/>
            <a:rect l="l" t="t" r="r" b="b"/>
            <a:pathLst>
              <a:path w="3341751" h="2497200">
                <a:moveTo>
                  <a:pt x="3341751" y="2497200"/>
                </a:moveTo>
                <a:lnTo>
                  <a:pt x="0" y="2497200"/>
                </a:lnTo>
                <a:lnTo>
                  <a:pt x="0" y="0"/>
                </a:lnTo>
                <a:lnTo>
                  <a:pt x="3341751" y="0"/>
                </a:lnTo>
                <a:lnTo>
                  <a:pt x="3341751" y="2497200"/>
                </a:lnTo>
                <a:close/>
              </a:path>
            </a:pathLst>
          </a:custGeom>
          <a:blipFill>
            <a:blip r:embed="rId5">
              <a:extLst>
                <a:ext uri="{96DAC541-7B7A-43D3-8B79-37D633B846F1}">
                  <asvg:svgBlip xmlns:asvg="http://schemas.microsoft.com/office/drawing/2016/SVG/main" r:embed="rId6"/>
                </a:ext>
              </a:extLst>
            </a:blip>
            <a:stretch>
              <a:fillRect/>
            </a:stretch>
          </a:blipFill>
        </p:spPr>
      </p:sp>
      <p:grpSp>
        <p:nvGrpSpPr>
          <p:cNvPr id="11" name="Group 11"/>
          <p:cNvGrpSpPr/>
          <p:nvPr/>
        </p:nvGrpSpPr>
        <p:grpSpPr>
          <a:xfrm rot="-10420030">
            <a:off x="1077627" y="2981344"/>
            <a:ext cx="6938903" cy="4661594"/>
            <a:chOff x="-12700" y="-26670"/>
            <a:chExt cx="4860290" cy="3265170"/>
          </a:xfrm>
        </p:grpSpPr>
        <p:sp>
          <p:nvSpPr>
            <p:cNvPr id="12" name="Freeform 12"/>
            <p:cNvSpPr/>
            <p:nvPr/>
          </p:nvSpPr>
          <p:spPr>
            <a:xfrm flipH="1" flipV="1">
              <a:off x="12193" y="-593"/>
              <a:ext cx="4860290" cy="3265170"/>
            </a:xfrm>
            <a:custGeom>
              <a:avLst/>
              <a:gdLst/>
              <a:ahLst/>
              <a:cxnLst/>
              <a:rect l="l" t="t" r="r" b="b"/>
              <a:pathLst>
                <a:path w="4860290" h="3265170">
                  <a:moveTo>
                    <a:pt x="0" y="866140"/>
                  </a:moveTo>
                  <a:lnTo>
                    <a:pt x="0" y="514350"/>
                  </a:lnTo>
                  <a:cubicBezTo>
                    <a:pt x="0" y="224790"/>
                    <a:pt x="251459" y="0"/>
                    <a:pt x="538479" y="30480"/>
                  </a:cubicBezTo>
                  <a:lnTo>
                    <a:pt x="3813810" y="382270"/>
                  </a:lnTo>
                  <a:cubicBezTo>
                    <a:pt x="4033520" y="406400"/>
                    <a:pt x="4204970" y="572770"/>
                    <a:pt x="4241800" y="783590"/>
                  </a:cubicBezTo>
                  <a:lnTo>
                    <a:pt x="4292600" y="779780"/>
                  </a:lnTo>
                  <a:cubicBezTo>
                    <a:pt x="4566920" y="759460"/>
                    <a:pt x="4803140" y="969010"/>
                    <a:pt x="4815840" y="1243330"/>
                  </a:cubicBezTo>
                  <a:lnTo>
                    <a:pt x="4847590" y="1926590"/>
                  </a:lnTo>
                  <a:cubicBezTo>
                    <a:pt x="4860290" y="2208530"/>
                    <a:pt x="4632960" y="2439670"/>
                    <a:pt x="4352290" y="2434590"/>
                  </a:cubicBezTo>
                  <a:lnTo>
                    <a:pt x="4392930" y="2668270"/>
                  </a:lnTo>
                  <a:cubicBezTo>
                    <a:pt x="4447540" y="2984500"/>
                    <a:pt x="4187190" y="3265170"/>
                    <a:pt x="3868420" y="3235960"/>
                  </a:cubicBezTo>
                  <a:lnTo>
                    <a:pt x="508000" y="2929890"/>
                  </a:lnTo>
                  <a:cubicBezTo>
                    <a:pt x="276860" y="2908300"/>
                    <a:pt x="92710" y="2726690"/>
                    <a:pt x="68579" y="2495550"/>
                  </a:cubicBezTo>
                  <a:lnTo>
                    <a:pt x="55879" y="2378710"/>
                  </a:lnTo>
                  <a:cubicBezTo>
                    <a:pt x="25400" y="2091690"/>
                    <a:pt x="251460" y="1841500"/>
                    <a:pt x="539750" y="1841500"/>
                  </a:cubicBezTo>
                  <a:lnTo>
                    <a:pt x="745490" y="1841500"/>
                  </a:lnTo>
                  <a:cubicBezTo>
                    <a:pt x="745490" y="1831340"/>
                    <a:pt x="744220" y="1821180"/>
                    <a:pt x="744220" y="1812290"/>
                  </a:cubicBezTo>
                  <a:lnTo>
                    <a:pt x="744220" y="1498600"/>
                  </a:lnTo>
                  <a:cubicBezTo>
                    <a:pt x="744220" y="1447800"/>
                    <a:pt x="751840" y="1398270"/>
                    <a:pt x="767080" y="1351280"/>
                  </a:cubicBezTo>
                  <a:lnTo>
                    <a:pt x="487680" y="1351280"/>
                  </a:lnTo>
                  <a:cubicBezTo>
                    <a:pt x="218440" y="1352550"/>
                    <a:pt x="0" y="1134110"/>
                    <a:pt x="0" y="866140"/>
                  </a:cubicBezTo>
                  <a:close/>
                </a:path>
              </a:pathLst>
            </a:custGeom>
            <a:blipFill>
              <a:blip r:embed="rId7"/>
              <a:stretch>
                <a:fillRect t="-306" b="-306"/>
              </a:stretch>
            </a:blipFill>
          </p:spPr>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grpSp>
        <p:nvGrpSpPr>
          <p:cNvPr id="2" name="Group 2"/>
          <p:cNvGrpSpPr/>
          <p:nvPr/>
        </p:nvGrpSpPr>
        <p:grpSpPr>
          <a:xfrm>
            <a:off x="8346656" y="2252703"/>
            <a:ext cx="10851526" cy="1276661"/>
            <a:chOff x="0" y="0"/>
            <a:chExt cx="2858015" cy="336240"/>
          </a:xfrm>
        </p:grpSpPr>
        <p:sp>
          <p:nvSpPr>
            <p:cNvPr id="3" name="Freeform 3"/>
            <p:cNvSpPr/>
            <p:nvPr/>
          </p:nvSpPr>
          <p:spPr>
            <a:xfrm>
              <a:off x="0" y="0"/>
              <a:ext cx="2858015" cy="336240"/>
            </a:xfrm>
            <a:custGeom>
              <a:avLst/>
              <a:gdLst/>
              <a:ahLst/>
              <a:cxnLst/>
              <a:rect l="l" t="t" r="r" b="b"/>
              <a:pathLst>
                <a:path w="2858015" h="336240">
                  <a:moveTo>
                    <a:pt x="10702" y="0"/>
                  </a:moveTo>
                  <a:lnTo>
                    <a:pt x="2847313" y="0"/>
                  </a:lnTo>
                  <a:cubicBezTo>
                    <a:pt x="2850152" y="0"/>
                    <a:pt x="2852874" y="1127"/>
                    <a:pt x="2854881" y="3134"/>
                  </a:cubicBezTo>
                  <a:cubicBezTo>
                    <a:pt x="2856888" y="5141"/>
                    <a:pt x="2858015" y="7863"/>
                    <a:pt x="2858015" y="10702"/>
                  </a:cubicBezTo>
                  <a:lnTo>
                    <a:pt x="2858015" y="325538"/>
                  </a:lnTo>
                  <a:cubicBezTo>
                    <a:pt x="2858015" y="328376"/>
                    <a:pt x="2856888" y="331098"/>
                    <a:pt x="2854881" y="333105"/>
                  </a:cubicBezTo>
                  <a:cubicBezTo>
                    <a:pt x="2852874" y="335112"/>
                    <a:pt x="2850152" y="336240"/>
                    <a:pt x="2847313" y="336240"/>
                  </a:cubicBezTo>
                  <a:lnTo>
                    <a:pt x="10702" y="336240"/>
                  </a:lnTo>
                  <a:cubicBezTo>
                    <a:pt x="7863" y="336240"/>
                    <a:pt x="5141" y="335112"/>
                    <a:pt x="3134" y="333105"/>
                  </a:cubicBezTo>
                  <a:cubicBezTo>
                    <a:pt x="1127" y="331098"/>
                    <a:pt x="0" y="328376"/>
                    <a:pt x="0" y="325538"/>
                  </a:cubicBezTo>
                  <a:lnTo>
                    <a:pt x="0" y="10702"/>
                  </a:lnTo>
                  <a:cubicBezTo>
                    <a:pt x="0" y="7863"/>
                    <a:pt x="1127" y="5141"/>
                    <a:pt x="3134" y="3134"/>
                  </a:cubicBezTo>
                  <a:cubicBezTo>
                    <a:pt x="5141" y="1127"/>
                    <a:pt x="7863" y="0"/>
                    <a:pt x="10702" y="0"/>
                  </a:cubicBezTo>
                  <a:close/>
                </a:path>
              </a:pathLst>
            </a:custGeom>
            <a:solidFill>
              <a:srgbClr val="F34F87"/>
            </a:solidFill>
          </p:spPr>
        </p:sp>
        <p:sp>
          <p:nvSpPr>
            <p:cNvPr id="4" name="TextBox 4"/>
            <p:cNvSpPr txBox="1"/>
            <p:nvPr/>
          </p:nvSpPr>
          <p:spPr>
            <a:xfrm>
              <a:off x="0" y="-57150"/>
              <a:ext cx="2858015" cy="393390"/>
            </a:xfrm>
            <a:prstGeom prst="rect">
              <a:avLst/>
            </a:prstGeom>
          </p:spPr>
          <p:txBody>
            <a:bodyPr lIns="50800" tIns="50800" rIns="50800" bIns="50800" rtlCol="0" anchor="ctr"/>
            <a:lstStyle/>
            <a:p>
              <a:pPr algn="ctr">
                <a:lnSpc>
                  <a:spcPts val="3500"/>
                </a:lnSpc>
              </a:pPr>
              <a:endParaRPr/>
            </a:p>
          </p:txBody>
        </p:sp>
      </p:grpSp>
      <p:sp>
        <p:nvSpPr>
          <p:cNvPr id="5" name="TextBox 5"/>
          <p:cNvSpPr txBox="1"/>
          <p:nvPr/>
        </p:nvSpPr>
        <p:spPr>
          <a:xfrm>
            <a:off x="8667750" y="2367157"/>
            <a:ext cx="5709184" cy="1209677"/>
          </a:xfrm>
          <a:prstGeom prst="rect">
            <a:avLst/>
          </a:prstGeom>
        </p:spPr>
        <p:txBody>
          <a:bodyPr lIns="0" tIns="0" rIns="0" bIns="0" rtlCol="0" anchor="t">
            <a:spAutoFit/>
          </a:bodyPr>
          <a:lstStyle/>
          <a:p>
            <a:pPr>
              <a:lnSpc>
                <a:spcPts val="9000"/>
              </a:lnSpc>
            </a:pPr>
            <a:r>
              <a:rPr lang="en-US" sz="9000">
                <a:solidFill>
                  <a:srgbClr val="2B2B2B"/>
                </a:solidFill>
                <a:latin typeface="Rubik"/>
              </a:rPr>
              <a:t>TERMS</a:t>
            </a:r>
          </a:p>
        </p:txBody>
      </p:sp>
      <p:sp>
        <p:nvSpPr>
          <p:cNvPr id="6" name="TextBox 6"/>
          <p:cNvSpPr txBox="1"/>
          <p:nvPr/>
        </p:nvSpPr>
        <p:spPr>
          <a:xfrm>
            <a:off x="8667750" y="1455919"/>
            <a:ext cx="5709184" cy="749313"/>
          </a:xfrm>
          <a:prstGeom prst="rect">
            <a:avLst/>
          </a:prstGeom>
        </p:spPr>
        <p:txBody>
          <a:bodyPr lIns="0" tIns="0" rIns="0" bIns="0" rtlCol="0" anchor="t">
            <a:spAutoFit/>
          </a:bodyPr>
          <a:lstStyle/>
          <a:p>
            <a:pPr>
              <a:lnSpc>
                <a:spcPts val="5500"/>
              </a:lnSpc>
            </a:pPr>
            <a:r>
              <a:rPr lang="en-US" sz="5500">
                <a:solidFill>
                  <a:srgbClr val="F8F8F8"/>
                </a:solidFill>
                <a:latin typeface="Segoe Script"/>
              </a:rPr>
              <a:t>Bias </a:t>
            </a:r>
          </a:p>
        </p:txBody>
      </p:sp>
      <p:sp>
        <p:nvSpPr>
          <p:cNvPr id="7" name="TextBox 7"/>
          <p:cNvSpPr txBox="1"/>
          <p:nvPr/>
        </p:nvSpPr>
        <p:spPr>
          <a:xfrm>
            <a:off x="8667750" y="5888699"/>
            <a:ext cx="9620250" cy="4216844"/>
          </a:xfrm>
          <a:prstGeom prst="rect">
            <a:avLst/>
          </a:prstGeom>
        </p:spPr>
        <p:txBody>
          <a:bodyPr lIns="0" tIns="0" rIns="0" bIns="0" rtlCol="0" anchor="t">
            <a:spAutoFit/>
          </a:bodyPr>
          <a:lstStyle/>
          <a:p>
            <a:pPr>
              <a:lnSpc>
                <a:spcPts val="3048"/>
              </a:lnSpc>
            </a:pPr>
            <a:r>
              <a:rPr lang="en-US" sz="2400">
                <a:solidFill>
                  <a:srgbClr val="F8F8F8"/>
                </a:solidFill>
                <a:latin typeface="Rubik"/>
              </a:rPr>
              <a:t>It's like when someone makes a comment that seems harmless on the surface but carries a deeper, hurtful meaning. For example, asking a person of color where they're 'really' from, implying they don't belong. </a:t>
            </a:r>
          </a:p>
          <a:p>
            <a:pPr>
              <a:lnSpc>
                <a:spcPts val="3048"/>
              </a:lnSpc>
            </a:pPr>
            <a:endParaRPr lang="en-US" sz="2400">
              <a:solidFill>
                <a:srgbClr val="F8F8F8"/>
              </a:solidFill>
              <a:latin typeface="Rubik"/>
            </a:endParaRPr>
          </a:p>
          <a:p>
            <a:pPr>
              <a:lnSpc>
                <a:spcPts val="3048"/>
              </a:lnSpc>
            </a:pPr>
            <a:r>
              <a:rPr lang="en-US" sz="2400">
                <a:solidFill>
                  <a:srgbClr val="F8F8F8"/>
                </a:solidFill>
                <a:latin typeface="Rubik"/>
              </a:rPr>
              <a:t>Microaggressions chip away at a person's sense of belonging and worth, leaving them feeling misunderstood, marginalized, and even invisible. Over time, they can erode trust and create divides within communities. It's like a thousand paper cuts—each one might not seem like much on its own, but together, they can really hurt.</a:t>
            </a:r>
          </a:p>
          <a:p>
            <a:pPr>
              <a:lnSpc>
                <a:spcPts val="3175"/>
              </a:lnSpc>
            </a:pPr>
            <a:endParaRPr lang="en-US" sz="2400">
              <a:solidFill>
                <a:srgbClr val="F8F8F8"/>
              </a:solidFill>
              <a:latin typeface="Rubik"/>
            </a:endParaRPr>
          </a:p>
        </p:txBody>
      </p:sp>
      <p:sp>
        <p:nvSpPr>
          <p:cNvPr id="8" name="TextBox 8"/>
          <p:cNvSpPr txBox="1"/>
          <p:nvPr/>
        </p:nvSpPr>
        <p:spPr>
          <a:xfrm>
            <a:off x="8667750" y="4217825"/>
            <a:ext cx="8283337" cy="2520061"/>
          </a:xfrm>
          <a:prstGeom prst="rect">
            <a:avLst/>
          </a:prstGeom>
        </p:spPr>
        <p:txBody>
          <a:bodyPr lIns="0" tIns="0" rIns="0" bIns="0" rtlCol="0" anchor="t">
            <a:spAutoFit/>
          </a:bodyPr>
          <a:lstStyle/>
          <a:p>
            <a:pPr>
              <a:lnSpc>
                <a:spcPts val="3302"/>
              </a:lnSpc>
            </a:pPr>
            <a:r>
              <a:rPr lang="en-US" sz="2600">
                <a:solidFill>
                  <a:srgbClr val="F8F8F8"/>
                </a:solidFill>
                <a:latin typeface="Rubik Bold"/>
              </a:rPr>
              <a:t>Microaggressions-They're those little digs or slights—whether intentional or not—that can really sting.</a:t>
            </a:r>
          </a:p>
          <a:p>
            <a:pPr>
              <a:lnSpc>
                <a:spcPts val="3302"/>
              </a:lnSpc>
            </a:pPr>
            <a:endParaRPr lang="en-US" sz="2600">
              <a:solidFill>
                <a:srgbClr val="F8F8F8"/>
              </a:solidFill>
              <a:latin typeface="Rubik Bold"/>
            </a:endParaRPr>
          </a:p>
          <a:p>
            <a:pPr>
              <a:lnSpc>
                <a:spcPts val="3302"/>
              </a:lnSpc>
            </a:pPr>
            <a:endParaRPr lang="en-US" sz="2600">
              <a:solidFill>
                <a:srgbClr val="F8F8F8"/>
              </a:solidFill>
              <a:latin typeface="Rubik Bold"/>
            </a:endParaRPr>
          </a:p>
          <a:p>
            <a:pPr>
              <a:lnSpc>
                <a:spcPts val="3302"/>
              </a:lnSpc>
            </a:pPr>
            <a:endParaRPr lang="en-US" sz="2600">
              <a:solidFill>
                <a:srgbClr val="F8F8F8"/>
              </a:solidFill>
              <a:latin typeface="Rubik Bold"/>
            </a:endParaRPr>
          </a:p>
        </p:txBody>
      </p:sp>
      <p:sp>
        <p:nvSpPr>
          <p:cNvPr id="9" name="Freeform 9"/>
          <p:cNvSpPr/>
          <p:nvPr/>
        </p:nvSpPr>
        <p:spPr>
          <a:xfrm rot="663064">
            <a:off x="3107277" y="8308535"/>
            <a:ext cx="3341751" cy="2497200"/>
          </a:xfrm>
          <a:custGeom>
            <a:avLst/>
            <a:gdLst/>
            <a:ahLst/>
            <a:cxnLst/>
            <a:rect l="l" t="t" r="r" b="b"/>
            <a:pathLst>
              <a:path w="3341751" h="2497200">
                <a:moveTo>
                  <a:pt x="0" y="0"/>
                </a:moveTo>
                <a:lnTo>
                  <a:pt x="3341751" y="0"/>
                </a:lnTo>
                <a:lnTo>
                  <a:pt x="3341751" y="2497200"/>
                </a:lnTo>
                <a:lnTo>
                  <a:pt x="0" y="24972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0" name="Freeform 10"/>
          <p:cNvSpPr/>
          <p:nvPr/>
        </p:nvSpPr>
        <p:spPr>
          <a:xfrm rot="663064" flipH="1" flipV="1">
            <a:off x="2402625" y="-219900"/>
            <a:ext cx="3341751" cy="2497200"/>
          </a:xfrm>
          <a:custGeom>
            <a:avLst/>
            <a:gdLst/>
            <a:ahLst/>
            <a:cxnLst/>
            <a:rect l="l" t="t" r="r" b="b"/>
            <a:pathLst>
              <a:path w="3341751" h="2497200">
                <a:moveTo>
                  <a:pt x="3341751" y="2497200"/>
                </a:moveTo>
                <a:lnTo>
                  <a:pt x="0" y="2497200"/>
                </a:lnTo>
                <a:lnTo>
                  <a:pt x="0" y="0"/>
                </a:lnTo>
                <a:lnTo>
                  <a:pt x="3341751" y="0"/>
                </a:lnTo>
                <a:lnTo>
                  <a:pt x="3341751" y="2497200"/>
                </a:lnTo>
                <a:close/>
              </a:path>
            </a:pathLst>
          </a:custGeom>
          <a:blipFill>
            <a:blip r:embed="rId5">
              <a:extLst>
                <a:ext uri="{96DAC541-7B7A-43D3-8B79-37D633B846F1}">
                  <asvg:svgBlip xmlns:asvg="http://schemas.microsoft.com/office/drawing/2016/SVG/main" r:embed="rId6"/>
                </a:ext>
              </a:extLst>
            </a:blip>
            <a:stretch>
              <a:fillRect/>
            </a:stretch>
          </a:blipFill>
        </p:spPr>
      </p:sp>
      <p:grpSp>
        <p:nvGrpSpPr>
          <p:cNvPr id="11" name="Group 11"/>
          <p:cNvGrpSpPr/>
          <p:nvPr/>
        </p:nvGrpSpPr>
        <p:grpSpPr>
          <a:xfrm rot="-10420030">
            <a:off x="1077627" y="2981344"/>
            <a:ext cx="6938903" cy="4661594"/>
            <a:chOff x="-12700" y="-26670"/>
            <a:chExt cx="4860290" cy="3265170"/>
          </a:xfrm>
        </p:grpSpPr>
        <p:sp>
          <p:nvSpPr>
            <p:cNvPr id="12" name="Freeform 12"/>
            <p:cNvSpPr/>
            <p:nvPr/>
          </p:nvSpPr>
          <p:spPr>
            <a:xfrm flipV="1">
              <a:off x="0" y="-593"/>
              <a:ext cx="4860290" cy="3265170"/>
            </a:xfrm>
            <a:custGeom>
              <a:avLst/>
              <a:gdLst/>
              <a:ahLst/>
              <a:cxnLst/>
              <a:rect l="l" t="t" r="r" b="b"/>
              <a:pathLst>
                <a:path w="4860290" h="3265170">
                  <a:moveTo>
                    <a:pt x="4860290" y="866140"/>
                  </a:moveTo>
                  <a:lnTo>
                    <a:pt x="4860290" y="514350"/>
                  </a:lnTo>
                  <a:cubicBezTo>
                    <a:pt x="4860290" y="224790"/>
                    <a:pt x="4608830" y="0"/>
                    <a:pt x="4321810" y="30480"/>
                  </a:cubicBezTo>
                  <a:lnTo>
                    <a:pt x="1046480" y="382270"/>
                  </a:lnTo>
                  <a:cubicBezTo>
                    <a:pt x="826770" y="406400"/>
                    <a:pt x="655320" y="572770"/>
                    <a:pt x="618490" y="783590"/>
                  </a:cubicBezTo>
                  <a:lnTo>
                    <a:pt x="567690" y="779780"/>
                  </a:lnTo>
                  <a:cubicBezTo>
                    <a:pt x="293370" y="759460"/>
                    <a:pt x="57150" y="969010"/>
                    <a:pt x="44450" y="1243330"/>
                  </a:cubicBezTo>
                  <a:lnTo>
                    <a:pt x="12700" y="1926590"/>
                  </a:lnTo>
                  <a:cubicBezTo>
                    <a:pt x="0" y="2208530"/>
                    <a:pt x="227330" y="2439670"/>
                    <a:pt x="508000" y="2434590"/>
                  </a:cubicBezTo>
                  <a:lnTo>
                    <a:pt x="467360" y="2668270"/>
                  </a:lnTo>
                  <a:cubicBezTo>
                    <a:pt x="412750" y="2984500"/>
                    <a:pt x="673100" y="3265170"/>
                    <a:pt x="991870" y="3235960"/>
                  </a:cubicBezTo>
                  <a:lnTo>
                    <a:pt x="4352290" y="2929890"/>
                  </a:lnTo>
                  <a:cubicBezTo>
                    <a:pt x="4583430" y="2908300"/>
                    <a:pt x="4767580" y="2726690"/>
                    <a:pt x="4791710" y="2495550"/>
                  </a:cubicBezTo>
                  <a:lnTo>
                    <a:pt x="4804410" y="2378710"/>
                  </a:lnTo>
                  <a:cubicBezTo>
                    <a:pt x="4834890" y="2091690"/>
                    <a:pt x="4608830" y="1841500"/>
                    <a:pt x="4320540" y="1841500"/>
                  </a:cubicBezTo>
                  <a:lnTo>
                    <a:pt x="4114800" y="1841500"/>
                  </a:lnTo>
                  <a:cubicBezTo>
                    <a:pt x="4114800" y="1831340"/>
                    <a:pt x="4116070" y="1821180"/>
                    <a:pt x="4116070" y="1812290"/>
                  </a:cubicBezTo>
                  <a:lnTo>
                    <a:pt x="4116070" y="1498600"/>
                  </a:lnTo>
                  <a:cubicBezTo>
                    <a:pt x="4116070" y="1447800"/>
                    <a:pt x="4108450" y="1398270"/>
                    <a:pt x="4093210" y="1351280"/>
                  </a:cubicBezTo>
                  <a:lnTo>
                    <a:pt x="4372610" y="1351280"/>
                  </a:lnTo>
                  <a:cubicBezTo>
                    <a:pt x="4641850" y="1352550"/>
                    <a:pt x="4860290" y="1134110"/>
                    <a:pt x="4860290" y="866140"/>
                  </a:cubicBezTo>
                  <a:close/>
                </a:path>
              </a:pathLst>
            </a:custGeom>
            <a:blipFill>
              <a:blip r:embed="rId7"/>
              <a:stretch>
                <a:fillRect t="-338" b="-338"/>
              </a:stretch>
            </a:blipFill>
          </p:spPr>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grpSp>
        <p:nvGrpSpPr>
          <p:cNvPr id="2" name="Group 2"/>
          <p:cNvGrpSpPr/>
          <p:nvPr/>
        </p:nvGrpSpPr>
        <p:grpSpPr>
          <a:xfrm>
            <a:off x="9829813" y="1863352"/>
            <a:ext cx="7696187" cy="6872246"/>
            <a:chOff x="149860" y="501650"/>
            <a:chExt cx="12882880" cy="11503660"/>
          </a:xfrm>
        </p:grpSpPr>
        <p:sp>
          <p:nvSpPr>
            <p:cNvPr id="3" name="Freeform 3"/>
            <p:cNvSpPr/>
            <p:nvPr/>
          </p:nvSpPr>
          <p:spPr>
            <a:xfrm>
              <a:off x="0" y="0"/>
              <a:ext cx="12882879" cy="11503660"/>
            </a:xfrm>
            <a:custGeom>
              <a:avLst/>
              <a:gdLst/>
              <a:ahLst/>
              <a:cxnLst/>
              <a:rect l="l" t="t" r="r" b="b"/>
              <a:pathLst>
                <a:path w="12882879" h="11503660">
                  <a:moveTo>
                    <a:pt x="11337290" y="2283460"/>
                  </a:moveTo>
                  <a:cubicBezTo>
                    <a:pt x="10535920" y="1322070"/>
                    <a:pt x="9357360" y="730250"/>
                    <a:pt x="8139430" y="440690"/>
                  </a:cubicBezTo>
                  <a:cubicBezTo>
                    <a:pt x="6921500" y="151130"/>
                    <a:pt x="5646420" y="0"/>
                    <a:pt x="4451350" y="330200"/>
                  </a:cubicBezTo>
                  <a:lnTo>
                    <a:pt x="4452620" y="330200"/>
                  </a:lnTo>
                  <a:cubicBezTo>
                    <a:pt x="2360930" y="749300"/>
                    <a:pt x="601980" y="2358390"/>
                    <a:pt x="180340" y="4406900"/>
                  </a:cubicBezTo>
                  <a:cubicBezTo>
                    <a:pt x="0" y="5284470"/>
                    <a:pt x="33020" y="6197600"/>
                    <a:pt x="195580" y="7077710"/>
                  </a:cubicBezTo>
                  <a:cubicBezTo>
                    <a:pt x="379730" y="8077200"/>
                    <a:pt x="746760" y="9077960"/>
                    <a:pt x="1456690" y="9805670"/>
                  </a:cubicBezTo>
                  <a:cubicBezTo>
                    <a:pt x="2240280" y="10610850"/>
                    <a:pt x="3362960" y="11004550"/>
                    <a:pt x="4475480" y="11163300"/>
                  </a:cubicBezTo>
                  <a:cubicBezTo>
                    <a:pt x="6866890" y="11503660"/>
                    <a:pt x="9480550" y="10773410"/>
                    <a:pt x="11055350" y="8940800"/>
                  </a:cubicBezTo>
                  <a:cubicBezTo>
                    <a:pt x="12630149" y="7108190"/>
                    <a:pt x="12882880" y="4138930"/>
                    <a:pt x="11337290" y="2283460"/>
                  </a:cubicBezTo>
                  <a:close/>
                </a:path>
              </a:pathLst>
            </a:custGeom>
            <a:blipFill>
              <a:blip r:embed="rId3"/>
              <a:stretch>
                <a:fillRect l="-6429" r="-28857"/>
              </a:stretch>
            </a:blipFill>
          </p:spPr>
        </p:sp>
      </p:grpSp>
      <p:sp>
        <p:nvSpPr>
          <p:cNvPr id="4" name="TextBox 4"/>
          <p:cNvSpPr txBox="1"/>
          <p:nvPr/>
        </p:nvSpPr>
        <p:spPr>
          <a:xfrm>
            <a:off x="1028700" y="1478328"/>
            <a:ext cx="7973927" cy="785495"/>
          </a:xfrm>
          <a:prstGeom prst="rect">
            <a:avLst/>
          </a:prstGeom>
        </p:spPr>
        <p:txBody>
          <a:bodyPr lIns="0" tIns="0" rIns="0" bIns="0" rtlCol="0" anchor="t">
            <a:spAutoFit/>
          </a:bodyPr>
          <a:lstStyle/>
          <a:p>
            <a:pPr>
              <a:lnSpc>
                <a:spcPts val="5800"/>
              </a:lnSpc>
            </a:pPr>
            <a:r>
              <a:rPr lang="en-US" sz="5800">
                <a:solidFill>
                  <a:srgbClr val="F8F8F8"/>
                </a:solidFill>
                <a:latin typeface="Rubik"/>
              </a:rPr>
              <a:t>RACE AND ETHNICITY </a:t>
            </a:r>
          </a:p>
        </p:txBody>
      </p:sp>
      <p:sp>
        <p:nvSpPr>
          <p:cNvPr id="5" name="TextBox 5"/>
          <p:cNvSpPr txBox="1"/>
          <p:nvPr/>
        </p:nvSpPr>
        <p:spPr>
          <a:xfrm>
            <a:off x="1028700" y="2406698"/>
            <a:ext cx="6592802" cy="1127754"/>
          </a:xfrm>
          <a:prstGeom prst="rect">
            <a:avLst/>
          </a:prstGeom>
        </p:spPr>
        <p:txBody>
          <a:bodyPr lIns="0" tIns="0" rIns="0" bIns="0" rtlCol="0" anchor="t">
            <a:spAutoFit/>
          </a:bodyPr>
          <a:lstStyle/>
          <a:p>
            <a:pPr>
              <a:lnSpc>
                <a:spcPts val="8399"/>
              </a:lnSpc>
            </a:pPr>
            <a:r>
              <a:rPr lang="en-US" sz="8399">
                <a:solidFill>
                  <a:srgbClr val="FBD160"/>
                </a:solidFill>
                <a:latin typeface="Segoe Script"/>
              </a:rPr>
              <a:t>Terms</a:t>
            </a:r>
          </a:p>
        </p:txBody>
      </p:sp>
      <p:sp>
        <p:nvSpPr>
          <p:cNvPr id="6" name="Freeform 6"/>
          <p:cNvSpPr/>
          <p:nvPr/>
        </p:nvSpPr>
        <p:spPr>
          <a:xfrm rot="-857591">
            <a:off x="8894072" y="1162745"/>
            <a:ext cx="5973760" cy="912356"/>
          </a:xfrm>
          <a:custGeom>
            <a:avLst/>
            <a:gdLst/>
            <a:ahLst/>
            <a:cxnLst/>
            <a:rect l="l" t="t" r="r" b="b"/>
            <a:pathLst>
              <a:path w="5973760" h="912356">
                <a:moveTo>
                  <a:pt x="0" y="0"/>
                </a:moveTo>
                <a:lnTo>
                  <a:pt x="5973760" y="0"/>
                </a:lnTo>
                <a:lnTo>
                  <a:pt x="5973760" y="912356"/>
                </a:lnTo>
                <a:lnTo>
                  <a:pt x="0" y="91235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rot="-1563905" flipV="1">
            <a:off x="12305492" y="8279421"/>
            <a:ext cx="5973760" cy="912356"/>
          </a:xfrm>
          <a:custGeom>
            <a:avLst/>
            <a:gdLst/>
            <a:ahLst/>
            <a:cxnLst/>
            <a:rect l="l" t="t" r="r" b="b"/>
            <a:pathLst>
              <a:path w="5973760" h="912356">
                <a:moveTo>
                  <a:pt x="0" y="912356"/>
                </a:moveTo>
                <a:lnTo>
                  <a:pt x="5973760" y="912356"/>
                </a:lnTo>
                <a:lnTo>
                  <a:pt x="5973760" y="0"/>
                </a:lnTo>
                <a:lnTo>
                  <a:pt x="0" y="0"/>
                </a:lnTo>
                <a:lnTo>
                  <a:pt x="0" y="912356"/>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TextBox 8"/>
          <p:cNvSpPr txBox="1"/>
          <p:nvPr/>
        </p:nvSpPr>
        <p:spPr>
          <a:xfrm>
            <a:off x="1028700" y="3612261"/>
            <a:ext cx="8115300" cy="1531239"/>
          </a:xfrm>
          <a:prstGeom prst="rect">
            <a:avLst/>
          </a:prstGeom>
        </p:spPr>
        <p:txBody>
          <a:bodyPr lIns="0" tIns="0" rIns="0" bIns="0" rtlCol="0" anchor="t">
            <a:spAutoFit/>
          </a:bodyPr>
          <a:lstStyle/>
          <a:p>
            <a:pPr>
              <a:lnSpc>
                <a:spcPts val="3048"/>
              </a:lnSpc>
            </a:pPr>
            <a:r>
              <a:rPr lang="en-US" sz="2400">
                <a:solidFill>
                  <a:srgbClr val="F8F8F8"/>
                </a:solidFill>
                <a:latin typeface="Rubik Bold"/>
              </a:rPr>
              <a:t>Antiracism</a:t>
            </a:r>
          </a:p>
          <a:p>
            <a:pPr>
              <a:lnSpc>
                <a:spcPts val="3048"/>
              </a:lnSpc>
            </a:pPr>
            <a:r>
              <a:rPr lang="en-US" sz="2400">
                <a:solidFill>
                  <a:srgbClr val="F8F8F8"/>
                </a:solidFill>
                <a:latin typeface="Rubik Bold"/>
              </a:rPr>
              <a:t>BIPOC</a:t>
            </a:r>
          </a:p>
          <a:p>
            <a:pPr>
              <a:lnSpc>
                <a:spcPts val="3048"/>
              </a:lnSpc>
            </a:pPr>
            <a:r>
              <a:rPr lang="en-US" sz="2400">
                <a:solidFill>
                  <a:srgbClr val="F8F8F8"/>
                </a:solidFill>
                <a:latin typeface="Rubik Bold"/>
              </a:rPr>
              <a:t>Ethnicity</a:t>
            </a:r>
          </a:p>
          <a:p>
            <a:pPr>
              <a:lnSpc>
                <a:spcPts val="3048"/>
              </a:lnSpc>
            </a:pPr>
            <a:endParaRPr lang="en-US" sz="2400">
              <a:solidFill>
                <a:srgbClr val="F8F8F8"/>
              </a:solidFill>
              <a:latin typeface="Rubik Bold"/>
            </a:endParaRPr>
          </a:p>
        </p:txBody>
      </p:sp>
      <p:sp>
        <p:nvSpPr>
          <p:cNvPr id="9" name="TextBox 9"/>
          <p:cNvSpPr txBox="1"/>
          <p:nvPr/>
        </p:nvSpPr>
        <p:spPr>
          <a:xfrm>
            <a:off x="1028700" y="5050821"/>
            <a:ext cx="8115300" cy="3989578"/>
          </a:xfrm>
          <a:prstGeom prst="rect">
            <a:avLst/>
          </a:prstGeom>
        </p:spPr>
        <p:txBody>
          <a:bodyPr lIns="0" tIns="0" rIns="0" bIns="0" rtlCol="0" anchor="t">
            <a:spAutoFit/>
          </a:bodyPr>
          <a:lstStyle/>
          <a:p>
            <a:pPr>
              <a:lnSpc>
                <a:spcPts val="2921"/>
              </a:lnSpc>
            </a:pPr>
            <a:r>
              <a:rPr lang="en-US" sz="2300">
                <a:solidFill>
                  <a:srgbClr val="F8F8F8"/>
                </a:solidFill>
                <a:latin typeface="Rubik"/>
              </a:rPr>
              <a:t>Antiracism-It's all about actively opposing racism and promoting racial equity. </a:t>
            </a:r>
          </a:p>
          <a:p>
            <a:pPr>
              <a:lnSpc>
                <a:spcPts val="2921"/>
              </a:lnSpc>
            </a:pPr>
            <a:endParaRPr lang="en-US" sz="2300">
              <a:solidFill>
                <a:srgbClr val="F8F8F8"/>
              </a:solidFill>
              <a:latin typeface="Rubik"/>
            </a:endParaRPr>
          </a:p>
          <a:p>
            <a:pPr>
              <a:lnSpc>
                <a:spcPts val="2921"/>
              </a:lnSpc>
            </a:pPr>
            <a:r>
              <a:rPr lang="en-US" sz="2300">
                <a:solidFill>
                  <a:srgbClr val="F8F8F8"/>
                </a:solidFill>
                <a:latin typeface="Rubik"/>
              </a:rPr>
              <a:t>BIPOC-Which stands for Black, Indigenous, and People of Color, encompassing marginalized racial and ethnic groups.</a:t>
            </a:r>
          </a:p>
          <a:p>
            <a:pPr>
              <a:lnSpc>
                <a:spcPts val="2921"/>
              </a:lnSpc>
            </a:pPr>
            <a:endParaRPr lang="en-US" sz="2300">
              <a:solidFill>
                <a:srgbClr val="F8F8F8"/>
              </a:solidFill>
              <a:latin typeface="Rubik"/>
            </a:endParaRPr>
          </a:p>
          <a:p>
            <a:pPr>
              <a:lnSpc>
                <a:spcPts val="2921"/>
              </a:lnSpc>
            </a:pPr>
            <a:r>
              <a:rPr lang="en-US" sz="2300">
                <a:solidFill>
                  <a:srgbClr val="F8F8F8"/>
                </a:solidFill>
                <a:latin typeface="Rubik"/>
              </a:rPr>
              <a:t>Ethnicity-Refers to cultural and linguistic traits shared by a particular social group. Understanding these terms helps us navigate discussions about race and ethnicity with clarity and sensitivity.</a:t>
            </a:r>
          </a:p>
          <a:p>
            <a:pPr>
              <a:lnSpc>
                <a:spcPts val="2921"/>
              </a:lnSpc>
            </a:pPr>
            <a:endParaRPr lang="en-US" sz="2300">
              <a:solidFill>
                <a:srgbClr val="F8F8F8"/>
              </a:solidFill>
              <a:latin typeface="Rubik"/>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B2B2B"/>
        </a:solidFill>
        <a:effectLst/>
      </p:bgPr>
    </p:bg>
    <p:spTree>
      <p:nvGrpSpPr>
        <p:cNvPr id="1" name=""/>
        <p:cNvGrpSpPr/>
        <p:nvPr/>
      </p:nvGrpSpPr>
      <p:grpSpPr>
        <a:xfrm>
          <a:off x="0" y="0"/>
          <a:ext cx="0" cy="0"/>
          <a:chOff x="0" y="0"/>
          <a:chExt cx="0" cy="0"/>
        </a:xfrm>
      </p:grpSpPr>
      <p:grpSp>
        <p:nvGrpSpPr>
          <p:cNvPr id="2" name="Group 2"/>
          <p:cNvGrpSpPr/>
          <p:nvPr/>
        </p:nvGrpSpPr>
        <p:grpSpPr>
          <a:xfrm>
            <a:off x="9829813" y="1863352"/>
            <a:ext cx="7696187" cy="6872246"/>
            <a:chOff x="149860" y="501650"/>
            <a:chExt cx="12882880" cy="11503660"/>
          </a:xfrm>
        </p:grpSpPr>
        <p:sp>
          <p:nvSpPr>
            <p:cNvPr id="3" name="Freeform 3"/>
            <p:cNvSpPr/>
            <p:nvPr/>
          </p:nvSpPr>
          <p:spPr>
            <a:xfrm>
              <a:off x="0" y="0"/>
              <a:ext cx="12882879" cy="11503660"/>
            </a:xfrm>
            <a:custGeom>
              <a:avLst/>
              <a:gdLst/>
              <a:ahLst/>
              <a:cxnLst/>
              <a:rect l="l" t="t" r="r" b="b"/>
              <a:pathLst>
                <a:path w="12882879" h="11503660">
                  <a:moveTo>
                    <a:pt x="11337290" y="2283460"/>
                  </a:moveTo>
                  <a:cubicBezTo>
                    <a:pt x="10535920" y="1322070"/>
                    <a:pt x="9357360" y="730250"/>
                    <a:pt x="8139430" y="440690"/>
                  </a:cubicBezTo>
                  <a:cubicBezTo>
                    <a:pt x="6921500" y="151130"/>
                    <a:pt x="5646420" y="0"/>
                    <a:pt x="4451350" y="330200"/>
                  </a:cubicBezTo>
                  <a:lnTo>
                    <a:pt x="4452620" y="330200"/>
                  </a:lnTo>
                  <a:cubicBezTo>
                    <a:pt x="2360930" y="749300"/>
                    <a:pt x="601980" y="2358390"/>
                    <a:pt x="180340" y="4406900"/>
                  </a:cubicBezTo>
                  <a:cubicBezTo>
                    <a:pt x="0" y="5284470"/>
                    <a:pt x="33020" y="6197600"/>
                    <a:pt x="195580" y="7077710"/>
                  </a:cubicBezTo>
                  <a:cubicBezTo>
                    <a:pt x="379730" y="8077200"/>
                    <a:pt x="746760" y="9077960"/>
                    <a:pt x="1456690" y="9805670"/>
                  </a:cubicBezTo>
                  <a:cubicBezTo>
                    <a:pt x="2240280" y="10610850"/>
                    <a:pt x="3362960" y="11004550"/>
                    <a:pt x="4475480" y="11163300"/>
                  </a:cubicBezTo>
                  <a:cubicBezTo>
                    <a:pt x="6866890" y="11503660"/>
                    <a:pt x="9480550" y="10773410"/>
                    <a:pt x="11055350" y="8940800"/>
                  </a:cubicBezTo>
                  <a:cubicBezTo>
                    <a:pt x="12630149" y="7108190"/>
                    <a:pt x="12882880" y="4138930"/>
                    <a:pt x="11337290" y="2283460"/>
                  </a:cubicBezTo>
                  <a:close/>
                </a:path>
              </a:pathLst>
            </a:custGeom>
            <a:blipFill>
              <a:blip r:embed="rId3"/>
              <a:stretch>
                <a:fillRect b="-10944"/>
              </a:stretch>
            </a:blipFill>
          </p:spPr>
        </p:sp>
      </p:grpSp>
      <p:sp>
        <p:nvSpPr>
          <p:cNvPr id="4" name="TextBox 4"/>
          <p:cNvSpPr txBox="1"/>
          <p:nvPr/>
        </p:nvSpPr>
        <p:spPr>
          <a:xfrm>
            <a:off x="1028700" y="1478328"/>
            <a:ext cx="7973927" cy="785495"/>
          </a:xfrm>
          <a:prstGeom prst="rect">
            <a:avLst/>
          </a:prstGeom>
        </p:spPr>
        <p:txBody>
          <a:bodyPr lIns="0" tIns="0" rIns="0" bIns="0" rtlCol="0" anchor="t">
            <a:spAutoFit/>
          </a:bodyPr>
          <a:lstStyle/>
          <a:p>
            <a:pPr>
              <a:lnSpc>
                <a:spcPts val="5800"/>
              </a:lnSpc>
            </a:pPr>
            <a:r>
              <a:rPr lang="en-US" sz="5800">
                <a:solidFill>
                  <a:srgbClr val="F8F8F8"/>
                </a:solidFill>
                <a:latin typeface="Rubik"/>
              </a:rPr>
              <a:t>RACE AND ETHNICITY </a:t>
            </a:r>
          </a:p>
        </p:txBody>
      </p:sp>
      <p:sp>
        <p:nvSpPr>
          <p:cNvPr id="5" name="TextBox 5"/>
          <p:cNvSpPr txBox="1"/>
          <p:nvPr/>
        </p:nvSpPr>
        <p:spPr>
          <a:xfrm>
            <a:off x="1028700" y="2406698"/>
            <a:ext cx="6592802" cy="1127754"/>
          </a:xfrm>
          <a:prstGeom prst="rect">
            <a:avLst/>
          </a:prstGeom>
        </p:spPr>
        <p:txBody>
          <a:bodyPr lIns="0" tIns="0" rIns="0" bIns="0" rtlCol="0" anchor="t">
            <a:spAutoFit/>
          </a:bodyPr>
          <a:lstStyle/>
          <a:p>
            <a:pPr>
              <a:lnSpc>
                <a:spcPts val="8399"/>
              </a:lnSpc>
            </a:pPr>
            <a:r>
              <a:rPr lang="en-US" sz="8399">
                <a:solidFill>
                  <a:srgbClr val="FBD160"/>
                </a:solidFill>
                <a:latin typeface="Segoe Script"/>
              </a:rPr>
              <a:t>Terms</a:t>
            </a:r>
          </a:p>
        </p:txBody>
      </p:sp>
      <p:sp>
        <p:nvSpPr>
          <p:cNvPr id="6" name="Freeform 6"/>
          <p:cNvSpPr/>
          <p:nvPr/>
        </p:nvSpPr>
        <p:spPr>
          <a:xfrm rot="-857591">
            <a:off x="8894072" y="1162745"/>
            <a:ext cx="5973760" cy="912356"/>
          </a:xfrm>
          <a:custGeom>
            <a:avLst/>
            <a:gdLst/>
            <a:ahLst/>
            <a:cxnLst/>
            <a:rect l="l" t="t" r="r" b="b"/>
            <a:pathLst>
              <a:path w="5973760" h="912356">
                <a:moveTo>
                  <a:pt x="0" y="0"/>
                </a:moveTo>
                <a:lnTo>
                  <a:pt x="5973760" y="0"/>
                </a:lnTo>
                <a:lnTo>
                  <a:pt x="5973760" y="912356"/>
                </a:lnTo>
                <a:lnTo>
                  <a:pt x="0" y="91235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rot="-1563905" flipV="1">
            <a:off x="12305492" y="8279421"/>
            <a:ext cx="5973760" cy="912356"/>
          </a:xfrm>
          <a:custGeom>
            <a:avLst/>
            <a:gdLst/>
            <a:ahLst/>
            <a:cxnLst/>
            <a:rect l="l" t="t" r="r" b="b"/>
            <a:pathLst>
              <a:path w="5973760" h="912356">
                <a:moveTo>
                  <a:pt x="0" y="912356"/>
                </a:moveTo>
                <a:lnTo>
                  <a:pt x="5973760" y="912356"/>
                </a:lnTo>
                <a:lnTo>
                  <a:pt x="5973760" y="0"/>
                </a:lnTo>
                <a:lnTo>
                  <a:pt x="0" y="0"/>
                </a:lnTo>
                <a:lnTo>
                  <a:pt x="0" y="912356"/>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TextBox 8"/>
          <p:cNvSpPr txBox="1"/>
          <p:nvPr/>
        </p:nvSpPr>
        <p:spPr>
          <a:xfrm>
            <a:off x="1028700" y="3612261"/>
            <a:ext cx="8115300" cy="1531239"/>
          </a:xfrm>
          <a:prstGeom prst="rect">
            <a:avLst/>
          </a:prstGeom>
        </p:spPr>
        <p:txBody>
          <a:bodyPr lIns="0" tIns="0" rIns="0" bIns="0" rtlCol="0" anchor="t">
            <a:spAutoFit/>
          </a:bodyPr>
          <a:lstStyle/>
          <a:p>
            <a:pPr>
              <a:lnSpc>
                <a:spcPts val="3048"/>
              </a:lnSpc>
            </a:pPr>
            <a:r>
              <a:rPr lang="en-US" sz="2400">
                <a:solidFill>
                  <a:srgbClr val="F8F8F8"/>
                </a:solidFill>
                <a:latin typeface="Rubik Bold"/>
              </a:rPr>
              <a:t>People of Color (POC)</a:t>
            </a:r>
          </a:p>
          <a:p>
            <a:pPr>
              <a:lnSpc>
                <a:spcPts val="3048"/>
              </a:lnSpc>
            </a:pPr>
            <a:r>
              <a:rPr lang="en-US" sz="2400">
                <a:solidFill>
                  <a:srgbClr val="F8F8F8"/>
                </a:solidFill>
                <a:latin typeface="Rubik Bold"/>
              </a:rPr>
              <a:t>Prejudice</a:t>
            </a:r>
          </a:p>
          <a:p>
            <a:pPr>
              <a:lnSpc>
                <a:spcPts val="3048"/>
              </a:lnSpc>
            </a:pPr>
            <a:r>
              <a:rPr lang="en-US" sz="2400">
                <a:solidFill>
                  <a:srgbClr val="F8F8F8"/>
                </a:solidFill>
                <a:latin typeface="Rubik Bold"/>
              </a:rPr>
              <a:t>Race</a:t>
            </a:r>
          </a:p>
          <a:p>
            <a:pPr>
              <a:lnSpc>
                <a:spcPts val="3048"/>
              </a:lnSpc>
            </a:pPr>
            <a:endParaRPr lang="en-US" sz="2400">
              <a:solidFill>
                <a:srgbClr val="F8F8F8"/>
              </a:solidFill>
              <a:latin typeface="Rubik Bold"/>
            </a:endParaRPr>
          </a:p>
        </p:txBody>
      </p:sp>
      <p:sp>
        <p:nvSpPr>
          <p:cNvPr id="9" name="TextBox 9"/>
          <p:cNvSpPr txBox="1"/>
          <p:nvPr/>
        </p:nvSpPr>
        <p:spPr>
          <a:xfrm>
            <a:off x="1028700" y="5050821"/>
            <a:ext cx="8115300" cy="4351528"/>
          </a:xfrm>
          <a:prstGeom prst="rect">
            <a:avLst/>
          </a:prstGeom>
        </p:spPr>
        <p:txBody>
          <a:bodyPr lIns="0" tIns="0" rIns="0" bIns="0" rtlCol="0" anchor="t">
            <a:spAutoFit/>
          </a:bodyPr>
          <a:lstStyle/>
          <a:p>
            <a:pPr>
              <a:lnSpc>
                <a:spcPts val="2921"/>
              </a:lnSpc>
            </a:pPr>
            <a:r>
              <a:rPr lang="en-US" sz="2300">
                <a:solidFill>
                  <a:srgbClr val="F8F8F8"/>
                </a:solidFill>
                <a:latin typeface="Rubik"/>
              </a:rPr>
              <a:t>People of Color (POC)-Is a term used primarily in the United States to describe individuals who are not White.</a:t>
            </a:r>
          </a:p>
          <a:p>
            <a:pPr>
              <a:lnSpc>
                <a:spcPts val="2921"/>
              </a:lnSpc>
            </a:pPr>
            <a:endParaRPr lang="en-US" sz="2300">
              <a:solidFill>
                <a:srgbClr val="F8F8F8"/>
              </a:solidFill>
              <a:latin typeface="Rubik"/>
            </a:endParaRPr>
          </a:p>
          <a:p>
            <a:pPr>
              <a:lnSpc>
                <a:spcPts val="2921"/>
              </a:lnSpc>
            </a:pPr>
            <a:r>
              <a:rPr lang="en-US" sz="2300">
                <a:solidFill>
                  <a:srgbClr val="F8F8F8"/>
                </a:solidFill>
                <a:latin typeface="Rubik"/>
              </a:rPr>
              <a:t>Prejudice-Is when we form negative beliefs or attitudes about someone without any real basis.</a:t>
            </a:r>
          </a:p>
          <a:p>
            <a:pPr>
              <a:lnSpc>
                <a:spcPts val="2921"/>
              </a:lnSpc>
            </a:pPr>
            <a:endParaRPr lang="en-US" sz="2300">
              <a:solidFill>
                <a:srgbClr val="F8F8F8"/>
              </a:solidFill>
              <a:latin typeface="Rubik"/>
            </a:endParaRPr>
          </a:p>
          <a:p>
            <a:pPr>
              <a:lnSpc>
                <a:spcPts val="2921"/>
              </a:lnSpc>
            </a:pPr>
            <a:r>
              <a:rPr lang="en-US" sz="2300">
                <a:solidFill>
                  <a:srgbClr val="F8F8F8"/>
                </a:solidFill>
                <a:latin typeface="Rubik"/>
              </a:rPr>
              <a:t>Race-refers to a set of physical traits that categorize people into different social groups.</a:t>
            </a:r>
          </a:p>
          <a:p>
            <a:pPr>
              <a:lnSpc>
                <a:spcPts val="2921"/>
              </a:lnSpc>
            </a:pPr>
            <a:endParaRPr lang="en-US" sz="2300">
              <a:solidFill>
                <a:srgbClr val="F8F8F8"/>
              </a:solidFill>
              <a:latin typeface="Rubik"/>
            </a:endParaRPr>
          </a:p>
          <a:p>
            <a:pPr marL="496575" lvl="1" indent="-248288">
              <a:lnSpc>
                <a:spcPts val="2921"/>
              </a:lnSpc>
              <a:buFont typeface="Arial"/>
              <a:buChar char="•"/>
            </a:pPr>
            <a:r>
              <a:rPr lang="en-US" sz="2300">
                <a:solidFill>
                  <a:srgbClr val="F8F8F8"/>
                </a:solidFill>
                <a:latin typeface="Rubik"/>
              </a:rPr>
              <a:t>Understanding these terms helps us navigate conversations about race and prejudice with clarity and empathy.</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7982</Words>
  <Application>Microsoft Office PowerPoint</Application>
  <PresentationFormat>Custom</PresentationFormat>
  <Paragraphs>527</Paragraphs>
  <Slides>24</Slides>
  <Notes>23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Arimo</vt:lpstr>
      <vt:lpstr>Canva Sans</vt:lpstr>
      <vt:lpstr>Calibri</vt:lpstr>
      <vt:lpstr>Arial</vt:lpstr>
      <vt:lpstr>Segoe Script</vt:lpstr>
      <vt:lpstr>Rubik</vt:lpstr>
      <vt:lpstr>Rubik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Effective Communication on DEI Topics</dc:title>
  <dc:creator>Stacey</dc:creator>
  <cp:lastModifiedBy>Stacey Langendoerfer</cp:lastModifiedBy>
  <cp:revision>2</cp:revision>
  <dcterms:created xsi:type="dcterms:W3CDTF">2006-08-16T00:00:00Z</dcterms:created>
  <dcterms:modified xsi:type="dcterms:W3CDTF">2024-04-13T20:28:57Z</dcterms:modified>
  <dc:identifier>DAGCUsuvmrw</dc:identifier>
</cp:coreProperties>
</file>