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0"/>
  </p:notesMasterIdLst>
  <p:sldIdLst>
    <p:sldId id="256" r:id="rId2"/>
    <p:sldId id="262" r:id="rId3"/>
    <p:sldId id="290" r:id="rId4"/>
    <p:sldId id="292" r:id="rId5"/>
    <p:sldId id="281" r:id="rId6"/>
    <p:sldId id="282" r:id="rId7"/>
    <p:sldId id="293" r:id="rId8"/>
    <p:sldId id="286" r:id="rId9"/>
    <p:sldId id="287" r:id="rId10"/>
    <p:sldId id="288" r:id="rId11"/>
    <p:sldId id="289" r:id="rId12"/>
    <p:sldId id="278" r:id="rId13"/>
    <p:sldId id="273" r:id="rId14"/>
    <p:sldId id="283" r:id="rId15"/>
    <p:sldId id="284" r:id="rId16"/>
    <p:sldId id="285" r:id="rId17"/>
    <p:sldId id="294" r:id="rId18"/>
    <p:sldId id="272" r:id="rId19"/>
  </p:sldIdLst>
  <p:sldSz cx="12192000" cy="6858000"/>
  <p:notesSz cx="7010400" cy="92233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Breedlove" initials="SB" lastIdx="1" clrIdx="0">
    <p:extLst>
      <p:ext uri="{19B8F6BF-5375-455C-9EA6-DF929625EA0E}">
        <p15:presenceInfo xmlns:p15="http://schemas.microsoft.com/office/powerpoint/2012/main" userId="ec6705e15948447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5"/>
    <p:restoredTop sz="87687"/>
  </p:normalViewPr>
  <p:slideViewPr>
    <p:cSldViewPr snapToGrid="0" snapToObjects="1">
      <p:cViewPr varScale="1">
        <p:scale>
          <a:sx n="100" d="100"/>
          <a:sy n="100" d="100"/>
        </p:scale>
        <p:origin x="1218" y="90"/>
      </p:cViewPr>
      <p:guideLst/>
    </p:cSldViewPr>
  </p:slideViewPr>
  <p:notesTextViewPr>
    <p:cViewPr>
      <p:scale>
        <a:sx n="1" d="1"/>
        <a:sy n="1" d="1"/>
      </p:scale>
      <p:origin x="0" y="0"/>
    </p:cViewPr>
  </p:notesTextViewPr>
  <p:notesViewPr>
    <p:cSldViewPr snapToGrid="0" snapToObjects="1">
      <p:cViewPr varScale="1">
        <p:scale>
          <a:sx n="83" d="100"/>
          <a:sy n="83" d="100"/>
        </p:scale>
        <p:origin x="303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1468EE-B46A-F24D-885A-731F702E096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F809B1DA-025F-F54D-814F-F7E7D694596E}">
      <dgm:prSet phldrT="[Text]" custT="1"/>
      <dgm:spPr/>
      <dgm:t>
        <a:bodyPr/>
        <a:lstStyle/>
        <a:p>
          <a:r>
            <a:rPr lang="en-US" sz="1400" b="1" u="none" dirty="0"/>
            <a:t>Fact</a:t>
          </a:r>
          <a:r>
            <a:rPr lang="en-US" sz="1400" dirty="0"/>
            <a:t>: Suicide is preventable. People who consider suicide don’t necessarily want to die but do want their pain to stop. Getting the person into treatment is the best way to help them.</a:t>
          </a:r>
        </a:p>
      </dgm:t>
    </dgm:pt>
    <dgm:pt modelId="{82EA1C33-712A-D941-80A9-3AD3BB94B711}" type="parTrans" cxnId="{D4A419A3-7F7A-7642-B74A-409C354CE458}">
      <dgm:prSet/>
      <dgm:spPr/>
      <dgm:t>
        <a:bodyPr/>
        <a:lstStyle/>
        <a:p>
          <a:endParaRPr lang="en-US"/>
        </a:p>
      </dgm:t>
    </dgm:pt>
    <dgm:pt modelId="{BA0F85C8-DB00-A440-B5DD-721063DC9A58}" type="sibTrans" cxnId="{D4A419A3-7F7A-7642-B74A-409C354CE458}">
      <dgm:prSet/>
      <dgm:spPr/>
      <dgm:t>
        <a:bodyPr/>
        <a:lstStyle/>
        <a:p>
          <a:endParaRPr lang="en-US"/>
        </a:p>
      </dgm:t>
    </dgm:pt>
    <dgm:pt modelId="{1C474C84-3EC1-E74F-979D-C60181C47718}">
      <dgm:prSet phldrT="[Text]" custT="1"/>
      <dgm:spPr/>
      <dgm:t>
        <a:bodyPr/>
        <a:lstStyle/>
        <a:p>
          <a:r>
            <a:rPr lang="en-US" sz="1600" b="1" i="1" dirty="0">
              <a:solidFill>
                <a:schemeClr val="tx2"/>
              </a:solidFill>
            </a:rPr>
            <a:t>Myth: People who consider suicide are crazy.</a:t>
          </a:r>
          <a:endParaRPr lang="en-US" sz="1600" dirty="0">
            <a:solidFill>
              <a:schemeClr val="tx2"/>
            </a:solidFill>
          </a:endParaRPr>
        </a:p>
      </dgm:t>
    </dgm:pt>
    <dgm:pt modelId="{EDED724F-E70C-6948-99BD-5EB582B82300}" type="parTrans" cxnId="{F059EC20-66A7-C34B-A85E-B5797519ADCE}">
      <dgm:prSet/>
      <dgm:spPr/>
      <dgm:t>
        <a:bodyPr/>
        <a:lstStyle/>
        <a:p>
          <a:endParaRPr lang="en-US"/>
        </a:p>
      </dgm:t>
    </dgm:pt>
    <dgm:pt modelId="{8E7BC4A3-491B-3148-B1F0-30C442FDAB25}" type="sibTrans" cxnId="{F059EC20-66A7-C34B-A85E-B5797519ADCE}">
      <dgm:prSet/>
      <dgm:spPr/>
      <dgm:t>
        <a:bodyPr/>
        <a:lstStyle/>
        <a:p>
          <a:endParaRPr lang="en-US"/>
        </a:p>
      </dgm:t>
    </dgm:pt>
    <dgm:pt modelId="{20302B5B-00FE-034A-89BC-8E94E7D66309}">
      <dgm:prSet phldrT="[Text]" custT="1"/>
      <dgm:spPr/>
      <dgm:t>
        <a:bodyPr/>
        <a:lstStyle/>
        <a:p>
          <a:r>
            <a:rPr lang="en-US" sz="1400" b="1" dirty="0"/>
            <a:t>Fact: </a:t>
          </a:r>
          <a:r>
            <a:rPr lang="en-US" sz="1400" dirty="0"/>
            <a:t>Most people who attempt suicide have a medical condition or chemical imbalance that puts them at risk for suicide. It can result from prolonged or intense stress. It can result from health conditions like depression, heart disease, or diabetes. It can be a side effect from medications. It can be from changing hormone levels. It can be from alcohol or drug use.</a:t>
          </a:r>
        </a:p>
      </dgm:t>
    </dgm:pt>
    <dgm:pt modelId="{DF52A042-C145-1A45-8E04-C29959C397C1}" type="parTrans" cxnId="{CB14915B-AA01-8D48-BACF-E63120B52866}">
      <dgm:prSet/>
      <dgm:spPr/>
      <dgm:t>
        <a:bodyPr/>
        <a:lstStyle/>
        <a:p>
          <a:endParaRPr lang="en-US"/>
        </a:p>
      </dgm:t>
    </dgm:pt>
    <dgm:pt modelId="{0E184928-26A0-8F43-99B3-28BC6A0CD342}" type="sibTrans" cxnId="{CB14915B-AA01-8D48-BACF-E63120B52866}">
      <dgm:prSet/>
      <dgm:spPr/>
      <dgm:t>
        <a:bodyPr/>
        <a:lstStyle/>
        <a:p>
          <a:endParaRPr lang="en-US"/>
        </a:p>
      </dgm:t>
    </dgm:pt>
    <dgm:pt modelId="{39C1A6DB-6F42-8343-8D60-F90C30ADD440}">
      <dgm:prSet custT="1"/>
      <dgm:spPr/>
      <dgm:t>
        <a:bodyPr/>
        <a:lstStyle/>
        <a:p>
          <a:r>
            <a:rPr lang="en-US" sz="1600" b="1" i="1">
              <a:solidFill>
                <a:schemeClr val="tx2"/>
              </a:solidFill>
            </a:rPr>
            <a:t>Myth: Talking about suicide will encourage people to do it.</a:t>
          </a:r>
          <a:endParaRPr lang="en-US" sz="1600">
            <a:solidFill>
              <a:schemeClr val="tx2"/>
            </a:solidFill>
          </a:endParaRPr>
        </a:p>
      </dgm:t>
    </dgm:pt>
    <dgm:pt modelId="{401F48DC-2709-BB4B-94A5-E71CB396F8A1}" type="parTrans" cxnId="{124F0645-42D3-3C49-8017-85B330C76CA6}">
      <dgm:prSet/>
      <dgm:spPr/>
      <dgm:t>
        <a:bodyPr/>
        <a:lstStyle/>
        <a:p>
          <a:endParaRPr lang="en-US"/>
        </a:p>
      </dgm:t>
    </dgm:pt>
    <dgm:pt modelId="{75858DFA-0C28-9748-8794-505FB9C70876}" type="sibTrans" cxnId="{124F0645-42D3-3C49-8017-85B330C76CA6}">
      <dgm:prSet/>
      <dgm:spPr/>
      <dgm:t>
        <a:bodyPr/>
        <a:lstStyle/>
        <a:p>
          <a:endParaRPr lang="en-US"/>
        </a:p>
      </dgm:t>
    </dgm:pt>
    <dgm:pt modelId="{5011D365-8DAD-E945-88D6-7C416DB81BB2}">
      <dgm:prSet custT="1"/>
      <dgm:spPr/>
      <dgm:t>
        <a:bodyPr/>
        <a:lstStyle/>
        <a:p>
          <a:r>
            <a:rPr lang="en-US" sz="1400" b="1"/>
            <a:t>Fact: </a:t>
          </a:r>
          <a:r>
            <a:rPr lang="en-US" sz="1400"/>
            <a:t>Research has shown that asking someone in crisis about their intentions and plans does not encourage them to do it. It is important to take any talk about wanting to die seriously. Don’t joke about it. Don’t dare them to do it.</a:t>
          </a:r>
        </a:p>
      </dgm:t>
    </dgm:pt>
    <dgm:pt modelId="{A6BEAAF6-E24A-D545-B1B0-550B6790D2D0}" type="parTrans" cxnId="{3190FA7F-6FCD-DB45-9E9F-4AC114CF5CAE}">
      <dgm:prSet/>
      <dgm:spPr/>
      <dgm:t>
        <a:bodyPr/>
        <a:lstStyle/>
        <a:p>
          <a:endParaRPr lang="en-US"/>
        </a:p>
      </dgm:t>
    </dgm:pt>
    <dgm:pt modelId="{F405E7B9-1CD6-E04E-BB99-D24040FA0113}" type="sibTrans" cxnId="{3190FA7F-6FCD-DB45-9E9F-4AC114CF5CAE}">
      <dgm:prSet/>
      <dgm:spPr/>
      <dgm:t>
        <a:bodyPr/>
        <a:lstStyle/>
        <a:p>
          <a:endParaRPr lang="en-US"/>
        </a:p>
      </dgm:t>
    </dgm:pt>
    <dgm:pt modelId="{3FD0C559-5815-7B4D-8B24-CFB99917775A}">
      <dgm:prSet custT="1"/>
      <dgm:spPr/>
      <dgm:t>
        <a:bodyPr/>
        <a:lstStyle/>
        <a:p>
          <a:r>
            <a:rPr lang="en-US" sz="1600" b="1" i="1">
              <a:solidFill>
                <a:schemeClr val="tx2"/>
              </a:solidFill>
            </a:rPr>
            <a:t>Myth: People who attempt suicide are of weak character.</a:t>
          </a:r>
          <a:endParaRPr lang="en-US" sz="1600">
            <a:solidFill>
              <a:schemeClr val="tx2"/>
            </a:solidFill>
          </a:endParaRPr>
        </a:p>
      </dgm:t>
    </dgm:pt>
    <dgm:pt modelId="{043757B4-7AA5-0D47-AAA0-28D43262C703}" type="parTrans" cxnId="{091E7A1D-D2CF-3543-A542-4B521FB264EE}">
      <dgm:prSet/>
      <dgm:spPr/>
      <dgm:t>
        <a:bodyPr/>
        <a:lstStyle/>
        <a:p>
          <a:endParaRPr lang="en-US"/>
        </a:p>
      </dgm:t>
    </dgm:pt>
    <dgm:pt modelId="{0967AB93-8F1B-4641-BC36-D6093143431C}" type="sibTrans" cxnId="{091E7A1D-D2CF-3543-A542-4B521FB264EE}">
      <dgm:prSet/>
      <dgm:spPr/>
      <dgm:t>
        <a:bodyPr/>
        <a:lstStyle/>
        <a:p>
          <a:endParaRPr lang="en-US"/>
        </a:p>
      </dgm:t>
    </dgm:pt>
    <dgm:pt modelId="{250B2ECA-187F-9041-A6C8-9019368AF3BC}">
      <dgm:prSet custT="1"/>
      <dgm:spPr/>
      <dgm:t>
        <a:bodyPr/>
        <a:lstStyle/>
        <a:p>
          <a:r>
            <a:rPr lang="en-US" sz="1400" b="1"/>
            <a:t>Fact: </a:t>
          </a:r>
          <a:r>
            <a:rPr lang="en-US" sz="1400"/>
            <a:t>Thinking about, planning for, or attempting suicide has nothing to do with one’s character. Good people can experience depression and suicidal thoughts.</a:t>
          </a:r>
        </a:p>
      </dgm:t>
    </dgm:pt>
    <dgm:pt modelId="{522373F7-E712-E34C-8239-5E87CB0B3062}" type="parTrans" cxnId="{2124B83A-1265-CC4F-A716-F84D435827A7}">
      <dgm:prSet/>
      <dgm:spPr/>
      <dgm:t>
        <a:bodyPr/>
        <a:lstStyle/>
        <a:p>
          <a:endParaRPr lang="en-US"/>
        </a:p>
      </dgm:t>
    </dgm:pt>
    <dgm:pt modelId="{E9714D9C-A88F-2741-9323-02DE803B26E2}" type="sibTrans" cxnId="{2124B83A-1265-CC4F-A716-F84D435827A7}">
      <dgm:prSet/>
      <dgm:spPr/>
      <dgm:t>
        <a:bodyPr/>
        <a:lstStyle/>
        <a:p>
          <a:endParaRPr lang="en-US"/>
        </a:p>
      </dgm:t>
    </dgm:pt>
    <dgm:pt modelId="{951ADB05-C77E-C048-8A41-28F2C63BF2E7}">
      <dgm:prSet custT="1"/>
      <dgm:spPr/>
      <dgm:t>
        <a:bodyPr/>
        <a:lstStyle/>
        <a:p>
          <a:r>
            <a:rPr lang="en-US" sz="1600" b="1" i="1">
              <a:solidFill>
                <a:schemeClr val="tx2"/>
              </a:solidFill>
            </a:rPr>
            <a:t>Myth: People who talk about wanting to die won’t really do it.</a:t>
          </a:r>
          <a:endParaRPr lang="en-US" sz="1600">
            <a:solidFill>
              <a:schemeClr val="tx2"/>
            </a:solidFill>
          </a:endParaRPr>
        </a:p>
      </dgm:t>
    </dgm:pt>
    <dgm:pt modelId="{C67BD59C-9935-7B4B-BE7C-A4A248C7A9F9}" type="parTrans" cxnId="{F3AF806C-FE3F-4647-A4F8-FA00D20E7076}">
      <dgm:prSet/>
      <dgm:spPr/>
      <dgm:t>
        <a:bodyPr/>
        <a:lstStyle/>
        <a:p>
          <a:endParaRPr lang="en-US"/>
        </a:p>
      </dgm:t>
    </dgm:pt>
    <dgm:pt modelId="{A901F02E-BB63-FD41-96CC-09A6C5F97177}" type="sibTrans" cxnId="{F3AF806C-FE3F-4647-A4F8-FA00D20E7076}">
      <dgm:prSet/>
      <dgm:spPr/>
      <dgm:t>
        <a:bodyPr/>
        <a:lstStyle/>
        <a:p>
          <a:endParaRPr lang="en-US"/>
        </a:p>
      </dgm:t>
    </dgm:pt>
    <dgm:pt modelId="{9E077278-41B1-124F-BA0E-29B5FB23CE3A}">
      <dgm:prSet custT="1"/>
      <dgm:spPr/>
      <dgm:t>
        <a:bodyPr/>
        <a:lstStyle/>
        <a:p>
          <a:r>
            <a:rPr lang="en-US" sz="1400" b="1"/>
            <a:t>Fact: </a:t>
          </a:r>
          <a:r>
            <a:rPr lang="en-US" sz="1400"/>
            <a:t>Talking about wanting to die, not having a reason to live, and being a burden to others are warning signs for suicide. It should be taken seriously.</a:t>
          </a:r>
        </a:p>
      </dgm:t>
    </dgm:pt>
    <dgm:pt modelId="{1DFDAF02-791E-C646-82C6-577770F7AF56}" type="parTrans" cxnId="{BC3F0AE3-3D60-D740-AD7E-156B9CA121B3}">
      <dgm:prSet/>
      <dgm:spPr/>
      <dgm:t>
        <a:bodyPr/>
        <a:lstStyle/>
        <a:p>
          <a:endParaRPr lang="en-US"/>
        </a:p>
      </dgm:t>
    </dgm:pt>
    <dgm:pt modelId="{D854269A-ECA8-DD46-A4B8-1BDB73049FC5}" type="sibTrans" cxnId="{BC3F0AE3-3D60-D740-AD7E-156B9CA121B3}">
      <dgm:prSet/>
      <dgm:spPr/>
      <dgm:t>
        <a:bodyPr/>
        <a:lstStyle/>
        <a:p>
          <a:endParaRPr lang="en-US"/>
        </a:p>
      </dgm:t>
    </dgm:pt>
    <dgm:pt modelId="{523255E3-9FF9-4B4E-893B-6C20F5873B6A}">
      <dgm:prSet custT="1"/>
      <dgm:spPr/>
      <dgm:t>
        <a:bodyPr/>
        <a:lstStyle/>
        <a:p>
          <a:r>
            <a:rPr lang="en-US" sz="1600" b="1" i="1">
              <a:solidFill>
                <a:schemeClr val="tx2"/>
              </a:solidFill>
            </a:rPr>
            <a:t>Myth: People who are suicidal will always be suicidal.</a:t>
          </a:r>
          <a:endParaRPr lang="en-US" sz="1600">
            <a:solidFill>
              <a:schemeClr val="tx2"/>
            </a:solidFill>
          </a:endParaRPr>
        </a:p>
      </dgm:t>
    </dgm:pt>
    <dgm:pt modelId="{6FB5CC54-107D-0C4C-A20D-EBA9275B3FA0}" type="parTrans" cxnId="{021C501F-A098-0747-82DE-A294AD2A7EAB}">
      <dgm:prSet/>
      <dgm:spPr/>
      <dgm:t>
        <a:bodyPr/>
        <a:lstStyle/>
        <a:p>
          <a:endParaRPr lang="en-US"/>
        </a:p>
      </dgm:t>
    </dgm:pt>
    <dgm:pt modelId="{763D270A-EA32-A54D-BDB8-EF7859FCB6A5}" type="sibTrans" cxnId="{021C501F-A098-0747-82DE-A294AD2A7EAB}">
      <dgm:prSet/>
      <dgm:spPr/>
      <dgm:t>
        <a:bodyPr/>
        <a:lstStyle/>
        <a:p>
          <a:endParaRPr lang="en-US"/>
        </a:p>
      </dgm:t>
    </dgm:pt>
    <dgm:pt modelId="{4173B302-545E-6545-8073-A06C4E71C4F3}">
      <dgm:prSet custT="1"/>
      <dgm:spPr/>
      <dgm:t>
        <a:bodyPr/>
        <a:lstStyle/>
        <a:p>
          <a:r>
            <a:rPr lang="en-US" sz="1400" b="1" dirty="0"/>
            <a:t>Fact: </a:t>
          </a:r>
          <a:r>
            <a:rPr lang="en-US" sz="1400" dirty="0"/>
            <a:t>People who get treatment may never become suicidal ever again. In the short-term, people who do attempt suicide may try repeated attempts. Follow-up care is very important for someone who has attempted suicide.</a:t>
          </a:r>
        </a:p>
      </dgm:t>
    </dgm:pt>
    <dgm:pt modelId="{B063CAB9-2C4E-6B48-810A-C3EF9B1F12F7}" type="parTrans" cxnId="{76701426-38C6-8545-BF47-F3B8B0D3727D}">
      <dgm:prSet/>
      <dgm:spPr/>
      <dgm:t>
        <a:bodyPr/>
        <a:lstStyle/>
        <a:p>
          <a:endParaRPr lang="en-US"/>
        </a:p>
      </dgm:t>
    </dgm:pt>
    <dgm:pt modelId="{B25B9930-25E5-8C4B-9F2F-A453E0E9235A}" type="sibTrans" cxnId="{76701426-38C6-8545-BF47-F3B8B0D3727D}">
      <dgm:prSet/>
      <dgm:spPr/>
      <dgm:t>
        <a:bodyPr/>
        <a:lstStyle/>
        <a:p>
          <a:endParaRPr lang="en-US"/>
        </a:p>
      </dgm:t>
    </dgm:pt>
    <dgm:pt modelId="{647CA6AD-AE68-EE47-8787-7811C17CB1C3}">
      <dgm:prSet custT="1"/>
      <dgm:spPr/>
      <dgm:t>
        <a:bodyPr/>
        <a:lstStyle/>
        <a:p>
          <a:r>
            <a:rPr lang="en-US" sz="1600" b="1" i="1" dirty="0">
              <a:solidFill>
                <a:schemeClr val="tx2"/>
              </a:solidFill>
            </a:rPr>
            <a:t>Myth: Young people are the ones who usually take their own lives.</a:t>
          </a:r>
          <a:endParaRPr lang="en-US" sz="1600" dirty="0">
            <a:solidFill>
              <a:schemeClr val="tx2"/>
            </a:solidFill>
          </a:endParaRPr>
        </a:p>
      </dgm:t>
    </dgm:pt>
    <dgm:pt modelId="{1C9966B7-431E-1643-9D95-87024997454A}" type="parTrans" cxnId="{0DEC8B6D-976F-7948-A945-85725EC529AE}">
      <dgm:prSet/>
      <dgm:spPr/>
      <dgm:t>
        <a:bodyPr/>
        <a:lstStyle/>
        <a:p>
          <a:endParaRPr lang="en-US"/>
        </a:p>
      </dgm:t>
    </dgm:pt>
    <dgm:pt modelId="{AAA4D7E0-7712-0740-B2D0-068A1919C91A}" type="sibTrans" cxnId="{0DEC8B6D-976F-7948-A945-85725EC529AE}">
      <dgm:prSet/>
      <dgm:spPr/>
      <dgm:t>
        <a:bodyPr/>
        <a:lstStyle/>
        <a:p>
          <a:endParaRPr lang="en-US"/>
        </a:p>
      </dgm:t>
    </dgm:pt>
    <dgm:pt modelId="{CD0580E6-DBCF-DC48-8D22-F53C3EF23F9E}">
      <dgm:prSet custT="1"/>
      <dgm:spPr/>
      <dgm:t>
        <a:bodyPr/>
        <a:lstStyle/>
        <a:p>
          <a:r>
            <a:rPr lang="en-US" sz="1400" b="1" dirty="0"/>
            <a:t>Fact: </a:t>
          </a:r>
          <a:r>
            <a:rPr lang="en-US" sz="1400" dirty="0"/>
            <a:t>Suicide rates are much higher for adults than for youths. The suicide rate is highest for adult men. Their deaths do impact young people.  Counseling can often help a family who has experienced a loss due to suicide.</a:t>
          </a:r>
        </a:p>
      </dgm:t>
    </dgm:pt>
    <dgm:pt modelId="{39B36DFD-C7B7-D646-9992-7131E42A0E8A}" type="parTrans" cxnId="{9C3B98A5-3772-AC41-9675-9947DA3C9499}">
      <dgm:prSet/>
      <dgm:spPr/>
      <dgm:t>
        <a:bodyPr/>
        <a:lstStyle/>
        <a:p>
          <a:endParaRPr lang="en-US"/>
        </a:p>
      </dgm:t>
    </dgm:pt>
    <dgm:pt modelId="{1A2776E2-FA17-DB4D-B670-E51DADDF583A}" type="sibTrans" cxnId="{9C3B98A5-3772-AC41-9675-9947DA3C9499}">
      <dgm:prSet/>
      <dgm:spPr/>
      <dgm:t>
        <a:bodyPr/>
        <a:lstStyle/>
        <a:p>
          <a:endParaRPr lang="en-US"/>
        </a:p>
      </dgm:t>
    </dgm:pt>
    <dgm:pt modelId="{BC4524ED-F2B4-E444-89B4-C83BDA2E5E1A}">
      <dgm:prSet phldrT="[Text]" custT="1"/>
      <dgm:spPr/>
      <dgm:t>
        <a:bodyPr/>
        <a:lstStyle/>
        <a:p>
          <a:r>
            <a:rPr lang="en-US" sz="1600" b="1" i="1" dirty="0">
              <a:solidFill>
                <a:schemeClr val="tx2"/>
              </a:solidFill>
            </a:rPr>
            <a:t>Myth: There is nothing that can be done if someone wants to take their own life.</a:t>
          </a:r>
          <a:endParaRPr lang="en-US" sz="1600" dirty="0">
            <a:solidFill>
              <a:schemeClr val="tx2"/>
            </a:solidFill>
          </a:endParaRPr>
        </a:p>
      </dgm:t>
    </dgm:pt>
    <dgm:pt modelId="{A92295D5-51D3-7E4E-A26F-2B3EEEFC5B07}" type="sibTrans" cxnId="{AD593D57-921D-6F41-BC0C-86930EB6BD71}">
      <dgm:prSet/>
      <dgm:spPr/>
      <dgm:t>
        <a:bodyPr/>
        <a:lstStyle/>
        <a:p>
          <a:endParaRPr lang="en-US"/>
        </a:p>
      </dgm:t>
    </dgm:pt>
    <dgm:pt modelId="{3D410E9D-D1A5-CE4D-BE72-F19BE9EF20A0}" type="parTrans" cxnId="{AD593D57-921D-6F41-BC0C-86930EB6BD71}">
      <dgm:prSet/>
      <dgm:spPr/>
      <dgm:t>
        <a:bodyPr/>
        <a:lstStyle/>
        <a:p>
          <a:endParaRPr lang="en-US"/>
        </a:p>
      </dgm:t>
    </dgm:pt>
    <dgm:pt modelId="{D8186C3F-72B4-FB4D-B147-D3E56ED2C407}" type="pres">
      <dgm:prSet presAssocID="{211468EE-B46A-F24D-885A-731F702E0960}" presName="linear" presStyleCnt="0">
        <dgm:presLayoutVars>
          <dgm:animLvl val="lvl"/>
          <dgm:resizeHandles val="exact"/>
        </dgm:presLayoutVars>
      </dgm:prSet>
      <dgm:spPr/>
    </dgm:pt>
    <dgm:pt modelId="{8441279E-6B85-824E-B318-A7E816FDB0D4}" type="pres">
      <dgm:prSet presAssocID="{BC4524ED-F2B4-E444-89B4-C83BDA2E5E1A}" presName="parentText" presStyleLbl="node1" presStyleIdx="0" presStyleCnt="7" custScaleY="103234" custLinFactY="-64778" custLinFactNeighborX="-4270" custLinFactNeighborY="-100000">
        <dgm:presLayoutVars>
          <dgm:chMax val="0"/>
          <dgm:bulletEnabled val="1"/>
        </dgm:presLayoutVars>
      </dgm:prSet>
      <dgm:spPr/>
    </dgm:pt>
    <dgm:pt modelId="{5D5DDE33-01E4-DF41-BD10-4F5B856AF715}" type="pres">
      <dgm:prSet presAssocID="{BC4524ED-F2B4-E444-89B4-C83BDA2E5E1A}" presName="childText" presStyleLbl="revTx" presStyleIdx="0" presStyleCnt="7" custScaleY="125282" custLinFactNeighborY="-52521">
        <dgm:presLayoutVars>
          <dgm:bulletEnabled val="1"/>
        </dgm:presLayoutVars>
      </dgm:prSet>
      <dgm:spPr/>
    </dgm:pt>
    <dgm:pt modelId="{EDD192EF-A845-2242-B0EB-97661F2B5F36}" type="pres">
      <dgm:prSet presAssocID="{1C474C84-3EC1-E74F-979D-C60181C47718}" presName="parentText" presStyleLbl="node1" presStyleIdx="1" presStyleCnt="7" custScaleY="121334">
        <dgm:presLayoutVars>
          <dgm:chMax val="0"/>
          <dgm:bulletEnabled val="1"/>
        </dgm:presLayoutVars>
      </dgm:prSet>
      <dgm:spPr/>
    </dgm:pt>
    <dgm:pt modelId="{9B5AE312-1D3F-3B49-B3CF-999E87552DB0}" type="pres">
      <dgm:prSet presAssocID="{1C474C84-3EC1-E74F-979D-C60181C47718}" presName="childText" presStyleLbl="revTx" presStyleIdx="1" presStyleCnt="7" custScaleY="143600">
        <dgm:presLayoutVars>
          <dgm:bulletEnabled val="1"/>
        </dgm:presLayoutVars>
      </dgm:prSet>
      <dgm:spPr/>
    </dgm:pt>
    <dgm:pt modelId="{5A3BC842-0623-F145-93C2-81D8AB7BAD65}" type="pres">
      <dgm:prSet presAssocID="{39C1A6DB-6F42-8343-8D60-F90C30ADD440}" presName="parentText" presStyleLbl="node1" presStyleIdx="2" presStyleCnt="7" custScaleY="102102">
        <dgm:presLayoutVars>
          <dgm:chMax val="0"/>
          <dgm:bulletEnabled val="1"/>
        </dgm:presLayoutVars>
      </dgm:prSet>
      <dgm:spPr/>
    </dgm:pt>
    <dgm:pt modelId="{5A5E582C-998F-EF4F-84EE-BD077C206936}" type="pres">
      <dgm:prSet presAssocID="{39C1A6DB-6F42-8343-8D60-F90C30ADD440}" presName="childText" presStyleLbl="revTx" presStyleIdx="2" presStyleCnt="7" custScaleY="139696">
        <dgm:presLayoutVars>
          <dgm:bulletEnabled val="1"/>
        </dgm:presLayoutVars>
      </dgm:prSet>
      <dgm:spPr/>
    </dgm:pt>
    <dgm:pt modelId="{C578FE74-B8EA-A142-9FE8-453BCCC7084D}" type="pres">
      <dgm:prSet presAssocID="{3FD0C559-5815-7B4D-8B24-CFB99917775A}" presName="parentText" presStyleLbl="node1" presStyleIdx="3" presStyleCnt="7">
        <dgm:presLayoutVars>
          <dgm:chMax val="0"/>
          <dgm:bulletEnabled val="1"/>
        </dgm:presLayoutVars>
      </dgm:prSet>
      <dgm:spPr/>
    </dgm:pt>
    <dgm:pt modelId="{E516A1FA-FAF9-E046-AD7B-CC3A49542215}" type="pres">
      <dgm:prSet presAssocID="{3FD0C559-5815-7B4D-8B24-CFB99917775A}" presName="childText" presStyleLbl="revTx" presStyleIdx="3" presStyleCnt="7" custScaleY="151634">
        <dgm:presLayoutVars>
          <dgm:bulletEnabled val="1"/>
        </dgm:presLayoutVars>
      </dgm:prSet>
      <dgm:spPr/>
    </dgm:pt>
    <dgm:pt modelId="{1C3A815D-9EE3-7445-8915-819E967172AF}" type="pres">
      <dgm:prSet presAssocID="{951ADB05-C77E-C048-8A41-28F2C63BF2E7}" presName="parentText" presStyleLbl="node1" presStyleIdx="4" presStyleCnt="7">
        <dgm:presLayoutVars>
          <dgm:chMax val="0"/>
          <dgm:bulletEnabled val="1"/>
        </dgm:presLayoutVars>
      </dgm:prSet>
      <dgm:spPr/>
    </dgm:pt>
    <dgm:pt modelId="{7E0E4643-5DCF-DC4A-BC5F-D9BA856A86BC}" type="pres">
      <dgm:prSet presAssocID="{951ADB05-C77E-C048-8A41-28F2C63BF2E7}" presName="childText" presStyleLbl="revTx" presStyleIdx="4" presStyleCnt="7" custScaleY="162853">
        <dgm:presLayoutVars>
          <dgm:bulletEnabled val="1"/>
        </dgm:presLayoutVars>
      </dgm:prSet>
      <dgm:spPr/>
    </dgm:pt>
    <dgm:pt modelId="{5E98560D-32B3-9E40-8DBA-7123BC1D45E7}" type="pres">
      <dgm:prSet presAssocID="{523255E3-9FF9-4B4E-893B-6C20F5873B6A}" presName="parentText" presStyleLbl="node1" presStyleIdx="5" presStyleCnt="7">
        <dgm:presLayoutVars>
          <dgm:chMax val="0"/>
          <dgm:bulletEnabled val="1"/>
        </dgm:presLayoutVars>
      </dgm:prSet>
      <dgm:spPr/>
    </dgm:pt>
    <dgm:pt modelId="{7645E4B3-2761-3842-927C-23EC3EE0DD12}" type="pres">
      <dgm:prSet presAssocID="{523255E3-9FF9-4B4E-893B-6C20F5873B6A}" presName="childText" presStyleLbl="revTx" presStyleIdx="5" presStyleCnt="7" custScaleY="139363">
        <dgm:presLayoutVars>
          <dgm:bulletEnabled val="1"/>
        </dgm:presLayoutVars>
      </dgm:prSet>
      <dgm:spPr/>
    </dgm:pt>
    <dgm:pt modelId="{06058D3B-8492-7B4B-B033-8038FB492F39}" type="pres">
      <dgm:prSet presAssocID="{647CA6AD-AE68-EE47-8787-7811C17CB1C3}" presName="parentText" presStyleLbl="node1" presStyleIdx="6" presStyleCnt="7">
        <dgm:presLayoutVars>
          <dgm:chMax val="0"/>
          <dgm:bulletEnabled val="1"/>
        </dgm:presLayoutVars>
      </dgm:prSet>
      <dgm:spPr/>
    </dgm:pt>
    <dgm:pt modelId="{92A013CF-3A71-934E-B34E-1582478D6ECF}" type="pres">
      <dgm:prSet presAssocID="{647CA6AD-AE68-EE47-8787-7811C17CB1C3}" presName="childText" presStyleLbl="revTx" presStyleIdx="6" presStyleCnt="7" custScaleY="121555">
        <dgm:presLayoutVars>
          <dgm:bulletEnabled val="1"/>
        </dgm:presLayoutVars>
      </dgm:prSet>
      <dgm:spPr/>
    </dgm:pt>
  </dgm:ptLst>
  <dgm:cxnLst>
    <dgm:cxn modelId="{C9B11B0A-0B1A-C441-981D-CDD18D9EEFE2}" type="presOf" srcId="{211468EE-B46A-F24D-885A-731F702E0960}" destId="{D8186C3F-72B4-FB4D-B147-D3E56ED2C407}" srcOrd="0" destOrd="0" presId="urn:microsoft.com/office/officeart/2005/8/layout/vList2"/>
    <dgm:cxn modelId="{091E7A1D-D2CF-3543-A542-4B521FB264EE}" srcId="{211468EE-B46A-F24D-885A-731F702E0960}" destId="{3FD0C559-5815-7B4D-8B24-CFB99917775A}" srcOrd="3" destOrd="0" parTransId="{043757B4-7AA5-0D47-AAA0-28D43262C703}" sibTransId="{0967AB93-8F1B-4641-BC36-D6093143431C}"/>
    <dgm:cxn modelId="{021C501F-A098-0747-82DE-A294AD2A7EAB}" srcId="{211468EE-B46A-F24D-885A-731F702E0960}" destId="{523255E3-9FF9-4B4E-893B-6C20F5873B6A}" srcOrd="5" destOrd="0" parTransId="{6FB5CC54-107D-0C4C-A20D-EBA9275B3FA0}" sibTransId="{763D270A-EA32-A54D-BDB8-EF7859FCB6A5}"/>
    <dgm:cxn modelId="{F059EC20-66A7-C34B-A85E-B5797519ADCE}" srcId="{211468EE-B46A-F24D-885A-731F702E0960}" destId="{1C474C84-3EC1-E74F-979D-C60181C47718}" srcOrd="1" destOrd="0" parTransId="{EDED724F-E70C-6948-99BD-5EB582B82300}" sibTransId="{8E7BC4A3-491B-3148-B1F0-30C442FDAB25}"/>
    <dgm:cxn modelId="{76701426-38C6-8545-BF47-F3B8B0D3727D}" srcId="{523255E3-9FF9-4B4E-893B-6C20F5873B6A}" destId="{4173B302-545E-6545-8073-A06C4E71C4F3}" srcOrd="0" destOrd="0" parTransId="{B063CAB9-2C4E-6B48-810A-C3EF9B1F12F7}" sibTransId="{B25B9930-25E5-8C4B-9F2F-A453E0E9235A}"/>
    <dgm:cxn modelId="{E841C036-3E3D-9840-A8A3-A3178D075680}" type="presOf" srcId="{1C474C84-3EC1-E74F-979D-C60181C47718}" destId="{EDD192EF-A845-2242-B0EB-97661F2B5F36}" srcOrd="0" destOrd="0" presId="urn:microsoft.com/office/officeart/2005/8/layout/vList2"/>
    <dgm:cxn modelId="{2124B83A-1265-CC4F-A716-F84D435827A7}" srcId="{3FD0C559-5815-7B4D-8B24-CFB99917775A}" destId="{250B2ECA-187F-9041-A6C8-9019368AF3BC}" srcOrd="0" destOrd="0" parTransId="{522373F7-E712-E34C-8239-5E87CB0B3062}" sibTransId="{E9714D9C-A88F-2741-9323-02DE803B26E2}"/>
    <dgm:cxn modelId="{CB14915B-AA01-8D48-BACF-E63120B52866}" srcId="{1C474C84-3EC1-E74F-979D-C60181C47718}" destId="{20302B5B-00FE-034A-89BC-8E94E7D66309}" srcOrd="0" destOrd="0" parTransId="{DF52A042-C145-1A45-8E04-C29959C397C1}" sibTransId="{0E184928-26A0-8F43-99B3-28BC6A0CD342}"/>
    <dgm:cxn modelId="{124F0645-42D3-3C49-8017-85B330C76CA6}" srcId="{211468EE-B46A-F24D-885A-731F702E0960}" destId="{39C1A6DB-6F42-8343-8D60-F90C30ADD440}" srcOrd="2" destOrd="0" parTransId="{401F48DC-2709-BB4B-94A5-E71CB396F8A1}" sibTransId="{75858DFA-0C28-9748-8794-505FB9C70876}"/>
    <dgm:cxn modelId="{04E31466-3163-634D-B109-AA5CCC5141C7}" type="presOf" srcId="{250B2ECA-187F-9041-A6C8-9019368AF3BC}" destId="{E516A1FA-FAF9-E046-AD7B-CC3A49542215}" srcOrd="0" destOrd="0" presId="urn:microsoft.com/office/officeart/2005/8/layout/vList2"/>
    <dgm:cxn modelId="{ADAB2666-F0A3-1F4C-9B82-2BA8B79E023E}" type="presOf" srcId="{951ADB05-C77E-C048-8A41-28F2C63BF2E7}" destId="{1C3A815D-9EE3-7445-8915-819E967172AF}" srcOrd="0" destOrd="0" presId="urn:microsoft.com/office/officeart/2005/8/layout/vList2"/>
    <dgm:cxn modelId="{F3AF806C-FE3F-4647-A4F8-FA00D20E7076}" srcId="{211468EE-B46A-F24D-885A-731F702E0960}" destId="{951ADB05-C77E-C048-8A41-28F2C63BF2E7}" srcOrd="4" destOrd="0" parTransId="{C67BD59C-9935-7B4B-BE7C-A4A248C7A9F9}" sibTransId="{A901F02E-BB63-FD41-96CC-09A6C5F97177}"/>
    <dgm:cxn modelId="{0DEC8B6D-976F-7948-A945-85725EC529AE}" srcId="{211468EE-B46A-F24D-885A-731F702E0960}" destId="{647CA6AD-AE68-EE47-8787-7811C17CB1C3}" srcOrd="6" destOrd="0" parTransId="{1C9966B7-431E-1643-9D95-87024997454A}" sibTransId="{AAA4D7E0-7712-0740-B2D0-068A1919C91A}"/>
    <dgm:cxn modelId="{B5A1DD71-D738-A445-879C-312A23EE8809}" type="presOf" srcId="{647CA6AD-AE68-EE47-8787-7811C17CB1C3}" destId="{06058D3B-8492-7B4B-B033-8038FB492F39}" srcOrd="0" destOrd="0" presId="urn:microsoft.com/office/officeart/2005/8/layout/vList2"/>
    <dgm:cxn modelId="{E649E353-F0BA-844B-8E1D-1C80CDA3A30D}" type="presOf" srcId="{4173B302-545E-6545-8073-A06C4E71C4F3}" destId="{7645E4B3-2761-3842-927C-23EC3EE0DD12}" srcOrd="0" destOrd="0" presId="urn:microsoft.com/office/officeart/2005/8/layout/vList2"/>
    <dgm:cxn modelId="{AD593D57-921D-6F41-BC0C-86930EB6BD71}" srcId="{211468EE-B46A-F24D-885A-731F702E0960}" destId="{BC4524ED-F2B4-E444-89B4-C83BDA2E5E1A}" srcOrd="0" destOrd="0" parTransId="{3D410E9D-D1A5-CE4D-BE72-F19BE9EF20A0}" sibTransId="{A92295D5-51D3-7E4E-A26F-2B3EEEFC5B07}"/>
    <dgm:cxn modelId="{3190FA7F-6FCD-DB45-9E9F-4AC114CF5CAE}" srcId="{39C1A6DB-6F42-8343-8D60-F90C30ADD440}" destId="{5011D365-8DAD-E945-88D6-7C416DB81BB2}" srcOrd="0" destOrd="0" parTransId="{A6BEAAF6-E24A-D545-B1B0-550B6790D2D0}" sibTransId="{F405E7B9-1CD6-E04E-BB99-D24040FA0113}"/>
    <dgm:cxn modelId="{380E1787-3B0F-C345-BDC1-263563611C60}" type="presOf" srcId="{BC4524ED-F2B4-E444-89B4-C83BDA2E5E1A}" destId="{8441279E-6B85-824E-B318-A7E816FDB0D4}" srcOrd="0" destOrd="0" presId="urn:microsoft.com/office/officeart/2005/8/layout/vList2"/>
    <dgm:cxn modelId="{2E16C391-79B6-CB41-A345-621ED048FFC0}" type="presOf" srcId="{3FD0C559-5815-7B4D-8B24-CFB99917775A}" destId="{C578FE74-B8EA-A142-9FE8-453BCCC7084D}" srcOrd="0" destOrd="0" presId="urn:microsoft.com/office/officeart/2005/8/layout/vList2"/>
    <dgm:cxn modelId="{B9D9B0A0-4E42-AE49-B146-82F04AB3B0F4}" type="presOf" srcId="{20302B5B-00FE-034A-89BC-8E94E7D66309}" destId="{9B5AE312-1D3F-3B49-B3CF-999E87552DB0}" srcOrd="0" destOrd="0" presId="urn:microsoft.com/office/officeart/2005/8/layout/vList2"/>
    <dgm:cxn modelId="{D4A419A3-7F7A-7642-B74A-409C354CE458}" srcId="{BC4524ED-F2B4-E444-89B4-C83BDA2E5E1A}" destId="{F809B1DA-025F-F54D-814F-F7E7D694596E}" srcOrd="0" destOrd="0" parTransId="{82EA1C33-712A-D941-80A9-3AD3BB94B711}" sibTransId="{BA0F85C8-DB00-A440-B5DD-721063DC9A58}"/>
    <dgm:cxn modelId="{9C3B98A5-3772-AC41-9675-9947DA3C9499}" srcId="{647CA6AD-AE68-EE47-8787-7811C17CB1C3}" destId="{CD0580E6-DBCF-DC48-8D22-F53C3EF23F9E}" srcOrd="0" destOrd="0" parTransId="{39B36DFD-C7B7-D646-9992-7131E42A0E8A}" sibTransId="{1A2776E2-FA17-DB4D-B670-E51DADDF583A}"/>
    <dgm:cxn modelId="{02308BA7-C03D-D04B-8202-134368795FF1}" type="presOf" srcId="{523255E3-9FF9-4B4E-893B-6C20F5873B6A}" destId="{5E98560D-32B3-9E40-8DBA-7123BC1D45E7}" srcOrd="0" destOrd="0" presId="urn:microsoft.com/office/officeart/2005/8/layout/vList2"/>
    <dgm:cxn modelId="{7EAF1DB6-AE4F-FC4A-BFF3-DA814CB3190D}" type="presOf" srcId="{5011D365-8DAD-E945-88D6-7C416DB81BB2}" destId="{5A5E582C-998F-EF4F-84EE-BD077C206936}" srcOrd="0" destOrd="0" presId="urn:microsoft.com/office/officeart/2005/8/layout/vList2"/>
    <dgm:cxn modelId="{72266CBC-C986-5944-9592-57B264506464}" type="presOf" srcId="{F809B1DA-025F-F54D-814F-F7E7D694596E}" destId="{5D5DDE33-01E4-DF41-BD10-4F5B856AF715}" srcOrd="0" destOrd="0" presId="urn:microsoft.com/office/officeart/2005/8/layout/vList2"/>
    <dgm:cxn modelId="{6104D3C7-F3A4-F442-A0BB-BB3FCC0D84CC}" type="presOf" srcId="{39C1A6DB-6F42-8343-8D60-F90C30ADD440}" destId="{5A3BC842-0623-F145-93C2-81D8AB7BAD65}" srcOrd="0" destOrd="0" presId="urn:microsoft.com/office/officeart/2005/8/layout/vList2"/>
    <dgm:cxn modelId="{9681DDD2-A30B-C642-A075-98F92E5A325F}" type="presOf" srcId="{CD0580E6-DBCF-DC48-8D22-F53C3EF23F9E}" destId="{92A013CF-3A71-934E-B34E-1582478D6ECF}" srcOrd="0" destOrd="0" presId="urn:microsoft.com/office/officeart/2005/8/layout/vList2"/>
    <dgm:cxn modelId="{BC3F0AE3-3D60-D740-AD7E-156B9CA121B3}" srcId="{951ADB05-C77E-C048-8A41-28F2C63BF2E7}" destId="{9E077278-41B1-124F-BA0E-29B5FB23CE3A}" srcOrd="0" destOrd="0" parTransId="{1DFDAF02-791E-C646-82C6-577770F7AF56}" sibTransId="{D854269A-ECA8-DD46-A4B8-1BDB73049FC5}"/>
    <dgm:cxn modelId="{EAE75AF8-0977-BD41-86B0-2FE07C471D8D}" type="presOf" srcId="{9E077278-41B1-124F-BA0E-29B5FB23CE3A}" destId="{7E0E4643-5DCF-DC4A-BC5F-D9BA856A86BC}" srcOrd="0" destOrd="0" presId="urn:microsoft.com/office/officeart/2005/8/layout/vList2"/>
    <dgm:cxn modelId="{11AA8582-A393-004E-A2E7-C2137CF18CE0}" type="presParOf" srcId="{D8186C3F-72B4-FB4D-B147-D3E56ED2C407}" destId="{8441279E-6B85-824E-B318-A7E816FDB0D4}" srcOrd="0" destOrd="0" presId="urn:microsoft.com/office/officeart/2005/8/layout/vList2"/>
    <dgm:cxn modelId="{2B2CF492-B699-3149-8D05-FAC85861249B}" type="presParOf" srcId="{D8186C3F-72B4-FB4D-B147-D3E56ED2C407}" destId="{5D5DDE33-01E4-DF41-BD10-4F5B856AF715}" srcOrd="1" destOrd="0" presId="urn:microsoft.com/office/officeart/2005/8/layout/vList2"/>
    <dgm:cxn modelId="{FDC92DCD-E65E-B24E-AC29-11A40B447003}" type="presParOf" srcId="{D8186C3F-72B4-FB4D-B147-D3E56ED2C407}" destId="{EDD192EF-A845-2242-B0EB-97661F2B5F36}" srcOrd="2" destOrd="0" presId="urn:microsoft.com/office/officeart/2005/8/layout/vList2"/>
    <dgm:cxn modelId="{3C5FF5A2-3E32-FC47-B893-58F08B8B02CE}" type="presParOf" srcId="{D8186C3F-72B4-FB4D-B147-D3E56ED2C407}" destId="{9B5AE312-1D3F-3B49-B3CF-999E87552DB0}" srcOrd="3" destOrd="0" presId="urn:microsoft.com/office/officeart/2005/8/layout/vList2"/>
    <dgm:cxn modelId="{C4081306-89CC-CE45-A5C4-7D17C96B22AE}" type="presParOf" srcId="{D8186C3F-72B4-FB4D-B147-D3E56ED2C407}" destId="{5A3BC842-0623-F145-93C2-81D8AB7BAD65}" srcOrd="4" destOrd="0" presId="urn:microsoft.com/office/officeart/2005/8/layout/vList2"/>
    <dgm:cxn modelId="{7B413373-34E0-FA41-95C0-8CE6A1283CDB}" type="presParOf" srcId="{D8186C3F-72B4-FB4D-B147-D3E56ED2C407}" destId="{5A5E582C-998F-EF4F-84EE-BD077C206936}" srcOrd="5" destOrd="0" presId="urn:microsoft.com/office/officeart/2005/8/layout/vList2"/>
    <dgm:cxn modelId="{4C47D720-0EF9-9D48-B4F0-ED77EAEC3392}" type="presParOf" srcId="{D8186C3F-72B4-FB4D-B147-D3E56ED2C407}" destId="{C578FE74-B8EA-A142-9FE8-453BCCC7084D}" srcOrd="6" destOrd="0" presId="urn:microsoft.com/office/officeart/2005/8/layout/vList2"/>
    <dgm:cxn modelId="{5BE6C80F-6724-7A4B-8498-E846C3B245F4}" type="presParOf" srcId="{D8186C3F-72B4-FB4D-B147-D3E56ED2C407}" destId="{E516A1FA-FAF9-E046-AD7B-CC3A49542215}" srcOrd="7" destOrd="0" presId="urn:microsoft.com/office/officeart/2005/8/layout/vList2"/>
    <dgm:cxn modelId="{EFB32C9E-AD46-F445-B7C9-8F01DFA90B2A}" type="presParOf" srcId="{D8186C3F-72B4-FB4D-B147-D3E56ED2C407}" destId="{1C3A815D-9EE3-7445-8915-819E967172AF}" srcOrd="8" destOrd="0" presId="urn:microsoft.com/office/officeart/2005/8/layout/vList2"/>
    <dgm:cxn modelId="{D086C6DA-9A55-C247-92F3-A8C9C0FE3382}" type="presParOf" srcId="{D8186C3F-72B4-FB4D-B147-D3E56ED2C407}" destId="{7E0E4643-5DCF-DC4A-BC5F-D9BA856A86BC}" srcOrd="9" destOrd="0" presId="urn:microsoft.com/office/officeart/2005/8/layout/vList2"/>
    <dgm:cxn modelId="{EDF1FF7D-02A6-B04F-BAD6-87AD457B712B}" type="presParOf" srcId="{D8186C3F-72B4-FB4D-B147-D3E56ED2C407}" destId="{5E98560D-32B3-9E40-8DBA-7123BC1D45E7}" srcOrd="10" destOrd="0" presId="urn:microsoft.com/office/officeart/2005/8/layout/vList2"/>
    <dgm:cxn modelId="{A91A43D0-F3F2-FB4D-819B-7AF922946318}" type="presParOf" srcId="{D8186C3F-72B4-FB4D-B147-D3E56ED2C407}" destId="{7645E4B3-2761-3842-927C-23EC3EE0DD12}" srcOrd="11" destOrd="0" presId="urn:microsoft.com/office/officeart/2005/8/layout/vList2"/>
    <dgm:cxn modelId="{203296AF-E938-2A43-AD4F-2FEECAE4C8E6}" type="presParOf" srcId="{D8186C3F-72B4-FB4D-B147-D3E56ED2C407}" destId="{06058D3B-8492-7B4B-B033-8038FB492F39}" srcOrd="12" destOrd="0" presId="urn:microsoft.com/office/officeart/2005/8/layout/vList2"/>
    <dgm:cxn modelId="{5237A618-C12D-134B-9E19-870A4FF25ABB}" type="presParOf" srcId="{D8186C3F-72B4-FB4D-B147-D3E56ED2C407}" destId="{92A013CF-3A71-934E-B34E-1582478D6ECF}" srcOrd="1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1800" b="1" u="sng" dirty="0">
              <a:solidFill>
                <a:schemeClr val="tx2"/>
              </a:solidFill>
            </a:rPr>
            <a:t>How Do I Help Someone Else?</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81F5ED1F-615C-2B41-B81E-FA2982A259CF}">
      <dgm:prSet custT="1"/>
      <dgm:spPr/>
      <dgm:t>
        <a:bodyPr/>
        <a:lstStyle/>
        <a:p>
          <a:r>
            <a:rPr lang="en-US" sz="1600" dirty="0"/>
            <a:t>If someone you know is struggling emotionally or having a hard time, you can be the difference in getting them the help they need. It’s important to take care of yourself when you are supporting someone through a difficult time, as this may stir up difficult emotions. If it does, please reach out for support yourself (www.suicidepreventionlifeline.org).</a:t>
          </a:r>
        </a:p>
      </dgm:t>
    </dgm:pt>
    <dgm:pt modelId="{8DD226F3-F85F-FC42-8B23-6979C4BE3F12}" type="parTrans" cxnId="{4CE22704-847C-AE49-86D7-442F9BBAD6D3}">
      <dgm:prSet/>
      <dgm:spPr/>
      <dgm:t>
        <a:bodyPr/>
        <a:lstStyle/>
        <a:p>
          <a:endParaRPr lang="en-US"/>
        </a:p>
      </dgm:t>
    </dgm:pt>
    <dgm:pt modelId="{8086514B-710A-8148-BBEF-9E054FC82E97}" type="sibTrans" cxnId="{4CE22704-847C-AE49-86D7-442F9BBAD6D3}">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60906" custScaleY="10245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4CE22704-847C-AE49-86D7-442F9BBAD6D3}" srcId="{E51B4F87-557D-704D-BBC2-FD5DE5B91108}" destId="{81F5ED1F-615C-2B41-B81E-FA2982A259CF}" srcOrd="0" destOrd="0" parTransId="{8DD226F3-F85F-FC42-8B23-6979C4BE3F12}" sibTransId="{8086514B-710A-8148-BBEF-9E054FC82E97}"/>
    <dgm:cxn modelId="{99F0811C-4D8B-124D-887E-8B5985D203E6}" type="presOf" srcId="{81F5ED1F-615C-2B41-B81E-FA2982A259CF}" destId="{D6C0FFC7-BE70-424B-8B61-BCEF30813520}" srcOrd="0"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1800" b="1" u="sng">
              <a:solidFill>
                <a:schemeClr val="tx2"/>
              </a:solidFill>
            </a:rPr>
            <a:t>Do They Need Help?</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81F5ED1F-615C-2B41-B81E-FA2982A259CF}">
      <dgm:prSet custT="1"/>
      <dgm:spPr/>
      <dgm:t>
        <a:bodyPr/>
        <a:lstStyle/>
        <a:p>
          <a:r>
            <a:rPr lang="en-US" sz="1600"/>
            <a:t>Below are some warning signs that are useful to know and may help you determine if someone is at risk for suicide, especially if the behavior is new, has increased, or seems related to a painful event, loss, or change.</a:t>
          </a:r>
        </a:p>
      </dgm:t>
    </dgm:pt>
    <dgm:pt modelId="{8DD226F3-F85F-FC42-8B23-6979C4BE3F12}" type="parTrans" cxnId="{4CE22704-847C-AE49-86D7-442F9BBAD6D3}">
      <dgm:prSet/>
      <dgm:spPr/>
      <dgm:t>
        <a:bodyPr/>
        <a:lstStyle/>
        <a:p>
          <a:endParaRPr lang="en-US"/>
        </a:p>
      </dgm:t>
    </dgm:pt>
    <dgm:pt modelId="{8086514B-710A-8148-BBEF-9E054FC82E97}" type="sibTrans" cxnId="{4CE22704-847C-AE49-86D7-442F9BBAD6D3}">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45635" custScaleY="88115" custLinFactNeighborX="14309" custLinFactNeighborY="55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4CE22704-847C-AE49-86D7-442F9BBAD6D3}" srcId="{E51B4F87-557D-704D-BBC2-FD5DE5B91108}" destId="{81F5ED1F-615C-2B41-B81E-FA2982A259CF}" srcOrd="0" destOrd="0" parTransId="{8DD226F3-F85F-FC42-8B23-6979C4BE3F12}" sibTransId="{8086514B-710A-8148-BBEF-9E054FC82E97}"/>
    <dgm:cxn modelId="{99F0811C-4D8B-124D-887E-8B5985D203E6}" type="presOf" srcId="{81F5ED1F-615C-2B41-B81E-FA2982A259CF}" destId="{D6C0FFC7-BE70-424B-8B61-BCEF30813520}" srcOrd="0"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383D5C2-8B30-2547-8A14-F99B3D8B2CE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15868531-67DB-884C-B25B-CCC2B9A63BB4}">
      <dgm:prSet phldrT="[Text]" custT="1"/>
      <dgm:spPr/>
      <dgm:t>
        <a:bodyPr/>
        <a:lstStyle/>
        <a:p>
          <a:pPr>
            <a:buFont typeface="Arial" panose="020B0604020202020204" pitchFamily="34" charset="0"/>
            <a:buChar char="•"/>
          </a:pPr>
          <a:r>
            <a:rPr lang="en-US" sz="1600">
              <a:solidFill>
                <a:schemeClr val="tx2"/>
              </a:solidFill>
            </a:rPr>
            <a:t>Be direct. Talk openly and matter-of-factly about suicide.</a:t>
          </a:r>
          <a:endParaRPr lang="en-US" sz="1600" b="0">
            <a:solidFill>
              <a:schemeClr val="tx2"/>
            </a:solidFill>
          </a:endParaRPr>
        </a:p>
      </dgm:t>
    </dgm:pt>
    <dgm:pt modelId="{7E50236A-8EA0-EC47-8A4C-0667A270FE60}" type="parTrans" cxnId="{42C96DC3-A99E-7D47-8014-F99446D6C2B3}">
      <dgm:prSet/>
      <dgm:spPr/>
      <dgm:t>
        <a:bodyPr/>
        <a:lstStyle/>
        <a:p>
          <a:endParaRPr lang="en-US" sz="1600" b="1">
            <a:solidFill>
              <a:schemeClr val="tx2"/>
            </a:solidFill>
          </a:endParaRPr>
        </a:p>
      </dgm:t>
    </dgm:pt>
    <dgm:pt modelId="{81C3AA9C-5B42-7B42-B9DC-5573785C9B72}" type="sibTrans" cxnId="{42C96DC3-A99E-7D47-8014-F99446D6C2B3}">
      <dgm:prSet/>
      <dgm:spPr/>
      <dgm:t>
        <a:bodyPr/>
        <a:lstStyle/>
        <a:p>
          <a:endParaRPr lang="en-US" sz="1600" b="1">
            <a:solidFill>
              <a:schemeClr val="tx2"/>
            </a:solidFill>
          </a:endParaRPr>
        </a:p>
      </dgm:t>
    </dgm:pt>
    <dgm:pt modelId="{BAB516F5-D97F-544D-A335-5BF232B80016}">
      <dgm:prSet phldrT="[Text]" custT="1"/>
      <dgm:spPr/>
      <dgm:t>
        <a:bodyPr/>
        <a:lstStyle/>
        <a:p>
          <a:pPr>
            <a:buFont typeface="Arial" panose="020B0604020202020204" pitchFamily="34" charset="0"/>
            <a:buChar char="•"/>
          </a:pPr>
          <a:r>
            <a:rPr lang="en-US" sz="1600">
              <a:solidFill>
                <a:schemeClr val="tx2"/>
              </a:solidFill>
            </a:rPr>
            <a:t>Ask directly about suicide.</a:t>
          </a:r>
          <a:endParaRPr lang="en-US" sz="1600" b="0">
            <a:solidFill>
              <a:schemeClr val="tx2"/>
            </a:solidFill>
          </a:endParaRPr>
        </a:p>
      </dgm:t>
    </dgm:pt>
    <dgm:pt modelId="{7AE11F00-66EE-D345-8D1A-378CBC08FD50}" type="parTrans" cxnId="{496856A9-4CD7-1248-8B2D-0013BA6B0825}">
      <dgm:prSet/>
      <dgm:spPr/>
      <dgm:t>
        <a:bodyPr/>
        <a:lstStyle/>
        <a:p>
          <a:endParaRPr lang="en-US" sz="1600" b="1">
            <a:solidFill>
              <a:schemeClr val="tx2"/>
            </a:solidFill>
          </a:endParaRPr>
        </a:p>
      </dgm:t>
    </dgm:pt>
    <dgm:pt modelId="{B6C07626-18B3-214E-A4E6-030A9C4AC330}" type="sibTrans" cxnId="{496856A9-4CD7-1248-8B2D-0013BA6B0825}">
      <dgm:prSet/>
      <dgm:spPr/>
      <dgm:t>
        <a:bodyPr/>
        <a:lstStyle/>
        <a:p>
          <a:endParaRPr lang="en-US" sz="1600" b="1">
            <a:solidFill>
              <a:schemeClr val="tx2"/>
            </a:solidFill>
          </a:endParaRPr>
        </a:p>
      </dgm:t>
    </dgm:pt>
    <dgm:pt modelId="{9F48D8E1-1879-074B-9982-7D58BB9BA7EA}">
      <dgm:prSet phldrT="[Text]" custT="1"/>
      <dgm:spPr/>
      <dgm:t>
        <a:bodyPr/>
        <a:lstStyle/>
        <a:p>
          <a:pPr>
            <a:buFont typeface="Arial" panose="020B0604020202020204" pitchFamily="34" charset="0"/>
            <a:buChar char="•"/>
          </a:pPr>
          <a:r>
            <a:rPr lang="en-US" sz="1600">
              <a:solidFill>
                <a:schemeClr val="tx2"/>
              </a:solidFill>
            </a:rPr>
            <a:t>Be willing to listen. Allow expressions of feelings. Accept the feelings.</a:t>
          </a:r>
          <a:endParaRPr lang="en-US" sz="1600" b="0">
            <a:solidFill>
              <a:schemeClr val="tx2"/>
            </a:solidFill>
          </a:endParaRPr>
        </a:p>
      </dgm:t>
    </dgm:pt>
    <dgm:pt modelId="{C928155F-6915-D746-B813-816D5F368CC8}" type="parTrans" cxnId="{342C4435-BC42-6441-919A-591D16930C3E}">
      <dgm:prSet/>
      <dgm:spPr/>
      <dgm:t>
        <a:bodyPr/>
        <a:lstStyle/>
        <a:p>
          <a:endParaRPr lang="en-US" sz="1600" b="1">
            <a:solidFill>
              <a:schemeClr val="tx2"/>
            </a:solidFill>
          </a:endParaRPr>
        </a:p>
      </dgm:t>
    </dgm:pt>
    <dgm:pt modelId="{2F28E10C-4071-BF4E-A7F0-7565390D8B43}" type="sibTrans" cxnId="{342C4435-BC42-6441-919A-591D16930C3E}">
      <dgm:prSet/>
      <dgm:spPr/>
      <dgm:t>
        <a:bodyPr/>
        <a:lstStyle/>
        <a:p>
          <a:endParaRPr lang="en-US" sz="1600" b="1">
            <a:solidFill>
              <a:schemeClr val="tx2"/>
            </a:solidFill>
          </a:endParaRPr>
        </a:p>
      </dgm:t>
    </dgm:pt>
    <dgm:pt modelId="{12B0BD42-9E93-7F45-880F-46DDD10F6B94}">
      <dgm:prSet custT="1"/>
      <dgm:spPr/>
      <dgm:t>
        <a:bodyPr/>
        <a:lstStyle/>
        <a:p>
          <a:pPr>
            <a:buFont typeface="Arial" panose="020B0604020202020204" pitchFamily="34" charset="0"/>
            <a:buChar char="•"/>
          </a:pPr>
          <a:r>
            <a:rPr lang="en-US" sz="1600">
              <a:solidFill>
                <a:schemeClr val="tx2"/>
              </a:solidFill>
            </a:rPr>
            <a:t>Be non-judgmental. Don’t debate whether suicide is right or wrong, or whether feelings are good or bad. Don’t lecture on the value of life.</a:t>
          </a:r>
          <a:endParaRPr lang="en-US" sz="1600" b="0">
            <a:solidFill>
              <a:schemeClr val="tx2"/>
            </a:solidFill>
          </a:endParaRPr>
        </a:p>
      </dgm:t>
    </dgm:pt>
    <dgm:pt modelId="{81CB25BA-A0C6-4346-B13E-DD74B3561F03}" type="parTrans" cxnId="{154EBE96-3A98-5148-8690-FC5016838DE7}">
      <dgm:prSet/>
      <dgm:spPr/>
      <dgm:t>
        <a:bodyPr/>
        <a:lstStyle/>
        <a:p>
          <a:endParaRPr lang="en-US" sz="1600">
            <a:solidFill>
              <a:schemeClr val="tx2"/>
            </a:solidFill>
          </a:endParaRPr>
        </a:p>
      </dgm:t>
    </dgm:pt>
    <dgm:pt modelId="{34E6F021-1447-D24A-B36A-96B681972278}" type="sibTrans" cxnId="{154EBE96-3A98-5148-8690-FC5016838DE7}">
      <dgm:prSet/>
      <dgm:spPr/>
      <dgm:t>
        <a:bodyPr/>
        <a:lstStyle/>
        <a:p>
          <a:endParaRPr lang="en-US" sz="1600">
            <a:solidFill>
              <a:schemeClr val="tx2"/>
            </a:solidFill>
          </a:endParaRPr>
        </a:p>
      </dgm:t>
    </dgm:pt>
    <dgm:pt modelId="{60A15DE8-8751-6D44-BA04-0E012D784C58}">
      <dgm:prSet custT="1"/>
      <dgm:spPr/>
      <dgm:t>
        <a:bodyPr/>
        <a:lstStyle/>
        <a:p>
          <a:r>
            <a:rPr lang="en-US" sz="1600">
              <a:solidFill>
                <a:schemeClr val="tx2"/>
              </a:solidFill>
            </a:rPr>
            <a:t>Get involved. Become available. Show interest and support.</a:t>
          </a:r>
          <a:endParaRPr lang="en-US" sz="1600" b="0">
            <a:solidFill>
              <a:schemeClr val="tx2"/>
            </a:solidFill>
          </a:endParaRPr>
        </a:p>
      </dgm:t>
    </dgm:pt>
    <dgm:pt modelId="{A8F23A13-2CB3-D645-AFB9-D28E6CECC7DB}" type="parTrans" cxnId="{5197C324-CC05-B049-9148-C91333D3FE3C}">
      <dgm:prSet/>
      <dgm:spPr/>
      <dgm:t>
        <a:bodyPr/>
        <a:lstStyle/>
        <a:p>
          <a:endParaRPr lang="en-US"/>
        </a:p>
      </dgm:t>
    </dgm:pt>
    <dgm:pt modelId="{42DC9A35-66E5-5C4A-8105-32FA39BF57CA}" type="sibTrans" cxnId="{5197C324-CC05-B049-9148-C91333D3FE3C}">
      <dgm:prSet/>
      <dgm:spPr/>
      <dgm:t>
        <a:bodyPr/>
        <a:lstStyle/>
        <a:p>
          <a:endParaRPr lang="en-US"/>
        </a:p>
      </dgm:t>
    </dgm:pt>
    <dgm:pt modelId="{DE7BBF7F-3E0F-7946-892A-8DA797696BDC}" type="pres">
      <dgm:prSet presAssocID="{5383D5C2-8B30-2547-8A14-F99B3D8B2CE8}" presName="linear" presStyleCnt="0">
        <dgm:presLayoutVars>
          <dgm:dir/>
          <dgm:animLvl val="lvl"/>
          <dgm:resizeHandles val="exact"/>
        </dgm:presLayoutVars>
      </dgm:prSet>
      <dgm:spPr/>
    </dgm:pt>
    <dgm:pt modelId="{8F6E4CB0-7289-334F-A581-294743A0FC4B}" type="pres">
      <dgm:prSet presAssocID="{15868531-67DB-884C-B25B-CCC2B9A63BB4}" presName="parentLin" presStyleCnt="0"/>
      <dgm:spPr/>
    </dgm:pt>
    <dgm:pt modelId="{3A15BAB7-8D61-9147-B8AB-405B5D470406}" type="pres">
      <dgm:prSet presAssocID="{15868531-67DB-884C-B25B-CCC2B9A63BB4}" presName="parentLeftMargin" presStyleLbl="node1" presStyleIdx="0" presStyleCnt="5"/>
      <dgm:spPr/>
    </dgm:pt>
    <dgm:pt modelId="{143096D5-7C2D-C147-8D9B-0FE5675B4F57}" type="pres">
      <dgm:prSet presAssocID="{15868531-67DB-884C-B25B-CCC2B9A63BB4}" presName="parentText" presStyleLbl="node1" presStyleIdx="0" presStyleCnt="5" custScaleX="135913">
        <dgm:presLayoutVars>
          <dgm:chMax val="0"/>
          <dgm:bulletEnabled val="1"/>
        </dgm:presLayoutVars>
      </dgm:prSet>
      <dgm:spPr/>
    </dgm:pt>
    <dgm:pt modelId="{77CFE616-A0B1-CD4B-94D2-0E99A90B6DD9}" type="pres">
      <dgm:prSet presAssocID="{15868531-67DB-884C-B25B-CCC2B9A63BB4}" presName="negativeSpace" presStyleCnt="0"/>
      <dgm:spPr/>
    </dgm:pt>
    <dgm:pt modelId="{012443A6-0B0F-0F48-B0C1-E21FC85C97B7}" type="pres">
      <dgm:prSet presAssocID="{15868531-67DB-884C-B25B-CCC2B9A63BB4}" presName="childText" presStyleLbl="conFgAcc1" presStyleIdx="0" presStyleCnt="5">
        <dgm:presLayoutVars>
          <dgm:bulletEnabled val="1"/>
        </dgm:presLayoutVars>
      </dgm:prSet>
      <dgm:spPr/>
    </dgm:pt>
    <dgm:pt modelId="{B22099D6-6408-5448-8259-2789EA450FE1}" type="pres">
      <dgm:prSet presAssocID="{81C3AA9C-5B42-7B42-B9DC-5573785C9B72}" presName="spaceBetweenRectangles" presStyleCnt="0"/>
      <dgm:spPr/>
    </dgm:pt>
    <dgm:pt modelId="{A3C368A4-25E3-784D-8FC9-CBEC26E89B13}" type="pres">
      <dgm:prSet presAssocID="{BAB516F5-D97F-544D-A335-5BF232B80016}" presName="parentLin" presStyleCnt="0"/>
      <dgm:spPr/>
    </dgm:pt>
    <dgm:pt modelId="{EA0FA124-FC45-B84A-A0AD-C9E98ECD94D9}" type="pres">
      <dgm:prSet presAssocID="{BAB516F5-D97F-544D-A335-5BF232B80016}" presName="parentLeftMargin" presStyleLbl="node1" presStyleIdx="0" presStyleCnt="5"/>
      <dgm:spPr/>
    </dgm:pt>
    <dgm:pt modelId="{9F97B65E-B694-BC43-BA19-0F4841E23776}" type="pres">
      <dgm:prSet presAssocID="{BAB516F5-D97F-544D-A335-5BF232B80016}" presName="parentText" presStyleLbl="node1" presStyleIdx="1" presStyleCnt="5" custScaleX="135913">
        <dgm:presLayoutVars>
          <dgm:chMax val="0"/>
          <dgm:bulletEnabled val="1"/>
        </dgm:presLayoutVars>
      </dgm:prSet>
      <dgm:spPr/>
    </dgm:pt>
    <dgm:pt modelId="{B335B35A-15A3-A342-9C2D-D88EEEB9C7BD}" type="pres">
      <dgm:prSet presAssocID="{BAB516F5-D97F-544D-A335-5BF232B80016}" presName="negativeSpace" presStyleCnt="0"/>
      <dgm:spPr/>
    </dgm:pt>
    <dgm:pt modelId="{BD1BC629-3226-1842-9BD4-221B13F24F31}" type="pres">
      <dgm:prSet presAssocID="{BAB516F5-D97F-544D-A335-5BF232B80016}" presName="childText" presStyleLbl="conFgAcc1" presStyleIdx="1" presStyleCnt="5">
        <dgm:presLayoutVars>
          <dgm:bulletEnabled val="1"/>
        </dgm:presLayoutVars>
      </dgm:prSet>
      <dgm:spPr/>
    </dgm:pt>
    <dgm:pt modelId="{2AD09F50-6815-7B44-9089-DCC3C82064E4}" type="pres">
      <dgm:prSet presAssocID="{B6C07626-18B3-214E-A4E6-030A9C4AC330}" presName="spaceBetweenRectangles" presStyleCnt="0"/>
      <dgm:spPr/>
    </dgm:pt>
    <dgm:pt modelId="{744E303D-CB8E-AA44-9BBB-664E7DF31966}" type="pres">
      <dgm:prSet presAssocID="{9F48D8E1-1879-074B-9982-7D58BB9BA7EA}" presName="parentLin" presStyleCnt="0"/>
      <dgm:spPr/>
    </dgm:pt>
    <dgm:pt modelId="{F310FF4B-9C2D-5244-905E-B19E52338453}" type="pres">
      <dgm:prSet presAssocID="{9F48D8E1-1879-074B-9982-7D58BB9BA7EA}" presName="parentLeftMargin" presStyleLbl="node1" presStyleIdx="1" presStyleCnt="5"/>
      <dgm:spPr/>
    </dgm:pt>
    <dgm:pt modelId="{31980DA5-A93B-1C4E-BCCE-754A176F31EA}" type="pres">
      <dgm:prSet presAssocID="{9F48D8E1-1879-074B-9982-7D58BB9BA7EA}" presName="parentText" presStyleLbl="node1" presStyleIdx="2" presStyleCnt="5" custScaleX="135913" custScaleY="147590">
        <dgm:presLayoutVars>
          <dgm:chMax val="0"/>
          <dgm:bulletEnabled val="1"/>
        </dgm:presLayoutVars>
      </dgm:prSet>
      <dgm:spPr/>
    </dgm:pt>
    <dgm:pt modelId="{4BACB673-7262-904A-88CA-6101672CAE52}" type="pres">
      <dgm:prSet presAssocID="{9F48D8E1-1879-074B-9982-7D58BB9BA7EA}" presName="negativeSpace" presStyleCnt="0"/>
      <dgm:spPr/>
    </dgm:pt>
    <dgm:pt modelId="{FA63CED5-F13D-A048-9E2C-919FF04D3AD9}" type="pres">
      <dgm:prSet presAssocID="{9F48D8E1-1879-074B-9982-7D58BB9BA7EA}" presName="childText" presStyleLbl="conFgAcc1" presStyleIdx="2" presStyleCnt="5">
        <dgm:presLayoutVars>
          <dgm:bulletEnabled val="1"/>
        </dgm:presLayoutVars>
      </dgm:prSet>
      <dgm:spPr/>
    </dgm:pt>
    <dgm:pt modelId="{F416609D-A463-F74E-88C4-EDEA9163A421}" type="pres">
      <dgm:prSet presAssocID="{2F28E10C-4071-BF4E-A7F0-7565390D8B43}" presName="spaceBetweenRectangles" presStyleCnt="0"/>
      <dgm:spPr/>
    </dgm:pt>
    <dgm:pt modelId="{2B4987C8-CCB6-BC41-8D94-5D16CCF4C035}" type="pres">
      <dgm:prSet presAssocID="{12B0BD42-9E93-7F45-880F-46DDD10F6B94}" presName="parentLin" presStyleCnt="0"/>
      <dgm:spPr/>
    </dgm:pt>
    <dgm:pt modelId="{BA99EA2E-1415-C946-B23D-D55A0497A121}" type="pres">
      <dgm:prSet presAssocID="{12B0BD42-9E93-7F45-880F-46DDD10F6B94}" presName="parentLeftMargin" presStyleLbl="node1" presStyleIdx="2" presStyleCnt="5"/>
      <dgm:spPr/>
    </dgm:pt>
    <dgm:pt modelId="{D0E8E1D7-CF3B-7E4F-AB63-A1A078E899A2}" type="pres">
      <dgm:prSet presAssocID="{12B0BD42-9E93-7F45-880F-46DDD10F6B94}" presName="parentText" presStyleLbl="node1" presStyleIdx="3" presStyleCnt="5" custScaleX="135913" custScaleY="143880">
        <dgm:presLayoutVars>
          <dgm:chMax val="0"/>
          <dgm:bulletEnabled val="1"/>
        </dgm:presLayoutVars>
      </dgm:prSet>
      <dgm:spPr/>
    </dgm:pt>
    <dgm:pt modelId="{4F13DCA7-A12B-3A4B-9524-37381872E208}" type="pres">
      <dgm:prSet presAssocID="{12B0BD42-9E93-7F45-880F-46DDD10F6B94}" presName="negativeSpace" presStyleCnt="0"/>
      <dgm:spPr/>
    </dgm:pt>
    <dgm:pt modelId="{5FD2BF38-8B28-A34E-9DD8-CCD0E70527BA}" type="pres">
      <dgm:prSet presAssocID="{12B0BD42-9E93-7F45-880F-46DDD10F6B94}" presName="childText" presStyleLbl="conFgAcc1" presStyleIdx="3" presStyleCnt="5">
        <dgm:presLayoutVars>
          <dgm:bulletEnabled val="1"/>
        </dgm:presLayoutVars>
      </dgm:prSet>
      <dgm:spPr/>
    </dgm:pt>
    <dgm:pt modelId="{533DB035-BD9F-EB4B-9CDB-0B802151E557}" type="pres">
      <dgm:prSet presAssocID="{34E6F021-1447-D24A-B36A-96B681972278}" presName="spaceBetweenRectangles" presStyleCnt="0"/>
      <dgm:spPr/>
    </dgm:pt>
    <dgm:pt modelId="{AC031B8D-3C24-7343-A5E2-E0371E808972}" type="pres">
      <dgm:prSet presAssocID="{60A15DE8-8751-6D44-BA04-0E012D784C58}" presName="parentLin" presStyleCnt="0"/>
      <dgm:spPr/>
    </dgm:pt>
    <dgm:pt modelId="{1002951E-A2CC-A146-AB73-015C3518E12A}" type="pres">
      <dgm:prSet presAssocID="{60A15DE8-8751-6D44-BA04-0E012D784C58}" presName="parentLeftMargin" presStyleLbl="node1" presStyleIdx="3" presStyleCnt="5"/>
      <dgm:spPr/>
    </dgm:pt>
    <dgm:pt modelId="{DC71AD19-D736-FC42-B44E-BDB58009B2C7}" type="pres">
      <dgm:prSet presAssocID="{60A15DE8-8751-6D44-BA04-0E012D784C58}" presName="parentText" presStyleLbl="node1" presStyleIdx="4" presStyleCnt="5" custScaleX="142857">
        <dgm:presLayoutVars>
          <dgm:chMax val="0"/>
          <dgm:bulletEnabled val="1"/>
        </dgm:presLayoutVars>
      </dgm:prSet>
      <dgm:spPr/>
    </dgm:pt>
    <dgm:pt modelId="{C73555F1-FF31-B146-AA4B-DB8CA5520E3C}" type="pres">
      <dgm:prSet presAssocID="{60A15DE8-8751-6D44-BA04-0E012D784C58}" presName="negativeSpace" presStyleCnt="0"/>
      <dgm:spPr/>
    </dgm:pt>
    <dgm:pt modelId="{C8A5BE45-DAE1-3E46-BB6C-20A76DAD9834}" type="pres">
      <dgm:prSet presAssocID="{60A15DE8-8751-6D44-BA04-0E012D784C58}" presName="childText" presStyleLbl="conFgAcc1" presStyleIdx="4" presStyleCnt="5">
        <dgm:presLayoutVars>
          <dgm:bulletEnabled val="1"/>
        </dgm:presLayoutVars>
      </dgm:prSet>
      <dgm:spPr/>
    </dgm:pt>
  </dgm:ptLst>
  <dgm:cxnLst>
    <dgm:cxn modelId="{CB92410B-865C-C945-8230-168253F2B38A}" type="presOf" srcId="{9F48D8E1-1879-074B-9982-7D58BB9BA7EA}" destId="{F310FF4B-9C2D-5244-905E-B19E52338453}" srcOrd="0" destOrd="0" presId="urn:microsoft.com/office/officeart/2005/8/layout/list1"/>
    <dgm:cxn modelId="{FB653921-A5B5-3640-9A2F-6DAE3F3C041D}" type="presOf" srcId="{5383D5C2-8B30-2547-8A14-F99B3D8B2CE8}" destId="{DE7BBF7F-3E0F-7946-892A-8DA797696BDC}" srcOrd="0" destOrd="0" presId="urn:microsoft.com/office/officeart/2005/8/layout/list1"/>
    <dgm:cxn modelId="{5197C324-CC05-B049-9148-C91333D3FE3C}" srcId="{5383D5C2-8B30-2547-8A14-F99B3D8B2CE8}" destId="{60A15DE8-8751-6D44-BA04-0E012D784C58}" srcOrd="4" destOrd="0" parTransId="{A8F23A13-2CB3-D645-AFB9-D28E6CECC7DB}" sibTransId="{42DC9A35-66E5-5C4A-8105-32FA39BF57CA}"/>
    <dgm:cxn modelId="{342C4435-BC42-6441-919A-591D16930C3E}" srcId="{5383D5C2-8B30-2547-8A14-F99B3D8B2CE8}" destId="{9F48D8E1-1879-074B-9982-7D58BB9BA7EA}" srcOrd="2" destOrd="0" parTransId="{C928155F-6915-D746-B813-816D5F368CC8}" sibTransId="{2F28E10C-4071-BF4E-A7F0-7565390D8B43}"/>
    <dgm:cxn modelId="{C77D3975-A066-8C41-B1A9-D14581A6BED6}" type="presOf" srcId="{15868531-67DB-884C-B25B-CCC2B9A63BB4}" destId="{3A15BAB7-8D61-9147-B8AB-405B5D470406}" srcOrd="0" destOrd="0" presId="urn:microsoft.com/office/officeart/2005/8/layout/list1"/>
    <dgm:cxn modelId="{E361D055-E06F-7E43-824D-03BDEE545A57}" type="presOf" srcId="{BAB516F5-D97F-544D-A335-5BF232B80016}" destId="{EA0FA124-FC45-B84A-A0AD-C9E98ECD94D9}" srcOrd="0" destOrd="0" presId="urn:microsoft.com/office/officeart/2005/8/layout/list1"/>
    <dgm:cxn modelId="{9AF91258-010E-9841-BD69-20CDFA678B8E}" type="presOf" srcId="{15868531-67DB-884C-B25B-CCC2B9A63BB4}" destId="{143096D5-7C2D-C147-8D9B-0FE5675B4F57}" srcOrd="1" destOrd="0" presId="urn:microsoft.com/office/officeart/2005/8/layout/list1"/>
    <dgm:cxn modelId="{067C2358-4D61-624E-98C7-77D7F1151A8E}" type="presOf" srcId="{60A15DE8-8751-6D44-BA04-0E012D784C58}" destId="{DC71AD19-D736-FC42-B44E-BDB58009B2C7}" srcOrd="1" destOrd="0" presId="urn:microsoft.com/office/officeart/2005/8/layout/list1"/>
    <dgm:cxn modelId="{0CF04A58-EFA2-C94A-842F-6CD21E70BE00}" type="presOf" srcId="{9F48D8E1-1879-074B-9982-7D58BB9BA7EA}" destId="{31980DA5-A93B-1C4E-BCCE-754A176F31EA}" srcOrd="1" destOrd="0" presId="urn:microsoft.com/office/officeart/2005/8/layout/list1"/>
    <dgm:cxn modelId="{EB72B294-DC8F-2A48-ABDD-C72E22C50B7D}" type="presOf" srcId="{12B0BD42-9E93-7F45-880F-46DDD10F6B94}" destId="{BA99EA2E-1415-C946-B23D-D55A0497A121}" srcOrd="0" destOrd="0" presId="urn:microsoft.com/office/officeart/2005/8/layout/list1"/>
    <dgm:cxn modelId="{154EBE96-3A98-5148-8690-FC5016838DE7}" srcId="{5383D5C2-8B30-2547-8A14-F99B3D8B2CE8}" destId="{12B0BD42-9E93-7F45-880F-46DDD10F6B94}" srcOrd="3" destOrd="0" parTransId="{81CB25BA-A0C6-4346-B13E-DD74B3561F03}" sibTransId="{34E6F021-1447-D24A-B36A-96B681972278}"/>
    <dgm:cxn modelId="{A8690F98-FF9C-5945-8B1D-1DEE0504D060}" type="presOf" srcId="{12B0BD42-9E93-7F45-880F-46DDD10F6B94}" destId="{D0E8E1D7-CF3B-7E4F-AB63-A1A078E899A2}" srcOrd="1" destOrd="0" presId="urn:microsoft.com/office/officeart/2005/8/layout/list1"/>
    <dgm:cxn modelId="{496856A9-4CD7-1248-8B2D-0013BA6B0825}" srcId="{5383D5C2-8B30-2547-8A14-F99B3D8B2CE8}" destId="{BAB516F5-D97F-544D-A335-5BF232B80016}" srcOrd="1" destOrd="0" parTransId="{7AE11F00-66EE-D345-8D1A-378CBC08FD50}" sibTransId="{B6C07626-18B3-214E-A4E6-030A9C4AC330}"/>
    <dgm:cxn modelId="{42C96DC3-A99E-7D47-8014-F99446D6C2B3}" srcId="{5383D5C2-8B30-2547-8A14-F99B3D8B2CE8}" destId="{15868531-67DB-884C-B25B-CCC2B9A63BB4}" srcOrd="0" destOrd="0" parTransId="{7E50236A-8EA0-EC47-8A4C-0667A270FE60}" sibTransId="{81C3AA9C-5B42-7B42-B9DC-5573785C9B72}"/>
    <dgm:cxn modelId="{54DF46DF-70CE-1545-9865-F8A5AE438C12}" type="presOf" srcId="{BAB516F5-D97F-544D-A335-5BF232B80016}" destId="{9F97B65E-B694-BC43-BA19-0F4841E23776}" srcOrd="1" destOrd="0" presId="urn:microsoft.com/office/officeart/2005/8/layout/list1"/>
    <dgm:cxn modelId="{4AF571FE-A038-834A-A526-C58E7A157D57}" type="presOf" srcId="{60A15DE8-8751-6D44-BA04-0E012D784C58}" destId="{1002951E-A2CC-A146-AB73-015C3518E12A}" srcOrd="0" destOrd="0" presId="urn:microsoft.com/office/officeart/2005/8/layout/list1"/>
    <dgm:cxn modelId="{84518AC9-D18E-584B-A5C1-A4D2D5D5FC1C}" type="presParOf" srcId="{DE7BBF7F-3E0F-7946-892A-8DA797696BDC}" destId="{8F6E4CB0-7289-334F-A581-294743A0FC4B}" srcOrd="0" destOrd="0" presId="urn:microsoft.com/office/officeart/2005/8/layout/list1"/>
    <dgm:cxn modelId="{2ABFBD2F-5346-0849-AF09-7C9C1E36D0AD}" type="presParOf" srcId="{8F6E4CB0-7289-334F-A581-294743A0FC4B}" destId="{3A15BAB7-8D61-9147-B8AB-405B5D470406}" srcOrd="0" destOrd="0" presId="urn:microsoft.com/office/officeart/2005/8/layout/list1"/>
    <dgm:cxn modelId="{44FC6F57-3D58-964D-8C24-B7EF094B7D5E}" type="presParOf" srcId="{8F6E4CB0-7289-334F-A581-294743A0FC4B}" destId="{143096D5-7C2D-C147-8D9B-0FE5675B4F57}" srcOrd="1" destOrd="0" presId="urn:microsoft.com/office/officeart/2005/8/layout/list1"/>
    <dgm:cxn modelId="{59A6024C-F210-6C40-866E-2F7946D76EDF}" type="presParOf" srcId="{DE7BBF7F-3E0F-7946-892A-8DA797696BDC}" destId="{77CFE616-A0B1-CD4B-94D2-0E99A90B6DD9}" srcOrd="1" destOrd="0" presId="urn:microsoft.com/office/officeart/2005/8/layout/list1"/>
    <dgm:cxn modelId="{33715FB4-2CF2-BB46-A53B-7401F5A426F1}" type="presParOf" srcId="{DE7BBF7F-3E0F-7946-892A-8DA797696BDC}" destId="{012443A6-0B0F-0F48-B0C1-E21FC85C97B7}" srcOrd="2" destOrd="0" presId="urn:microsoft.com/office/officeart/2005/8/layout/list1"/>
    <dgm:cxn modelId="{3A9B950B-06EC-074C-957A-B7FCCBD2DCCC}" type="presParOf" srcId="{DE7BBF7F-3E0F-7946-892A-8DA797696BDC}" destId="{B22099D6-6408-5448-8259-2789EA450FE1}" srcOrd="3" destOrd="0" presId="urn:microsoft.com/office/officeart/2005/8/layout/list1"/>
    <dgm:cxn modelId="{1DC65BE5-A931-1D44-ADF8-2B3156621B22}" type="presParOf" srcId="{DE7BBF7F-3E0F-7946-892A-8DA797696BDC}" destId="{A3C368A4-25E3-784D-8FC9-CBEC26E89B13}" srcOrd="4" destOrd="0" presId="urn:microsoft.com/office/officeart/2005/8/layout/list1"/>
    <dgm:cxn modelId="{F4C64195-E7AC-C341-A3A1-C5E40872C38F}" type="presParOf" srcId="{A3C368A4-25E3-784D-8FC9-CBEC26E89B13}" destId="{EA0FA124-FC45-B84A-A0AD-C9E98ECD94D9}" srcOrd="0" destOrd="0" presId="urn:microsoft.com/office/officeart/2005/8/layout/list1"/>
    <dgm:cxn modelId="{09FE67BC-3D0A-7B4F-8D21-F9E2ECED9ABC}" type="presParOf" srcId="{A3C368A4-25E3-784D-8FC9-CBEC26E89B13}" destId="{9F97B65E-B694-BC43-BA19-0F4841E23776}" srcOrd="1" destOrd="0" presId="urn:microsoft.com/office/officeart/2005/8/layout/list1"/>
    <dgm:cxn modelId="{596A3C46-9B00-8043-806D-E8BF59D6428B}" type="presParOf" srcId="{DE7BBF7F-3E0F-7946-892A-8DA797696BDC}" destId="{B335B35A-15A3-A342-9C2D-D88EEEB9C7BD}" srcOrd="5" destOrd="0" presId="urn:microsoft.com/office/officeart/2005/8/layout/list1"/>
    <dgm:cxn modelId="{B37007F8-8A4C-144C-988F-BE3CE9D6164E}" type="presParOf" srcId="{DE7BBF7F-3E0F-7946-892A-8DA797696BDC}" destId="{BD1BC629-3226-1842-9BD4-221B13F24F31}" srcOrd="6" destOrd="0" presId="urn:microsoft.com/office/officeart/2005/8/layout/list1"/>
    <dgm:cxn modelId="{D3409676-5AD4-E944-A9C3-92B3B9646E8D}" type="presParOf" srcId="{DE7BBF7F-3E0F-7946-892A-8DA797696BDC}" destId="{2AD09F50-6815-7B44-9089-DCC3C82064E4}" srcOrd="7" destOrd="0" presId="urn:microsoft.com/office/officeart/2005/8/layout/list1"/>
    <dgm:cxn modelId="{60E1CC37-CA0C-0543-B8DC-8F16D52BFF3E}" type="presParOf" srcId="{DE7BBF7F-3E0F-7946-892A-8DA797696BDC}" destId="{744E303D-CB8E-AA44-9BBB-664E7DF31966}" srcOrd="8" destOrd="0" presId="urn:microsoft.com/office/officeart/2005/8/layout/list1"/>
    <dgm:cxn modelId="{D2085506-6581-334E-8B9C-00841CF41BA3}" type="presParOf" srcId="{744E303D-CB8E-AA44-9BBB-664E7DF31966}" destId="{F310FF4B-9C2D-5244-905E-B19E52338453}" srcOrd="0" destOrd="0" presId="urn:microsoft.com/office/officeart/2005/8/layout/list1"/>
    <dgm:cxn modelId="{BA3BCD57-E13A-4B4E-AE8F-B2538739BB5C}" type="presParOf" srcId="{744E303D-CB8E-AA44-9BBB-664E7DF31966}" destId="{31980DA5-A93B-1C4E-BCCE-754A176F31EA}" srcOrd="1" destOrd="0" presId="urn:microsoft.com/office/officeart/2005/8/layout/list1"/>
    <dgm:cxn modelId="{C27F1B76-4BAE-0E4A-872F-E04CC2DD94FD}" type="presParOf" srcId="{DE7BBF7F-3E0F-7946-892A-8DA797696BDC}" destId="{4BACB673-7262-904A-88CA-6101672CAE52}" srcOrd="9" destOrd="0" presId="urn:microsoft.com/office/officeart/2005/8/layout/list1"/>
    <dgm:cxn modelId="{0CBFCF4E-8F5E-5543-8F9B-2E973B71D381}" type="presParOf" srcId="{DE7BBF7F-3E0F-7946-892A-8DA797696BDC}" destId="{FA63CED5-F13D-A048-9E2C-919FF04D3AD9}" srcOrd="10" destOrd="0" presId="urn:microsoft.com/office/officeart/2005/8/layout/list1"/>
    <dgm:cxn modelId="{2D88AD44-4D79-4B46-9B70-95D8E0B190F3}" type="presParOf" srcId="{DE7BBF7F-3E0F-7946-892A-8DA797696BDC}" destId="{F416609D-A463-F74E-88C4-EDEA9163A421}" srcOrd="11" destOrd="0" presId="urn:microsoft.com/office/officeart/2005/8/layout/list1"/>
    <dgm:cxn modelId="{9F82BB8D-7FF8-9E4B-A860-865C4D4C2C07}" type="presParOf" srcId="{DE7BBF7F-3E0F-7946-892A-8DA797696BDC}" destId="{2B4987C8-CCB6-BC41-8D94-5D16CCF4C035}" srcOrd="12" destOrd="0" presId="urn:microsoft.com/office/officeart/2005/8/layout/list1"/>
    <dgm:cxn modelId="{40453E16-B6C5-324E-8189-72495F927EDF}" type="presParOf" srcId="{2B4987C8-CCB6-BC41-8D94-5D16CCF4C035}" destId="{BA99EA2E-1415-C946-B23D-D55A0497A121}" srcOrd="0" destOrd="0" presId="urn:microsoft.com/office/officeart/2005/8/layout/list1"/>
    <dgm:cxn modelId="{4C7EC51D-A6E5-7B47-87B4-8F24974EB4E2}" type="presParOf" srcId="{2B4987C8-CCB6-BC41-8D94-5D16CCF4C035}" destId="{D0E8E1D7-CF3B-7E4F-AB63-A1A078E899A2}" srcOrd="1" destOrd="0" presId="urn:microsoft.com/office/officeart/2005/8/layout/list1"/>
    <dgm:cxn modelId="{74104401-8066-704F-89B6-4CBE2B69FAE9}" type="presParOf" srcId="{DE7BBF7F-3E0F-7946-892A-8DA797696BDC}" destId="{4F13DCA7-A12B-3A4B-9524-37381872E208}" srcOrd="13" destOrd="0" presId="urn:microsoft.com/office/officeart/2005/8/layout/list1"/>
    <dgm:cxn modelId="{4E4C398A-6105-1D43-B365-23F4502D4A98}" type="presParOf" srcId="{DE7BBF7F-3E0F-7946-892A-8DA797696BDC}" destId="{5FD2BF38-8B28-A34E-9DD8-CCD0E70527BA}" srcOrd="14" destOrd="0" presId="urn:microsoft.com/office/officeart/2005/8/layout/list1"/>
    <dgm:cxn modelId="{CFB3F15B-7675-0549-AA09-7B8463E17751}" type="presParOf" srcId="{DE7BBF7F-3E0F-7946-892A-8DA797696BDC}" destId="{533DB035-BD9F-EB4B-9CDB-0B802151E557}" srcOrd="15" destOrd="0" presId="urn:microsoft.com/office/officeart/2005/8/layout/list1"/>
    <dgm:cxn modelId="{F7E096E4-3EEC-8A46-9B1F-1D99DF5BBE6D}" type="presParOf" srcId="{DE7BBF7F-3E0F-7946-892A-8DA797696BDC}" destId="{AC031B8D-3C24-7343-A5E2-E0371E808972}" srcOrd="16" destOrd="0" presId="urn:microsoft.com/office/officeart/2005/8/layout/list1"/>
    <dgm:cxn modelId="{F63A2A04-4028-E547-B79D-916DC78A60DD}" type="presParOf" srcId="{AC031B8D-3C24-7343-A5E2-E0371E808972}" destId="{1002951E-A2CC-A146-AB73-015C3518E12A}" srcOrd="0" destOrd="0" presId="urn:microsoft.com/office/officeart/2005/8/layout/list1"/>
    <dgm:cxn modelId="{9C7F7D87-8B64-C147-8D0F-38CF8219373C}" type="presParOf" srcId="{AC031B8D-3C24-7343-A5E2-E0371E808972}" destId="{DC71AD19-D736-FC42-B44E-BDB58009B2C7}" srcOrd="1" destOrd="0" presId="urn:microsoft.com/office/officeart/2005/8/layout/list1"/>
    <dgm:cxn modelId="{B486D5C3-3A01-0C48-92BC-80DBF10A8767}" type="presParOf" srcId="{DE7BBF7F-3E0F-7946-892A-8DA797696BDC}" destId="{C73555F1-FF31-B146-AA4B-DB8CA5520E3C}" srcOrd="17" destOrd="0" presId="urn:microsoft.com/office/officeart/2005/8/layout/list1"/>
    <dgm:cxn modelId="{95CC7379-8347-B346-A149-1757C5895F03}" type="presParOf" srcId="{DE7BBF7F-3E0F-7946-892A-8DA797696BDC}" destId="{C8A5BE45-DAE1-3E46-BB6C-20A76DAD9834}"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DBA08F-4E59-6E4E-ACC1-6D898C38CE8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9BA7BC8F-CE71-664D-B1A0-A53CF2AF3337}">
      <dgm:prSet phldrT="[Text]" custT="1"/>
      <dgm:spPr/>
      <dgm:t>
        <a:bodyPr/>
        <a:lstStyle/>
        <a:p>
          <a:r>
            <a:rPr lang="en-US" sz="1800">
              <a:solidFill>
                <a:schemeClr val="tx2"/>
              </a:solidFill>
            </a:rPr>
            <a:t>To prevent hospitalization whenever possible.</a:t>
          </a:r>
        </a:p>
      </dgm:t>
    </dgm:pt>
    <dgm:pt modelId="{71BA26CC-CAF9-004F-9DF1-53310A696164}" type="parTrans" cxnId="{73461BF1-9F8B-7344-90A7-F3DC3B61A510}">
      <dgm:prSet/>
      <dgm:spPr/>
      <dgm:t>
        <a:bodyPr/>
        <a:lstStyle/>
        <a:p>
          <a:endParaRPr lang="en-US" sz="1800">
            <a:solidFill>
              <a:schemeClr val="tx2"/>
            </a:solidFill>
          </a:endParaRPr>
        </a:p>
      </dgm:t>
    </dgm:pt>
    <dgm:pt modelId="{06213063-1798-3E46-9B1A-72B5510ED8A4}" type="sibTrans" cxnId="{73461BF1-9F8B-7344-90A7-F3DC3B61A510}">
      <dgm:prSet/>
      <dgm:spPr/>
      <dgm:t>
        <a:bodyPr/>
        <a:lstStyle/>
        <a:p>
          <a:endParaRPr lang="en-US" sz="1800">
            <a:solidFill>
              <a:schemeClr val="tx2"/>
            </a:solidFill>
          </a:endParaRPr>
        </a:p>
      </dgm:t>
    </dgm:pt>
    <dgm:pt modelId="{15393217-99E3-8548-9279-39FF0A855E7E}">
      <dgm:prSet phldrT="[Text]" custT="1"/>
      <dgm:spPr/>
      <dgm:t>
        <a:bodyPr/>
        <a:lstStyle/>
        <a:p>
          <a:pPr>
            <a:buFont typeface="Symbol" pitchFamily="2" charset="2"/>
            <a:buChar char=""/>
          </a:pPr>
          <a:r>
            <a:rPr lang="en-US" sz="1800">
              <a:solidFill>
                <a:schemeClr val="tx2"/>
              </a:solidFill>
            </a:rPr>
            <a:t>To help the person in crisis and refer them to services they need.</a:t>
          </a:r>
        </a:p>
      </dgm:t>
    </dgm:pt>
    <dgm:pt modelId="{E440A4AC-475F-8A47-A170-3A4DA2112E53}" type="parTrans" cxnId="{D9486D94-056E-E741-9260-7E7253C31D4D}">
      <dgm:prSet/>
      <dgm:spPr/>
      <dgm:t>
        <a:bodyPr/>
        <a:lstStyle/>
        <a:p>
          <a:endParaRPr lang="en-US" sz="1800">
            <a:solidFill>
              <a:schemeClr val="tx2"/>
            </a:solidFill>
          </a:endParaRPr>
        </a:p>
      </dgm:t>
    </dgm:pt>
    <dgm:pt modelId="{46312D97-030E-EA4A-8C65-FC19E3101FAF}" type="sibTrans" cxnId="{D9486D94-056E-E741-9260-7E7253C31D4D}">
      <dgm:prSet/>
      <dgm:spPr/>
      <dgm:t>
        <a:bodyPr/>
        <a:lstStyle/>
        <a:p>
          <a:endParaRPr lang="en-US" sz="1800">
            <a:solidFill>
              <a:schemeClr val="tx2"/>
            </a:solidFill>
          </a:endParaRPr>
        </a:p>
      </dgm:t>
    </dgm:pt>
    <dgm:pt modelId="{4560B5A8-C7F9-C34C-8A8F-F850D4B1C8C9}">
      <dgm:prSet phldrT="[Text]" custT="1"/>
      <dgm:spPr/>
      <dgm:t>
        <a:bodyPr/>
        <a:lstStyle/>
        <a:p>
          <a:r>
            <a:rPr lang="en-US" sz="1800">
              <a:solidFill>
                <a:schemeClr val="tx2"/>
              </a:solidFill>
            </a:rPr>
            <a:t>To respond immediately to people who have a behavioral health crisis on a 24 hour, seven day a week basis no matter where the person lives. </a:t>
          </a:r>
        </a:p>
      </dgm:t>
    </dgm:pt>
    <dgm:pt modelId="{A7D77499-93E1-0447-AD2A-27B78FD1B4E6}" type="sibTrans" cxnId="{A827C57B-CE24-6C46-8E97-E98F5AF795B2}">
      <dgm:prSet/>
      <dgm:spPr/>
      <dgm:t>
        <a:bodyPr/>
        <a:lstStyle/>
        <a:p>
          <a:endParaRPr lang="en-US" sz="1800">
            <a:solidFill>
              <a:schemeClr val="tx2"/>
            </a:solidFill>
          </a:endParaRPr>
        </a:p>
      </dgm:t>
    </dgm:pt>
    <dgm:pt modelId="{74655761-4B15-684E-967A-1408888E9492}" type="parTrans" cxnId="{A827C57B-CE24-6C46-8E97-E98F5AF795B2}">
      <dgm:prSet/>
      <dgm:spPr/>
      <dgm:t>
        <a:bodyPr/>
        <a:lstStyle/>
        <a:p>
          <a:endParaRPr lang="en-US" sz="1800">
            <a:solidFill>
              <a:schemeClr val="tx2"/>
            </a:solidFill>
          </a:endParaRPr>
        </a:p>
      </dgm:t>
    </dgm:pt>
    <dgm:pt modelId="{D9199E56-FAE3-2144-AFFC-9809553DAA15}">
      <dgm:prSet custT="1"/>
      <dgm:spPr/>
      <dgm:t>
        <a:bodyPr/>
        <a:lstStyle/>
        <a:p>
          <a:r>
            <a:rPr lang="en-US" sz="1800">
              <a:solidFill>
                <a:schemeClr val="tx2"/>
              </a:solidFill>
            </a:rPr>
            <a:t>To respond to crisis by providing services in the person's community, e.g., home, school</a:t>
          </a:r>
        </a:p>
      </dgm:t>
    </dgm:pt>
    <dgm:pt modelId="{D742EB7A-FAAC-0742-AE89-96C3F773EF88}" type="parTrans" cxnId="{DA709BB8-FBB6-3845-8102-28ABECB014A8}">
      <dgm:prSet/>
      <dgm:spPr/>
      <dgm:t>
        <a:bodyPr/>
        <a:lstStyle/>
        <a:p>
          <a:endParaRPr lang="en-US"/>
        </a:p>
      </dgm:t>
    </dgm:pt>
    <dgm:pt modelId="{1B3568EA-E075-3245-9ECA-52F2D72D8BAD}" type="sibTrans" cxnId="{DA709BB8-FBB6-3845-8102-28ABECB014A8}">
      <dgm:prSet/>
      <dgm:spPr/>
      <dgm:t>
        <a:bodyPr/>
        <a:lstStyle/>
        <a:p>
          <a:endParaRPr lang="en-US"/>
        </a:p>
      </dgm:t>
    </dgm:pt>
    <dgm:pt modelId="{62430D5B-81BC-5C40-8810-C58B8E007059}">
      <dgm:prSet custT="1"/>
      <dgm:spPr/>
      <dgm:t>
        <a:bodyPr/>
        <a:lstStyle/>
        <a:p>
          <a:pPr>
            <a:buFont typeface="Symbol" pitchFamily="2" charset="2"/>
            <a:buChar char=""/>
          </a:pPr>
          <a:r>
            <a:rPr lang="en-US" sz="1800">
              <a:solidFill>
                <a:schemeClr val="tx2"/>
              </a:solidFill>
            </a:rPr>
            <a:t>To help people find the services, resources and supports they need for ongoing care following a crisis, including natural support networks.</a:t>
          </a:r>
        </a:p>
      </dgm:t>
    </dgm:pt>
    <dgm:pt modelId="{45DD4E8F-7068-524F-9E70-286DA6A3EF5E}" type="parTrans" cxnId="{F7369C48-0D0E-C14D-B4B4-D10CAF0832F0}">
      <dgm:prSet/>
      <dgm:spPr/>
      <dgm:t>
        <a:bodyPr/>
        <a:lstStyle/>
        <a:p>
          <a:endParaRPr lang="en-US"/>
        </a:p>
      </dgm:t>
    </dgm:pt>
    <dgm:pt modelId="{FBB3499F-2549-CD45-B209-D9DD492259B3}" type="sibTrans" cxnId="{F7369C48-0D0E-C14D-B4B4-D10CAF0832F0}">
      <dgm:prSet/>
      <dgm:spPr/>
      <dgm:t>
        <a:bodyPr/>
        <a:lstStyle/>
        <a:p>
          <a:endParaRPr lang="en-US"/>
        </a:p>
      </dgm:t>
    </dgm:pt>
    <dgm:pt modelId="{350A0CCD-6468-1542-8705-DDAE73733B89}" type="pres">
      <dgm:prSet presAssocID="{94DBA08F-4E59-6E4E-ACC1-6D898C38CE86}" presName="Name0" presStyleCnt="0">
        <dgm:presLayoutVars>
          <dgm:chMax val="7"/>
          <dgm:chPref val="7"/>
          <dgm:dir/>
        </dgm:presLayoutVars>
      </dgm:prSet>
      <dgm:spPr/>
    </dgm:pt>
    <dgm:pt modelId="{A17E2E9A-FBFC-3547-A070-77BD9D69578C}" type="pres">
      <dgm:prSet presAssocID="{94DBA08F-4E59-6E4E-ACC1-6D898C38CE86}" presName="Name1" presStyleCnt="0"/>
      <dgm:spPr/>
    </dgm:pt>
    <dgm:pt modelId="{8FAD4369-608E-1746-8A20-E84694AD3E37}" type="pres">
      <dgm:prSet presAssocID="{94DBA08F-4E59-6E4E-ACC1-6D898C38CE86}" presName="cycle" presStyleCnt="0"/>
      <dgm:spPr/>
    </dgm:pt>
    <dgm:pt modelId="{7560D95D-8212-434D-B684-F36AC41D761D}" type="pres">
      <dgm:prSet presAssocID="{94DBA08F-4E59-6E4E-ACC1-6D898C38CE86}" presName="srcNode" presStyleLbl="node1" presStyleIdx="0" presStyleCnt="5"/>
      <dgm:spPr/>
    </dgm:pt>
    <dgm:pt modelId="{A196DCF6-E6B3-D843-80F3-B27C1294047B}" type="pres">
      <dgm:prSet presAssocID="{94DBA08F-4E59-6E4E-ACC1-6D898C38CE86}" presName="conn" presStyleLbl="parChTrans1D2" presStyleIdx="0" presStyleCnt="1"/>
      <dgm:spPr/>
    </dgm:pt>
    <dgm:pt modelId="{185007DB-09A6-F84D-90E5-F4959FE8313A}" type="pres">
      <dgm:prSet presAssocID="{94DBA08F-4E59-6E4E-ACC1-6D898C38CE86}" presName="extraNode" presStyleLbl="node1" presStyleIdx="0" presStyleCnt="5"/>
      <dgm:spPr/>
    </dgm:pt>
    <dgm:pt modelId="{A39764C4-47F1-4B41-919D-B4A573037C81}" type="pres">
      <dgm:prSet presAssocID="{94DBA08F-4E59-6E4E-ACC1-6D898C38CE86}" presName="dstNode" presStyleLbl="node1" presStyleIdx="0" presStyleCnt="5"/>
      <dgm:spPr/>
    </dgm:pt>
    <dgm:pt modelId="{3F86DF61-9C54-6B48-807C-C04EE9A51F53}" type="pres">
      <dgm:prSet presAssocID="{4560B5A8-C7F9-C34C-8A8F-F850D4B1C8C9}" presName="text_1" presStyleLbl="node1" presStyleIdx="0" presStyleCnt="5" custScaleY="159706">
        <dgm:presLayoutVars>
          <dgm:bulletEnabled val="1"/>
        </dgm:presLayoutVars>
      </dgm:prSet>
      <dgm:spPr/>
    </dgm:pt>
    <dgm:pt modelId="{0723DCB9-B41A-A044-ADE6-43F026C34BBF}" type="pres">
      <dgm:prSet presAssocID="{4560B5A8-C7F9-C34C-8A8F-F850D4B1C8C9}" presName="accent_1" presStyleCnt="0"/>
      <dgm:spPr/>
    </dgm:pt>
    <dgm:pt modelId="{D0856E1F-E202-4A43-BD59-5E4B4FA2CCFE}" type="pres">
      <dgm:prSet presAssocID="{4560B5A8-C7F9-C34C-8A8F-F850D4B1C8C9}" presName="accentRepeatNode" presStyleLbl="solidFgAcc1" presStyleIdx="0" presStyleCnt="5"/>
      <dgm:spPr/>
    </dgm:pt>
    <dgm:pt modelId="{50BACE78-5D8E-3243-BAB4-A93539E3B7F2}" type="pres">
      <dgm:prSet presAssocID="{D9199E56-FAE3-2144-AFFC-9809553DAA15}" presName="text_2" presStyleLbl="node1" presStyleIdx="1" presStyleCnt="5">
        <dgm:presLayoutVars>
          <dgm:bulletEnabled val="1"/>
        </dgm:presLayoutVars>
      </dgm:prSet>
      <dgm:spPr/>
    </dgm:pt>
    <dgm:pt modelId="{DA5696FE-C716-A046-93AA-6C73ABE87AC1}" type="pres">
      <dgm:prSet presAssocID="{D9199E56-FAE3-2144-AFFC-9809553DAA15}" presName="accent_2" presStyleCnt="0"/>
      <dgm:spPr/>
    </dgm:pt>
    <dgm:pt modelId="{4510B536-CD72-F84A-8B95-B8E8588398BD}" type="pres">
      <dgm:prSet presAssocID="{D9199E56-FAE3-2144-AFFC-9809553DAA15}" presName="accentRepeatNode" presStyleLbl="solidFgAcc1" presStyleIdx="1" presStyleCnt="5"/>
      <dgm:spPr/>
    </dgm:pt>
    <dgm:pt modelId="{8D8016E4-B9D7-0A48-981F-7BF87F2B5075}" type="pres">
      <dgm:prSet presAssocID="{9BA7BC8F-CE71-664D-B1A0-A53CF2AF3337}" presName="text_3" presStyleLbl="node1" presStyleIdx="2" presStyleCnt="5">
        <dgm:presLayoutVars>
          <dgm:bulletEnabled val="1"/>
        </dgm:presLayoutVars>
      </dgm:prSet>
      <dgm:spPr/>
    </dgm:pt>
    <dgm:pt modelId="{3A6A828A-5E32-2149-AA43-23903FE88A1F}" type="pres">
      <dgm:prSet presAssocID="{9BA7BC8F-CE71-664D-B1A0-A53CF2AF3337}" presName="accent_3" presStyleCnt="0"/>
      <dgm:spPr/>
    </dgm:pt>
    <dgm:pt modelId="{0134F05F-35A0-DF41-A61B-63F18FA0253E}" type="pres">
      <dgm:prSet presAssocID="{9BA7BC8F-CE71-664D-B1A0-A53CF2AF3337}" presName="accentRepeatNode" presStyleLbl="solidFgAcc1" presStyleIdx="2" presStyleCnt="5"/>
      <dgm:spPr/>
    </dgm:pt>
    <dgm:pt modelId="{AE888A1E-B14B-7E40-8B3C-4A99E95BFCED}" type="pres">
      <dgm:prSet presAssocID="{15393217-99E3-8548-9279-39FF0A855E7E}" presName="text_4" presStyleLbl="node1" presStyleIdx="3" presStyleCnt="5">
        <dgm:presLayoutVars>
          <dgm:bulletEnabled val="1"/>
        </dgm:presLayoutVars>
      </dgm:prSet>
      <dgm:spPr/>
    </dgm:pt>
    <dgm:pt modelId="{F050D7CB-D62D-7F42-9CFA-D6683C8C39D4}" type="pres">
      <dgm:prSet presAssocID="{15393217-99E3-8548-9279-39FF0A855E7E}" presName="accent_4" presStyleCnt="0"/>
      <dgm:spPr/>
    </dgm:pt>
    <dgm:pt modelId="{0632A79D-0A28-4741-9AC8-B90A58360EEA}" type="pres">
      <dgm:prSet presAssocID="{15393217-99E3-8548-9279-39FF0A855E7E}" presName="accentRepeatNode" presStyleLbl="solidFgAcc1" presStyleIdx="3" presStyleCnt="5"/>
      <dgm:spPr/>
    </dgm:pt>
    <dgm:pt modelId="{86798393-9423-3D4E-AC20-7070A6DF867D}" type="pres">
      <dgm:prSet presAssocID="{62430D5B-81BC-5C40-8810-C58B8E007059}" presName="text_5" presStyleLbl="node1" presStyleIdx="4" presStyleCnt="5" custScaleY="148469">
        <dgm:presLayoutVars>
          <dgm:bulletEnabled val="1"/>
        </dgm:presLayoutVars>
      </dgm:prSet>
      <dgm:spPr/>
    </dgm:pt>
    <dgm:pt modelId="{7AD93429-0C66-2E41-B0B8-54B964FE5006}" type="pres">
      <dgm:prSet presAssocID="{62430D5B-81BC-5C40-8810-C58B8E007059}" presName="accent_5" presStyleCnt="0"/>
      <dgm:spPr/>
    </dgm:pt>
    <dgm:pt modelId="{E3B68E83-41B2-274B-8E1F-691BD17D8049}" type="pres">
      <dgm:prSet presAssocID="{62430D5B-81BC-5C40-8810-C58B8E007059}" presName="accentRepeatNode" presStyleLbl="solidFgAcc1" presStyleIdx="4" presStyleCnt="5"/>
      <dgm:spPr/>
    </dgm:pt>
  </dgm:ptLst>
  <dgm:cxnLst>
    <dgm:cxn modelId="{D5FFEC14-D472-394E-8D43-01C1AD4BCE41}" type="presOf" srcId="{62430D5B-81BC-5C40-8810-C58B8E007059}" destId="{86798393-9423-3D4E-AC20-7070A6DF867D}" srcOrd="0" destOrd="0" presId="urn:microsoft.com/office/officeart/2008/layout/VerticalCurvedList"/>
    <dgm:cxn modelId="{F6D60C17-D939-9849-91E5-6DDEFD1A715E}" type="presOf" srcId="{A7D77499-93E1-0447-AD2A-27B78FD1B4E6}" destId="{A196DCF6-E6B3-D843-80F3-B27C1294047B}" srcOrd="0" destOrd="0" presId="urn:microsoft.com/office/officeart/2008/layout/VerticalCurvedList"/>
    <dgm:cxn modelId="{9DF91D1A-B568-BC49-9B80-1713A817B6AB}" type="presOf" srcId="{D9199E56-FAE3-2144-AFFC-9809553DAA15}" destId="{50BACE78-5D8E-3243-BAB4-A93539E3B7F2}" srcOrd="0" destOrd="0" presId="urn:microsoft.com/office/officeart/2008/layout/VerticalCurvedList"/>
    <dgm:cxn modelId="{F7369C48-0D0E-C14D-B4B4-D10CAF0832F0}" srcId="{94DBA08F-4E59-6E4E-ACC1-6D898C38CE86}" destId="{62430D5B-81BC-5C40-8810-C58B8E007059}" srcOrd="4" destOrd="0" parTransId="{45DD4E8F-7068-524F-9E70-286DA6A3EF5E}" sibTransId="{FBB3499F-2549-CD45-B209-D9DD492259B3}"/>
    <dgm:cxn modelId="{A827C57B-CE24-6C46-8E97-E98F5AF795B2}" srcId="{94DBA08F-4E59-6E4E-ACC1-6D898C38CE86}" destId="{4560B5A8-C7F9-C34C-8A8F-F850D4B1C8C9}" srcOrd="0" destOrd="0" parTransId="{74655761-4B15-684E-967A-1408888E9492}" sibTransId="{A7D77499-93E1-0447-AD2A-27B78FD1B4E6}"/>
    <dgm:cxn modelId="{01567C83-790B-884A-AF3F-F0F55276BAD8}" type="presOf" srcId="{9BA7BC8F-CE71-664D-B1A0-A53CF2AF3337}" destId="{8D8016E4-B9D7-0A48-981F-7BF87F2B5075}" srcOrd="0" destOrd="0" presId="urn:microsoft.com/office/officeart/2008/layout/VerticalCurvedList"/>
    <dgm:cxn modelId="{40EEAC8A-B9B7-C046-A5F2-CBFBB1577CAC}" type="presOf" srcId="{4560B5A8-C7F9-C34C-8A8F-F850D4B1C8C9}" destId="{3F86DF61-9C54-6B48-807C-C04EE9A51F53}" srcOrd="0" destOrd="0" presId="urn:microsoft.com/office/officeart/2008/layout/VerticalCurvedList"/>
    <dgm:cxn modelId="{1652D98B-43CA-9648-A34D-E3BC7281106B}" type="presOf" srcId="{94DBA08F-4E59-6E4E-ACC1-6D898C38CE86}" destId="{350A0CCD-6468-1542-8705-DDAE73733B89}" srcOrd="0" destOrd="0" presId="urn:microsoft.com/office/officeart/2008/layout/VerticalCurvedList"/>
    <dgm:cxn modelId="{D9486D94-056E-E741-9260-7E7253C31D4D}" srcId="{94DBA08F-4E59-6E4E-ACC1-6D898C38CE86}" destId="{15393217-99E3-8548-9279-39FF0A855E7E}" srcOrd="3" destOrd="0" parTransId="{E440A4AC-475F-8A47-A170-3A4DA2112E53}" sibTransId="{46312D97-030E-EA4A-8C65-FC19E3101FAF}"/>
    <dgm:cxn modelId="{DA709BB8-FBB6-3845-8102-28ABECB014A8}" srcId="{94DBA08F-4E59-6E4E-ACC1-6D898C38CE86}" destId="{D9199E56-FAE3-2144-AFFC-9809553DAA15}" srcOrd="1" destOrd="0" parTransId="{D742EB7A-FAAC-0742-AE89-96C3F773EF88}" sibTransId="{1B3568EA-E075-3245-9ECA-52F2D72D8BAD}"/>
    <dgm:cxn modelId="{FD0021DD-BD55-DA4A-AF71-89A87112093C}" type="presOf" srcId="{15393217-99E3-8548-9279-39FF0A855E7E}" destId="{AE888A1E-B14B-7E40-8B3C-4A99E95BFCED}" srcOrd="0" destOrd="0" presId="urn:microsoft.com/office/officeart/2008/layout/VerticalCurvedList"/>
    <dgm:cxn modelId="{73461BF1-9F8B-7344-90A7-F3DC3B61A510}" srcId="{94DBA08F-4E59-6E4E-ACC1-6D898C38CE86}" destId="{9BA7BC8F-CE71-664D-B1A0-A53CF2AF3337}" srcOrd="2" destOrd="0" parTransId="{71BA26CC-CAF9-004F-9DF1-53310A696164}" sibTransId="{06213063-1798-3E46-9B1A-72B5510ED8A4}"/>
    <dgm:cxn modelId="{57238DAC-BD2B-A541-B753-381EE6367076}" type="presParOf" srcId="{350A0CCD-6468-1542-8705-DDAE73733B89}" destId="{A17E2E9A-FBFC-3547-A070-77BD9D69578C}" srcOrd="0" destOrd="0" presId="urn:microsoft.com/office/officeart/2008/layout/VerticalCurvedList"/>
    <dgm:cxn modelId="{851084B8-12C3-4847-9644-036A8575B737}" type="presParOf" srcId="{A17E2E9A-FBFC-3547-A070-77BD9D69578C}" destId="{8FAD4369-608E-1746-8A20-E84694AD3E37}" srcOrd="0" destOrd="0" presId="urn:microsoft.com/office/officeart/2008/layout/VerticalCurvedList"/>
    <dgm:cxn modelId="{48F4DEDF-6DC3-6342-AF7C-29E14D79021B}" type="presParOf" srcId="{8FAD4369-608E-1746-8A20-E84694AD3E37}" destId="{7560D95D-8212-434D-B684-F36AC41D761D}" srcOrd="0" destOrd="0" presId="urn:microsoft.com/office/officeart/2008/layout/VerticalCurvedList"/>
    <dgm:cxn modelId="{7694184B-D8AC-154D-A808-93746D57B969}" type="presParOf" srcId="{8FAD4369-608E-1746-8A20-E84694AD3E37}" destId="{A196DCF6-E6B3-D843-80F3-B27C1294047B}" srcOrd="1" destOrd="0" presId="urn:microsoft.com/office/officeart/2008/layout/VerticalCurvedList"/>
    <dgm:cxn modelId="{6F49B751-E97B-9242-B09E-2F92067EF117}" type="presParOf" srcId="{8FAD4369-608E-1746-8A20-E84694AD3E37}" destId="{185007DB-09A6-F84D-90E5-F4959FE8313A}" srcOrd="2" destOrd="0" presId="urn:microsoft.com/office/officeart/2008/layout/VerticalCurvedList"/>
    <dgm:cxn modelId="{8DC3AC61-2345-334B-A2C7-474534A91980}" type="presParOf" srcId="{8FAD4369-608E-1746-8A20-E84694AD3E37}" destId="{A39764C4-47F1-4B41-919D-B4A573037C81}" srcOrd="3" destOrd="0" presId="urn:microsoft.com/office/officeart/2008/layout/VerticalCurvedList"/>
    <dgm:cxn modelId="{7B79C210-A389-0942-B02F-D15E4A2F833F}" type="presParOf" srcId="{A17E2E9A-FBFC-3547-A070-77BD9D69578C}" destId="{3F86DF61-9C54-6B48-807C-C04EE9A51F53}" srcOrd="1" destOrd="0" presId="urn:microsoft.com/office/officeart/2008/layout/VerticalCurvedList"/>
    <dgm:cxn modelId="{443CDB33-5C95-4F40-A628-7B94ED84D6A5}" type="presParOf" srcId="{A17E2E9A-FBFC-3547-A070-77BD9D69578C}" destId="{0723DCB9-B41A-A044-ADE6-43F026C34BBF}" srcOrd="2" destOrd="0" presId="urn:microsoft.com/office/officeart/2008/layout/VerticalCurvedList"/>
    <dgm:cxn modelId="{857A5EE7-7398-CD44-9679-0AC6F46621C8}" type="presParOf" srcId="{0723DCB9-B41A-A044-ADE6-43F026C34BBF}" destId="{D0856E1F-E202-4A43-BD59-5E4B4FA2CCFE}" srcOrd="0" destOrd="0" presId="urn:microsoft.com/office/officeart/2008/layout/VerticalCurvedList"/>
    <dgm:cxn modelId="{A9690BC3-8211-BB4C-AEE7-798F2B8129B1}" type="presParOf" srcId="{A17E2E9A-FBFC-3547-A070-77BD9D69578C}" destId="{50BACE78-5D8E-3243-BAB4-A93539E3B7F2}" srcOrd="3" destOrd="0" presId="urn:microsoft.com/office/officeart/2008/layout/VerticalCurvedList"/>
    <dgm:cxn modelId="{D1F59610-5D1C-6143-82C6-E25060F1B7A4}" type="presParOf" srcId="{A17E2E9A-FBFC-3547-A070-77BD9D69578C}" destId="{DA5696FE-C716-A046-93AA-6C73ABE87AC1}" srcOrd="4" destOrd="0" presId="urn:microsoft.com/office/officeart/2008/layout/VerticalCurvedList"/>
    <dgm:cxn modelId="{A40533D0-B096-484E-80DC-B15E6B9D3E08}" type="presParOf" srcId="{DA5696FE-C716-A046-93AA-6C73ABE87AC1}" destId="{4510B536-CD72-F84A-8B95-B8E8588398BD}" srcOrd="0" destOrd="0" presId="urn:microsoft.com/office/officeart/2008/layout/VerticalCurvedList"/>
    <dgm:cxn modelId="{3B839334-4451-C144-B858-420E3A8AA7F4}" type="presParOf" srcId="{A17E2E9A-FBFC-3547-A070-77BD9D69578C}" destId="{8D8016E4-B9D7-0A48-981F-7BF87F2B5075}" srcOrd="5" destOrd="0" presId="urn:microsoft.com/office/officeart/2008/layout/VerticalCurvedList"/>
    <dgm:cxn modelId="{537A3974-29BA-984B-989E-8FAFEEC88B58}" type="presParOf" srcId="{A17E2E9A-FBFC-3547-A070-77BD9D69578C}" destId="{3A6A828A-5E32-2149-AA43-23903FE88A1F}" srcOrd="6" destOrd="0" presId="urn:microsoft.com/office/officeart/2008/layout/VerticalCurvedList"/>
    <dgm:cxn modelId="{943399E8-23CB-084A-AFF5-90A34B26EFF0}" type="presParOf" srcId="{3A6A828A-5E32-2149-AA43-23903FE88A1F}" destId="{0134F05F-35A0-DF41-A61B-63F18FA0253E}" srcOrd="0" destOrd="0" presId="urn:microsoft.com/office/officeart/2008/layout/VerticalCurvedList"/>
    <dgm:cxn modelId="{AEA24026-86A3-3245-89C7-3CA772660ABB}" type="presParOf" srcId="{A17E2E9A-FBFC-3547-A070-77BD9D69578C}" destId="{AE888A1E-B14B-7E40-8B3C-4A99E95BFCED}" srcOrd="7" destOrd="0" presId="urn:microsoft.com/office/officeart/2008/layout/VerticalCurvedList"/>
    <dgm:cxn modelId="{39C058FB-4D18-A744-84B4-7352EB3E9C1E}" type="presParOf" srcId="{A17E2E9A-FBFC-3547-A070-77BD9D69578C}" destId="{F050D7CB-D62D-7F42-9CFA-D6683C8C39D4}" srcOrd="8" destOrd="0" presId="urn:microsoft.com/office/officeart/2008/layout/VerticalCurvedList"/>
    <dgm:cxn modelId="{280A5566-B592-654F-9143-4C1EC2292912}" type="presParOf" srcId="{F050D7CB-D62D-7F42-9CFA-D6683C8C39D4}" destId="{0632A79D-0A28-4741-9AC8-B90A58360EEA}" srcOrd="0" destOrd="0" presId="urn:microsoft.com/office/officeart/2008/layout/VerticalCurvedList"/>
    <dgm:cxn modelId="{10CAFE97-E503-A24D-AC49-D27945FB06F2}" type="presParOf" srcId="{A17E2E9A-FBFC-3547-A070-77BD9D69578C}" destId="{86798393-9423-3D4E-AC20-7070A6DF867D}" srcOrd="9" destOrd="0" presId="urn:microsoft.com/office/officeart/2008/layout/VerticalCurvedList"/>
    <dgm:cxn modelId="{38A325CC-14C7-F547-A65B-4B73A0804376}" type="presParOf" srcId="{A17E2E9A-FBFC-3547-A070-77BD9D69578C}" destId="{7AD93429-0C66-2E41-B0B8-54B964FE5006}" srcOrd="10" destOrd="0" presId="urn:microsoft.com/office/officeart/2008/layout/VerticalCurvedList"/>
    <dgm:cxn modelId="{57555565-EBE7-264C-9455-B858085E3257}" type="presParOf" srcId="{7AD93429-0C66-2E41-B0B8-54B964FE5006}" destId="{E3B68E83-41B2-274B-8E1F-691BD17D804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4DBA08F-4E59-6E4E-ACC1-6D898C38CE8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9BA7BC8F-CE71-664D-B1A0-A53CF2AF3337}">
      <dgm:prSet phldrT="[Text]" custT="1"/>
      <dgm:spPr/>
      <dgm:t>
        <a:bodyPr/>
        <a:lstStyle/>
        <a:p>
          <a:r>
            <a:rPr lang="en-US" sz="1800">
              <a:solidFill>
                <a:schemeClr val="tx2"/>
              </a:solidFill>
            </a:rPr>
            <a:t>Next day appointments - allow the individual to receive timely services</a:t>
          </a:r>
        </a:p>
      </dgm:t>
    </dgm:pt>
    <dgm:pt modelId="{71BA26CC-CAF9-004F-9DF1-53310A696164}" type="parTrans" cxnId="{73461BF1-9F8B-7344-90A7-F3DC3B61A510}">
      <dgm:prSet/>
      <dgm:spPr/>
      <dgm:t>
        <a:bodyPr/>
        <a:lstStyle/>
        <a:p>
          <a:endParaRPr lang="en-US" sz="1800">
            <a:solidFill>
              <a:schemeClr val="tx2"/>
            </a:solidFill>
          </a:endParaRPr>
        </a:p>
      </dgm:t>
    </dgm:pt>
    <dgm:pt modelId="{06213063-1798-3E46-9B1A-72B5510ED8A4}" type="sibTrans" cxnId="{73461BF1-9F8B-7344-90A7-F3DC3B61A510}">
      <dgm:prSet/>
      <dgm:spPr/>
      <dgm:t>
        <a:bodyPr/>
        <a:lstStyle/>
        <a:p>
          <a:endParaRPr lang="en-US" sz="1800">
            <a:solidFill>
              <a:schemeClr val="tx2"/>
            </a:solidFill>
          </a:endParaRPr>
        </a:p>
      </dgm:t>
    </dgm:pt>
    <dgm:pt modelId="{15393217-99E3-8548-9279-39FF0A855E7E}">
      <dgm:prSet phldrT="[Text]" custT="1"/>
      <dgm:spPr/>
      <dgm:t>
        <a:bodyPr/>
        <a:lstStyle/>
        <a:p>
          <a:pPr>
            <a:buFont typeface="Symbol" pitchFamily="2" charset="2"/>
            <a:buChar char=""/>
          </a:pPr>
          <a:r>
            <a:rPr lang="en-US" sz="1800">
              <a:solidFill>
                <a:schemeClr val="tx2"/>
              </a:solidFill>
            </a:rPr>
            <a:t>Inpatient crisis services - decision of last resort after other options have been tried, or when it is obvious that other options will not work or others will be harmed</a:t>
          </a:r>
        </a:p>
      </dgm:t>
    </dgm:pt>
    <dgm:pt modelId="{E440A4AC-475F-8A47-A170-3A4DA2112E53}" type="parTrans" cxnId="{D9486D94-056E-E741-9260-7E7253C31D4D}">
      <dgm:prSet/>
      <dgm:spPr/>
      <dgm:t>
        <a:bodyPr/>
        <a:lstStyle/>
        <a:p>
          <a:endParaRPr lang="en-US" sz="1800">
            <a:solidFill>
              <a:schemeClr val="tx2"/>
            </a:solidFill>
          </a:endParaRPr>
        </a:p>
      </dgm:t>
    </dgm:pt>
    <dgm:pt modelId="{46312D97-030E-EA4A-8C65-FC19E3101FAF}" type="sibTrans" cxnId="{D9486D94-056E-E741-9260-7E7253C31D4D}">
      <dgm:prSet/>
      <dgm:spPr/>
      <dgm:t>
        <a:bodyPr/>
        <a:lstStyle/>
        <a:p>
          <a:endParaRPr lang="en-US" sz="1800">
            <a:solidFill>
              <a:schemeClr val="tx2"/>
            </a:solidFill>
          </a:endParaRPr>
        </a:p>
      </dgm:t>
    </dgm:pt>
    <dgm:pt modelId="{4560B5A8-C7F9-C34C-8A8F-F850D4B1C8C9}">
      <dgm:prSet phldrT="[Text]" custT="1"/>
      <dgm:spPr/>
      <dgm:t>
        <a:bodyPr/>
        <a:lstStyle/>
        <a:p>
          <a:r>
            <a:rPr lang="en-US" sz="1800">
              <a:solidFill>
                <a:schemeClr val="tx2"/>
              </a:solidFill>
            </a:rPr>
            <a:t>24-hour "live" phone response - telephone crisis/referral/information.</a:t>
          </a:r>
        </a:p>
      </dgm:t>
    </dgm:pt>
    <dgm:pt modelId="{A7D77499-93E1-0447-AD2A-27B78FD1B4E6}" type="sibTrans" cxnId="{A827C57B-CE24-6C46-8E97-E98F5AF795B2}">
      <dgm:prSet/>
      <dgm:spPr/>
      <dgm:t>
        <a:bodyPr/>
        <a:lstStyle/>
        <a:p>
          <a:endParaRPr lang="en-US" sz="1800">
            <a:solidFill>
              <a:schemeClr val="tx2"/>
            </a:solidFill>
          </a:endParaRPr>
        </a:p>
      </dgm:t>
    </dgm:pt>
    <dgm:pt modelId="{74655761-4B15-684E-967A-1408888E9492}" type="parTrans" cxnId="{A827C57B-CE24-6C46-8E97-E98F5AF795B2}">
      <dgm:prSet/>
      <dgm:spPr/>
      <dgm:t>
        <a:bodyPr/>
        <a:lstStyle/>
        <a:p>
          <a:endParaRPr lang="en-US" sz="1800">
            <a:solidFill>
              <a:schemeClr val="tx2"/>
            </a:solidFill>
          </a:endParaRPr>
        </a:p>
      </dgm:t>
    </dgm:pt>
    <dgm:pt modelId="{D9199E56-FAE3-2144-AFFC-9809553DAA15}">
      <dgm:prSet custT="1"/>
      <dgm:spPr/>
      <dgm:t>
        <a:bodyPr/>
        <a:lstStyle/>
        <a:p>
          <a:r>
            <a:rPr lang="en-US" sz="1800">
              <a:solidFill>
                <a:schemeClr val="tx2"/>
              </a:solidFill>
            </a:rPr>
            <a:t>Mobile crisis response - 24-hour staffing, provide face-to-face on-site crisis stabilization</a:t>
          </a:r>
        </a:p>
      </dgm:t>
    </dgm:pt>
    <dgm:pt modelId="{D742EB7A-FAAC-0742-AE89-96C3F773EF88}" type="parTrans" cxnId="{DA709BB8-FBB6-3845-8102-28ABECB014A8}">
      <dgm:prSet/>
      <dgm:spPr/>
      <dgm:t>
        <a:bodyPr/>
        <a:lstStyle/>
        <a:p>
          <a:endParaRPr lang="en-US"/>
        </a:p>
      </dgm:t>
    </dgm:pt>
    <dgm:pt modelId="{1B3568EA-E075-3245-9ECA-52F2D72D8BAD}" type="sibTrans" cxnId="{DA709BB8-FBB6-3845-8102-28ABECB014A8}">
      <dgm:prSet/>
      <dgm:spPr/>
      <dgm:t>
        <a:bodyPr/>
        <a:lstStyle/>
        <a:p>
          <a:endParaRPr lang="en-US"/>
        </a:p>
      </dgm:t>
    </dgm:pt>
    <dgm:pt modelId="{62430D5B-81BC-5C40-8810-C58B8E007059}">
      <dgm:prSet custT="1"/>
      <dgm:spPr/>
      <dgm:t>
        <a:bodyPr/>
        <a:lstStyle/>
        <a:p>
          <a:pPr>
            <a:buFont typeface="Symbol" pitchFamily="2" charset="2"/>
            <a:buChar char=""/>
          </a:pPr>
          <a:r>
            <a:rPr lang="en-US" sz="1800">
              <a:solidFill>
                <a:schemeClr val="tx2"/>
              </a:solidFill>
            </a:rPr>
            <a:t>Alternative services - e.g. 23-hour observation beds, respite</a:t>
          </a:r>
        </a:p>
      </dgm:t>
    </dgm:pt>
    <dgm:pt modelId="{45DD4E8F-7068-524F-9E70-286DA6A3EF5E}" type="parTrans" cxnId="{F7369C48-0D0E-C14D-B4B4-D10CAF0832F0}">
      <dgm:prSet/>
      <dgm:spPr/>
      <dgm:t>
        <a:bodyPr/>
        <a:lstStyle/>
        <a:p>
          <a:endParaRPr lang="en-US"/>
        </a:p>
      </dgm:t>
    </dgm:pt>
    <dgm:pt modelId="{FBB3499F-2549-CD45-B209-D9DD492259B3}" type="sibTrans" cxnId="{F7369C48-0D0E-C14D-B4B4-D10CAF0832F0}">
      <dgm:prSet/>
      <dgm:spPr/>
      <dgm:t>
        <a:bodyPr/>
        <a:lstStyle/>
        <a:p>
          <a:endParaRPr lang="en-US"/>
        </a:p>
      </dgm:t>
    </dgm:pt>
    <dgm:pt modelId="{350A0CCD-6468-1542-8705-DDAE73733B89}" type="pres">
      <dgm:prSet presAssocID="{94DBA08F-4E59-6E4E-ACC1-6D898C38CE86}" presName="Name0" presStyleCnt="0">
        <dgm:presLayoutVars>
          <dgm:chMax val="7"/>
          <dgm:chPref val="7"/>
          <dgm:dir/>
        </dgm:presLayoutVars>
      </dgm:prSet>
      <dgm:spPr/>
    </dgm:pt>
    <dgm:pt modelId="{A17E2E9A-FBFC-3547-A070-77BD9D69578C}" type="pres">
      <dgm:prSet presAssocID="{94DBA08F-4E59-6E4E-ACC1-6D898C38CE86}" presName="Name1" presStyleCnt="0"/>
      <dgm:spPr/>
    </dgm:pt>
    <dgm:pt modelId="{8FAD4369-608E-1746-8A20-E84694AD3E37}" type="pres">
      <dgm:prSet presAssocID="{94DBA08F-4E59-6E4E-ACC1-6D898C38CE86}" presName="cycle" presStyleCnt="0"/>
      <dgm:spPr/>
    </dgm:pt>
    <dgm:pt modelId="{7560D95D-8212-434D-B684-F36AC41D761D}" type="pres">
      <dgm:prSet presAssocID="{94DBA08F-4E59-6E4E-ACC1-6D898C38CE86}" presName="srcNode" presStyleLbl="node1" presStyleIdx="0" presStyleCnt="5"/>
      <dgm:spPr/>
    </dgm:pt>
    <dgm:pt modelId="{A196DCF6-E6B3-D843-80F3-B27C1294047B}" type="pres">
      <dgm:prSet presAssocID="{94DBA08F-4E59-6E4E-ACC1-6D898C38CE86}" presName="conn" presStyleLbl="parChTrans1D2" presStyleIdx="0" presStyleCnt="1"/>
      <dgm:spPr/>
    </dgm:pt>
    <dgm:pt modelId="{185007DB-09A6-F84D-90E5-F4959FE8313A}" type="pres">
      <dgm:prSet presAssocID="{94DBA08F-4E59-6E4E-ACC1-6D898C38CE86}" presName="extraNode" presStyleLbl="node1" presStyleIdx="0" presStyleCnt="5"/>
      <dgm:spPr/>
    </dgm:pt>
    <dgm:pt modelId="{A39764C4-47F1-4B41-919D-B4A573037C81}" type="pres">
      <dgm:prSet presAssocID="{94DBA08F-4E59-6E4E-ACC1-6D898C38CE86}" presName="dstNode" presStyleLbl="node1" presStyleIdx="0" presStyleCnt="5"/>
      <dgm:spPr/>
    </dgm:pt>
    <dgm:pt modelId="{3F86DF61-9C54-6B48-807C-C04EE9A51F53}" type="pres">
      <dgm:prSet presAssocID="{4560B5A8-C7F9-C34C-8A8F-F850D4B1C8C9}" presName="text_1" presStyleLbl="node1" presStyleIdx="0" presStyleCnt="5" custScaleY="104847">
        <dgm:presLayoutVars>
          <dgm:bulletEnabled val="1"/>
        </dgm:presLayoutVars>
      </dgm:prSet>
      <dgm:spPr/>
    </dgm:pt>
    <dgm:pt modelId="{0723DCB9-B41A-A044-ADE6-43F026C34BBF}" type="pres">
      <dgm:prSet presAssocID="{4560B5A8-C7F9-C34C-8A8F-F850D4B1C8C9}" presName="accent_1" presStyleCnt="0"/>
      <dgm:spPr/>
    </dgm:pt>
    <dgm:pt modelId="{D0856E1F-E202-4A43-BD59-5E4B4FA2CCFE}" type="pres">
      <dgm:prSet presAssocID="{4560B5A8-C7F9-C34C-8A8F-F850D4B1C8C9}" presName="accentRepeatNode" presStyleLbl="solidFgAcc1" presStyleIdx="0" presStyleCnt="5"/>
      <dgm:spPr/>
    </dgm:pt>
    <dgm:pt modelId="{50BACE78-5D8E-3243-BAB4-A93539E3B7F2}" type="pres">
      <dgm:prSet presAssocID="{D9199E56-FAE3-2144-AFFC-9809553DAA15}" presName="text_2" presStyleLbl="node1" presStyleIdx="1" presStyleCnt="5">
        <dgm:presLayoutVars>
          <dgm:bulletEnabled val="1"/>
        </dgm:presLayoutVars>
      </dgm:prSet>
      <dgm:spPr/>
    </dgm:pt>
    <dgm:pt modelId="{DA5696FE-C716-A046-93AA-6C73ABE87AC1}" type="pres">
      <dgm:prSet presAssocID="{D9199E56-FAE3-2144-AFFC-9809553DAA15}" presName="accent_2" presStyleCnt="0"/>
      <dgm:spPr/>
    </dgm:pt>
    <dgm:pt modelId="{4510B536-CD72-F84A-8B95-B8E8588398BD}" type="pres">
      <dgm:prSet presAssocID="{D9199E56-FAE3-2144-AFFC-9809553DAA15}" presName="accentRepeatNode" presStyleLbl="solidFgAcc1" presStyleIdx="1" presStyleCnt="5"/>
      <dgm:spPr/>
    </dgm:pt>
    <dgm:pt modelId="{8D8016E4-B9D7-0A48-981F-7BF87F2B5075}" type="pres">
      <dgm:prSet presAssocID="{9BA7BC8F-CE71-664D-B1A0-A53CF2AF3337}" presName="text_3" presStyleLbl="node1" presStyleIdx="2" presStyleCnt="5">
        <dgm:presLayoutVars>
          <dgm:bulletEnabled val="1"/>
        </dgm:presLayoutVars>
      </dgm:prSet>
      <dgm:spPr/>
    </dgm:pt>
    <dgm:pt modelId="{3A6A828A-5E32-2149-AA43-23903FE88A1F}" type="pres">
      <dgm:prSet presAssocID="{9BA7BC8F-CE71-664D-B1A0-A53CF2AF3337}" presName="accent_3" presStyleCnt="0"/>
      <dgm:spPr/>
    </dgm:pt>
    <dgm:pt modelId="{0134F05F-35A0-DF41-A61B-63F18FA0253E}" type="pres">
      <dgm:prSet presAssocID="{9BA7BC8F-CE71-664D-B1A0-A53CF2AF3337}" presName="accentRepeatNode" presStyleLbl="solidFgAcc1" presStyleIdx="2" presStyleCnt="5"/>
      <dgm:spPr/>
    </dgm:pt>
    <dgm:pt modelId="{AE888A1E-B14B-7E40-8B3C-4A99E95BFCED}" type="pres">
      <dgm:prSet presAssocID="{15393217-99E3-8548-9279-39FF0A855E7E}" presName="text_4" presStyleLbl="node1" presStyleIdx="3" presStyleCnt="5" custScaleY="150534">
        <dgm:presLayoutVars>
          <dgm:bulletEnabled val="1"/>
        </dgm:presLayoutVars>
      </dgm:prSet>
      <dgm:spPr/>
    </dgm:pt>
    <dgm:pt modelId="{F050D7CB-D62D-7F42-9CFA-D6683C8C39D4}" type="pres">
      <dgm:prSet presAssocID="{15393217-99E3-8548-9279-39FF0A855E7E}" presName="accent_4" presStyleCnt="0"/>
      <dgm:spPr/>
    </dgm:pt>
    <dgm:pt modelId="{0632A79D-0A28-4741-9AC8-B90A58360EEA}" type="pres">
      <dgm:prSet presAssocID="{15393217-99E3-8548-9279-39FF0A855E7E}" presName="accentRepeatNode" presStyleLbl="solidFgAcc1" presStyleIdx="3" presStyleCnt="5"/>
      <dgm:spPr/>
    </dgm:pt>
    <dgm:pt modelId="{86798393-9423-3D4E-AC20-7070A6DF867D}" type="pres">
      <dgm:prSet presAssocID="{62430D5B-81BC-5C40-8810-C58B8E007059}" presName="text_5" presStyleLbl="node1" presStyleIdx="4" presStyleCnt="5" custScaleY="102777">
        <dgm:presLayoutVars>
          <dgm:bulletEnabled val="1"/>
        </dgm:presLayoutVars>
      </dgm:prSet>
      <dgm:spPr/>
    </dgm:pt>
    <dgm:pt modelId="{7AD93429-0C66-2E41-B0B8-54B964FE5006}" type="pres">
      <dgm:prSet presAssocID="{62430D5B-81BC-5C40-8810-C58B8E007059}" presName="accent_5" presStyleCnt="0"/>
      <dgm:spPr/>
    </dgm:pt>
    <dgm:pt modelId="{E3B68E83-41B2-274B-8E1F-691BD17D8049}" type="pres">
      <dgm:prSet presAssocID="{62430D5B-81BC-5C40-8810-C58B8E007059}" presName="accentRepeatNode" presStyleLbl="solidFgAcc1" presStyleIdx="4" presStyleCnt="5"/>
      <dgm:spPr/>
    </dgm:pt>
  </dgm:ptLst>
  <dgm:cxnLst>
    <dgm:cxn modelId="{D5FFEC14-D472-394E-8D43-01C1AD4BCE41}" type="presOf" srcId="{62430D5B-81BC-5C40-8810-C58B8E007059}" destId="{86798393-9423-3D4E-AC20-7070A6DF867D}" srcOrd="0" destOrd="0" presId="urn:microsoft.com/office/officeart/2008/layout/VerticalCurvedList"/>
    <dgm:cxn modelId="{F6D60C17-D939-9849-91E5-6DDEFD1A715E}" type="presOf" srcId="{A7D77499-93E1-0447-AD2A-27B78FD1B4E6}" destId="{A196DCF6-E6B3-D843-80F3-B27C1294047B}" srcOrd="0" destOrd="0" presId="urn:microsoft.com/office/officeart/2008/layout/VerticalCurvedList"/>
    <dgm:cxn modelId="{9DF91D1A-B568-BC49-9B80-1713A817B6AB}" type="presOf" srcId="{D9199E56-FAE3-2144-AFFC-9809553DAA15}" destId="{50BACE78-5D8E-3243-BAB4-A93539E3B7F2}" srcOrd="0" destOrd="0" presId="urn:microsoft.com/office/officeart/2008/layout/VerticalCurvedList"/>
    <dgm:cxn modelId="{F7369C48-0D0E-C14D-B4B4-D10CAF0832F0}" srcId="{94DBA08F-4E59-6E4E-ACC1-6D898C38CE86}" destId="{62430D5B-81BC-5C40-8810-C58B8E007059}" srcOrd="4" destOrd="0" parTransId="{45DD4E8F-7068-524F-9E70-286DA6A3EF5E}" sibTransId="{FBB3499F-2549-CD45-B209-D9DD492259B3}"/>
    <dgm:cxn modelId="{A827C57B-CE24-6C46-8E97-E98F5AF795B2}" srcId="{94DBA08F-4E59-6E4E-ACC1-6D898C38CE86}" destId="{4560B5A8-C7F9-C34C-8A8F-F850D4B1C8C9}" srcOrd="0" destOrd="0" parTransId="{74655761-4B15-684E-967A-1408888E9492}" sibTransId="{A7D77499-93E1-0447-AD2A-27B78FD1B4E6}"/>
    <dgm:cxn modelId="{01567C83-790B-884A-AF3F-F0F55276BAD8}" type="presOf" srcId="{9BA7BC8F-CE71-664D-B1A0-A53CF2AF3337}" destId="{8D8016E4-B9D7-0A48-981F-7BF87F2B5075}" srcOrd="0" destOrd="0" presId="urn:microsoft.com/office/officeart/2008/layout/VerticalCurvedList"/>
    <dgm:cxn modelId="{40EEAC8A-B9B7-C046-A5F2-CBFBB1577CAC}" type="presOf" srcId="{4560B5A8-C7F9-C34C-8A8F-F850D4B1C8C9}" destId="{3F86DF61-9C54-6B48-807C-C04EE9A51F53}" srcOrd="0" destOrd="0" presId="urn:microsoft.com/office/officeart/2008/layout/VerticalCurvedList"/>
    <dgm:cxn modelId="{1652D98B-43CA-9648-A34D-E3BC7281106B}" type="presOf" srcId="{94DBA08F-4E59-6E4E-ACC1-6D898C38CE86}" destId="{350A0CCD-6468-1542-8705-DDAE73733B89}" srcOrd="0" destOrd="0" presId="urn:microsoft.com/office/officeart/2008/layout/VerticalCurvedList"/>
    <dgm:cxn modelId="{D9486D94-056E-E741-9260-7E7253C31D4D}" srcId="{94DBA08F-4E59-6E4E-ACC1-6D898C38CE86}" destId="{15393217-99E3-8548-9279-39FF0A855E7E}" srcOrd="3" destOrd="0" parTransId="{E440A4AC-475F-8A47-A170-3A4DA2112E53}" sibTransId="{46312D97-030E-EA4A-8C65-FC19E3101FAF}"/>
    <dgm:cxn modelId="{DA709BB8-FBB6-3845-8102-28ABECB014A8}" srcId="{94DBA08F-4E59-6E4E-ACC1-6D898C38CE86}" destId="{D9199E56-FAE3-2144-AFFC-9809553DAA15}" srcOrd="1" destOrd="0" parTransId="{D742EB7A-FAAC-0742-AE89-96C3F773EF88}" sibTransId="{1B3568EA-E075-3245-9ECA-52F2D72D8BAD}"/>
    <dgm:cxn modelId="{FD0021DD-BD55-DA4A-AF71-89A87112093C}" type="presOf" srcId="{15393217-99E3-8548-9279-39FF0A855E7E}" destId="{AE888A1E-B14B-7E40-8B3C-4A99E95BFCED}" srcOrd="0" destOrd="0" presId="urn:microsoft.com/office/officeart/2008/layout/VerticalCurvedList"/>
    <dgm:cxn modelId="{73461BF1-9F8B-7344-90A7-F3DC3B61A510}" srcId="{94DBA08F-4E59-6E4E-ACC1-6D898C38CE86}" destId="{9BA7BC8F-CE71-664D-B1A0-A53CF2AF3337}" srcOrd="2" destOrd="0" parTransId="{71BA26CC-CAF9-004F-9DF1-53310A696164}" sibTransId="{06213063-1798-3E46-9B1A-72B5510ED8A4}"/>
    <dgm:cxn modelId="{57238DAC-BD2B-A541-B753-381EE6367076}" type="presParOf" srcId="{350A0CCD-6468-1542-8705-DDAE73733B89}" destId="{A17E2E9A-FBFC-3547-A070-77BD9D69578C}" srcOrd="0" destOrd="0" presId="urn:microsoft.com/office/officeart/2008/layout/VerticalCurvedList"/>
    <dgm:cxn modelId="{851084B8-12C3-4847-9644-036A8575B737}" type="presParOf" srcId="{A17E2E9A-FBFC-3547-A070-77BD9D69578C}" destId="{8FAD4369-608E-1746-8A20-E84694AD3E37}" srcOrd="0" destOrd="0" presId="urn:microsoft.com/office/officeart/2008/layout/VerticalCurvedList"/>
    <dgm:cxn modelId="{48F4DEDF-6DC3-6342-AF7C-29E14D79021B}" type="presParOf" srcId="{8FAD4369-608E-1746-8A20-E84694AD3E37}" destId="{7560D95D-8212-434D-B684-F36AC41D761D}" srcOrd="0" destOrd="0" presId="urn:microsoft.com/office/officeart/2008/layout/VerticalCurvedList"/>
    <dgm:cxn modelId="{7694184B-D8AC-154D-A808-93746D57B969}" type="presParOf" srcId="{8FAD4369-608E-1746-8A20-E84694AD3E37}" destId="{A196DCF6-E6B3-D843-80F3-B27C1294047B}" srcOrd="1" destOrd="0" presId="urn:microsoft.com/office/officeart/2008/layout/VerticalCurvedList"/>
    <dgm:cxn modelId="{6F49B751-E97B-9242-B09E-2F92067EF117}" type="presParOf" srcId="{8FAD4369-608E-1746-8A20-E84694AD3E37}" destId="{185007DB-09A6-F84D-90E5-F4959FE8313A}" srcOrd="2" destOrd="0" presId="urn:microsoft.com/office/officeart/2008/layout/VerticalCurvedList"/>
    <dgm:cxn modelId="{8DC3AC61-2345-334B-A2C7-474534A91980}" type="presParOf" srcId="{8FAD4369-608E-1746-8A20-E84694AD3E37}" destId="{A39764C4-47F1-4B41-919D-B4A573037C81}" srcOrd="3" destOrd="0" presId="urn:microsoft.com/office/officeart/2008/layout/VerticalCurvedList"/>
    <dgm:cxn modelId="{7B79C210-A389-0942-B02F-D15E4A2F833F}" type="presParOf" srcId="{A17E2E9A-FBFC-3547-A070-77BD9D69578C}" destId="{3F86DF61-9C54-6B48-807C-C04EE9A51F53}" srcOrd="1" destOrd="0" presId="urn:microsoft.com/office/officeart/2008/layout/VerticalCurvedList"/>
    <dgm:cxn modelId="{443CDB33-5C95-4F40-A628-7B94ED84D6A5}" type="presParOf" srcId="{A17E2E9A-FBFC-3547-A070-77BD9D69578C}" destId="{0723DCB9-B41A-A044-ADE6-43F026C34BBF}" srcOrd="2" destOrd="0" presId="urn:microsoft.com/office/officeart/2008/layout/VerticalCurvedList"/>
    <dgm:cxn modelId="{857A5EE7-7398-CD44-9679-0AC6F46621C8}" type="presParOf" srcId="{0723DCB9-B41A-A044-ADE6-43F026C34BBF}" destId="{D0856E1F-E202-4A43-BD59-5E4B4FA2CCFE}" srcOrd="0" destOrd="0" presId="urn:microsoft.com/office/officeart/2008/layout/VerticalCurvedList"/>
    <dgm:cxn modelId="{A9690BC3-8211-BB4C-AEE7-798F2B8129B1}" type="presParOf" srcId="{A17E2E9A-FBFC-3547-A070-77BD9D69578C}" destId="{50BACE78-5D8E-3243-BAB4-A93539E3B7F2}" srcOrd="3" destOrd="0" presId="urn:microsoft.com/office/officeart/2008/layout/VerticalCurvedList"/>
    <dgm:cxn modelId="{D1F59610-5D1C-6143-82C6-E25060F1B7A4}" type="presParOf" srcId="{A17E2E9A-FBFC-3547-A070-77BD9D69578C}" destId="{DA5696FE-C716-A046-93AA-6C73ABE87AC1}" srcOrd="4" destOrd="0" presId="urn:microsoft.com/office/officeart/2008/layout/VerticalCurvedList"/>
    <dgm:cxn modelId="{A40533D0-B096-484E-80DC-B15E6B9D3E08}" type="presParOf" srcId="{DA5696FE-C716-A046-93AA-6C73ABE87AC1}" destId="{4510B536-CD72-F84A-8B95-B8E8588398BD}" srcOrd="0" destOrd="0" presId="urn:microsoft.com/office/officeart/2008/layout/VerticalCurvedList"/>
    <dgm:cxn modelId="{3B839334-4451-C144-B858-420E3A8AA7F4}" type="presParOf" srcId="{A17E2E9A-FBFC-3547-A070-77BD9D69578C}" destId="{8D8016E4-B9D7-0A48-981F-7BF87F2B5075}" srcOrd="5" destOrd="0" presId="urn:microsoft.com/office/officeart/2008/layout/VerticalCurvedList"/>
    <dgm:cxn modelId="{537A3974-29BA-984B-989E-8FAFEEC88B58}" type="presParOf" srcId="{A17E2E9A-FBFC-3547-A070-77BD9D69578C}" destId="{3A6A828A-5E32-2149-AA43-23903FE88A1F}" srcOrd="6" destOrd="0" presId="urn:microsoft.com/office/officeart/2008/layout/VerticalCurvedList"/>
    <dgm:cxn modelId="{943399E8-23CB-084A-AFF5-90A34B26EFF0}" type="presParOf" srcId="{3A6A828A-5E32-2149-AA43-23903FE88A1F}" destId="{0134F05F-35A0-DF41-A61B-63F18FA0253E}" srcOrd="0" destOrd="0" presId="urn:microsoft.com/office/officeart/2008/layout/VerticalCurvedList"/>
    <dgm:cxn modelId="{AEA24026-86A3-3245-89C7-3CA772660ABB}" type="presParOf" srcId="{A17E2E9A-FBFC-3547-A070-77BD9D69578C}" destId="{AE888A1E-B14B-7E40-8B3C-4A99E95BFCED}" srcOrd="7" destOrd="0" presId="urn:microsoft.com/office/officeart/2008/layout/VerticalCurvedList"/>
    <dgm:cxn modelId="{39C058FB-4D18-A744-84B4-7352EB3E9C1E}" type="presParOf" srcId="{A17E2E9A-FBFC-3547-A070-77BD9D69578C}" destId="{F050D7CB-D62D-7F42-9CFA-D6683C8C39D4}" srcOrd="8" destOrd="0" presId="urn:microsoft.com/office/officeart/2008/layout/VerticalCurvedList"/>
    <dgm:cxn modelId="{280A5566-B592-654F-9143-4C1EC2292912}" type="presParOf" srcId="{F050D7CB-D62D-7F42-9CFA-D6683C8C39D4}" destId="{0632A79D-0A28-4741-9AC8-B90A58360EEA}" srcOrd="0" destOrd="0" presId="urn:microsoft.com/office/officeart/2008/layout/VerticalCurvedList"/>
    <dgm:cxn modelId="{10CAFE97-E503-A24D-AC49-D27945FB06F2}" type="presParOf" srcId="{A17E2E9A-FBFC-3547-A070-77BD9D69578C}" destId="{86798393-9423-3D4E-AC20-7070A6DF867D}" srcOrd="9" destOrd="0" presId="urn:microsoft.com/office/officeart/2008/layout/VerticalCurvedList"/>
    <dgm:cxn modelId="{38A325CC-14C7-F547-A65B-4B73A0804376}" type="presParOf" srcId="{A17E2E9A-FBFC-3547-A070-77BD9D69578C}" destId="{7AD93429-0C66-2E41-B0B8-54B964FE5006}" srcOrd="10" destOrd="0" presId="urn:microsoft.com/office/officeart/2008/layout/VerticalCurvedList"/>
    <dgm:cxn modelId="{57555565-EBE7-264C-9455-B858085E3257}" type="presParOf" srcId="{7AD93429-0C66-2E41-B0B8-54B964FE5006}" destId="{E3B68E83-41B2-274B-8E1F-691BD17D8049}"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41279E-6B85-824E-B318-A7E816FDB0D4}">
      <dsp:nvSpPr>
        <dsp:cNvPr id="0" name=""/>
        <dsp:cNvSpPr/>
      </dsp:nvSpPr>
      <dsp:spPr>
        <a:xfrm>
          <a:off x="0" y="0"/>
          <a:ext cx="9042167" cy="22485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There is nothing that can be done if someone wants to take their own life.</a:t>
          </a:r>
          <a:endParaRPr lang="en-US" sz="1600" kern="1200" dirty="0">
            <a:solidFill>
              <a:schemeClr val="tx2"/>
            </a:solidFill>
          </a:endParaRPr>
        </a:p>
      </dsp:txBody>
      <dsp:txXfrm>
        <a:off x="10976" y="10976"/>
        <a:ext cx="9020215" cy="202900"/>
      </dsp:txXfrm>
    </dsp:sp>
    <dsp:sp modelId="{5D5DDE33-01E4-DF41-BD10-4F5B856AF715}">
      <dsp:nvSpPr>
        <dsp:cNvPr id="0" name=""/>
        <dsp:cNvSpPr/>
      </dsp:nvSpPr>
      <dsp:spPr>
        <a:xfrm>
          <a:off x="0" y="302569"/>
          <a:ext cx="9042167" cy="3738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u="none" kern="1200" dirty="0"/>
            <a:t>Fact</a:t>
          </a:r>
          <a:r>
            <a:rPr lang="en-US" sz="1400" kern="1200" dirty="0"/>
            <a:t>: Suicide is preventable. People who consider suicide don’t necessarily want to die but do want their pain to stop. Getting the person into treatment is the best way to help them.</a:t>
          </a:r>
        </a:p>
      </dsp:txBody>
      <dsp:txXfrm>
        <a:off x="0" y="302569"/>
        <a:ext cx="9042167" cy="373805"/>
      </dsp:txXfrm>
    </dsp:sp>
    <dsp:sp modelId="{EDD192EF-A845-2242-B0EB-97661F2B5F36}">
      <dsp:nvSpPr>
        <dsp:cNvPr id="0" name=""/>
        <dsp:cNvSpPr/>
      </dsp:nvSpPr>
      <dsp:spPr>
        <a:xfrm>
          <a:off x="0" y="790770"/>
          <a:ext cx="9042167" cy="26427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People who consider suicide are crazy.</a:t>
          </a:r>
          <a:endParaRPr lang="en-US" sz="1600" kern="1200" dirty="0">
            <a:solidFill>
              <a:schemeClr val="tx2"/>
            </a:solidFill>
          </a:endParaRPr>
        </a:p>
      </dsp:txBody>
      <dsp:txXfrm>
        <a:off x="12901" y="803671"/>
        <a:ext cx="9016365" cy="238474"/>
      </dsp:txXfrm>
    </dsp:sp>
    <dsp:sp modelId="{9B5AE312-1D3F-3B49-B3CF-999E87552DB0}">
      <dsp:nvSpPr>
        <dsp:cNvPr id="0" name=""/>
        <dsp:cNvSpPr/>
      </dsp:nvSpPr>
      <dsp:spPr>
        <a:xfrm>
          <a:off x="0" y="1055046"/>
          <a:ext cx="9042167" cy="814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Most people who attempt suicide have a medical condition or chemical imbalance that puts them at risk for suicide. It can result from prolonged or intense stress. It can result from health conditions like depression, heart disease, or diabetes. It can be a side effect from medications. It can be from changing hormone levels. It can be from alcohol or drug use.</a:t>
          </a:r>
        </a:p>
      </dsp:txBody>
      <dsp:txXfrm>
        <a:off x="0" y="1055046"/>
        <a:ext cx="9042167" cy="814075"/>
      </dsp:txXfrm>
    </dsp:sp>
    <dsp:sp modelId="{5A3BC842-0623-F145-93C2-81D8AB7BAD65}">
      <dsp:nvSpPr>
        <dsp:cNvPr id="0" name=""/>
        <dsp:cNvSpPr/>
      </dsp:nvSpPr>
      <dsp:spPr>
        <a:xfrm>
          <a:off x="0" y="1869122"/>
          <a:ext cx="9042167" cy="22238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Talking about suicide will encourage people to do it.</a:t>
          </a:r>
          <a:endParaRPr lang="en-US" sz="1600" kern="1200">
            <a:solidFill>
              <a:schemeClr val="tx2"/>
            </a:solidFill>
          </a:endParaRPr>
        </a:p>
      </dsp:txBody>
      <dsp:txXfrm>
        <a:off x="10856" y="1879978"/>
        <a:ext cx="9020455" cy="200675"/>
      </dsp:txXfrm>
    </dsp:sp>
    <dsp:sp modelId="{5A5E582C-998F-EF4F-84EE-BD077C206936}">
      <dsp:nvSpPr>
        <dsp:cNvPr id="0" name=""/>
        <dsp:cNvSpPr/>
      </dsp:nvSpPr>
      <dsp:spPr>
        <a:xfrm>
          <a:off x="0" y="2091509"/>
          <a:ext cx="9042167" cy="604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Research has shown that asking someone in crisis about their intentions and plans does not encourage them to do it. It is important to take any talk about wanting to die seriously. Don’t joke about it. Don’t dare them to do it.</a:t>
          </a:r>
        </a:p>
      </dsp:txBody>
      <dsp:txXfrm>
        <a:off x="0" y="2091509"/>
        <a:ext cx="9042167" cy="604378"/>
      </dsp:txXfrm>
    </dsp:sp>
    <dsp:sp modelId="{C578FE74-B8EA-A142-9FE8-453BCCC7084D}">
      <dsp:nvSpPr>
        <dsp:cNvPr id="0" name=""/>
        <dsp:cNvSpPr/>
      </dsp:nvSpPr>
      <dsp:spPr>
        <a:xfrm>
          <a:off x="0" y="2695887"/>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attempt suicide are of weak character.</a:t>
          </a:r>
          <a:endParaRPr lang="en-US" sz="1600" kern="1200">
            <a:solidFill>
              <a:schemeClr val="tx2"/>
            </a:solidFill>
          </a:endParaRPr>
        </a:p>
      </dsp:txBody>
      <dsp:txXfrm>
        <a:off x="10633" y="2706520"/>
        <a:ext cx="9020901" cy="196542"/>
      </dsp:txXfrm>
    </dsp:sp>
    <dsp:sp modelId="{E516A1FA-FAF9-E046-AD7B-CC3A49542215}">
      <dsp:nvSpPr>
        <dsp:cNvPr id="0" name=""/>
        <dsp:cNvSpPr/>
      </dsp:nvSpPr>
      <dsp:spPr>
        <a:xfrm>
          <a:off x="0" y="2913696"/>
          <a:ext cx="9042167" cy="4524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Thinking about, planning for, or attempting suicide has nothing to do with one’s character. Good people can experience depression and suicidal thoughts.</a:t>
          </a:r>
        </a:p>
      </dsp:txBody>
      <dsp:txXfrm>
        <a:off x="0" y="2913696"/>
        <a:ext cx="9042167" cy="452432"/>
      </dsp:txXfrm>
    </dsp:sp>
    <dsp:sp modelId="{1C3A815D-9EE3-7445-8915-819E967172AF}">
      <dsp:nvSpPr>
        <dsp:cNvPr id="0" name=""/>
        <dsp:cNvSpPr/>
      </dsp:nvSpPr>
      <dsp:spPr>
        <a:xfrm>
          <a:off x="0" y="3366128"/>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talk about wanting to die won’t really do it.</a:t>
          </a:r>
          <a:endParaRPr lang="en-US" sz="1600" kern="1200">
            <a:solidFill>
              <a:schemeClr val="tx2"/>
            </a:solidFill>
          </a:endParaRPr>
        </a:p>
      </dsp:txBody>
      <dsp:txXfrm>
        <a:off x="10633" y="3376761"/>
        <a:ext cx="9020901" cy="196542"/>
      </dsp:txXfrm>
    </dsp:sp>
    <dsp:sp modelId="{7E0E4643-5DCF-DC4A-BC5F-D9BA856A86BC}">
      <dsp:nvSpPr>
        <dsp:cNvPr id="0" name=""/>
        <dsp:cNvSpPr/>
      </dsp:nvSpPr>
      <dsp:spPr>
        <a:xfrm>
          <a:off x="0" y="3583937"/>
          <a:ext cx="9042167" cy="48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a:t>Fact: </a:t>
          </a:r>
          <a:r>
            <a:rPr lang="en-US" sz="1400" kern="1200"/>
            <a:t>Talking about wanting to die, not having a reason to live, and being a burden to others are warning signs for suicide. It should be taken seriously.</a:t>
          </a:r>
        </a:p>
      </dsp:txBody>
      <dsp:txXfrm>
        <a:off x="0" y="3583937"/>
        <a:ext cx="9042167" cy="485906"/>
      </dsp:txXfrm>
    </dsp:sp>
    <dsp:sp modelId="{5E98560D-32B3-9E40-8DBA-7123BC1D45E7}">
      <dsp:nvSpPr>
        <dsp:cNvPr id="0" name=""/>
        <dsp:cNvSpPr/>
      </dsp:nvSpPr>
      <dsp:spPr>
        <a:xfrm>
          <a:off x="0" y="4069843"/>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a:solidFill>
                <a:schemeClr val="tx2"/>
              </a:solidFill>
            </a:rPr>
            <a:t>Myth: People who are suicidal will always be suicidal.</a:t>
          </a:r>
          <a:endParaRPr lang="en-US" sz="1600" kern="1200">
            <a:solidFill>
              <a:schemeClr val="tx2"/>
            </a:solidFill>
          </a:endParaRPr>
        </a:p>
      </dsp:txBody>
      <dsp:txXfrm>
        <a:off x="10633" y="4080476"/>
        <a:ext cx="9020901" cy="196542"/>
      </dsp:txXfrm>
    </dsp:sp>
    <dsp:sp modelId="{7645E4B3-2761-3842-927C-23EC3EE0DD12}">
      <dsp:nvSpPr>
        <dsp:cNvPr id="0" name=""/>
        <dsp:cNvSpPr/>
      </dsp:nvSpPr>
      <dsp:spPr>
        <a:xfrm>
          <a:off x="0" y="4287652"/>
          <a:ext cx="9042167" cy="602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People who get treatment may never become suicidal ever again. In the short-term, people who do attempt suicide may try repeated attempts. Follow-up care is very important for someone who has attempted suicide.</a:t>
          </a:r>
        </a:p>
      </dsp:txBody>
      <dsp:txXfrm>
        <a:off x="0" y="4287652"/>
        <a:ext cx="9042167" cy="602937"/>
      </dsp:txXfrm>
    </dsp:sp>
    <dsp:sp modelId="{06058D3B-8492-7B4B-B033-8038FB492F39}">
      <dsp:nvSpPr>
        <dsp:cNvPr id="0" name=""/>
        <dsp:cNvSpPr/>
      </dsp:nvSpPr>
      <dsp:spPr>
        <a:xfrm>
          <a:off x="0" y="4890589"/>
          <a:ext cx="9042167" cy="21780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i="1" kern="1200" dirty="0">
              <a:solidFill>
                <a:schemeClr val="tx2"/>
              </a:solidFill>
            </a:rPr>
            <a:t>Myth: Young people are the ones who usually take their own lives.</a:t>
          </a:r>
          <a:endParaRPr lang="en-US" sz="1600" kern="1200" dirty="0">
            <a:solidFill>
              <a:schemeClr val="tx2"/>
            </a:solidFill>
          </a:endParaRPr>
        </a:p>
      </dsp:txBody>
      <dsp:txXfrm>
        <a:off x="10633" y="4901222"/>
        <a:ext cx="9020901" cy="196542"/>
      </dsp:txXfrm>
    </dsp:sp>
    <dsp:sp modelId="{92A013CF-3A71-934E-B34E-1582478D6ECF}">
      <dsp:nvSpPr>
        <dsp:cNvPr id="0" name=""/>
        <dsp:cNvSpPr/>
      </dsp:nvSpPr>
      <dsp:spPr>
        <a:xfrm>
          <a:off x="0" y="5108398"/>
          <a:ext cx="9042167" cy="525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7089"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t>Fact: </a:t>
          </a:r>
          <a:r>
            <a:rPr lang="en-US" sz="1400" kern="1200" dirty="0"/>
            <a:t>Suicide rates are much higher for adults than for youths. The suicide rate is highest for adult men. Their deaths do impact young people.  Counseling can often help a family who has experienced a loss due to suicide.</a:t>
          </a:r>
        </a:p>
      </dsp:txBody>
      <dsp:txXfrm>
        <a:off x="0" y="5108398"/>
        <a:ext cx="9042167" cy="5258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73071"/>
          <a:ext cx="8587409" cy="155295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6478" tIns="354076" rIns="66647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dirty="0"/>
            <a:t>If someone you know is struggling emotionally or having a hard time, you can be the difference in getting them the help they need. It’s important to take care of yourself when you are supporting someone through a difficult time, as this may stir up difficult emotions. If it does, please reach out for support yourself (www.suicidepreventionlifeline.org).</a:t>
          </a:r>
        </a:p>
      </dsp:txBody>
      <dsp:txXfrm>
        <a:off x="0" y="273071"/>
        <a:ext cx="8587409" cy="1552950"/>
      </dsp:txXfrm>
    </dsp:sp>
    <dsp:sp modelId="{030B927E-93CE-C04A-9051-260CAF1891F8}">
      <dsp:nvSpPr>
        <dsp:cNvPr id="0" name=""/>
        <dsp:cNvSpPr/>
      </dsp:nvSpPr>
      <dsp:spPr>
        <a:xfrm>
          <a:off x="428951" y="9816"/>
          <a:ext cx="3657597" cy="51417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209" tIns="0" rIns="227209" bIns="0" numCol="1" spcCol="1270" anchor="ctr" anchorCtr="0">
          <a:noAutofit/>
        </a:bodyPr>
        <a:lstStyle/>
        <a:p>
          <a:pPr marL="0" lvl="0" indent="0" algn="l" defTabSz="800100">
            <a:lnSpc>
              <a:spcPct val="90000"/>
            </a:lnSpc>
            <a:spcBef>
              <a:spcPct val="0"/>
            </a:spcBef>
            <a:spcAft>
              <a:spcPct val="35000"/>
            </a:spcAft>
            <a:buNone/>
          </a:pPr>
          <a:r>
            <a:rPr lang="en-US" sz="1800" b="1" u="sng" kern="1200" dirty="0">
              <a:solidFill>
                <a:schemeClr val="tx2"/>
              </a:solidFill>
            </a:rPr>
            <a:t>How Do I Help Someone Else?</a:t>
          </a:r>
        </a:p>
      </dsp:txBody>
      <dsp:txXfrm>
        <a:off x="454051" y="34916"/>
        <a:ext cx="3607397" cy="4639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198417"/>
          <a:ext cx="8587409" cy="112455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6478" tIns="354076" rIns="666478"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Below are some warning signs that are useful to know and may help you determine if someone is at risk for suicide, especially if the behavior is new, has increased, or seems related to a painful event, loss, or change.</a:t>
          </a:r>
        </a:p>
      </dsp:txBody>
      <dsp:txXfrm>
        <a:off x="0" y="198417"/>
        <a:ext cx="8587409" cy="1124550"/>
      </dsp:txXfrm>
    </dsp:sp>
    <dsp:sp modelId="{030B927E-93CE-C04A-9051-260CAF1891F8}">
      <dsp:nvSpPr>
        <dsp:cNvPr id="0" name=""/>
        <dsp:cNvSpPr/>
      </dsp:nvSpPr>
      <dsp:spPr>
        <a:xfrm>
          <a:off x="490329" y="9941"/>
          <a:ext cx="2740525" cy="44219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209" tIns="0" rIns="227209" bIns="0" numCol="1" spcCol="1270" anchor="ctr" anchorCtr="0">
          <a:noAutofit/>
        </a:bodyPr>
        <a:lstStyle/>
        <a:p>
          <a:pPr marL="0" lvl="0" indent="0" algn="l" defTabSz="800100">
            <a:lnSpc>
              <a:spcPct val="90000"/>
            </a:lnSpc>
            <a:spcBef>
              <a:spcPct val="0"/>
            </a:spcBef>
            <a:spcAft>
              <a:spcPct val="35000"/>
            </a:spcAft>
            <a:buNone/>
          </a:pPr>
          <a:r>
            <a:rPr lang="en-US" sz="1800" b="1" u="sng" kern="1200">
              <a:solidFill>
                <a:schemeClr val="tx2"/>
              </a:solidFill>
            </a:rPr>
            <a:t>Do They Need Help?</a:t>
          </a:r>
        </a:p>
      </dsp:txBody>
      <dsp:txXfrm>
        <a:off x="511915" y="31527"/>
        <a:ext cx="2697353" cy="3990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443A6-0B0F-0F48-B0C1-E21FC85C97B7}">
      <dsp:nvSpPr>
        <dsp:cNvPr id="0" name=""/>
        <dsp:cNvSpPr/>
      </dsp:nvSpPr>
      <dsp:spPr>
        <a:xfrm>
          <a:off x="0" y="26396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3096D5-7C2D-C147-8D9B-0FE5675B4F57}">
      <dsp:nvSpPr>
        <dsp:cNvPr id="0" name=""/>
        <dsp:cNvSpPr/>
      </dsp:nvSpPr>
      <dsp:spPr>
        <a:xfrm>
          <a:off x="268493" y="42562"/>
          <a:ext cx="5108850"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direct. Talk openly and matter-of-factly about suicide.</a:t>
          </a:r>
          <a:endParaRPr lang="en-US" sz="1600" b="0" kern="1200">
            <a:solidFill>
              <a:schemeClr val="tx2"/>
            </a:solidFill>
          </a:endParaRPr>
        </a:p>
      </dsp:txBody>
      <dsp:txXfrm>
        <a:off x="290109" y="64178"/>
        <a:ext cx="5065618" cy="399568"/>
      </dsp:txXfrm>
    </dsp:sp>
    <dsp:sp modelId="{BD1BC629-3226-1842-9BD4-221B13F24F31}">
      <dsp:nvSpPr>
        <dsp:cNvPr id="0" name=""/>
        <dsp:cNvSpPr/>
      </dsp:nvSpPr>
      <dsp:spPr>
        <a:xfrm>
          <a:off x="0" y="94436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97B65E-B694-BC43-BA19-0F4841E23776}">
      <dsp:nvSpPr>
        <dsp:cNvPr id="0" name=""/>
        <dsp:cNvSpPr/>
      </dsp:nvSpPr>
      <dsp:spPr>
        <a:xfrm>
          <a:off x="268493" y="722962"/>
          <a:ext cx="5108850"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Ask directly about suicide.</a:t>
          </a:r>
          <a:endParaRPr lang="en-US" sz="1600" b="0" kern="1200">
            <a:solidFill>
              <a:schemeClr val="tx2"/>
            </a:solidFill>
          </a:endParaRPr>
        </a:p>
      </dsp:txBody>
      <dsp:txXfrm>
        <a:off x="290109" y="744578"/>
        <a:ext cx="5065618" cy="399568"/>
      </dsp:txXfrm>
    </dsp:sp>
    <dsp:sp modelId="{FA63CED5-F13D-A048-9E2C-919FF04D3AD9}">
      <dsp:nvSpPr>
        <dsp:cNvPr id="0" name=""/>
        <dsp:cNvSpPr/>
      </dsp:nvSpPr>
      <dsp:spPr>
        <a:xfrm>
          <a:off x="0" y="1835491"/>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980DA5-A93B-1C4E-BCCE-754A176F31EA}">
      <dsp:nvSpPr>
        <dsp:cNvPr id="0" name=""/>
        <dsp:cNvSpPr/>
      </dsp:nvSpPr>
      <dsp:spPr>
        <a:xfrm>
          <a:off x="268493" y="1403362"/>
          <a:ext cx="5108850" cy="65352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willing to listen. Allow expressions of feelings. Accept the feelings.</a:t>
          </a:r>
          <a:endParaRPr lang="en-US" sz="1600" b="0" kern="1200">
            <a:solidFill>
              <a:schemeClr val="tx2"/>
            </a:solidFill>
          </a:endParaRPr>
        </a:p>
      </dsp:txBody>
      <dsp:txXfrm>
        <a:off x="300396" y="1435265"/>
        <a:ext cx="5045044" cy="589722"/>
      </dsp:txXfrm>
    </dsp:sp>
    <dsp:sp modelId="{5FD2BF38-8B28-A34E-9DD8-CCD0E70527BA}">
      <dsp:nvSpPr>
        <dsp:cNvPr id="0" name=""/>
        <dsp:cNvSpPr/>
      </dsp:nvSpPr>
      <dsp:spPr>
        <a:xfrm>
          <a:off x="0" y="271019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E8E1D7-CF3B-7E4F-AB63-A1A078E899A2}">
      <dsp:nvSpPr>
        <dsp:cNvPr id="0" name=""/>
        <dsp:cNvSpPr/>
      </dsp:nvSpPr>
      <dsp:spPr>
        <a:xfrm>
          <a:off x="268493" y="2294491"/>
          <a:ext cx="5108850" cy="6371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Be non-judgmental. Don’t debate whether suicide is right or wrong, or whether feelings are good or bad. Don’t lecture on the value of life.</a:t>
          </a:r>
          <a:endParaRPr lang="en-US" sz="1600" b="0" kern="1200">
            <a:solidFill>
              <a:schemeClr val="tx2"/>
            </a:solidFill>
          </a:endParaRPr>
        </a:p>
      </dsp:txBody>
      <dsp:txXfrm>
        <a:off x="299594" y="2325592"/>
        <a:ext cx="5046648" cy="574898"/>
      </dsp:txXfrm>
    </dsp:sp>
    <dsp:sp modelId="{C8A5BE45-DAE1-3E46-BB6C-20A76DAD9834}">
      <dsp:nvSpPr>
        <dsp:cNvPr id="0" name=""/>
        <dsp:cNvSpPr/>
      </dsp:nvSpPr>
      <dsp:spPr>
        <a:xfrm>
          <a:off x="0" y="3390592"/>
          <a:ext cx="538038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C71AD19-D736-FC42-B44E-BDB58009B2C7}">
      <dsp:nvSpPr>
        <dsp:cNvPr id="0" name=""/>
        <dsp:cNvSpPr/>
      </dsp:nvSpPr>
      <dsp:spPr>
        <a:xfrm>
          <a:off x="256146" y="3169192"/>
          <a:ext cx="5122918" cy="4428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356" tIns="0" rIns="142356"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Get involved. Become available. Show interest and support.</a:t>
          </a:r>
          <a:endParaRPr lang="en-US" sz="1600" b="0" kern="1200">
            <a:solidFill>
              <a:schemeClr val="tx2"/>
            </a:solidFill>
          </a:endParaRPr>
        </a:p>
      </dsp:txBody>
      <dsp:txXfrm>
        <a:off x="277762" y="3190808"/>
        <a:ext cx="5079686" cy="39956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6DCF6-E6B3-D843-80F3-B27C1294047B}">
      <dsp:nvSpPr>
        <dsp:cNvPr id="0" name=""/>
        <dsp:cNvSpPr/>
      </dsp:nvSpPr>
      <dsp:spPr>
        <a:xfrm>
          <a:off x="-5169880" y="-791906"/>
          <a:ext cx="6156522" cy="6156522"/>
        </a:xfrm>
        <a:prstGeom prst="blockArc">
          <a:avLst>
            <a:gd name="adj1" fmla="val 18900000"/>
            <a:gd name="adj2" fmla="val 2700000"/>
            <a:gd name="adj3" fmla="val 351"/>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86DF61-9C54-6B48-807C-C04EE9A51F53}">
      <dsp:nvSpPr>
        <dsp:cNvPr id="0" name=""/>
        <dsp:cNvSpPr/>
      </dsp:nvSpPr>
      <dsp:spPr>
        <a:xfrm>
          <a:off x="431546" y="115011"/>
          <a:ext cx="6572248" cy="91315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respond immediately to people who have a behavioral health crisis on a 24 hour, seven day a week basis no matter where the person lives. </a:t>
          </a:r>
        </a:p>
      </dsp:txBody>
      <dsp:txXfrm>
        <a:off x="431546" y="115011"/>
        <a:ext cx="6572248" cy="913153"/>
      </dsp:txXfrm>
    </dsp:sp>
    <dsp:sp modelId="{D0856E1F-E202-4A43-BD59-5E4B4FA2CCFE}">
      <dsp:nvSpPr>
        <dsp:cNvPr id="0" name=""/>
        <dsp:cNvSpPr/>
      </dsp:nvSpPr>
      <dsp:spPr>
        <a:xfrm>
          <a:off x="74188" y="214231"/>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0BACE78-5D8E-3243-BAB4-A93539E3B7F2}">
      <dsp:nvSpPr>
        <dsp:cNvPr id="0" name=""/>
        <dsp:cNvSpPr/>
      </dsp:nvSpPr>
      <dsp:spPr>
        <a:xfrm>
          <a:off x="841260" y="1143086"/>
          <a:ext cx="6162533"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respond to crisis by providing services in the person's community, e.g., home, school</a:t>
          </a:r>
        </a:p>
      </dsp:txBody>
      <dsp:txXfrm>
        <a:off x="841260" y="1143086"/>
        <a:ext cx="6162533" cy="571771"/>
      </dsp:txXfrm>
    </dsp:sp>
    <dsp:sp modelId="{4510B536-CD72-F84A-8B95-B8E8588398BD}">
      <dsp:nvSpPr>
        <dsp:cNvPr id="0" name=""/>
        <dsp:cNvSpPr/>
      </dsp:nvSpPr>
      <dsp:spPr>
        <a:xfrm>
          <a:off x="483903" y="1071614"/>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8016E4-B9D7-0A48-981F-7BF87F2B5075}">
      <dsp:nvSpPr>
        <dsp:cNvPr id="0" name=""/>
        <dsp:cNvSpPr/>
      </dsp:nvSpPr>
      <dsp:spPr>
        <a:xfrm>
          <a:off x="967010" y="2000469"/>
          <a:ext cx="6036784"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To prevent hospitalization whenever possible.</a:t>
          </a:r>
        </a:p>
      </dsp:txBody>
      <dsp:txXfrm>
        <a:off x="967010" y="2000469"/>
        <a:ext cx="6036784" cy="571771"/>
      </dsp:txXfrm>
    </dsp:sp>
    <dsp:sp modelId="{0134F05F-35A0-DF41-A61B-63F18FA0253E}">
      <dsp:nvSpPr>
        <dsp:cNvPr id="0" name=""/>
        <dsp:cNvSpPr/>
      </dsp:nvSpPr>
      <dsp:spPr>
        <a:xfrm>
          <a:off x="609653" y="1928997"/>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888A1E-B14B-7E40-8B3C-4A99E95BFCED}">
      <dsp:nvSpPr>
        <dsp:cNvPr id="0" name=""/>
        <dsp:cNvSpPr/>
      </dsp:nvSpPr>
      <dsp:spPr>
        <a:xfrm>
          <a:off x="841260" y="2857852"/>
          <a:ext cx="6162533" cy="57177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To help the person in crisis and refer them to services they need.</a:t>
          </a:r>
        </a:p>
      </dsp:txBody>
      <dsp:txXfrm>
        <a:off x="841260" y="2857852"/>
        <a:ext cx="6162533" cy="571771"/>
      </dsp:txXfrm>
    </dsp:sp>
    <dsp:sp modelId="{0632A79D-0A28-4741-9AC8-B90A58360EEA}">
      <dsp:nvSpPr>
        <dsp:cNvPr id="0" name=""/>
        <dsp:cNvSpPr/>
      </dsp:nvSpPr>
      <dsp:spPr>
        <a:xfrm>
          <a:off x="483903" y="2786380"/>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798393-9423-3D4E-AC20-7070A6DF867D}">
      <dsp:nvSpPr>
        <dsp:cNvPr id="0" name=""/>
        <dsp:cNvSpPr/>
      </dsp:nvSpPr>
      <dsp:spPr>
        <a:xfrm>
          <a:off x="431546" y="3576669"/>
          <a:ext cx="6572248" cy="848903"/>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3844"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To help people find the services, resources and supports they need for ongoing care following a crisis, including natural support networks.</a:t>
          </a:r>
        </a:p>
      </dsp:txBody>
      <dsp:txXfrm>
        <a:off x="431546" y="3576669"/>
        <a:ext cx="6572248" cy="848903"/>
      </dsp:txXfrm>
    </dsp:sp>
    <dsp:sp modelId="{E3B68E83-41B2-274B-8E1F-691BD17D8049}">
      <dsp:nvSpPr>
        <dsp:cNvPr id="0" name=""/>
        <dsp:cNvSpPr/>
      </dsp:nvSpPr>
      <dsp:spPr>
        <a:xfrm>
          <a:off x="74188" y="3643763"/>
          <a:ext cx="714714" cy="71471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96DCF6-E6B3-D843-80F3-B27C1294047B}">
      <dsp:nvSpPr>
        <dsp:cNvPr id="0" name=""/>
        <dsp:cNvSpPr/>
      </dsp:nvSpPr>
      <dsp:spPr>
        <a:xfrm>
          <a:off x="-5375235" y="-823125"/>
          <a:ext cx="6400468" cy="6400468"/>
        </a:xfrm>
        <a:prstGeom prst="blockArc">
          <a:avLst>
            <a:gd name="adj1" fmla="val 18900000"/>
            <a:gd name="adj2" fmla="val 2700000"/>
            <a:gd name="adj3" fmla="val 337"/>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86DF61-9C54-6B48-807C-C04EE9A51F53}">
      <dsp:nvSpPr>
        <dsp:cNvPr id="0" name=""/>
        <dsp:cNvSpPr/>
      </dsp:nvSpPr>
      <dsp:spPr>
        <a:xfrm>
          <a:off x="448318" y="282636"/>
          <a:ext cx="6915645" cy="623281"/>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24-hour "live" phone response - telephone crisis/referral/information.</a:t>
          </a:r>
        </a:p>
      </dsp:txBody>
      <dsp:txXfrm>
        <a:off x="448318" y="282636"/>
        <a:ext cx="6915645" cy="623281"/>
      </dsp:txXfrm>
    </dsp:sp>
    <dsp:sp modelId="{D0856E1F-E202-4A43-BD59-5E4B4FA2CCFE}">
      <dsp:nvSpPr>
        <dsp:cNvPr id="0" name=""/>
        <dsp:cNvSpPr/>
      </dsp:nvSpPr>
      <dsp:spPr>
        <a:xfrm>
          <a:off x="76776" y="222735"/>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0BACE78-5D8E-3243-BAB4-A93539E3B7F2}">
      <dsp:nvSpPr>
        <dsp:cNvPr id="0" name=""/>
        <dsp:cNvSpPr/>
      </dsp:nvSpPr>
      <dsp:spPr>
        <a:xfrm>
          <a:off x="874296" y="1188459"/>
          <a:ext cx="6489667" cy="59446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Mobile crisis response - 24-hour staffing, provide face-to-face on-site crisis stabilization</a:t>
          </a:r>
        </a:p>
      </dsp:txBody>
      <dsp:txXfrm>
        <a:off x="874296" y="1188459"/>
        <a:ext cx="6489667" cy="594467"/>
      </dsp:txXfrm>
    </dsp:sp>
    <dsp:sp modelId="{4510B536-CD72-F84A-8B95-B8E8588398BD}">
      <dsp:nvSpPr>
        <dsp:cNvPr id="0" name=""/>
        <dsp:cNvSpPr/>
      </dsp:nvSpPr>
      <dsp:spPr>
        <a:xfrm>
          <a:off x="502754" y="1114150"/>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D8016E4-B9D7-0A48-981F-7BF87F2B5075}">
      <dsp:nvSpPr>
        <dsp:cNvPr id="0" name=""/>
        <dsp:cNvSpPr/>
      </dsp:nvSpPr>
      <dsp:spPr>
        <a:xfrm>
          <a:off x="1005037" y="2079875"/>
          <a:ext cx="6358926" cy="59446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None/>
          </a:pPr>
          <a:r>
            <a:rPr lang="en-US" sz="1800" kern="1200">
              <a:solidFill>
                <a:schemeClr val="tx2"/>
              </a:solidFill>
            </a:rPr>
            <a:t>Next day appointments - allow the individual to receive timely services</a:t>
          </a:r>
        </a:p>
      </dsp:txBody>
      <dsp:txXfrm>
        <a:off x="1005037" y="2079875"/>
        <a:ext cx="6358926" cy="594467"/>
      </dsp:txXfrm>
    </dsp:sp>
    <dsp:sp modelId="{0134F05F-35A0-DF41-A61B-63F18FA0253E}">
      <dsp:nvSpPr>
        <dsp:cNvPr id="0" name=""/>
        <dsp:cNvSpPr/>
      </dsp:nvSpPr>
      <dsp:spPr>
        <a:xfrm>
          <a:off x="633495" y="2005566"/>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E888A1E-B14B-7E40-8B3C-4A99E95BFCED}">
      <dsp:nvSpPr>
        <dsp:cNvPr id="0" name=""/>
        <dsp:cNvSpPr/>
      </dsp:nvSpPr>
      <dsp:spPr>
        <a:xfrm>
          <a:off x="874296" y="2821087"/>
          <a:ext cx="6489667" cy="89487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Inpatient crisis services - decision of last resort after other options have been tried, or when it is obvious that other options will not work or others will be harmed</a:t>
          </a:r>
        </a:p>
      </dsp:txBody>
      <dsp:txXfrm>
        <a:off x="874296" y="2821087"/>
        <a:ext cx="6489667" cy="894875"/>
      </dsp:txXfrm>
    </dsp:sp>
    <dsp:sp modelId="{0632A79D-0A28-4741-9AC8-B90A58360EEA}">
      <dsp:nvSpPr>
        <dsp:cNvPr id="0" name=""/>
        <dsp:cNvSpPr/>
      </dsp:nvSpPr>
      <dsp:spPr>
        <a:xfrm>
          <a:off x="502754" y="2896982"/>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798393-9423-3D4E-AC20-7070A6DF867D}">
      <dsp:nvSpPr>
        <dsp:cNvPr id="0" name=""/>
        <dsp:cNvSpPr/>
      </dsp:nvSpPr>
      <dsp:spPr>
        <a:xfrm>
          <a:off x="448318" y="3854452"/>
          <a:ext cx="6915645" cy="61097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71859" tIns="45720" rIns="45720" bIns="45720" numCol="1" spcCol="1270" anchor="ctr" anchorCtr="0">
          <a:noAutofit/>
        </a:bodyPr>
        <a:lstStyle/>
        <a:p>
          <a:pPr marL="0" lvl="0" indent="0" algn="l" defTabSz="800100">
            <a:lnSpc>
              <a:spcPct val="90000"/>
            </a:lnSpc>
            <a:spcBef>
              <a:spcPct val="0"/>
            </a:spcBef>
            <a:spcAft>
              <a:spcPct val="35000"/>
            </a:spcAft>
            <a:buFont typeface="Symbol" pitchFamily="2" charset="2"/>
            <a:buNone/>
          </a:pPr>
          <a:r>
            <a:rPr lang="en-US" sz="1800" kern="1200">
              <a:solidFill>
                <a:schemeClr val="tx2"/>
              </a:solidFill>
            </a:rPr>
            <a:t>Alternative services - e.g. 23-hour observation beds, respite</a:t>
          </a:r>
        </a:p>
      </dsp:txBody>
      <dsp:txXfrm>
        <a:off x="448318" y="3854452"/>
        <a:ext cx="6915645" cy="610975"/>
      </dsp:txXfrm>
    </dsp:sp>
    <dsp:sp modelId="{E3B68E83-41B2-274B-8E1F-691BD17D8049}">
      <dsp:nvSpPr>
        <dsp:cNvPr id="0" name=""/>
        <dsp:cNvSpPr/>
      </dsp:nvSpPr>
      <dsp:spPr>
        <a:xfrm>
          <a:off x="76776" y="3788398"/>
          <a:ext cx="743084" cy="743084"/>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2771"/>
          </a:xfrm>
          <a:prstGeom prst="rect">
            <a:avLst/>
          </a:prstGeom>
        </p:spPr>
        <p:txBody>
          <a:bodyPr vert="horz" lIns="92757" tIns="46378" rIns="92757" bIns="46378" rtlCol="0"/>
          <a:lstStyle>
            <a:lvl1pPr algn="l">
              <a:defRPr sz="1200"/>
            </a:lvl1pPr>
          </a:lstStyle>
          <a:p>
            <a:endParaRPr lang="en-US"/>
          </a:p>
        </p:txBody>
      </p:sp>
      <p:sp>
        <p:nvSpPr>
          <p:cNvPr id="3" name="Date Placeholder 2"/>
          <p:cNvSpPr>
            <a:spLocks noGrp="1"/>
          </p:cNvSpPr>
          <p:nvPr>
            <p:ph type="dt" idx="1"/>
          </p:nvPr>
        </p:nvSpPr>
        <p:spPr>
          <a:xfrm>
            <a:off x="3970938" y="0"/>
            <a:ext cx="3037840" cy="462771"/>
          </a:xfrm>
          <a:prstGeom prst="rect">
            <a:avLst/>
          </a:prstGeom>
        </p:spPr>
        <p:txBody>
          <a:bodyPr vert="horz" lIns="92757" tIns="46378" rIns="92757" bIns="46378" rtlCol="0"/>
          <a:lstStyle>
            <a:lvl1pPr algn="r">
              <a:defRPr sz="1200"/>
            </a:lvl1pPr>
          </a:lstStyle>
          <a:p>
            <a:fld id="{BDBF9811-2D3F-3D41-B6FC-FCAE5FC09153}" type="datetimeFigureOut">
              <a:t>5/19/2024</a:t>
            </a:fld>
            <a:endParaRPr lang="en-US"/>
          </a:p>
        </p:txBody>
      </p:sp>
      <p:sp>
        <p:nvSpPr>
          <p:cNvPr id="4" name="Slide Image Placeholder 3"/>
          <p:cNvSpPr>
            <a:spLocks noGrp="1" noRot="1" noChangeAspect="1"/>
          </p:cNvSpPr>
          <p:nvPr>
            <p:ph type="sldImg" idx="2"/>
          </p:nvPr>
        </p:nvSpPr>
        <p:spPr>
          <a:xfrm>
            <a:off x="738188" y="1152525"/>
            <a:ext cx="5534025" cy="3113088"/>
          </a:xfrm>
          <a:prstGeom prst="rect">
            <a:avLst/>
          </a:prstGeom>
          <a:noFill/>
          <a:ln w="12700">
            <a:solidFill>
              <a:prstClr val="black"/>
            </a:solidFill>
          </a:ln>
        </p:spPr>
        <p:txBody>
          <a:bodyPr vert="horz" lIns="92757" tIns="46378" rIns="92757" bIns="46378" rtlCol="0" anchor="ctr"/>
          <a:lstStyle/>
          <a:p>
            <a:endParaRPr lang="en-US"/>
          </a:p>
        </p:txBody>
      </p:sp>
      <p:sp>
        <p:nvSpPr>
          <p:cNvPr id="5" name="Notes Placeholder 4"/>
          <p:cNvSpPr>
            <a:spLocks noGrp="1"/>
          </p:cNvSpPr>
          <p:nvPr>
            <p:ph type="body" sz="quarter" idx="3"/>
          </p:nvPr>
        </p:nvSpPr>
        <p:spPr>
          <a:xfrm>
            <a:off x="701040" y="4438749"/>
            <a:ext cx="5608320" cy="3631704"/>
          </a:xfrm>
          <a:prstGeom prst="rect">
            <a:avLst/>
          </a:prstGeom>
        </p:spPr>
        <p:txBody>
          <a:bodyPr vert="horz" lIns="92757" tIns="46378" rIns="92757" bIns="4637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2770"/>
          </a:xfrm>
          <a:prstGeom prst="rect">
            <a:avLst/>
          </a:prstGeom>
        </p:spPr>
        <p:txBody>
          <a:bodyPr vert="horz" lIns="92757" tIns="46378" rIns="92757" bIns="46378"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2770"/>
          </a:xfrm>
          <a:prstGeom prst="rect">
            <a:avLst/>
          </a:prstGeom>
        </p:spPr>
        <p:txBody>
          <a:bodyPr vert="horz" lIns="92757" tIns="46378" rIns="92757" bIns="46378"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NOTE: MUCH OF THIS SESSION REQUIRES VOLUNTEERS TO READ FROM MANUAL</a:t>
            </a:r>
          </a:p>
          <a:p>
            <a:r>
              <a:rPr lang="en-US" b="1" i="1" dirty="0"/>
              <a:t>ALL SLIDES ARE ESSENTIALLY COPIED/PASTED FROM PARTICIPANT MANUAL; ENGAGE GROUP IN DISCUSSION THROUGHOUT.</a:t>
            </a:r>
            <a:endParaRPr lang="en-US" b="0" i="0" dirty="0"/>
          </a:p>
          <a:p>
            <a:r>
              <a:rPr lang="en-US" b="0" i="0" dirty="0"/>
              <a:t>https://www.clipartmax.com/download/m2H7N4d3i8G6m2G6_midlife-crisis-crisis-emergency-icon-crisis-png/</a:t>
            </a:r>
          </a:p>
          <a:p>
            <a:r>
              <a:rPr lang="en-US" b="0" i="0" dirty="0"/>
              <a:t>https://www.sandiegouniontribune.com/pomerado-news/news/story/2020-03-18/many-ways-to-help-during-covid-19-crisis</a:t>
            </a:r>
          </a:p>
          <a:p>
            <a:endParaRPr lang="en-US" dirty="0"/>
          </a:p>
        </p:txBody>
      </p:sp>
      <p:sp>
        <p:nvSpPr>
          <p:cNvPr id="4" name="Slide Number Placeholder 3"/>
          <p:cNvSpPr>
            <a:spLocks noGrp="1"/>
          </p:cNvSpPr>
          <p:nvPr>
            <p:ph type="sldNum" sz="quarter" idx="5"/>
          </p:nvPr>
        </p:nvSpPr>
        <p:spPr/>
        <p:txBody>
          <a:bodyPr/>
          <a:lstStyle/>
          <a:p>
            <a:fld id="{C574DEBF-BD97-2E49-949A-929EF7FD3CB1}" type="slidenum">
              <a:rPr lang="en-US" smtClean="0"/>
              <a:t>1</a:t>
            </a:fld>
            <a:endParaRPr lang="en-US"/>
          </a:p>
        </p:txBody>
      </p:sp>
    </p:spTree>
    <p:extLst>
      <p:ext uri="{BB962C8B-B14F-4D97-AF65-F5344CB8AC3E}">
        <p14:creationId xmlns:p14="http://schemas.microsoft.com/office/powerpoint/2010/main" val="2313482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rPr lang="en-US"/>
              <a:t>13</a:t>
            </a:fld>
            <a:endParaRPr lang="en-US"/>
          </a:p>
        </p:txBody>
      </p:sp>
    </p:spTree>
    <p:extLst>
      <p:ext uri="{BB962C8B-B14F-4D97-AF65-F5344CB8AC3E}">
        <p14:creationId xmlns:p14="http://schemas.microsoft.com/office/powerpoint/2010/main" val="733358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C574DEBF-BD97-2E49-949A-929EF7FD3CB1}" type="slidenum">
              <a:t>14</a:t>
            </a:fld>
            <a:endParaRPr lang="en-US"/>
          </a:p>
        </p:txBody>
      </p:sp>
    </p:spTree>
    <p:extLst>
      <p:ext uri="{BB962C8B-B14F-4D97-AF65-F5344CB8AC3E}">
        <p14:creationId xmlns:p14="http://schemas.microsoft.com/office/powerpoint/2010/main" val="952903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15</a:t>
            </a:fld>
            <a:endParaRPr lang="en-US"/>
          </a:p>
        </p:txBody>
      </p:sp>
    </p:spTree>
    <p:extLst>
      <p:ext uri="{BB962C8B-B14F-4D97-AF65-F5344CB8AC3E}">
        <p14:creationId xmlns:p14="http://schemas.microsoft.com/office/powerpoint/2010/main" val="1908091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16</a:t>
            </a:fld>
            <a:endParaRPr lang="en-US"/>
          </a:p>
        </p:txBody>
      </p:sp>
    </p:spTree>
    <p:extLst>
      <p:ext uri="{BB962C8B-B14F-4D97-AF65-F5344CB8AC3E}">
        <p14:creationId xmlns:p14="http://schemas.microsoft.com/office/powerpoint/2010/main" val="1551520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rPr lang="en-US"/>
              <a:t>2</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7567">
              <a:defRPr/>
            </a:pPr>
            <a:endParaRPr lang="en-US"/>
          </a:p>
        </p:txBody>
      </p:sp>
      <p:sp>
        <p:nvSpPr>
          <p:cNvPr id="4" name="Slide Number Placeholder 3"/>
          <p:cNvSpPr>
            <a:spLocks noGrp="1"/>
          </p:cNvSpPr>
          <p:nvPr>
            <p:ph type="sldNum" sz="quarter" idx="5"/>
          </p:nvPr>
        </p:nvSpPr>
        <p:spPr/>
        <p:txBody>
          <a:bodyPr/>
          <a:lstStyle/>
          <a:p>
            <a:fld id="{C574DEBF-BD97-2E49-949A-929EF7FD3CB1}" type="slidenum">
              <a:t>5</a:t>
            </a:fld>
            <a:endParaRPr lang="en-US"/>
          </a:p>
        </p:txBody>
      </p:sp>
    </p:spTree>
    <p:extLst>
      <p:ext uri="{BB962C8B-B14F-4D97-AF65-F5344CB8AC3E}">
        <p14:creationId xmlns:p14="http://schemas.microsoft.com/office/powerpoint/2010/main" val="221888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6</a:t>
            </a:fld>
            <a:endParaRPr lang="en-US"/>
          </a:p>
        </p:txBody>
      </p:sp>
    </p:spTree>
    <p:extLst>
      <p:ext uri="{BB962C8B-B14F-4D97-AF65-F5344CB8AC3E}">
        <p14:creationId xmlns:p14="http://schemas.microsoft.com/office/powerpoint/2010/main" val="4092069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8</a:t>
            </a:fld>
            <a:endParaRPr lang="en-US"/>
          </a:p>
        </p:txBody>
      </p:sp>
    </p:spTree>
    <p:extLst>
      <p:ext uri="{BB962C8B-B14F-4D97-AF65-F5344CB8AC3E}">
        <p14:creationId xmlns:p14="http://schemas.microsoft.com/office/powerpoint/2010/main" val="158862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74DEBF-BD97-2E49-949A-929EF7FD3CB1}" type="slidenum">
              <a:t>9</a:t>
            </a:fld>
            <a:endParaRPr lang="en-US"/>
          </a:p>
        </p:txBody>
      </p:sp>
    </p:spTree>
    <p:extLst>
      <p:ext uri="{BB962C8B-B14F-4D97-AF65-F5344CB8AC3E}">
        <p14:creationId xmlns:p14="http://schemas.microsoft.com/office/powerpoint/2010/main" val="2817859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 to manual for resources &amp; hotlines</a:t>
            </a:r>
          </a:p>
        </p:txBody>
      </p:sp>
      <p:sp>
        <p:nvSpPr>
          <p:cNvPr id="4" name="Slide Number Placeholder 3"/>
          <p:cNvSpPr>
            <a:spLocks noGrp="1"/>
          </p:cNvSpPr>
          <p:nvPr>
            <p:ph type="sldNum" sz="quarter" idx="5"/>
          </p:nvPr>
        </p:nvSpPr>
        <p:spPr/>
        <p:txBody>
          <a:bodyPr/>
          <a:lstStyle/>
          <a:p>
            <a:fld id="{C574DEBF-BD97-2E49-949A-929EF7FD3CB1}" type="slidenum">
              <a:t>10</a:t>
            </a:fld>
            <a:endParaRPr lang="en-US"/>
          </a:p>
        </p:txBody>
      </p:sp>
    </p:spTree>
    <p:extLst>
      <p:ext uri="{BB962C8B-B14F-4D97-AF65-F5344CB8AC3E}">
        <p14:creationId xmlns:p14="http://schemas.microsoft.com/office/powerpoint/2010/main" val="278743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Refer to manual for resources &amp; hotlines</a:t>
            </a:r>
          </a:p>
        </p:txBody>
      </p:sp>
      <p:sp>
        <p:nvSpPr>
          <p:cNvPr id="4" name="Slide Number Placeholder 3"/>
          <p:cNvSpPr>
            <a:spLocks noGrp="1"/>
          </p:cNvSpPr>
          <p:nvPr>
            <p:ph type="sldNum" sz="quarter" idx="5"/>
          </p:nvPr>
        </p:nvSpPr>
        <p:spPr/>
        <p:txBody>
          <a:bodyPr/>
          <a:lstStyle/>
          <a:p>
            <a:fld id="{C574DEBF-BD97-2E49-949A-929EF7FD3CB1}" type="slidenum">
              <a:t>11</a:t>
            </a:fld>
            <a:endParaRPr lang="en-US"/>
          </a:p>
        </p:txBody>
      </p:sp>
    </p:spTree>
    <p:extLst>
      <p:ext uri="{BB962C8B-B14F-4D97-AF65-F5344CB8AC3E}">
        <p14:creationId xmlns:p14="http://schemas.microsoft.com/office/powerpoint/2010/main" val="4177698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a:p>
        </p:txBody>
      </p:sp>
      <p:sp>
        <p:nvSpPr>
          <p:cNvPr id="4" name="Slide Number Placeholder 3"/>
          <p:cNvSpPr>
            <a:spLocks noGrp="1"/>
          </p:cNvSpPr>
          <p:nvPr>
            <p:ph type="sldNum" sz="quarter" idx="5"/>
          </p:nvPr>
        </p:nvSpPr>
        <p:spPr/>
        <p:txBody>
          <a:bodyPr/>
          <a:lstStyle/>
          <a:p>
            <a:fld id="{C574DEBF-BD97-2E49-949A-929EF7FD3CB1}" type="slidenum">
              <a:t>12</a:t>
            </a:fld>
            <a:endParaRPr lang="en-US"/>
          </a:p>
        </p:txBody>
      </p:sp>
    </p:spTree>
    <p:extLst>
      <p:ext uri="{BB962C8B-B14F-4D97-AF65-F5344CB8AC3E}">
        <p14:creationId xmlns:p14="http://schemas.microsoft.com/office/powerpoint/2010/main" val="2462972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5/19/2024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5/19/2024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5/19/2024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5/19/2024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5/19/2024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5/19/2024</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5/19/2024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uicidepreventionlifeline.org/"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www.kuto.org/" TargetMode="External"/><Relationship Id="rId4" Type="http://schemas.openxmlformats.org/officeDocument/2006/relationships/hyperlink" Target="http://www.thetrevorproject.org/pages/get-help-now"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dmh.mo.gov/mentalillness/progs/acimap.html"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876213" y="362317"/>
            <a:ext cx="5848774" cy="769441"/>
          </a:xfrm>
        </p:spPr>
        <p:txBody>
          <a:bodyPr wrap="square">
            <a:spAutoFit/>
          </a:bodyPr>
          <a:lstStyle/>
          <a:p>
            <a:pPr algn="ctr"/>
            <a:r>
              <a:rPr lang="en-US" sz="4400" b="1" u="sng" dirty="0">
                <a:solidFill>
                  <a:schemeClr val="tx2"/>
                </a:solidFill>
              </a:rPr>
              <a:t>Session 31</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a:xfrm>
            <a:off x="372533" y="1181076"/>
            <a:ext cx="9702800" cy="1196290"/>
          </a:xfrm>
        </p:spPr>
        <p:txBody>
          <a:bodyPr>
            <a:noAutofit/>
          </a:bodyPr>
          <a:lstStyle/>
          <a:p>
            <a:pPr algn="ctr"/>
            <a:r>
              <a:rPr lang="en-US" sz="4000" b="1" dirty="0">
                <a:solidFill>
                  <a:schemeClr val="tx2"/>
                </a:solidFill>
              </a:rPr>
              <a:t>Suicide Prevention and Planning for Crisis Situations</a:t>
            </a:r>
            <a:endParaRPr lang="en-US" sz="4000" b="1" dirty="0"/>
          </a:p>
        </p:txBody>
      </p:sp>
      <p:sp>
        <p:nvSpPr>
          <p:cNvPr id="5" name="TextBox 4">
            <a:extLst>
              <a:ext uri="{FF2B5EF4-FFF2-40B4-BE49-F238E27FC236}">
                <a16:creationId xmlns:a16="http://schemas.microsoft.com/office/drawing/2014/main" id="{936BDF64-73BD-5170-AB5C-D22FB12028F0}"/>
              </a:ext>
            </a:extLst>
          </p:cNvPr>
          <p:cNvSpPr txBox="1"/>
          <p:nvPr/>
        </p:nvSpPr>
        <p:spPr>
          <a:xfrm>
            <a:off x="142239" y="4826657"/>
            <a:ext cx="9804400" cy="1015663"/>
          </a:xfrm>
          <a:prstGeom prst="rect">
            <a:avLst/>
          </a:prstGeom>
          <a:noFill/>
        </p:spPr>
        <p:txBody>
          <a:bodyPr wrap="square" rtlCol="0">
            <a:spAutoFit/>
          </a:bodyPr>
          <a:lstStyle/>
          <a:p>
            <a:pPr algn="ctr"/>
            <a:r>
              <a:rPr lang="en-US" sz="2000" i="1" dirty="0"/>
              <a:t>Is designed to support conversations about what would help when additional support or action is needed. This session also covers what to do it you are presented with a crisis situation. </a:t>
            </a:r>
          </a:p>
        </p:txBody>
      </p:sp>
      <p:sp>
        <p:nvSpPr>
          <p:cNvPr id="7" name="TextBox 6">
            <a:extLst>
              <a:ext uri="{FF2B5EF4-FFF2-40B4-BE49-F238E27FC236}">
                <a16:creationId xmlns:a16="http://schemas.microsoft.com/office/drawing/2014/main" id="{5A12C873-BF7F-3FC8-0995-4256B3C00DAF}"/>
              </a:ext>
            </a:extLst>
          </p:cNvPr>
          <p:cNvSpPr txBox="1"/>
          <p:nvPr/>
        </p:nvSpPr>
        <p:spPr>
          <a:xfrm>
            <a:off x="650240" y="2552013"/>
            <a:ext cx="8788400" cy="646331"/>
          </a:xfrm>
          <a:prstGeom prst="rect">
            <a:avLst/>
          </a:prstGeom>
          <a:noFill/>
        </p:spPr>
        <p:txBody>
          <a:bodyPr wrap="square" rtlCol="0">
            <a:spAutoFit/>
          </a:bodyPr>
          <a:lstStyle/>
          <a:p>
            <a:pPr algn="ctr"/>
            <a:r>
              <a:rPr lang="en-US" sz="1800" i="1" dirty="0"/>
              <a:t>Crisis prevention planning is meant to help and prepare individuals for times when life seems too hard to manage. </a:t>
            </a:r>
          </a:p>
        </p:txBody>
      </p:sp>
      <p:pic>
        <p:nvPicPr>
          <p:cNvPr id="9" name="Picture 8">
            <a:extLst>
              <a:ext uri="{FF2B5EF4-FFF2-40B4-BE49-F238E27FC236}">
                <a16:creationId xmlns:a16="http://schemas.microsoft.com/office/drawing/2014/main" id="{E6F01718-7A66-BE86-6360-CCC60381ED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4572" y="3310729"/>
            <a:ext cx="1130533" cy="1535966"/>
          </a:xfrm>
          <a:prstGeom prst="rect">
            <a:avLst/>
          </a:prstGeom>
        </p:spPr>
      </p:pic>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5" name="Diagram 4">
            <a:extLst>
              <a:ext uri="{FF2B5EF4-FFF2-40B4-BE49-F238E27FC236}">
                <a16:creationId xmlns:a16="http://schemas.microsoft.com/office/drawing/2014/main" id="{68149DC6-1685-5C46-94EB-A926C79F4C3D}"/>
              </a:ext>
            </a:extLst>
          </p:cNvPr>
          <p:cNvGraphicFramePr/>
          <p:nvPr>
            <p:extLst>
              <p:ext uri="{D42A27DB-BD31-4B8C-83A1-F6EECF244321}">
                <p14:modId xmlns:p14="http://schemas.microsoft.com/office/powerpoint/2010/main" val="530107115"/>
              </p:ext>
            </p:extLst>
          </p:nvPr>
        </p:nvGraphicFramePr>
        <p:xfrm>
          <a:off x="2072347" y="1472903"/>
          <a:ext cx="7430052" cy="47542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1CC12B53-DF72-B848-B1B0-5A21CA1A1F06}"/>
              </a:ext>
            </a:extLst>
          </p:cNvPr>
          <p:cNvSpPr txBox="1"/>
          <p:nvPr/>
        </p:nvSpPr>
        <p:spPr>
          <a:xfrm>
            <a:off x="627625" y="3707604"/>
            <a:ext cx="1877437" cy="461665"/>
          </a:xfrm>
          <a:prstGeom prst="rect">
            <a:avLst/>
          </a:prstGeom>
          <a:noFill/>
        </p:spPr>
        <p:txBody>
          <a:bodyPr wrap="none" rtlCol="0">
            <a:spAutoFit/>
          </a:bodyPr>
          <a:lstStyle/>
          <a:p>
            <a:r>
              <a:rPr lang="en-US" sz="2400"/>
              <a:t>Components</a:t>
            </a:r>
          </a:p>
        </p:txBody>
      </p:sp>
      <p:sp>
        <p:nvSpPr>
          <p:cNvPr id="8" name="Title 1">
            <a:extLst>
              <a:ext uri="{FF2B5EF4-FFF2-40B4-BE49-F238E27FC236}">
                <a16:creationId xmlns:a16="http://schemas.microsoft.com/office/drawing/2014/main" id="{C678A8BA-0068-A04D-9136-3C447F31ECDB}"/>
              </a:ext>
            </a:extLst>
          </p:cNvPr>
          <p:cNvSpPr txBox="1">
            <a:spLocks/>
          </p:cNvSpPr>
          <p:nvPr/>
        </p:nvSpPr>
        <p:spPr>
          <a:xfrm>
            <a:off x="1321150" y="800133"/>
            <a:ext cx="7950144"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u="sng" dirty="0">
                <a:solidFill>
                  <a:schemeClr val="tx2"/>
                </a:solidFill>
              </a:rPr>
              <a:t>Access Crisis Intervention (ACI) Lines</a:t>
            </a:r>
            <a:endParaRPr lang="en-US" sz="2400" dirty="0">
              <a:solidFill>
                <a:schemeClr val="tx2"/>
              </a:solidFill>
            </a:endParaRPr>
          </a:p>
        </p:txBody>
      </p:sp>
    </p:spTree>
    <p:extLst>
      <p:ext uri="{BB962C8B-B14F-4D97-AF65-F5344CB8AC3E}">
        <p14:creationId xmlns:p14="http://schemas.microsoft.com/office/powerpoint/2010/main" val="1372260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pic>
        <p:nvPicPr>
          <p:cNvPr id="7" name="Picture 6">
            <a:extLst>
              <a:ext uri="{FF2B5EF4-FFF2-40B4-BE49-F238E27FC236}">
                <a16:creationId xmlns:a16="http://schemas.microsoft.com/office/drawing/2014/main" id="{2A1D28E9-1AD8-1F4D-A783-4B6E70B54B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72347" y="632428"/>
            <a:ext cx="6652592" cy="6098209"/>
          </a:xfrm>
          <a:prstGeom prst="rect">
            <a:avLst/>
          </a:prstGeom>
        </p:spPr>
      </p:pic>
    </p:spTree>
    <p:extLst>
      <p:ext uri="{BB962C8B-B14F-4D97-AF65-F5344CB8AC3E}">
        <p14:creationId xmlns:p14="http://schemas.microsoft.com/office/powerpoint/2010/main" val="41992890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9A750F08-E196-C948-8A37-2B2B68B0C0D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6" name="TextBox 5">
            <a:extLst>
              <a:ext uri="{FF2B5EF4-FFF2-40B4-BE49-F238E27FC236}">
                <a16:creationId xmlns:a16="http://schemas.microsoft.com/office/drawing/2014/main" id="{14EBAB58-D4F2-D937-0713-D67B6BA7D222}"/>
              </a:ext>
            </a:extLst>
          </p:cNvPr>
          <p:cNvSpPr txBox="1"/>
          <p:nvPr/>
        </p:nvSpPr>
        <p:spPr>
          <a:xfrm>
            <a:off x="2428240" y="741680"/>
            <a:ext cx="5232400" cy="369332"/>
          </a:xfrm>
          <a:prstGeom prst="rect">
            <a:avLst/>
          </a:prstGeom>
          <a:noFill/>
        </p:spPr>
        <p:txBody>
          <a:bodyPr wrap="square" rtlCol="0">
            <a:spAutoFit/>
          </a:bodyPr>
          <a:lstStyle/>
          <a:p>
            <a:pPr algn="ctr"/>
            <a:r>
              <a:rPr lang="en-US" b="1" dirty="0"/>
              <a:t>RESOURCES</a:t>
            </a:r>
          </a:p>
        </p:txBody>
      </p:sp>
      <p:sp>
        <p:nvSpPr>
          <p:cNvPr id="7" name="TextBox 6">
            <a:extLst>
              <a:ext uri="{FF2B5EF4-FFF2-40B4-BE49-F238E27FC236}">
                <a16:creationId xmlns:a16="http://schemas.microsoft.com/office/drawing/2014/main" id="{E8FE07E8-8435-A17E-721B-C9502BEC163B}"/>
              </a:ext>
            </a:extLst>
          </p:cNvPr>
          <p:cNvSpPr txBox="1"/>
          <p:nvPr/>
        </p:nvSpPr>
        <p:spPr>
          <a:xfrm>
            <a:off x="193040" y="1185625"/>
            <a:ext cx="11348720" cy="6001643"/>
          </a:xfrm>
          <a:prstGeom prst="rect">
            <a:avLst/>
          </a:prstGeom>
          <a:noFill/>
        </p:spPr>
        <p:txBody>
          <a:bodyPr wrap="square" rtlCol="0">
            <a:spAutoFit/>
          </a:bodyPr>
          <a:lstStyle/>
          <a:p>
            <a:r>
              <a:rPr lang="en-US" sz="1200" b="1" u="sng" dirty="0">
                <a:solidFill>
                  <a:srgbClr val="000000"/>
                </a:solidFill>
                <a:effectLst/>
                <a:ea typeface="Calibri" panose="020F0502020204030204" pitchFamily="34" charset="0"/>
                <a:cs typeface="Times New Roman" panose="02020603050405020304" pitchFamily="18" charset="0"/>
              </a:rPr>
              <a:t>National Suicide Prevention Lifeline</a:t>
            </a:r>
            <a:r>
              <a:rPr lang="en-US" sz="1200" dirty="0">
                <a:solidFill>
                  <a:srgbClr val="000000"/>
                </a:solidFill>
                <a:effectLst/>
                <a:ea typeface="Calibri" panose="020F0502020204030204" pitchFamily="34" charset="0"/>
                <a:cs typeface="Times New Roman" panose="02020603050405020304" pitchFamily="18" charset="0"/>
              </a:rPr>
              <a:t>1.800.273.8255 (TALK) TTY: 1-800-799-4889 (hearing impaired)</a:t>
            </a:r>
            <a:br>
              <a:rPr lang="en-US" sz="1200" dirty="0">
                <a:solidFill>
                  <a:srgbClr val="000000"/>
                </a:solidFill>
                <a:effectLst/>
                <a:ea typeface="Calibri" panose="020F0502020204030204" pitchFamily="34" charset="0"/>
                <a:cs typeface="Times New Roman" panose="02020603050405020304" pitchFamily="18" charset="0"/>
              </a:rPr>
            </a:br>
            <a:r>
              <a:rPr lang="en-US" sz="1200" dirty="0">
                <a:solidFill>
                  <a:srgbClr val="000000"/>
                </a:solidFill>
                <a:effectLst/>
                <a:ea typeface="Calibri" panose="020F0502020204030204" pitchFamily="34" charset="0"/>
                <a:cs typeface="Times New Roman" panose="02020603050405020304" pitchFamily="18" charset="0"/>
              </a:rPr>
              <a:t>The national network of local crisis centers that provides free and confidential emotional support to people in suicidal crisis or</a:t>
            </a:r>
            <a:br>
              <a:rPr lang="en-US" sz="1200" dirty="0">
                <a:solidFill>
                  <a:srgbClr val="000000"/>
                </a:solidFill>
                <a:effectLst/>
                <a:ea typeface="Calibri" panose="020F0502020204030204" pitchFamily="34" charset="0"/>
                <a:cs typeface="Times New Roman" panose="02020603050405020304" pitchFamily="18" charset="0"/>
              </a:rPr>
            </a:br>
            <a:r>
              <a:rPr lang="en-US" sz="1200" dirty="0">
                <a:solidFill>
                  <a:srgbClr val="000000"/>
                </a:solidFill>
                <a:effectLst/>
                <a:ea typeface="Calibri" panose="020F0502020204030204" pitchFamily="34" charset="0"/>
                <a:cs typeface="Times New Roman" panose="02020603050405020304" pitchFamily="18" charset="0"/>
              </a:rPr>
              <a:t>emotional distress 24 hours a day, 7 days a week. </a:t>
            </a:r>
            <a:r>
              <a:rPr lang="en-US" sz="1200" dirty="0">
                <a:solidFill>
                  <a:srgbClr val="0000FF"/>
                </a:solidFill>
                <a:effectLst/>
                <a:ea typeface="Calibri" panose="020F0502020204030204" pitchFamily="34" charset="0"/>
                <a:cs typeface="Times New Roman" panose="02020603050405020304" pitchFamily="18" charset="0"/>
                <a:hlinkClick r:id="rId3"/>
              </a:rPr>
              <a:t>http://suicidepreventionlifeline.org</a:t>
            </a:r>
            <a:endParaRPr lang="en-US" sz="1200" dirty="0">
              <a:solidFill>
                <a:srgbClr val="0000FF"/>
              </a:solidFill>
              <a:effectLst/>
              <a:ea typeface="Calibri" panose="020F0502020204030204" pitchFamily="34" charset="0"/>
              <a:cs typeface="Times New Roman" panose="02020603050405020304" pitchFamily="18" charset="0"/>
            </a:endParaRPr>
          </a:p>
          <a:p>
            <a:endParaRPr lang="en-US" sz="1200" dirty="0">
              <a:solidFill>
                <a:srgbClr val="0000FF"/>
              </a:solidFill>
              <a:cs typeface="Times New Roman" panose="02020603050405020304" pitchFamily="18" charset="0"/>
            </a:endParaRPr>
          </a:p>
          <a:p>
            <a:r>
              <a:rPr lang="en-US" sz="1200" b="1" dirty="0" err="1"/>
              <a:t>Deafline</a:t>
            </a:r>
            <a:r>
              <a:rPr lang="en-US" sz="1200" b="1" dirty="0"/>
              <a:t> MO </a:t>
            </a:r>
            <a:r>
              <a:rPr lang="en-US" sz="1200" dirty="0"/>
              <a:t>1-800-380-DEAF (3323) (Voice/TTY). Text HAND to 839863, click here for additional information </a:t>
            </a:r>
            <a:r>
              <a:rPr lang="en-US" sz="1200" dirty="0" err="1"/>
              <a:t>Deafline</a:t>
            </a:r>
            <a:r>
              <a:rPr lang="en-US" sz="1200" dirty="0"/>
              <a:t> MO is a crisis hotline for individuals who are deaf and hard of hearing.</a:t>
            </a:r>
          </a:p>
          <a:p>
            <a:endParaRPr lang="en-US" sz="1200" dirty="0"/>
          </a:p>
          <a:p>
            <a:r>
              <a:rPr lang="en-US" sz="1200" b="1" dirty="0"/>
              <a:t>The Trevor Project(specifically geared to LGBTQ) </a:t>
            </a:r>
            <a:r>
              <a:rPr lang="en-US" sz="1200" dirty="0"/>
              <a:t>1-866-488-7386</a:t>
            </a:r>
          </a:p>
          <a:p>
            <a:r>
              <a:rPr lang="en-US" sz="1200" dirty="0"/>
              <a:t>The Trevor Project is the leading national organization providing crisis intervention and suicide prevention services to lesbian, gay, bisexual, transgender and questioning (LGBTQ) young people ages 13-24.</a:t>
            </a:r>
            <a:r>
              <a:rPr lang="en-US" sz="1200" dirty="0">
                <a:hlinkClick r:id="rId4"/>
              </a:rPr>
              <a:t>http://www.thetrevorproject.org/pages/get-help-now</a:t>
            </a:r>
            <a:endParaRPr lang="en-US" sz="1200" dirty="0"/>
          </a:p>
          <a:p>
            <a:endParaRPr lang="en-US" sz="1200" dirty="0"/>
          </a:p>
          <a:p>
            <a:r>
              <a:rPr lang="en-US" sz="1200" b="1" dirty="0"/>
              <a:t>KUTO, Kids Under Twenty One </a:t>
            </a:r>
            <a:r>
              <a:rPr lang="en-US" sz="1200" dirty="0"/>
              <a:t>1-888-644-5886 (youth, peer helpline). The Helpline is a safe resource for youth where they are free to express their concerns, explore feelings, identify stressors and realize effective coping mechanisms. The Helpline is available to help young people find the hope and strength to cope positively with the pressures and stress in their lives and to encourage using positive skills to manage stress, mediate conflict and work through feelings.</a:t>
            </a:r>
            <a:r>
              <a:rPr lang="en-US" sz="1200" dirty="0">
                <a:hlinkClick r:id="rId4"/>
              </a:rPr>
              <a:t> </a:t>
            </a:r>
            <a:r>
              <a:rPr lang="en-US" sz="1200" dirty="0">
                <a:hlinkClick r:id="rId5"/>
              </a:rPr>
              <a:t>http://www.kuto.org</a:t>
            </a:r>
            <a:endParaRPr lang="en-US" sz="1200" dirty="0"/>
          </a:p>
          <a:p>
            <a:br>
              <a:rPr lang="en-US" sz="1200" dirty="0"/>
            </a:br>
            <a:r>
              <a:rPr lang="en-US" sz="1200" b="1" dirty="0"/>
              <a:t>Teen </a:t>
            </a:r>
            <a:r>
              <a:rPr lang="en-US" sz="1200" b="1" dirty="0" err="1"/>
              <a:t>Helpline</a:t>
            </a:r>
            <a:r>
              <a:rPr lang="en-US" sz="1200" dirty="0" err="1"/>
              <a:t>Information</a:t>
            </a:r>
            <a:r>
              <a:rPr lang="en-US" sz="1200" dirty="0"/>
              <a:t> via telephone for behavioral health issues. Teen Helpline: 454-TEEN</a:t>
            </a:r>
          </a:p>
          <a:p>
            <a:r>
              <a:rPr lang="en-US" sz="1200" dirty="0"/>
              <a:t>http://www.stlouischildrens.org/our-services/psychology-services/teen-helpline-454teen</a:t>
            </a:r>
          </a:p>
          <a:p>
            <a:pPr algn="ctr"/>
            <a:br>
              <a:rPr lang="en-US" sz="1200" dirty="0"/>
            </a:br>
            <a:r>
              <a:rPr lang="en-US" sz="1200" b="1" dirty="0"/>
              <a:t>TEXTING AND ONLINE SUPPORT:</a:t>
            </a:r>
          </a:p>
          <a:p>
            <a:endParaRPr lang="en-US" sz="1200" dirty="0"/>
          </a:p>
          <a:p>
            <a:r>
              <a:rPr lang="en-US" sz="1200" b="1" dirty="0"/>
              <a:t>Crisis Text Line- </a:t>
            </a:r>
            <a:r>
              <a:rPr lang="en-US" sz="1200" dirty="0"/>
              <a:t>Crisis Text Line, the national not-for-profit that provides free, 24/7 crisis support via SMS TEXT “HOME” TO 741741 http://www.crisistextline.org</a:t>
            </a:r>
          </a:p>
          <a:p>
            <a:r>
              <a:rPr lang="en-US" sz="1200" b="1" dirty="0"/>
              <a:t>Lifeline Crisis Chat  </a:t>
            </a:r>
            <a:r>
              <a:rPr lang="en-US" sz="1200" dirty="0"/>
              <a:t>A program of National Suicide Prevention Lifeline Crisis centers across the United States have joined together to form one national chat network that can provide online emotional support, crisis intervention, and suicide prevention services. http://chat.suicidepreventionlifeline.org</a:t>
            </a:r>
          </a:p>
          <a:p>
            <a:r>
              <a:rPr lang="en-US" sz="1200" dirty="0"/>
              <a:t>Trevor Chat Online instant messaging with a </a:t>
            </a:r>
            <a:r>
              <a:rPr lang="en-US" sz="1200" dirty="0" err="1"/>
              <a:t>TrevorChat</a:t>
            </a:r>
            <a:r>
              <a:rPr lang="en-US" sz="1200" dirty="0"/>
              <a:t> counselor. Available 7 days a week between 3:00pm - 9:00pm ET/12:00pm - 6:00pm PT</a:t>
            </a:r>
          </a:p>
          <a:p>
            <a:r>
              <a:rPr lang="en-US" sz="1200" dirty="0"/>
              <a:t>http://www.thetrevorproject.org/pages/get-help-now</a:t>
            </a:r>
          </a:p>
          <a:p>
            <a:r>
              <a:rPr lang="en-US" sz="1200" b="1" dirty="0"/>
              <a:t>Trevor </a:t>
            </a:r>
            <a:r>
              <a:rPr lang="en-US" sz="1200" b="1" dirty="0" err="1"/>
              <a:t>Text</a:t>
            </a:r>
            <a:r>
              <a:rPr lang="en-US" sz="1200" dirty="0" err="1"/>
              <a:t>Text</a:t>
            </a:r>
            <a:r>
              <a:rPr lang="en-US" sz="1200" dirty="0"/>
              <a:t> "Trevor" to 1-202-304-1200. Standard text messaging rates apply. Available on Wednesdays-Fridays between 3:00pm - 9:00pm EST/12:00pm -6:00pm PT http://www.thetrevorproject.org/pages/get-help-now</a:t>
            </a:r>
          </a:p>
          <a:p>
            <a:endParaRPr lang="en-US" sz="1200" dirty="0"/>
          </a:p>
          <a:p>
            <a:br>
              <a:rPr lang="en-US" sz="1200" dirty="0"/>
            </a:br>
            <a:endParaRPr lang="en-US" sz="1200" dirty="0"/>
          </a:p>
        </p:txBody>
      </p:sp>
    </p:spTree>
    <p:extLst>
      <p:ext uri="{BB962C8B-B14F-4D97-AF65-F5344CB8AC3E}">
        <p14:creationId xmlns:p14="http://schemas.microsoft.com/office/powerpoint/2010/main" val="25884800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65" name="Straight Connector 64">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7"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8"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9" name="Isosceles Triangle 68">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70"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2"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73" name="Isosceles Triangle 72">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4" name="Isosceles Triangle 73">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54" name="TextBox 53">
            <a:extLst>
              <a:ext uri="{FF2B5EF4-FFF2-40B4-BE49-F238E27FC236}">
                <a16:creationId xmlns:a16="http://schemas.microsoft.com/office/drawing/2014/main" id="{756C902D-CF16-0E4A-96DB-93895CFAC5A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2" name="TextBox 1">
            <a:extLst>
              <a:ext uri="{FF2B5EF4-FFF2-40B4-BE49-F238E27FC236}">
                <a16:creationId xmlns:a16="http://schemas.microsoft.com/office/drawing/2014/main" id="{92127269-2822-C4FB-22A5-4866933467A2}"/>
              </a:ext>
            </a:extLst>
          </p:cNvPr>
          <p:cNvSpPr txBox="1"/>
          <p:nvPr/>
        </p:nvSpPr>
        <p:spPr>
          <a:xfrm>
            <a:off x="2245360" y="863600"/>
            <a:ext cx="5831840" cy="369332"/>
          </a:xfrm>
          <a:prstGeom prst="rect">
            <a:avLst/>
          </a:prstGeom>
          <a:noFill/>
        </p:spPr>
        <p:txBody>
          <a:bodyPr wrap="square" rtlCol="0">
            <a:spAutoFit/>
          </a:bodyPr>
          <a:lstStyle/>
          <a:p>
            <a:pPr algn="ctr"/>
            <a:r>
              <a:rPr lang="en-US" b="1" dirty="0"/>
              <a:t>UNDERSTANDING YOUR ROLE</a:t>
            </a:r>
          </a:p>
        </p:txBody>
      </p:sp>
      <p:sp>
        <p:nvSpPr>
          <p:cNvPr id="3" name="TextBox 2">
            <a:extLst>
              <a:ext uri="{FF2B5EF4-FFF2-40B4-BE49-F238E27FC236}">
                <a16:creationId xmlns:a16="http://schemas.microsoft.com/office/drawing/2014/main" id="{8080DC11-F06F-9D36-F86A-8CB277FF446F}"/>
              </a:ext>
            </a:extLst>
          </p:cNvPr>
          <p:cNvSpPr txBox="1"/>
          <p:nvPr/>
        </p:nvSpPr>
        <p:spPr>
          <a:xfrm>
            <a:off x="853440" y="1686560"/>
            <a:ext cx="8656320" cy="3416320"/>
          </a:xfrm>
          <a:prstGeom prst="rect">
            <a:avLst/>
          </a:prstGeom>
          <a:noFill/>
        </p:spPr>
        <p:txBody>
          <a:bodyPr wrap="square" rtlCol="0">
            <a:spAutoFit/>
          </a:bodyPr>
          <a:lstStyle/>
          <a:p>
            <a:pPr algn="ctr"/>
            <a:r>
              <a:rPr lang="en-US" dirty="0"/>
              <a:t>Understand your role as a Family Support Provider</a:t>
            </a:r>
          </a:p>
          <a:p>
            <a:endParaRPr lang="en-US" dirty="0"/>
          </a:p>
          <a:p>
            <a:r>
              <a:rPr lang="en-US" dirty="0"/>
              <a:t>FSP’s play an important role in working with individuals at risk for suicide by encouraging healthy behavior, linking individuals to support groups and individuals, and modeling hope and recovery by sharing lived experiences. Work on staying within your scope of practice and competencies. FSP’s scopes of practice generally focus on working with families by drawing on personal experiences or community ties through the use of shared decision-making, trauma-informed care, resiliency oriented perspectives and individualized models of support. FSP’s help individuals identify natural supports (such as family, friend, clergy, coach) and community resources that are helpful when someone is thinking about suicide. </a:t>
            </a:r>
          </a:p>
        </p:txBody>
      </p:sp>
    </p:spTree>
    <p:extLst>
      <p:ext uri="{BB962C8B-B14F-4D97-AF65-F5344CB8AC3E}">
        <p14:creationId xmlns:p14="http://schemas.microsoft.com/office/powerpoint/2010/main" val="1025237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A750F08-E196-C948-8A37-2B2B68B0C0D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pic>
        <p:nvPicPr>
          <p:cNvPr id="3" name="Picture 2">
            <a:extLst>
              <a:ext uri="{FF2B5EF4-FFF2-40B4-BE49-F238E27FC236}">
                <a16:creationId xmlns:a16="http://schemas.microsoft.com/office/drawing/2014/main" id="{D89F29F1-65F4-C077-B398-6CAACEFE1309}"/>
              </a:ext>
            </a:extLst>
          </p:cNvPr>
          <p:cNvPicPr>
            <a:picLocks noChangeAspect="1"/>
          </p:cNvPicPr>
          <p:nvPr/>
        </p:nvPicPr>
        <p:blipFill>
          <a:blip r:embed="rId3"/>
          <a:stretch>
            <a:fillRect/>
          </a:stretch>
        </p:blipFill>
        <p:spPr>
          <a:xfrm>
            <a:off x="1739554" y="414095"/>
            <a:ext cx="7051872" cy="536871"/>
          </a:xfrm>
          <a:prstGeom prst="rect">
            <a:avLst/>
          </a:prstGeom>
        </p:spPr>
      </p:pic>
      <p:pic>
        <p:nvPicPr>
          <p:cNvPr id="5" name="Picture 4">
            <a:extLst>
              <a:ext uri="{FF2B5EF4-FFF2-40B4-BE49-F238E27FC236}">
                <a16:creationId xmlns:a16="http://schemas.microsoft.com/office/drawing/2014/main" id="{99A9CE28-1685-DD72-81D4-C7BED114F52B}"/>
              </a:ext>
            </a:extLst>
          </p:cNvPr>
          <p:cNvPicPr>
            <a:picLocks noChangeAspect="1"/>
          </p:cNvPicPr>
          <p:nvPr/>
        </p:nvPicPr>
        <p:blipFill rotWithShape="1">
          <a:blip r:embed="rId4"/>
          <a:srcRect l="4442" r="3874" b="5082"/>
          <a:stretch/>
        </p:blipFill>
        <p:spPr>
          <a:xfrm>
            <a:off x="1402080" y="950967"/>
            <a:ext cx="7389346" cy="5857564"/>
          </a:xfrm>
          <a:prstGeom prst="rect">
            <a:avLst/>
          </a:prstGeom>
        </p:spPr>
      </p:pic>
    </p:spTree>
    <p:extLst>
      <p:ext uri="{BB962C8B-B14F-4D97-AF65-F5344CB8AC3E}">
        <p14:creationId xmlns:p14="http://schemas.microsoft.com/office/powerpoint/2010/main" val="352363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sp>
        <p:nvSpPr>
          <p:cNvPr id="7" name="TextBox 6">
            <a:extLst>
              <a:ext uri="{FF2B5EF4-FFF2-40B4-BE49-F238E27FC236}">
                <a16:creationId xmlns:a16="http://schemas.microsoft.com/office/drawing/2014/main" id="{BBB834F2-A5CF-C757-0E01-83E284BD19AC}"/>
              </a:ext>
            </a:extLst>
          </p:cNvPr>
          <p:cNvSpPr txBox="1"/>
          <p:nvPr/>
        </p:nvSpPr>
        <p:spPr>
          <a:xfrm>
            <a:off x="2407920" y="914400"/>
            <a:ext cx="5171440" cy="369332"/>
          </a:xfrm>
          <a:prstGeom prst="rect">
            <a:avLst/>
          </a:prstGeom>
          <a:noFill/>
        </p:spPr>
        <p:txBody>
          <a:bodyPr wrap="square" rtlCol="0">
            <a:spAutoFit/>
          </a:bodyPr>
          <a:lstStyle/>
          <a:p>
            <a:pPr algn="ctr"/>
            <a:r>
              <a:rPr lang="en-US" b="1"/>
              <a:t>Personal Action / Crisis Prevention Plan</a:t>
            </a:r>
            <a:endParaRPr lang="en-US" b="1" dirty="0"/>
          </a:p>
        </p:txBody>
      </p:sp>
      <p:sp>
        <p:nvSpPr>
          <p:cNvPr id="30" name="TextBox 29">
            <a:extLst>
              <a:ext uri="{FF2B5EF4-FFF2-40B4-BE49-F238E27FC236}">
                <a16:creationId xmlns:a16="http://schemas.microsoft.com/office/drawing/2014/main" id="{190C26BA-CF4D-EE40-E8BE-99086E0F3DED}"/>
              </a:ext>
            </a:extLst>
          </p:cNvPr>
          <p:cNvSpPr txBox="1"/>
          <p:nvPr/>
        </p:nvSpPr>
        <p:spPr>
          <a:xfrm>
            <a:off x="386080" y="1544320"/>
            <a:ext cx="10464800" cy="4678204"/>
          </a:xfrm>
          <a:prstGeom prst="rect">
            <a:avLst/>
          </a:prstGeom>
          <a:noFill/>
        </p:spPr>
        <p:txBody>
          <a:bodyPr wrap="square" rtlCol="0">
            <a:spAutoFit/>
          </a:bodyPr>
          <a:lstStyle/>
          <a:p>
            <a:r>
              <a:rPr lang="en-US" sz="1400" dirty="0"/>
              <a:t>This Plan is meant to help clients/consumers, their support persons and providers prepare for times when life seems too hard to manage. This Plan is designed to support conversations about what would help when additional support or action is</a:t>
            </a:r>
          </a:p>
          <a:p>
            <a:r>
              <a:rPr lang="en-US" sz="1400" dirty="0"/>
              <a:t>needed. It is not just another form to fill out! It may be helpful to talk about this. Plan with a person who knows you well enough to understand your strengths and your challenges. It is best to complete this Plan when you are feeling better about</a:t>
            </a:r>
          </a:p>
          <a:p>
            <a:r>
              <a:rPr lang="en-US" sz="1400" dirty="0"/>
              <a:t>yourself and your life.</a:t>
            </a:r>
          </a:p>
          <a:p>
            <a:endParaRPr lang="en-US" sz="1400" dirty="0"/>
          </a:p>
          <a:p>
            <a:r>
              <a:rPr lang="en-US" sz="1400" dirty="0"/>
              <a:t>The list of “Ideas to Help Spark Your Thinking” that is included with the Plan is meant only to start a conversation, and to encourage you to be creative and decide what is important to you. We don’t want you to just “choose one or two and fill in</a:t>
            </a:r>
          </a:p>
          <a:p>
            <a:r>
              <a:rPr lang="en-US" sz="1400" dirty="0"/>
              <a:t>the blank”. Use your own ideas and make this Plan truly fit you. You can fill out this Plan by yourself, with a peer support person or family member or friend, or with a mental health provider.</a:t>
            </a:r>
          </a:p>
          <a:p>
            <a:endParaRPr lang="en-US" sz="1400" dirty="0"/>
          </a:p>
          <a:p>
            <a:r>
              <a:rPr lang="en-US" sz="1400" dirty="0"/>
              <a:t>This Plan is best used by professionals as a tool to begin a series of conversations about recovery, how clients experience good times, and what might help them recognize and cope with times of stress or difficulty.</a:t>
            </a:r>
          </a:p>
          <a:p>
            <a:endParaRPr lang="en-US" dirty="0"/>
          </a:p>
          <a:p>
            <a:r>
              <a:rPr lang="en-US" sz="1400" dirty="0"/>
              <a:t>The Plan is most useful if it is available to you and your support people at moments of crisis. Consider having copies in several places:</a:t>
            </a:r>
          </a:p>
          <a:p>
            <a:pPr marL="285750" indent="-285750">
              <a:buFont typeface="Wingdings" panose="05000000000000000000" pitchFamily="2" charset="2"/>
              <a:buChar char="§"/>
            </a:pPr>
            <a:r>
              <a:rPr lang="en-US" sz="1400" dirty="0"/>
              <a:t>Where you can find it easily as needed</a:t>
            </a:r>
          </a:p>
          <a:p>
            <a:pPr marL="285750" indent="-285750">
              <a:buFont typeface="Wingdings" panose="05000000000000000000" pitchFamily="2" charset="2"/>
              <a:buChar char="§"/>
            </a:pPr>
            <a:r>
              <a:rPr lang="en-US" sz="1400" dirty="0"/>
              <a:t>In the file kept by your mental health provider</a:t>
            </a:r>
          </a:p>
          <a:p>
            <a:pPr marL="285750" indent="-285750">
              <a:buFont typeface="Wingdings" panose="05000000000000000000" pitchFamily="2" charset="2"/>
              <a:buChar char="§"/>
            </a:pPr>
            <a:r>
              <a:rPr lang="en-US" sz="1400" dirty="0"/>
              <a:t>On file with the local psychiatric crisis response team – for many people within the BCN region this would be the Psychiatric </a:t>
            </a:r>
            <a:r>
              <a:rPr lang="en-US" sz="1400" dirty="0" err="1"/>
              <a:t>CrisisCenter</a:t>
            </a:r>
            <a:r>
              <a:rPr lang="en-US" sz="1400" dirty="0"/>
              <a:t> (503-585-4965). You can fax the form to the MVBCN at 503-585-4989 and we will get it to the crisis team in your county.</a:t>
            </a:r>
          </a:p>
        </p:txBody>
      </p:sp>
    </p:spTree>
    <p:extLst>
      <p:ext uri="{BB962C8B-B14F-4D97-AF65-F5344CB8AC3E}">
        <p14:creationId xmlns:p14="http://schemas.microsoft.com/office/powerpoint/2010/main" val="169443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pic>
        <p:nvPicPr>
          <p:cNvPr id="7" name="Picture 6">
            <a:extLst>
              <a:ext uri="{FF2B5EF4-FFF2-40B4-BE49-F238E27FC236}">
                <a16:creationId xmlns:a16="http://schemas.microsoft.com/office/drawing/2014/main" id="{F3CEF9FD-979D-373A-8A0E-C43D062D5C11}"/>
              </a:ext>
            </a:extLst>
          </p:cNvPr>
          <p:cNvPicPr>
            <a:picLocks noChangeAspect="1"/>
          </p:cNvPicPr>
          <p:nvPr/>
        </p:nvPicPr>
        <p:blipFill rotWithShape="1">
          <a:blip r:embed="rId3"/>
          <a:srcRect l="3204" t="-846" b="9290"/>
          <a:stretch/>
        </p:blipFill>
        <p:spPr>
          <a:xfrm>
            <a:off x="937260" y="167104"/>
            <a:ext cx="7899702" cy="6563533"/>
          </a:xfrm>
          <a:prstGeom prst="rect">
            <a:avLst/>
          </a:prstGeom>
        </p:spPr>
      </p:pic>
      <p:sp>
        <p:nvSpPr>
          <p:cNvPr id="8" name="TextBox 7">
            <a:extLst>
              <a:ext uri="{FF2B5EF4-FFF2-40B4-BE49-F238E27FC236}">
                <a16:creationId xmlns:a16="http://schemas.microsoft.com/office/drawing/2014/main" id="{DE643816-D13D-375A-AB6D-08AEAFD14031}"/>
              </a:ext>
            </a:extLst>
          </p:cNvPr>
          <p:cNvSpPr txBox="1"/>
          <p:nvPr/>
        </p:nvSpPr>
        <p:spPr>
          <a:xfrm>
            <a:off x="81280" y="152227"/>
            <a:ext cx="1950720" cy="276999"/>
          </a:xfrm>
          <a:prstGeom prst="rect">
            <a:avLst/>
          </a:prstGeom>
          <a:noFill/>
        </p:spPr>
        <p:txBody>
          <a:bodyPr wrap="square" rtlCol="0">
            <a:spAutoFit/>
          </a:bodyPr>
          <a:lstStyle/>
          <a:p>
            <a:r>
              <a:rPr lang="en-US" sz="1200" dirty="0"/>
              <a:t>Suicide Prevention</a:t>
            </a:r>
          </a:p>
        </p:txBody>
      </p:sp>
    </p:spTree>
    <p:extLst>
      <p:ext uri="{BB962C8B-B14F-4D97-AF65-F5344CB8AC3E}">
        <p14:creationId xmlns:p14="http://schemas.microsoft.com/office/powerpoint/2010/main" val="19582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82E897-245C-DB79-2D74-6AB5C8B463F5}"/>
              </a:ext>
            </a:extLst>
          </p:cNvPr>
          <p:cNvPicPr>
            <a:picLocks noChangeAspect="1"/>
          </p:cNvPicPr>
          <p:nvPr/>
        </p:nvPicPr>
        <p:blipFill>
          <a:blip r:embed="rId2"/>
          <a:stretch>
            <a:fillRect/>
          </a:stretch>
        </p:blipFill>
        <p:spPr>
          <a:xfrm>
            <a:off x="1666240" y="0"/>
            <a:ext cx="7084867" cy="6858000"/>
          </a:xfrm>
          <a:prstGeom prst="rect">
            <a:avLst/>
          </a:prstGeom>
        </p:spPr>
      </p:pic>
      <p:sp>
        <p:nvSpPr>
          <p:cNvPr id="6" name="TextBox 5">
            <a:extLst>
              <a:ext uri="{FF2B5EF4-FFF2-40B4-BE49-F238E27FC236}">
                <a16:creationId xmlns:a16="http://schemas.microsoft.com/office/drawing/2014/main" id="{E2BA2D36-FCD6-7444-E5D3-852B6CC229AB}"/>
              </a:ext>
            </a:extLst>
          </p:cNvPr>
          <p:cNvSpPr txBox="1"/>
          <p:nvPr/>
        </p:nvSpPr>
        <p:spPr>
          <a:xfrm>
            <a:off x="233680" y="162560"/>
            <a:ext cx="1906733" cy="307777"/>
          </a:xfrm>
          <a:prstGeom prst="rect">
            <a:avLst/>
          </a:prstGeom>
          <a:noFill/>
        </p:spPr>
        <p:txBody>
          <a:bodyPr wrap="square" rtlCol="0">
            <a:spAutoFit/>
          </a:bodyPr>
          <a:lstStyle/>
          <a:p>
            <a:r>
              <a:rPr lang="en-US" sz="1400"/>
              <a:t>Suicide Prevention</a:t>
            </a:r>
            <a:endParaRPr lang="en-US" sz="1400" dirty="0"/>
          </a:p>
        </p:txBody>
      </p:sp>
    </p:spTree>
    <p:extLst>
      <p:ext uri="{BB962C8B-B14F-4D97-AF65-F5344CB8AC3E}">
        <p14:creationId xmlns:p14="http://schemas.microsoft.com/office/powerpoint/2010/main" val="1410896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268846" y="481149"/>
            <a:ext cx="7969442" cy="492443"/>
          </a:xfrm>
        </p:spPr>
        <p:txBody>
          <a:bodyPr wrap="square" lIns="0" tIns="0" rIns="0" bIns="0">
            <a:spAutoFit/>
          </a:bodyPr>
          <a:lstStyle/>
          <a:p>
            <a:pPr algn="ctr"/>
            <a:r>
              <a:rPr lang="en-US" sz="3200" u="sng" dirty="0">
                <a:solidFill>
                  <a:schemeClr val="tx2"/>
                </a:solidFill>
              </a:rPr>
              <a:t>Review</a:t>
            </a:r>
            <a:endParaRPr lang="en-US" sz="3200" dirty="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691700" y="1188233"/>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a:pPr>
            <a:r>
              <a:rPr lang="en-US" sz="2000" dirty="0">
                <a:solidFill>
                  <a:schemeClr val="tx2"/>
                </a:solidFill>
              </a:rPr>
              <a:t>What does ACI stand for?</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305464" y="1580693"/>
            <a:ext cx="839777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1800" i="1" dirty="0">
                <a:solidFill>
                  <a:schemeClr val="tx2"/>
                </a:solidFill>
              </a:rPr>
              <a:t>Access Crisis Intervention</a:t>
            </a:r>
          </a:p>
        </p:txBody>
      </p:sp>
      <p:sp>
        <p:nvSpPr>
          <p:cNvPr id="19" name="Title 1">
            <a:extLst>
              <a:ext uri="{FF2B5EF4-FFF2-40B4-BE49-F238E27FC236}">
                <a16:creationId xmlns:a16="http://schemas.microsoft.com/office/drawing/2014/main" id="{C4DFCDBD-E378-2E4F-AB5E-7E84AB5A3A11}"/>
              </a:ext>
            </a:extLst>
          </p:cNvPr>
          <p:cNvSpPr txBox="1">
            <a:spLocks/>
          </p:cNvSpPr>
          <p:nvPr/>
        </p:nvSpPr>
        <p:spPr>
          <a:xfrm>
            <a:off x="483424" y="4209799"/>
            <a:ext cx="7865733" cy="615553"/>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startAt="3"/>
            </a:pPr>
            <a:r>
              <a:rPr lang="en-US" sz="2000" dirty="0">
                <a:solidFill>
                  <a:schemeClr val="tx2"/>
                </a:solidFill>
              </a:rPr>
              <a:t>True or False:  When someone is suicidal, be direct. Talk openly &amp; matter-of-factly about suicide. </a:t>
            </a:r>
          </a:p>
        </p:txBody>
      </p:sp>
      <p:sp>
        <p:nvSpPr>
          <p:cNvPr id="20" name="Title 1">
            <a:extLst>
              <a:ext uri="{FF2B5EF4-FFF2-40B4-BE49-F238E27FC236}">
                <a16:creationId xmlns:a16="http://schemas.microsoft.com/office/drawing/2014/main" id="{158C3AB5-8DCC-764A-AB88-8FE6783BCA3E}"/>
              </a:ext>
            </a:extLst>
          </p:cNvPr>
          <p:cNvSpPr txBox="1">
            <a:spLocks/>
          </p:cNvSpPr>
          <p:nvPr/>
        </p:nvSpPr>
        <p:spPr>
          <a:xfrm>
            <a:off x="1220341" y="4931011"/>
            <a:ext cx="839777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1800" i="1" dirty="0">
                <a:solidFill>
                  <a:schemeClr val="tx2"/>
                </a:solidFill>
              </a:rPr>
              <a:t>true</a:t>
            </a: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691700" y="1979619"/>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mj-lt"/>
              <a:buAutoNum type="arabicPeriod" startAt="2"/>
            </a:pPr>
            <a:r>
              <a:rPr lang="en-US" sz="2000" dirty="0">
                <a:solidFill>
                  <a:schemeClr val="tx2"/>
                </a:solidFill>
              </a:rPr>
              <a:t>What are the FIVE components of ACI lines?</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305464" y="2334624"/>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	</a:t>
            </a:r>
            <a:r>
              <a:rPr lang="en-US" sz="1800" i="1" dirty="0">
                <a:solidFill>
                  <a:schemeClr val="tx2"/>
                </a:solidFill>
              </a:rPr>
              <a:t>24 hour "live" phone response</a:t>
            </a:r>
          </a:p>
        </p:txBody>
      </p:sp>
      <p:sp>
        <p:nvSpPr>
          <p:cNvPr id="8" name="Title 1">
            <a:extLst>
              <a:ext uri="{FF2B5EF4-FFF2-40B4-BE49-F238E27FC236}">
                <a16:creationId xmlns:a16="http://schemas.microsoft.com/office/drawing/2014/main" id="{9C48E22E-A248-044E-A1FB-A5F26DBD9A89}"/>
              </a:ext>
            </a:extLst>
          </p:cNvPr>
          <p:cNvSpPr txBox="1">
            <a:spLocks/>
          </p:cNvSpPr>
          <p:nvPr/>
        </p:nvSpPr>
        <p:spPr>
          <a:xfrm>
            <a:off x="1265720" y="2702073"/>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ii.	</a:t>
            </a:r>
            <a:r>
              <a:rPr lang="en-US" sz="1800" i="1" dirty="0">
                <a:solidFill>
                  <a:schemeClr val="tx2"/>
                </a:solidFill>
              </a:rPr>
              <a:t>Mobile Crisis Response</a:t>
            </a:r>
          </a:p>
        </p:txBody>
      </p:sp>
      <p:sp>
        <p:nvSpPr>
          <p:cNvPr id="11" name="Title 1">
            <a:extLst>
              <a:ext uri="{FF2B5EF4-FFF2-40B4-BE49-F238E27FC236}">
                <a16:creationId xmlns:a16="http://schemas.microsoft.com/office/drawing/2014/main" id="{730B4B0D-DB6B-9246-BAEB-4175916CE722}"/>
              </a:ext>
            </a:extLst>
          </p:cNvPr>
          <p:cNvSpPr txBox="1">
            <a:spLocks/>
          </p:cNvSpPr>
          <p:nvPr/>
        </p:nvSpPr>
        <p:spPr>
          <a:xfrm>
            <a:off x="1182224" y="3084306"/>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iii.	</a:t>
            </a:r>
            <a:r>
              <a:rPr lang="en-US" sz="1800" i="1" dirty="0">
                <a:solidFill>
                  <a:schemeClr val="tx2"/>
                </a:solidFill>
              </a:rPr>
              <a:t>Next Day Appointments</a:t>
            </a:r>
          </a:p>
        </p:txBody>
      </p:sp>
      <p:sp>
        <p:nvSpPr>
          <p:cNvPr id="23" name="Title 1">
            <a:extLst>
              <a:ext uri="{FF2B5EF4-FFF2-40B4-BE49-F238E27FC236}">
                <a16:creationId xmlns:a16="http://schemas.microsoft.com/office/drawing/2014/main" id="{912AE6F8-19E3-5645-8D3D-590BCBA2E47D}"/>
              </a:ext>
            </a:extLst>
          </p:cNvPr>
          <p:cNvSpPr txBox="1">
            <a:spLocks/>
          </p:cNvSpPr>
          <p:nvPr/>
        </p:nvSpPr>
        <p:spPr>
          <a:xfrm>
            <a:off x="1220341" y="3445681"/>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iv.	</a:t>
            </a:r>
            <a:r>
              <a:rPr lang="en-US" sz="1800" i="1" dirty="0">
                <a:solidFill>
                  <a:schemeClr val="tx2"/>
                </a:solidFill>
              </a:rPr>
              <a:t>Inpatient Crisis Services</a:t>
            </a:r>
          </a:p>
        </p:txBody>
      </p:sp>
      <p:sp>
        <p:nvSpPr>
          <p:cNvPr id="15" name="TextBox 14">
            <a:extLst>
              <a:ext uri="{FF2B5EF4-FFF2-40B4-BE49-F238E27FC236}">
                <a16:creationId xmlns:a16="http://schemas.microsoft.com/office/drawing/2014/main" id="{8F9A974E-18F5-6948-BAE1-B89298D36FF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dirty="0"/>
              <a:t>Suicide Prevention</a:t>
            </a:r>
          </a:p>
        </p:txBody>
      </p:sp>
      <p:sp>
        <p:nvSpPr>
          <p:cNvPr id="18" name="Title 1">
            <a:extLst>
              <a:ext uri="{FF2B5EF4-FFF2-40B4-BE49-F238E27FC236}">
                <a16:creationId xmlns:a16="http://schemas.microsoft.com/office/drawing/2014/main" id="{40CE82B9-64EB-3449-8BC0-0C04B8D9E089}"/>
              </a:ext>
            </a:extLst>
          </p:cNvPr>
          <p:cNvSpPr txBox="1">
            <a:spLocks/>
          </p:cNvSpPr>
          <p:nvPr/>
        </p:nvSpPr>
        <p:spPr>
          <a:xfrm>
            <a:off x="1305464" y="3773968"/>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dirty="0">
                <a:solidFill>
                  <a:schemeClr val="tx2"/>
                </a:solidFill>
              </a:rPr>
              <a:t>v.	</a:t>
            </a:r>
            <a:r>
              <a:rPr lang="en-US" sz="1800" i="1" dirty="0">
                <a:solidFill>
                  <a:schemeClr val="tx2"/>
                </a:solidFill>
              </a:rPr>
              <a:t>Alternate Services</a:t>
            </a:r>
          </a:p>
        </p:txBody>
      </p:sp>
      <p:sp>
        <p:nvSpPr>
          <p:cNvPr id="7" name="TextBox 6">
            <a:extLst>
              <a:ext uri="{FF2B5EF4-FFF2-40B4-BE49-F238E27FC236}">
                <a16:creationId xmlns:a16="http://schemas.microsoft.com/office/drawing/2014/main" id="{74FC78B2-98AD-0818-70CD-E58C30BAB030}"/>
              </a:ext>
            </a:extLst>
          </p:cNvPr>
          <p:cNvSpPr txBox="1"/>
          <p:nvPr/>
        </p:nvSpPr>
        <p:spPr>
          <a:xfrm>
            <a:off x="335280" y="5297034"/>
            <a:ext cx="8524240" cy="707886"/>
          </a:xfrm>
          <a:prstGeom prst="rect">
            <a:avLst/>
          </a:prstGeom>
          <a:noFill/>
        </p:spPr>
        <p:txBody>
          <a:bodyPr wrap="square" rtlCol="0">
            <a:spAutoFit/>
          </a:bodyPr>
          <a:lstStyle/>
          <a:p>
            <a:r>
              <a:rPr lang="en-US" sz="2000" dirty="0">
                <a:latin typeface="+mj-lt"/>
              </a:rPr>
              <a:t>4. What is the new 3 digit phone number that can be used for all mental health, substance use and suicide crises.</a:t>
            </a:r>
          </a:p>
        </p:txBody>
      </p:sp>
      <p:sp>
        <p:nvSpPr>
          <p:cNvPr id="12" name="TextBox 11">
            <a:extLst>
              <a:ext uri="{FF2B5EF4-FFF2-40B4-BE49-F238E27FC236}">
                <a16:creationId xmlns:a16="http://schemas.microsoft.com/office/drawing/2014/main" id="{1AEB9A1B-A9AC-DE33-8337-9635AC454E3A}"/>
              </a:ext>
            </a:extLst>
          </p:cNvPr>
          <p:cNvSpPr txBox="1"/>
          <p:nvPr/>
        </p:nvSpPr>
        <p:spPr>
          <a:xfrm>
            <a:off x="1164365" y="6129998"/>
            <a:ext cx="7416800" cy="369332"/>
          </a:xfrm>
          <a:prstGeom prst="rect">
            <a:avLst/>
          </a:prstGeom>
          <a:noFill/>
        </p:spPr>
        <p:txBody>
          <a:bodyPr wrap="square" rtlCol="0">
            <a:spAutoFit/>
          </a:bodyPr>
          <a:lstStyle/>
          <a:p>
            <a:pPr marL="285750" indent="-285750">
              <a:buFont typeface="Arial" panose="020B0604020202020204" pitchFamily="34" charset="0"/>
              <a:buChar char="•"/>
            </a:pPr>
            <a:r>
              <a:rPr lang="en-US" dirty="0"/>
              <a:t>988</a:t>
            </a:r>
          </a:p>
        </p:txBody>
      </p:sp>
    </p:spTree>
    <p:extLst>
      <p:ext uri="{BB962C8B-B14F-4D97-AF65-F5344CB8AC3E}">
        <p14:creationId xmlns:p14="http://schemas.microsoft.com/office/powerpoint/2010/main" val="279489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9" grpId="0"/>
      <p:bldP spid="20" grpId="0"/>
      <p:bldP spid="9" grpId="0"/>
      <p:bldP spid="10" grpId="0"/>
      <p:bldP spid="8" grpId="0"/>
      <p:bldP spid="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183860" y="496695"/>
            <a:ext cx="7969442" cy="307777"/>
          </a:xfrm>
        </p:spPr>
        <p:txBody>
          <a:bodyPr wrap="square" lIns="0" tIns="0" rIns="0" bIns="0">
            <a:spAutoFit/>
          </a:bodyPr>
          <a:lstStyle/>
          <a:p>
            <a:pPr algn="ctr"/>
            <a:r>
              <a:rPr lang="en-US" sz="2000" u="sng" dirty="0">
                <a:solidFill>
                  <a:schemeClr val="tx2"/>
                </a:solidFill>
              </a:rPr>
              <a:t>Suicide Myths &amp; Facts</a:t>
            </a:r>
            <a:endParaRPr lang="en-US" sz="2000" dirty="0">
              <a:solidFill>
                <a:schemeClr val="tx2"/>
              </a:solidFill>
            </a:endParaRPr>
          </a:p>
        </p:txBody>
      </p:sp>
      <p:sp>
        <p:nvSpPr>
          <p:cNvPr id="16" name="TextBox 15">
            <a:extLst>
              <a:ext uri="{FF2B5EF4-FFF2-40B4-BE49-F238E27FC236}">
                <a16:creationId xmlns:a16="http://schemas.microsoft.com/office/drawing/2014/main" id="{C88755DB-9EB5-B54A-8540-C47AEEA2232D}"/>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3" name="Diagram 2">
            <a:extLst>
              <a:ext uri="{FF2B5EF4-FFF2-40B4-BE49-F238E27FC236}">
                <a16:creationId xmlns:a16="http://schemas.microsoft.com/office/drawing/2014/main" id="{7B195595-6E09-CB4C-A33B-F0424ABA51B8}"/>
              </a:ext>
            </a:extLst>
          </p:cNvPr>
          <p:cNvGraphicFramePr/>
          <p:nvPr>
            <p:extLst>
              <p:ext uri="{D42A27DB-BD31-4B8C-83A1-F6EECF244321}">
                <p14:modId xmlns:p14="http://schemas.microsoft.com/office/powerpoint/2010/main" val="600932956"/>
              </p:ext>
            </p:extLst>
          </p:nvPr>
        </p:nvGraphicFramePr>
        <p:xfrm>
          <a:off x="804197" y="904234"/>
          <a:ext cx="9042167" cy="5826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8330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6AEF721E-1FDE-A166-6D89-B1D176F879DD}"/>
              </a:ext>
            </a:extLst>
          </p:cNvPr>
          <p:cNvSpPr txBox="1"/>
          <p:nvPr/>
        </p:nvSpPr>
        <p:spPr>
          <a:xfrm>
            <a:off x="259080" y="391948"/>
            <a:ext cx="10408920" cy="6617196"/>
          </a:xfrm>
          <a:prstGeom prst="rect">
            <a:avLst/>
          </a:prstGeom>
          <a:noFill/>
        </p:spPr>
        <p:txBody>
          <a:bodyPr wrap="square" rtlCol="0">
            <a:spAutoFit/>
          </a:bodyPr>
          <a:lstStyle/>
          <a:p>
            <a:pPr algn="ctr">
              <a:buClrTx/>
            </a:pPr>
            <a:r>
              <a:rPr lang="en-US" b="1" dirty="0"/>
              <a:t>BE AWARE OF THE WARNING SIGNS</a:t>
            </a:r>
          </a:p>
          <a:p>
            <a:pPr algn="ctr">
              <a:buClrTx/>
            </a:pPr>
            <a:r>
              <a:rPr lang="en-US" dirty="0"/>
              <a:t>Understanding &amp; Helping the Suicidal Individual </a:t>
            </a:r>
            <a:br>
              <a:rPr lang="en-US" b="1" dirty="0"/>
            </a:br>
            <a:endParaRPr lang="en-US" b="1" dirty="0"/>
          </a:p>
          <a:p>
            <a:pPr>
              <a:buClrTx/>
            </a:pPr>
            <a:r>
              <a:rPr lang="en-US" sz="1600" b="1" i="1" dirty="0"/>
              <a:t>Are you or someone you love at risk of suicide? Get the facts and take appropriate action. Get help immediately by contacting a mental health professional or calling 1-800-273-8255 (or 988) for a referral should you witness, hear, or see anyone exhibiting any one or more of the following:</a:t>
            </a:r>
            <a:br>
              <a:rPr lang="en-US" sz="1600" b="1" dirty="0"/>
            </a:br>
            <a:endParaRPr lang="en-US" sz="1600" b="1" dirty="0"/>
          </a:p>
          <a:p>
            <a:pPr>
              <a:buClrTx/>
              <a:buFont typeface="Wingdings" panose="05000000000000000000" pitchFamily="2" charset="2"/>
              <a:buChar char="v"/>
            </a:pPr>
            <a:r>
              <a:rPr lang="en-US" sz="1600" dirty="0">
                <a:solidFill>
                  <a:schemeClr val="tx1"/>
                </a:solidFill>
              </a:rPr>
              <a:t>Someone threating to hurt or kill their self, or talking of wanting to hurt or kill their self.</a:t>
            </a:r>
          </a:p>
          <a:p>
            <a:pPr>
              <a:buClrTx/>
              <a:buFont typeface="Wingdings" panose="05000000000000000000" pitchFamily="2" charset="2"/>
              <a:buChar char="v"/>
            </a:pPr>
            <a:r>
              <a:rPr lang="en-US" sz="1600" dirty="0">
                <a:solidFill>
                  <a:schemeClr val="tx1"/>
                </a:solidFill>
              </a:rPr>
              <a:t>Someone looking for ways to kill/herself by seeking access to firearms, available bills, or other means.</a:t>
            </a:r>
          </a:p>
          <a:p>
            <a:pPr>
              <a:buClrTx/>
              <a:buFont typeface="Wingdings" panose="05000000000000000000" pitchFamily="2" charset="2"/>
              <a:buChar char="v"/>
            </a:pPr>
            <a:r>
              <a:rPr lang="en-US" sz="1600" dirty="0">
                <a:solidFill>
                  <a:schemeClr val="tx1"/>
                </a:solidFill>
              </a:rPr>
              <a:t>Someone talking or writing about death, dying or suicide, when these actions are out of the ordinary for the person. </a:t>
            </a:r>
          </a:p>
          <a:p>
            <a:pPr>
              <a:buClrTx/>
              <a:buFont typeface="Wingdings" panose="05000000000000000000" pitchFamily="2" charset="2"/>
              <a:buChar char="v"/>
            </a:pPr>
            <a:endParaRPr lang="en-US" sz="1600" dirty="0">
              <a:solidFill>
                <a:schemeClr val="tx1"/>
              </a:solidFill>
            </a:endParaRPr>
          </a:p>
          <a:p>
            <a:pPr marL="0" indent="0">
              <a:buClrTx/>
              <a:buNone/>
            </a:pPr>
            <a:r>
              <a:rPr lang="en-US" sz="1600" b="1" i="1" dirty="0">
                <a:solidFill>
                  <a:schemeClr val="tx1"/>
                </a:solidFill>
              </a:rPr>
              <a:t>Seeking help as soon as possible by contacting a mental health professional or calling 1-800-273-8255 (or 988) for a referral should you witness, hear, or see anyone exhibiting any one or more of the following:</a:t>
            </a:r>
            <a:br>
              <a:rPr lang="en-US" sz="1600" b="1" dirty="0">
                <a:solidFill>
                  <a:schemeClr val="tx1"/>
                </a:solidFill>
              </a:rPr>
            </a:br>
            <a:endParaRPr lang="en-US" sz="1600" b="1" dirty="0"/>
          </a:p>
          <a:p>
            <a:pPr>
              <a:buClrTx/>
              <a:buFont typeface="Wingdings" panose="05000000000000000000" pitchFamily="2" charset="2"/>
              <a:buChar char="v"/>
            </a:pPr>
            <a:r>
              <a:rPr lang="en-US" sz="1600" dirty="0"/>
              <a:t>Hopelessness</a:t>
            </a:r>
          </a:p>
          <a:p>
            <a:pPr>
              <a:buClrTx/>
              <a:buFont typeface="Wingdings" panose="05000000000000000000" pitchFamily="2" charset="2"/>
              <a:buChar char="v"/>
            </a:pPr>
            <a:r>
              <a:rPr lang="en-US" sz="1600" dirty="0"/>
              <a:t>Rage, uncontrolled anger, seeking revenge</a:t>
            </a:r>
          </a:p>
          <a:p>
            <a:pPr>
              <a:buClrTx/>
              <a:buFont typeface="Wingdings" panose="05000000000000000000" pitchFamily="2" charset="2"/>
              <a:buChar char="v"/>
            </a:pPr>
            <a:r>
              <a:rPr lang="en-US" sz="1600" dirty="0"/>
              <a:t>Acting reckless or engaging in risky activities, seemingly without thinking</a:t>
            </a:r>
          </a:p>
          <a:p>
            <a:pPr>
              <a:buClrTx/>
              <a:buFont typeface="Wingdings" panose="05000000000000000000" pitchFamily="2" charset="2"/>
              <a:buChar char="v"/>
            </a:pPr>
            <a:r>
              <a:rPr lang="en-US" sz="1600" dirty="0"/>
              <a:t>Feeling trapped- like there’s no way out</a:t>
            </a:r>
          </a:p>
          <a:p>
            <a:pPr>
              <a:buClrTx/>
              <a:buFont typeface="Wingdings" panose="05000000000000000000" pitchFamily="2" charset="2"/>
              <a:buChar char="v"/>
            </a:pPr>
            <a:r>
              <a:rPr lang="en-US" sz="1600" dirty="0"/>
              <a:t>Increased alcohol or drug use</a:t>
            </a:r>
          </a:p>
          <a:p>
            <a:pPr>
              <a:buClrTx/>
              <a:buFont typeface="Wingdings" panose="05000000000000000000" pitchFamily="2" charset="2"/>
              <a:buChar char="v"/>
            </a:pPr>
            <a:r>
              <a:rPr lang="en-US" sz="1600" dirty="0"/>
              <a:t>Withdrawing from friends, family and society</a:t>
            </a:r>
          </a:p>
          <a:p>
            <a:pPr>
              <a:buClrTx/>
              <a:buFont typeface="Wingdings" panose="05000000000000000000" pitchFamily="2" charset="2"/>
              <a:buChar char="v"/>
            </a:pPr>
            <a:r>
              <a:rPr lang="en-US" sz="1600" dirty="0"/>
              <a:t>Anxiety, agitation, unable to sleep or sleeping all the time</a:t>
            </a:r>
          </a:p>
          <a:p>
            <a:pPr>
              <a:buClrTx/>
              <a:buFont typeface="Wingdings" panose="05000000000000000000" pitchFamily="2" charset="2"/>
              <a:buChar char="v"/>
            </a:pPr>
            <a:r>
              <a:rPr lang="en-US" sz="1600" dirty="0"/>
              <a:t>Dramatic mood changes</a:t>
            </a:r>
          </a:p>
          <a:p>
            <a:pPr>
              <a:buClrTx/>
              <a:buFont typeface="Wingdings" panose="05000000000000000000" pitchFamily="2" charset="2"/>
              <a:buChar char="v"/>
            </a:pPr>
            <a:r>
              <a:rPr lang="en-US" sz="1600" dirty="0"/>
              <a:t>No reason for living; no sense of purpose in life </a:t>
            </a:r>
          </a:p>
          <a:p>
            <a:pPr marL="0" indent="0">
              <a:buNone/>
            </a:pPr>
            <a:endParaRPr lang="en-US" b="1" dirty="0"/>
          </a:p>
        </p:txBody>
      </p:sp>
    </p:spTree>
    <p:extLst>
      <p:ext uri="{BB962C8B-B14F-4D97-AF65-F5344CB8AC3E}">
        <p14:creationId xmlns:p14="http://schemas.microsoft.com/office/powerpoint/2010/main" val="30480337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77DED-3BF3-94EA-685E-C11AD04C75A3}"/>
              </a:ext>
            </a:extLst>
          </p:cNvPr>
          <p:cNvSpPr>
            <a:spLocks noGrp="1"/>
          </p:cNvSpPr>
          <p:nvPr>
            <p:ph type="title"/>
          </p:nvPr>
        </p:nvSpPr>
        <p:spPr>
          <a:xfrm>
            <a:off x="677334" y="609600"/>
            <a:ext cx="8517466" cy="701040"/>
          </a:xfrm>
        </p:spPr>
        <p:txBody>
          <a:bodyPr/>
          <a:lstStyle/>
          <a:p>
            <a:pPr algn="ctr"/>
            <a:r>
              <a:rPr lang="en-US" b="1" dirty="0">
                <a:solidFill>
                  <a:schemeClr val="tx1"/>
                </a:solidFill>
              </a:rPr>
              <a:t>BE AWARE OF THE FACTS</a:t>
            </a:r>
          </a:p>
        </p:txBody>
      </p:sp>
      <p:sp>
        <p:nvSpPr>
          <p:cNvPr id="3" name="Content Placeholder 2">
            <a:extLst>
              <a:ext uri="{FF2B5EF4-FFF2-40B4-BE49-F238E27FC236}">
                <a16:creationId xmlns:a16="http://schemas.microsoft.com/office/drawing/2014/main" id="{1E0F61E2-EFC5-23EB-40D9-34106321C63F}"/>
              </a:ext>
            </a:extLst>
          </p:cNvPr>
          <p:cNvSpPr>
            <a:spLocks noGrp="1"/>
          </p:cNvSpPr>
          <p:nvPr>
            <p:ph idx="1"/>
          </p:nvPr>
        </p:nvSpPr>
        <p:spPr>
          <a:xfrm>
            <a:off x="209974" y="1347789"/>
            <a:ext cx="9706186" cy="5378131"/>
          </a:xfrm>
        </p:spPr>
        <p:txBody>
          <a:bodyPr>
            <a:normAutofit fontScale="92500" lnSpcReduction="20000"/>
          </a:bodyPr>
          <a:lstStyle/>
          <a:p>
            <a:pPr>
              <a:buClrTx/>
              <a:buFont typeface="+mj-lt"/>
              <a:buAutoNum type="arabicPeriod"/>
            </a:pPr>
            <a:r>
              <a:rPr lang="en-US" dirty="0"/>
              <a:t>Suicide is preventable. Most suicidal individuals desperately want to live; they are just unable to see alternatives to their problems.</a:t>
            </a:r>
          </a:p>
          <a:p>
            <a:pPr>
              <a:buClrTx/>
              <a:buFont typeface="+mj-lt"/>
              <a:buAutoNum type="arabicPeriod"/>
            </a:pPr>
            <a:r>
              <a:rPr lang="en-US" dirty="0"/>
              <a:t>Most suicidal individuals give definite warnings of their suicidal intentions, but others are either unaware of the significance of these warnings or do not know how to respond to them.</a:t>
            </a:r>
          </a:p>
          <a:p>
            <a:pPr>
              <a:buClrTx/>
              <a:buFont typeface="+mj-lt"/>
              <a:buAutoNum type="arabicPeriod"/>
            </a:pPr>
            <a:r>
              <a:rPr lang="en-US" dirty="0"/>
              <a:t>Talking about suicide does not cause someone to be suicidal.</a:t>
            </a:r>
          </a:p>
          <a:p>
            <a:pPr>
              <a:buClrTx/>
              <a:buFont typeface="+mj-lt"/>
              <a:buAutoNum type="arabicPeriod"/>
            </a:pPr>
            <a:r>
              <a:rPr lang="en-US" dirty="0"/>
              <a:t>Approximately 32,000 Americans kill themselves every year. The number of suicide attempts is much greater and often results in serious injury. </a:t>
            </a:r>
          </a:p>
          <a:p>
            <a:pPr>
              <a:buClrTx/>
              <a:buFont typeface="+mj-lt"/>
              <a:buAutoNum type="arabicPeriod"/>
            </a:pPr>
            <a:r>
              <a:rPr lang="en-US" dirty="0"/>
              <a:t>Suicide is the third leading cause of death among young people ages 15-24, and it is the eighth leading cause of death among all persons. </a:t>
            </a:r>
          </a:p>
          <a:p>
            <a:pPr>
              <a:buClrTx/>
              <a:buFont typeface="+mj-lt"/>
              <a:buAutoNum type="arabicPeriod"/>
            </a:pPr>
            <a:r>
              <a:rPr lang="en-US" dirty="0"/>
              <a:t>Youth (15-24) suicide rates increased more than 200% from 1950’s to the late 1970’s. Following the late 1970’s, the rates for youth suicide have remained stable. </a:t>
            </a:r>
          </a:p>
          <a:p>
            <a:pPr>
              <a:buClrTx/>
              <a:buFont typeface="+mj-lt"/>
              <a:buAutoNum type="arabicPeriod"/>
            </a:pPr>
            <a:r>
              <a:rPr lang="en-US" dirty="0"/>
              <a:t>The suicide rate is higher among the elderly (over 65) than any other age group.</a:t>
            </a:r>
          </a:p>
          <a:p>
            <a:pPr>
              <a:buClrTx/>
              <a:buFont typeface="+mj-lt"/>
              <a:buAutoNum type="arabicPeriod"/>
            </a:pPr>
            <a:r>
              <a:rPr lang="en-US" dirty="0"/>
              <a:t>Four times as many men kill themselves as compared to women, yet three times as many women attempt suicide as compared to men. </a:t>
            </a:r>
          </a:p>
          <a:p>
            <a:pPr>
              <a:buClrTx/>
              <a:buFont typeface="+mj-lt"/>
              <a:buAutoNum type="arabicPeriod"/>
            </a:pPr>
            <a:r>
              <a:rPr lang="en-US" dirty="0"/>
              <a:t>Suicide occurs across all age, economic, social and ethnic boundaries.</a:t>
            </a:r>
          </a:p>
          <a:p>
            <a:pPr>
              <a:buClrTx/>
              <a:buFont typeface="+mj-lt"/>
              <a:buAutoNum type="arabicPeriod"/>
            </a:pPr>
            <a:r>
              <a:rPr lang="en-US" dirty="0"/>
              <a:t>Firearms are currently the most utilized method of suicide by essentially all groups.</a:t>
            </a:r>
          </a:p>
          <a:p>
            <a:pPr>
              <a:buClrTx/>
              <a:buFont typeface="+mj-lt"/>
              <a:buAutoNum type="arabicPeriod"/>
            </a:pPr>
            <a:r>
              <a:rPr lang="en-US" dirty="0"/>
              <a:t>Surviving family members not only suffer the trauma of losing a loved one to suicide, and may themselves be at higher risk for suicide and emotional problems.</a:t>
            </a:r>
          </a:p>
        </p:txBody>
      </p:sp>
    </p:spTree>
    <p:extLst>
      <p:ext uri="{BB962C8B-B14F-4D97-AF65-F5344CB8AC3E}">
        <p14:creationId xmlns:p14="http://schemas.microsoft.com/office/powerpoint/2010/main" val="2591646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3292082844"/>
              </p:ext>
            </p:extLst>
          </p:nvPr>
        </p:nvGraphicFramePr>
        <p:xfrm>
          <a:off x="1192696" y="784304"/>
          <a:ext cx="8587409" cy="1835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141A0895-094F-B343-A372-A91EDE4D2A4C}"/>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9" name="Diagram 8">
            <a:extLst>
              <a:ext uri="{FF2B5EF4-FFF2-40B4-BE49-F238E27FC236}">
                <a16:creationId xmlns:a16="http://schemas.microsoft.com/office/drawing/2014/main" id="{3C47F84D-67CC-0340-A52C-3839FB153F49}"/>
              </a:ext>
            </a:extLst>
          </p:cNvPr>
          <p:cNvGraphicFramePr>
            <a:graphicFrameLocks noChangeAspect="1"/>
          </p:cNvGraphicFramePr>
          <p:nvPr>
            <p:extLst>
              <p:ext uri="{D42A27DB-BD31-4B8C-83A1-F6EECF244321}">
                <p14:modId xmlns:p14="http://schemas.microsoft.com/office/powerpoint/2010/main" val="3948793568"/>
              </p:ext>
            </p:extLst>
          </p:nvPr>
        </p:nvGraphicFramePr>
        <p:xfrm>
          <a:off x="1192696" y="2907751"/>
          <a:ext cx="8587409" cy="13301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4" name="Group 3">
            <a:extLst>
              <a:ext uri="{FF2B5EF4-FFF2-40B4-BE49-F238E27FC236}">
                <a16:creationId xmlns:a16="http://schemas.microsoft.com/office/drawing/2014/main" id="{5C010824-231E-5242-9CA9-65636F6868EF}"/>
              </a:ext>
            </a:extLst>
          </p:cNvPr>
          <p:cNvGrpSpPr/>
          <p:nvPr/>
        </p:nvGrpSpPr>
        <p:grpSpPr>
          <a:xfrm>
            <a:off x="257998" y="4567898"/>
            <a:ext cx="10370245" cy="2095500"/>
            <a:chOff x="257998" y="4567898"/>
            <a:chExt cx="10370245" cy="2095500"/>
          </a:xfrm>
        </p:grpSpPr>
        <p:sp>
          <p:nvSpPr>
            <p:cNvPr id="17" name="Text Box 2">
              <a:extLst>
                <a:ext uri="{FF2B5EF4-FFF2-40B4-BE49-F238E27FC236}">
                  <a16:creationId xmlns:a16="http://schemas.microsoft.com/office/drawing/2014/main" id="{24F757CB-7D4B-294B-8FC0-738AA522DE58}"/>
                </a:ext>
              </a:extLst>
            </p:cNvPr>
            <p:cNvSpPr txBox="1">
              <a:spLocks noChangeArrowheads="1"/>
            </p:cNvSpPr>
            <p:nvPr/>
          </p:nvSpPr>
          <p:spPr bwMode="auto">
            <a:xfrm>
              <a:off x="257998" y="4567898"/>
              <a:ext cx="5285947" cy="2095500"/>
            </a:xfrm>
            <a:prstGeom prst="rect">
              <a:avLst/>
            </a:prstGeom>
            <a:solidFill>
              <a:srgbClr val="FFFFFF"/>
            </a:solidFill>
            <a:ln w="9525">
              <a:solidFill>
                <a:sysClr val="window" lastClr="FFFFFF"/>
              </a:solidFill>
              <a:miter lim="800000"/>
              <a:headEnd/>
              <a:tailEnd/>
            </a:ln>
          </p:spPr>
          <p:txBody>
            <a:bodyPr rot="0" vert="horz" wrap="square" lIns="91440" tIns="45720" rIns="91440" bIns="45720" anchor="t" anchorCtr="0">
              <a:noAutofit/>
            </a:bodyPr>
            <a:lstStyle/>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wanting to die or to kill themselves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Looking for a way to kill themselves, like searching online or buying a gun</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feeling hopeless or having no reason to live</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Talking about feeling trapped or in unbearable pain</a:t>
              </a:r>
            </a:p>
            <a:p>
              <a:pPr marL="342900" marR="0" lvl="0" indent="-342900">
                <a:lnSpc>
                  <a:spcPct val="107000"/>
                </a:lnSpc>
                <a:spcBef>
                  <a:spcPts val="0"/>
                </a:spcBef>
                <a:spcAft>
                  <a:spcPts val="800"/>
                </a:spcAft>
                <a:buFont typeface="Symbol" pitchFamily="2" charset="2"/>
                <a:buChar char=""/>
              </a:pPr>
              <a:r>
                <a:rPr lang="en-US" sz="1600">
                  <a:effectLst/>
                  <a:ea typeface="Calibri" panose="020F0502020204030204" pitchFamily="34" charset="0"/>
                  <a:cs typeface="Times New Roman" panose="02020603050405020304" pitchFamily="18" charset="0"/>
                </a:rPr>
                <a:t>Talking about being a burden to others</a:t>
              </a:r>
            </a:p>
          </p:txBody>
        </p:sp>
        <p:sp>
          <p:nvSpPr>
            <p:cNvPr id="18" name="Text Box 2">
              <a:extLst>
                <a:ext uri="{FF2B5EF4-FFF2-40B4-BE49-F238E27FC236}">
                  <a16:creationId xmlns:a16="http://schemas.microsoft.com/office/drawing/2014/main" id="{0CE6DB25-0FFF-B148-8198-9284A8CF8EB4}"/>
                </a:ext>
              </a:extLst>
            </p:cNvPr>
            <p:cNvSpPr txBox="1">
              <a:spLocks noChangeArrowheads="1"/>
            </p:cNvSpPr>
            <p:nvPr/>
          </p:nvSpPr>
          <p:spPr bwMode="auto">
            <a:xfrm>
              <a:off x="5835492" y="4577048"/>
              <a:ext cx="4792751" cy="1917833"/>
            </a:xfrm>
            <a:prstGeom prst="rect">
              <a:avLst/>
            </a:prstGeom>
            <a:noFill/>
            <a:ln w="9525">
              <a:noFill/>
              <a:miter lim="800000"/>
              <a:headEnd/>
              <a:tailEnd/>
            </a:ln>
          </p:spPr>
          <p:txBody>
            <a:bodyPr rot="0" vert="horz" wrap="square" lIns="91440" tIns="45720" rIns="91440" bIns="45720" anchor="t" anchorCtr="0">
              <a:spAutoFit/>
            </a:bodyPr>
            <a:lstStyle/>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Increasing the use of alcohol or drugs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Acting anxious or agitated; behaving recklessly</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Sleeping too little or too much</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Withdrawing or isolating themselves</a:t>
              </a:r>
            </a:p>
            <a:p>
              <a:pPr marL="342900" marR="0" lvl="0" indent="-342900">
                <a:lnSpc>
                  <a:spcPct val="107000"/>
                </a:lnSpc>
                <a:spcBef>
                  <a:spcPts val="0"/>
                </a:spcBef>
                <a:spcAft>
                  <a:spcPts val="0"/>
                </a:spcAft>
                <a:buFont typeface="Symbol" pitchFamily="2" charset="2"/>
                <a:buChar char=""/>
              </a:pPr>
              <a:r>
                <a:rPr lang="en-US" sz="1600">
                  <a:effectLst/>
                  <a:ea typeface="Calibri" panose="020F0502020204030204" pitchFamily="34" charset="0"/>
                  <a:cs typeface="Times New Roman" panose="02020603050405020304" pitchFamily="18" charset="0"/>
                </a:rPr>
                <a:t>Showing rage or talking about seeking revenge</a:t>
              </a:r>
            </a:p>
            <a:p>
              <a:pPr marL="342900" marR="0" lvl="0" indent="-342900">
                <a:lnSpc>
                  <a:spcPct val="107000"/>
                </a:lnSpc>
                <a:spcBef>
                  <a:spcPts val="0"/>
                </a:spcBef>
                <a:spcAft>
                  <a:spcPts val="800"/>
                </a:spcAft>
                <a:buFont typeface="Symbol" pitchFamily="2" charset="2"/>
                <a:buChar char=""/>
              </a:pPr>
              <a:r>
                <a:rPr lang="en-US" sz="1600">
                  <a:effectLst/>
                  <a:ea typeface="Calibri" panose="020F0502020204030204" pitchFamily="34" charset="0"/>
                  <a:cs typeface="Times New Roman" panose="02020603050405020304" pitchFamily="18" charset="0"/>
                </a:rPr>
                <a:t>Extreme mood swings</a:t>
              </a:r>
            </a:p>
          </p:txBody>
        </p:sp>
      </p:grpSp>
    </p:spTree>
    <p:extLst>
      <p:ext uri="{BB962C8B-B14F-4D97-AF65-F5344CB8AC3E}">
        <p14:creationId xmlns:p14="http://schemas.microsoft.com/office/powerpoint/2010/main" val="2678188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00734" y="831143"/>
            <a:ext cx="7950144" cy="430887"/>
          </a:xfrm>
        </p:spPr>
        <p:txBody>
          <a:bodyPr wrap="square" lIns="0" tIns="0" rIns="0" bIns="0">
            <a:spAutoFit/>
          </a:bodyPr>
          <a:lstStyle/>
          <a:p>
            <a:pPr algn="ctr"/>
            <a:r>
              <a:rPr lang="en-US" sz="2800" u="sng">
                <a:solidFill>
                  <a:schemeClr val="tx2"/>
                </a:solidFill>
              </a:rPr>
              <a:t>How to talk to someone who may be struggling</a:t>
            </a:r>
            <a:endParaRPr lang="en-US" sz="2800">
              <a:solidFill>
                <a:schemeClr val="tx2"/>
              </a:solidFill>
            </a:endParaRPr>
          </a:p>
        </p:txBody>
      </p:sp>
      <p:sp>
        <p:nvSpPr>
          <p:cNvPr id="11" name="Title 1">
            <a:extLst>
              <a:ext uri="{FF2B5EF4-FFF2-40B4-BE49-F238E27FC236}">
                <a16:creationId xmlns:a16="http://schemas.microsoft.com/office/drawing/2014/main" id="{BBDD859F-50A9-4942-A88D-D58E4D545736}"/>
              </a:ext>
            </a:extLst>
          </p:cNvPr>
          <p:cNvSpPr txBox="1">
            <a:spLocks/>
          </p:cNvSpPr>
          <p:nvPr/>
        </p:nvSpPr>
        <p:spPr>
          <a:xfrm>
            <a:off x="1300734" y="1596478"/>
            <a:ext cx="7802978" cy="83099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a:solidFill>
                  <a:schemeClr val="tx2"/>
                </a:solidFill>
              </a:rPr>
              <a:t>If a person says they are considering suicide, have an honest conversation</a:t>
            </a:r>
          </a:p>
          <a:p>
            <a:pPr algn="l"/>
            <a:r>
              <a:rPr lang="en-US" sz="1800">
                <a:solidFill>
                  <a:schemeClr val="tx2"/>
                </a:solidFill>
              </a:rPr>
              <a:t>If you think someone is thinking about suicide, ASSUME you are the only one who will reach out.</a:t>
            </a:r>
          </a:p>
        </p:txBody>
      </p:sp>
      <p:graphicFrame>
        <p:nvGraphicFramePr>
          <p:cNvPr id="4" name="Diagram 3">
            <a:extLst>
              <a:ext uri="{FF2B5EF4-FFF2-40B4-BE49-F238E27FC236}">
                <a16:creationId xmlns:a16="http://schemas.microsoft.com/office/drawing/2014/main" id="{5924EA01-F8BB-1A41-BCAB-6A4A45F04B3D}"/>
              </a:ext>
            </a:extLst>
          </p:cNvPr>
          <p:cNvGraphicFramePr/>
          <p:nvPr>
            <p:extLst>
              <p:ext uri="{D42A27DB-BD31-4B8C-83A1-F6EECF244321}">
                <p14:modId xmlns:p14="http://schemas.microsoft.com/office/powerpoint/2010/main" val="450798391"/>
              </p:ext>
            </p:extLst>
          </p:nvPr>
        </p:nvGraphicFramePr>
        <p:xfrm>
          <a:off x="543339" y="2761923"/>
          <a:ext cx="5380383" cy="3811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5" name="Rectangle 4">
            <a:extLst>
              <a:ext uri="{FF2B5EF4-FFF2-40B4-BE49-F238E27FC236}">
                <a16:creationId xmlns:a16="http://schemas.microsoft.com/office/drawing/2014/main" id="{BE31F187-41B3-6141-BB81-2924AEB025BA}"/>
              </a:ext>
            </a:extLst>
          </p:cNvPr>
          <p:cNvSpPr/>
          <p:nvPr/>
        </p:nvSpPr>
        <p:spPr>
          <a:xfrm>
            <a:off x="6268280" y="3035031"/>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Freeform 7">
            <a:extLst>
              <a:ext uri="{FF2B5EF4-FFF2-40B4-BE49-F238E27FC236}">
                <a16:creationId xmlns:a16="http://schemas.microsoft.com/office/drawing/2014/main" id="{C905E7A9-57CE-BD4E-8819-8F103B6216A0}"/>
              </a:ext>
            </a:extLst>
          </p:cNvPr>
          <p:cNvSpPr/>
          <p:nvPr/>
        </p:nvSpPr>
        <p:spPr>
          <a:xfrm>
            <a:off x="6536773" y="2872671"/>
            <a:ext cx="5108850" cy="324720"/>
          </a:xfrm>
          <a:custGeom>
            <a:avLst/>
            <a:gdLst>
              <a:gd name="connsiteX0" fmla="*/ 0 w 5108850"/>
              <a:gd name="connsiteY0" fmla="*/ 54121 h 324720"/>
              <a:gd name="connsiteX1" fmla="*/ 54121 w 5108850"/>
              <a:gd name="connsiteY1" fmla="*/ 0 h 324720"/>
              <a:gd name="connsiteX2" fmla="*/ 5054729 w 5108850"/>
              <a:gd name="connsiteY2" fmla="*/ 0 h 324720"/>
              <a:gd name="connsiteX3" fmla="*/ 5108850 w 5108850"/>
              <a:gd name="connsiteY3" fmla="*/ 54121 h 324720"/>
              <a:gd name="connsiteX4" fmla="*/ 5108850 w 5108850"/>
              <a:gd name="connsiteY4" fmla="*/ 270599 h 324720"/>
              <a:gd name="connsiteX5" fmla="*/ 5054729 w 5108850"/>
              <a:gd name="connsiteY5" fmla="*/ 324720 h 324720"/>
              <a:gd name="connsiteX6" fmla="*/ 54121 w 5108850"/>
              <a:gd name="connsiteY6" fmla="*/ 324720 h 324720"/>
              <a:gd name="connsiteX7" fmla="*/ 0 w 5108850"/>
              <a:gd name="connsiteY7" fmla="*/ 270599 h 324720"/>
              <a:gd name="connsiteX8" fmla="*/ 0 w 5108850"/>
              <a:gd name="connsiteY8" fmla="*/ 54121 h 32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324720">
                <a:moveTo>
                  <a:pt x="0" y="54121"/>
                </a:moveTo>
                <a:cubicBezTo>
                  <a:pt x="0" y="24231"/>
                  <a:pt x="24231" y="0"/>
                  <a:pt x="54121" y="0"/>
                </a:cubicBezTo>
                <a:lnTo>
                  <a:pt x="5054729" y="0"/>
                </a:lnTo>
                <a:cubicBezTo>
                  <a:pt x="5084619" y="0"/>
                  <a:pt x="5108850" y="24231"/>
                  <a:pt x="5108850" y="54121"/>
                </a:cubicBezTo>
                <a:lnTo>
                  <a:pt x="5108850" y="270599"/>
                </a:lnTo>
                <a:cubicBezTo>
                  <a:pt x="5108850" y="300489"/>
                  <a:pt x="5084619" y="324720"/>
                  <a:pt x="5054729" y="324720"/>
                </a:cubicBezTo>
                <a:lnTo>
                  <a:pt x="54121" y="324720"/>
                </a:lnTo>
                <a:cubicBezTo>
                  <a:pt x="24231" y="324720"/>
                  <a:pt x="0" y="300489"/>
                  <a:pt x="0" y="270599"/>
                </a:cubicBezTo>
                <a:lnTo>
                  <a:pt x="0" y="5412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208" tIns="15852" rIns="158208" bIns="15852"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dare him or her to do it.</a:t>
            </a:r>
            <a:endParaRPr lang="en-US" sz="1600" b="0" kern="1200">
              <a:solidFill>
                <a:schemeClr val="tx2"/>
              </a:solidFill>
            </a:endParaRPr>
          </a:p>
        </p:txBody>
      </p:sp>
      <p:sp>
        <p:nvSpPr>
          <p:cNvPr id="9" name="Rectangle 8">
            <a:extLst>
              <a:ext uri="{FF2B5EF4-FFF2-40B4-BE49-F238E27FC236}">
                <a16:creationId xmlns:a16="http://schemas.microsoft.com/office/drawing/2014/main" id="{20568689-5F74-004A-9DC9-9B105EC39D0E}"/>
              </a:ext>
            </a:extLst>
          </p:cNvPr>
          <p:cNvSpPr/>
          <p:nvPr/>
        </p:nvSpPr>
        <p:spPr>
          <a:xfrm>
            <a:off x="6268280" y="3738327"/>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Freeform 9">
            <a:extLst>
              <a:ext uri="{FF2B5EF4-FFF2-40B4-BE49-F238E27FC236}">
                <a16:creationId xmlns:a16="http://schemas.microsoft.com/office/drawing/2014/main" id="{A6CFED20-DC16-3146-8465-E474F34A3BD3}"/>
              </a:ext>
            </a:extLst>
          </p:cNvPr>
          <p:cNvSpPr/>
          <p:nvPr/>
        </p:nvSpPr>
        <p:spPr>
          <a:xfrm>
            <a:off x="6536773" y="3371631"/>
            <a:ext cx="5108850" cy="529056"/>
          </a:xfrm>
          <a:custGeom>
            <a:avLst/>
            <a:gdLst>
              <a:gd name="connsiteX0" fmla="*/ 0 w 5108850"/>
              <a:gd name="connsiteY0" fmla="*/ 88178 h 529056"/>
              <a:gd name="connsiteX1" fmla="*/ 88178 w 5108850"/>
              <a:gd name="connsiteY1" fmla="*/ 0 h 529056"/>
              <a:gd name="connsiteX2" fmla="*/ 5020672 w 5108850"/>
              <a:gd name="connsiteY2" fmla="*/ 0 h 529056"/>
              <a:gd name="connsiteX3" fmla="*/ 5108850 w 5108850"/>
              <a:gd name="connsiteY3" fmla="*/ 88178 h 529056"/>
              <a:gd name="connsiteX4" fmla="*/ 5108850 w 5108850"/>
              <a:gd name="connsiteY4" fmla="*/ 440878 h 529056"/>
              <a:gd name="connsiteX5" fmla="*/ 5020672 w 5108850"/>
              <a:gd name="connsiteY5" fmla="*/ 529056 h 529056"/>
              <a:gd name="connsiteX6" fmla="*/ 88178 w 5108850"/>
              <a:gd name="connsiteY6" fmla="*/ 529056 h 529056"/>
              <a:gd name="connsiteX7" fmla="*/ 0 w 5108850"/>
              <a:gd name="connsiteY7" fmla="*/ 440878 h 529056"/>
              <a:gd name="connsiteX8" fmla="*/ 0 w 5108850"/>
              <a:gd name="connsiteY8" fmla="*/ 88178 h 52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529056">
                <a:moveTo>
                  <a:pt x="0" y="88178"/>
                </a:moveTo>
                <a:cubicBezTo>
                  <a:pt x="0" y="39479"/>
                  <a:pt x="39479" y="0"/>
                  <a:pt x="88178" y="0"/>
                </a:cubicBezTo>
                <a:lnTo>
                  <a:pt x="5020672" y="0"/>
                </a:lnTo>
                <a:cubicBezTo>
                  <a:pt x="5069371" y="0"/>
                  <a:pt x="5108850" y="39479"/>
                  <a:pt x="5108850" y="88178"/>
                </a:cubicBezTo>
                <a:lnTo>
                  <a:pt x="5108850" y="440878"/>
                </a:lnTo>
                <a:cubicBezTo>
                  <a:pt x="5108850" y="489577"/>
                  <a:pt x="5069371" y="529056"/>
                  <a:pt x="5020672" y="529056"/>
                </a:cubicBezTo>
                <a:lnTo>
                  <a:pt x="88178" y="529056"/>
                </a:lnTo>
                <a:cubicBezTo>
                  <a:pt x="39479" y="529056"/>
                  <a:pt x="0" y="489577"/>
                  <a:pt x="0" y="440878"/>
                </a:cubicBezTo>
                <a:lnTo>
                  <a:pt x="0" y="8817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8182" tIns="25826" rIns="168182" bIns="25826"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act shocked. This will put distance between you.</a:t>
            </a:r>
            <a:endParaRPr lang="en-US" sz="1600" b="0" kern="1200">
              <a:solidFill>
                <a:schemeClr val="tx2"/>
              </a:solidFill>
            </a:endParaRPr>
          </a:p>
        </p:txBody>
      </p:sp>
      <p:sp>
        <p:nvSpPr>
          <p:cNvPr id="12" name="Rectangle 11">
            <a:extLst>
              <a:ext uri="{FF2B5EF4-FFF2-40B4-BE49-F238E27FC236}">
                <a16:creationId xmlns:a16="http://schemas.microsoft.com/office/drawing/2014/main" id="{830DE724-526F-9144-AA35-01F6681D488E}"/>
              </a:ext>
            </a:extLst>
          </p:cNvPr>
          <p:cNvSpPr/>
          <p:nvPr/>
        </p:nvSpPr>
        <p:spPr>
          <a:xfrm>
            <a:off x="6268280" y="4391821"/>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Freeform 12">
            <a:extLst>
              <a:ext uri="{FF2B5EF4-FFF2-40B4-BE49-F238E27FC236}">
                <a16:creationId xmlns:a16="http://schemas.microsoft.com/office/drawing/2014/main" id="{2FF60CEF-13AD-0C4E-BEF9-333D2B9107C8}"/>
              </a:ext>
            </a:extLst>
          </p:cNvPr>
          <p:cNvSpPr/>
          <p:nvPr/>
        </p:nvSpPr>
        <p:spPr>
          <a:xfrm>
            <a:off x="6536773" y="4074927"/>
            <a:ext cx="5108850" cy="479254"/>
          </a:xfrm>
          <a:custGeom>
            <a:avLst/>
            <a:gdLst>
              <a:gd name="connsiteX0" fmla="*/ 0 w 5108850"/>
              <a:gd name="connsiteY0" fmla="*/ 79877 h 479254"/>
              <a:gd name="connsiteX1" fmla="*/ 79877 w 5108850"/>
              <a:gd name="connsiteY1" fmla="*/ 0 h 479254"/>
              <a:gd name="connsiteX2" fmla="*/ 5028973 w 5108850"/>
              <a:gd name="connsiteY2" fmla="*/ 0 h 479254"/>
              <a:gd name="connsiteX3" fmla="*/ 5108850 w 5108850"/>
              <a:gd name="connsiteY3" fmla="*/ 79877 h 479254"/>
              <a:gd name="connsiteX4" fmla="*/ 5108850 w 5108850"/>
              <a:gd name="connsiteY4" fmla="*/ 399377 h 479254"/>
              <a:gd name="connsiteX5" fmla="*/ 5028973 w 5108850"/>
              <a:gd name="connsiteY5" fmla="*/ 479254 h 479254"/>
              <a:gd name="connsiteX6" fmla="*/ 79877 w 5108850"/>
              <a:gd name="connsiteY6" fmla="*/ 479254 h 479254"/>
              <a:gd name="connsiteX7" fmla="*/ 0 w 5108850"/>
              <a:gd name="connsiteY7" fmla="*/ 399377 h 479254"/>
              <a:gd name="connsiteX8" fmla="*/ 0 w 5108850"/>
              <a:gd name="connsiteY8" fmla="*/ 79877 h 479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479254">
                <a:moveTo>
                  <a:pt x="0" y="79877"/>
                </a:moveTo>
                <a:cubicBezTo>
                  <a:pt x="0" y="35762"/>
                  <a:pt x="35762" y="0"/>
                  <a:pt x="79877" y="0"/>
                </a:cubicBezTo>
                <a:lnTo>
                  <a:pt x="5028973" y="0"/>
                </a:lnTo>
                <a:cubicBezTo>
                  <a:pt x="5073088" y="0"/>
                  <a:pt x="5108850" y="35762"/>
                  <a:pt x="5108850" y="79877"/>
                </a:cubicBezTo>
                <a:lnTo>
                  <a:pt x="5108850" y="399377"/>
                </a:lnTo>
                <a:cubicBezTo>
                  <a:pt x="5108850" y="443492"/>
                  <a:pt x="5073088" y="479254"/>
                  <a:pt x="5028973" y="479254"/>
                </a:cubicBezTo>
                <a:lnTo>
                  <a:pt x="79877" y="479254"/>
                </a:lnTo>
                <a:cubicBezTo>
                  <a:pt x="35762" y="479254"/>
                  <a:pt x="0" y="443492"/>
                  <a:pt x="0" y="399377"/>
                </a:cubicBezTo>
                <a:lnTo>
                  <a:pt x="0" y="7987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751" tIns="23395" rIns="165751" bIns="23395"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Don’t be sworn to secrecy. Seek support.</a:t>
            </a:r>
            <a:endParaRPr lang="en-US" sz="1600" b="0" kern="1200">
              <a:solidFill>
                <a:schemeClr val="tx2"/>
              </a:solidFill>
            </a:endParaRPr>
          </a:p>
        </p:txBody>
      </p:sp>
      <p:sp>
        <p:nvSpPr>
          <p:cNvPr id="14" name="Rectangle 13">
            <a:extLst>
              <a:ext uri="{FF2B5EF4-FFF2-40B4-BE49-F238E27FC236}">
                <a16:creationId xmlns:a16="http://schemas.microsoft.com/office/drawing/2014/main" id="{60D182E8-74D5-4949-8C27-5B9B518D04A8}"/>
              </a:ext>
            </a:extLst>
          </p:cNvPr>
          <p:cNvSpPr/>
          <p:nvPr/>
        </p:nvSpPr>
        <p:spPr>
          <a:xfrm>
            <a:off x="6268280" y="5033269"/>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14">
            <a:extLst>
              <a:ext uri="{FF2B5EF4-FFF2-40B4-BE49-F238E27FC236}">
                <a16:creationId xmlns:a16="http://schemas.microsoft.com/office/drawing/2014/main" id="{666E794B-47F4-CB42-B0AD-6CCAE54BDCC0}"/>
              </a:ext>
            </a:extLst>
          </p:cNvPr>
          <p:cNvSpPr/>
          <p:nvPr/>
        </p:nvSpPr>
        <p:spPr>
          <a:xfrm>
            <a:off x="6536773" y="4728421"/>
            <a:ext cx="5108850" cy="467207"/>
          </a:xfrm>
          <a:custGeom>
            <a:avLst/>
            <a:gdLst>
              <a:gd name="connsiteX0" fmla="*/ 0 w 5108850"/>
              <a:gd name="connsiteY0" fmla="*/ 77869 h 467207"/>
              <a:gd name="connsiteX1" fmla="*/ 77869 w 5108850"/>
              <a:gd name="connsiteY1" fmla="*/ 0 h 467207"/>
              <a:gd name="connsiteX2" fmla="*/ 5030981 w 5108850"/>
              <a:gd name="connsiteY2" fmla="*/ 0 h 467207"/>
              <a:gd name="connsiteX3" fmla="*/ 5108850 w 5108850"/>
              <a:gd name="connsiteY3" fmla="*/ 77869 h 467207"/>
              <a:gd name="connsiteX4" fmla="*/ 5108850 w 5108850"/>
              <a:gd name="connsiteY4" fmla="*/ 389338 h 467207"/>
              <a:gd name="connsiteX5" fmla="*/ 5030981 w 5108850"/>
              <a:gd name="connsiteY5" fmla="*/ 467207 h 467207"/>
              <a:gd name="connsiteX6" fmla="*/ 77869 w 5108850"/>
              <a:gd name="connsiteY6" fmla="*/ 467207 h 467207"/>
              <a:gd name="connsiteX7" fmla="*/ 0 w 5108850"/>
              <a:gd name="connsiteY7" fmla="*/ 389338 h 467207"/>
              <a:gd name="connsiteX8" fmla="*/ 0 w 5108850"/>
              <a:gd name="connsiteY8" fmla="*/ 77869 h 46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850" h="467207">
                <a:moveTo>
                  <a:pt x="0" y="77869"/>
                </a:moveTo>
                <a:cubicBezTo>
                  <a:pt x="0" y="34863"/>
                  <a:pt x="34863" y="0"/>
                  <a:pt x="77869" y="0"/>
                </a:cubicBezTo>
                <a:lnTo>
                  <a:pt x="5030981" y="0"/>
                </a:lnTo>
                <a:cubicBezTo>
                  <a:pt x="5073987" y="0"/>
                  <a:pt x="5108850" y="34863"/>
                  <a:pt x="5108850" y="77869"/>
                </a:cubicBezTo>
                <a:lnTo>
                  <a:pt x="5108850" y="389338"/>
                </a:lnTo>
                <a:cubicBezTo>
                  <a:pt x="5108850" y="432344"/>
                  <a:pt x="5073987" y="467207"/>
                  <a:pt x="5030981" y="467207"/>
                </a:cubicBezTo>
                <a:lnTo>
                  <a:pt x="77869" y="467207"/>
                </a:lnTo>
                <a:cubicBezTo>
                  <a:pt x="34863" y="467207"/>
                  <a:pt x="0" y="432344"/>
                  <a:pt x="0" y="389338"/>
                </a:cubicBezTo>
                <a:lnTo>
                  <a:pt x="0" y="77869"/>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63" tIns="22807" rIns="165163" bIns="22807"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kern="1200">
                <a:solidFill>
                  <a:schemeClr val="tx2"/>
                </a:solidFill>
              </a:rPr>
              <a:t>DO Offer hope that alternatives are available but do not offer glib reassurance.</a:t>
            </a:r>
            <a:endParaRPr lang="en-US" sz="1600" b="0" kern="1200">
              <a:solidFill>
                <a:schemeClr val="tx2"/>
              </a:solidFill>
            </a:endParaRPr>
          </a:p>
        </p:txBody>
      </p:sp>
      <p:sp>
        <p:nvSpPr>
          <p:cNvPr id="16" name="Rectangle 15">
            <a:extLst>
              <a:ext uri="{FF2B5EF4-FFF2-40B4-BE49-F238E27FC236}">
                <a16:creationId xmlns:a16="http://schemas.microsoft.com/office/drawing/2014/main" id="{3B789DE4-F352-1C4E-814F-40C4F1B464AE}"/>
              </a:ext>
            </a:extLst>
          </p:cNvPr>
          <p:cNvSpPr/>
          <p:nvPr/>
        </p:nvSpPr>
        <p:spPr>
          <a:xfrm>
            <a:off x="6268280" y="5532229"/>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40C545B2-4294-C244-B474-7E89E192E3B7}"/>
              </a:ext>
            </a:extLst>
          </p:cNvPr>
          <p:cNvSpPr/>
          <p:nvPr/>
        </p:nvSpPr>
        <p:spPr>
          <a:xfrm>
            <a:off x="6524426" y="5369869"/>
            <a:ext cx="5122918" cy="324720"/>
          </a:xfrm>
          <a:custGeom>
            <a:avLst/>
            <a:gdLst>
              <a:gd name="connsiteX0" fmla="*/ 0 w 5122918"/>
              <a:gd name="connsiteY0" fmla="*/ 54121 h 324720"/>
              <a:gd name="connsiteX1" fmla="*/ 54121 w 5122918"/>
              <a:gd name="connsiteY1" fmla="*/ 0 h 324720"/>
              <a:gd name="connsiteX2" fmla="*/ 5068797 w 5122918"/>
              <a:gd name="connsiteY2" fmla="*/ 0 h 324720"/>
              <a:gd name="connsiteX3" fmla="*/ 5122918 w 5122918"/>
              <a:gd name="connsiteY3" fmla="*/ 54121 h 324720"/>
              <a:gd name="connsiteX4" fmla="*/ 5122918 w 5122918"/>
              <a:gd name="connsiteY4" fmla="*/ 270599 h 324720"/>
              <a:gd name="connsiteX5" fmla="*/ 5068797 w 5122918"/>
              <a:gd name="connsiteY5" fmla="*/ 324720 h 324720"/>
              <a:gd name="connsiteX6" fmla="*/ 54121 w 5122918"/>
              <a:gd name="connsiteY6" fmla="*/ 324720 h 324720"/>
              <a:gd name="connsiteX7" fmla="*/ 0 w 5122918"/>
              <a:gd name="connsiteY7" fmla="*/ 270599 h 324720"/>
              <a:gd name="connsiteX8" fmla="*/ 0 w 5122918"/>
              <a:gd name="connsiteY8" fmla="*/ 54121 h 32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22918" h="324720">
                <a:moveTo>
                  <a:pt x="0" y="54121"/>
                </a:moveTo>
                <a:cubicBezTo>
                  <a:pt x="0" y="24231"/>
                  <a:pt x="24231" y="0"/>
                  <a:pt x="54121" y="0"/>
                </a:cubicBezTo>
                <a:lnTo>
                  <a:pt x="5068797" y="0"/>
                </a:lnTo>
                <a:cubicBezTo>
                  <a:pt x="5098687" y="0"/>
                  <a:pt x="5122918" y="24231"/>
                  <a:pt x="5122918" y="54121"/>
                </a:cubicBezTo>
                <a:lnTo>
                  <a:pt x="5122918" y="270599"/>
                </a:lnTo>
                <a:cubicBezTo>
                  <a:pt x="5122918" y="300489"/>
                  <a:pt x="5098687" y="324720"/>
                  <a:pt x="5068797" y="324720"/>
                </a:cubicBezTo>
                <a:lnTo>
                  <a:pt x="54121" y="324720"/>
                </a:lnTo>
                <a:cubicBezTo>
                  <a:pt x="24231" y="324720"/>
                  <a:pt x="0" y="300489"/>
                  <a:pt x="0" y="270599"/>
                </a:cubicBezTo>
                <a:lnTo>
                  <a:pt x="0" y="5412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8208" tIns="15852" rIns="158208" bIns="15852"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Take action. Remove means, like weapons or pills.</a:t>
            </a:r>
            <a:endParaRPr lang="en-US" sz="1600" b="0" kern="1200">
              <a:solidFill>
                <a:schemeClr val="tx2"/>
              </a:solidFill>
            </a:endParaRPr>
          </a:p>
        </p:txBody>
      </p:sp>
      <p:sp>
        <p:nvSpPr>
          <p:cNvPr id="18" name="Rectangle 17">
            <a:extLst>
              <a:ext uri="{FF2B5EF4-FFF2-40B4-BE49-F238E27FC236}">
                <a16:creationId xmlns:a16="http://schemas.microsoft.com/office/drawing/2014/main" id="{A8E93288-4CB2-224B-B915-47EAD0F02AF6}"/>
              </a:ext>
            </a:extLst>
          </p:cNvPr>
          <p:cNvSpPr/>
          <p:nvPr/>
        </p:nvSpPr>
        <p:spPr>
          <a:xfrm>
            <a:off x="6268280" y="6209323"/>
            <a:ext cx="5380383" cy="27720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Freeform 18">
            <a:extLst>
              <a:ext uri="{FF2B5EF4-FFF2-40B4-BE49-F238E27FC236}">
                <a16:creationId xmlns:a16="http://schemas.microsoft.com/office/drawing/2014/main" id="{B7C6F536-1E57-1045-A9E2-E2AF348EFA0E}"/>
              </a:ext>
            </a:extLst>
          </p:cNvPr>
          <p:cNvSpPr/>
          <p:nvPr/>
        </p:nvSpPr>
        <p:spPr>
          <a:xfrm>
            <a:off x="6532307" y="5868829"/>
            <a:ext cx="5114098" cy="502854"/>
          </a:xfrm>
          <a:custGeom>
            <a:avLst/>
            <a:gdLst>
              <a:gd name="connsiteX0" fmla="*/ 0 w 5114098"/>
              <a:gd name="connsiteY0" fmla="*/ 83811 h 502854"/>
              <a:gd name="connsiteX1" fmla="*/ 83811 w 5114098"/>
              <a:gd name="connsiteY1" fmla="*/ 0 h 502854"/>
              <a:gd name="connsiteX2" fmla="*/ 5030287 w 5114098"/>
              <a:gd name="connsiteY2" fmla="*/ 0 h 502854"/>
              <a:gd name="connsiteX3" fmla="*/ 5114098 w 5114098"/>
              <a:gd name="connsiteY3" fmla="*/ 83811 h 502854"/>
              <a:gd name="connsiteX4" fmla="*/ 5114098 w 5114098"/>
              <a:gd name="connsiteY4" fmla="*/ 419043 h 502854"/>
              <a:gd name="connsiteX5" fmla="*/ 5030287 w 5114098"/>
              <a:gd name="connsiteY5" fmla="*/ 502854 h 502854"/>
              <a:gd name="connsiteX6" fmla="*/ 83811 w 5114098"/>
              <a:gd name="connsiteY6" fmla="*/ 502854 h 502854"/>
              <a:gd name="connsiteX7" fmla="*/ 0 w 5114098"/>
              <a:gd name="connsiteY7" fmla="*/ 419043 h 502854"/>
              <a:gd name="connsiteX8" fmla="*/ 0 w 5114098"/>
              <a:gd name="connsiteY8" fmla="*/ 83811 h 502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14098" h="502854">
                <a:moveTo>
                  <a:pt x="0" y="83811"/>
                </a:moveTo>
                <a:cubicBezTo>
                  <a:pt x="0" y="37523"/>
                  <a:pt x="37523" y="0"/>
                  <a:pt x="83811" y="0"/>
                </a:cubicBezTo>
                <a:lnTo>
                  <a:pt x="5030287" y="0"/>
                </a:lnTo>
                <a:cubicBezTo>
                  <a:pt x="5076575" y="0"/>
                  <a:pt x="5114098" y="37523"/>
                  <a:pt x="5114098" y="83811"/>
                </a:cubicBezTo>
                <a:lnTo>
                  <a:pt x="5114098" y="419043"/>
                </a:lnTo>
                <a:cubicBezTo>
                  <a:pt x="5114098" y="465331"/>
                  <a:pt x="5076575" y="502854"/>
                  <a:pt x="5030287" y="502854"/>
                </a:cubicBezTo>
                <a:lnTo>
                  <a:pt x="83811" y="502854"/>
                </a:lnTo>
                <a:cubicBezTo>
                  <a:pt x="37523" y="502854"/>
                  <a:pt x="0" y="465331"/>
                  <a:pt x="0" y="419043"/>
                </a:cubicBezTo>
                <a:lnTo>
                  <a:pt x="0" y="8381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6903" tIns="24547" rIns="166903" bIns="24547"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If unsure - Get help! Follow your agency’s protocol, call 911</a:t>
            </a:r>
          </a:p>
        </p:txBody>
      </p:sp>
    </p:spTree>
    <p:extLst>
      <p:ext uri="{BB962C8B-B14F-4D97-AF65-F5344CB8AC3E}">
        <p14:creationId xmlns:p14="http://schemas.microsoft.com/office/powerpoint/2010/main" val="230067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143096D5-7C2D-C147-8D9B-0FE5675B4F57}"/>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graphicEl>
                                              <a:dgm id="{012443A6-0B0F-0F48-B0C1-E21FC85C97B7}"/>
                                            </p:graphic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graphicEl>
                                              <a:dgm id="{9F97B65E-B694-BC43-BA19-0F4841E23776}"/>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graphicEl>
                                              <a:dgm id="{BD1BC629-3226-1842-9BD4-221B13F24F3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31980DA5-A93B-1C4E-BCCE-754A176F31EA}"/>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graphicEl>
                                              <a:dgm id="{FA63CED5-F13D-A048-9E2C-919FF04D3AD9}"/>
                                            </p:graphic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graphicEl>
                                              <a:dgm id="{D0E8E1D7-CF3B-7E4F-AB63-A1A078E899A2}"/>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graphicEl>
                                              <a:dgm id="{5FD2BF38-8B28-A34E-9DD8-CCD0E70527BA}"/>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DC71AD19-D736-FC42-B44E-BDB58009B2C7}"/>
                                            </p:graphic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4">
                                            <p:graphicEl>
                                              <a:dgm id="{012443A6-0B0F-0F48-B0C1-E21FC85C97B7}"/>
                                            </p:graphic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4" grpId="1" uiExpand="1">
        <p:bldSub>
          <a:bldDgm bld="one"/>
        </p:bldSub>
      </p:bldGraphic>
      <p:bldP spid="8" grpId="0" animBg="1"/>
      <p:bldP spid="10" grpId="0" animBg="1"/>
      <p:bldP spid="13" grpId="0" animBg="1"/>
      <p:bldP spid="15" grpId="0" animBg="1"/>
      <p:bldP spid="17"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BD163-9688-923D-3941-C24B21493852}"/>
              </a:ext>
            </a:extLst>
          </p:cNvPr>
          <p:cNvSpPr>
            <a:spLocks noGrp="1"/>
          </p:cNvSpPr>
          <p:nvPr>
            <p:ph type="title"/>
          </p:nvPr>
        </p:nvSpPr>
        <p:spPr>
          <a:xfrm>
            <a:off x="606214" y="274320"/>
            <a:ext cx="8596668" cy="670560"/>
          </a:xfrm>
        </p:spPr>
        <p:txBody>
          <a:bodyPr/>
          <a:lstStyle/>
          <a:p>
            <a:pPr algn="ctr"/>
            <a:r>
              <a:rPr lang="en-US" b="1" dirty="0">
                <a:solidFill>
                  <a:schemeClr val="tx1"/>
                </a:solidFill>
              </a:rPr>
              <a:t>What is 988?</a:t>
            </a:r>
          </a:p>
        </p:txBody>
      </p:sp>
      <p:sp>
        <p:nvSpPr>
          <p:cNvPr id="3" name="Content Placeholder 2">
            <a:extLst>
              <a:ext uri="{FF2B5EF4-FFF2-40B4-BE49-F238E27FC236}">
                <a16:creationId xmlns:a16="http://schemas.microsoft.com/office/drawing/2014/main" id="{DE96FAF6-72C5-A5D0-8D13-B68CC0375F0F}"/>
              </a:ext>
            </a:extLst>
          </p:cNvPr>
          <p:cNvSpPr>
            <a:spLocks noGrp="1"/>
          </p:cNvSpPr>
          <p:nvPr>
            <p:ph idx="1"/>
          </p:nvPr>
        </p:nvSpPr>
        <p:spPr>
          <a:xfrm>
            <a:off x="203200" y="951549"/>
            <a:ext cx="10363200" cy="5764211"/>
          </a:xfrm>
        </p:spPr>
        <p:txBody>
          <a:bodyPr>
            <a:normAutofit fontScale="85000" lnSpcReduction="20000"/>
          </a:bodyPr>
          <a:lstStyle/>
          <a:p>
            <a:pPr marL="0" indent="0">
              <a:buNone/>
            </a:pPr>
            <a:r>
              <a:rPr lang="en-US" dirty="0"/>
              <a:t>In July of 2022, 988 became the national three-digit phone number for all mental health, substance use, and suicide crises. 988 calls will be routed to the National Suicide Prevention Lifeline centers in each state, transitioning from the current Lifeline number, 1-800-273-8255. 988 offers rapid access to behavioral health support through connection with trained crisis specialist. While 988 will be available nationally, it is up to each state to ensure crisis services are adequately funded and available to anyone, anywhere, anytime. Missouri’s 988 Task Force is developing a 988 plan and exploring long-term funding options.</a:t>
            </a:r>
          </a:p>
          <a:p>
            <a:pPr marL="0" indent="0">
              <a:buNone/>
            </a:pPr>
            <a:r>
              <a:rPr lang="en-US" dirty="0"/>
              <a:t>988 is opening the door to a robust crisis system that can de-escalate mental health crises and connect individuals to the most appropriate care. With 988 as the first component of our system, we hope to see:</a:t>
            </a:r>
          </a:p>
          <a:p>
            <a:pPr>
              <a:buClrTx/>
              <a:buFont typeface="Arial" panose="020B0604020202020204" pitchFamily="34" charset="0"/>
              <a:buChar char="•"/>
            </a:pPr>
            <a:r>
              <a:rPr lang="en-US" dirty="0"/>
              <a:t>A change in the community response to behavioral health crisis</a:t>
            </a:r>
          </a:p>
          <a:p>
            <a:pPr>
              <a:buClrTx/>
              <a:buFont typeface="Arial" panose="020B0604020202020204" pitchFamily="34" charset="0"/>
              <a:buChar char="•"/>
            </a:pPr>
            <a:r>
              <a:rPr lang="en-US" dirty="0"/>
              <a:t>A decrease in suicides and other poor mental health outcomes</a:t>
            </a:r>
          </a:p>
          <a:p>
            <a:pPr>
              <a:buClrTx/>
              <a:buFont typeface="Arial" panose="020B0604020202020204" pitchFamily="34" charset="0"/>
              <a:buChar char="•"/>
            </a:pPr>
            <a:r>
              <a:rPr lang="en-US" dirty="0"/>
              <a:t>A reduction in health care spending and use of law enforcement with more cost-effective early intervention</a:t>
            </a:r>
          </a:p>
          <a:p>
            <a:pPr marL="0" indent="0">
              <a:buClrTx/>
              <a:buNone/>
            </a:pPr>
            <a:r>
              <a:rPr lang="en-US" b="1" u="sng" dirty="0"/>
              <a:t>How will it work? </a:t>
            </a:r>
          </a:p>
          <a:p>
            <a:pPr marL="0" indent="0">
              <a:buClrTx/>
              <a:buNone/>
            </a:pPr>
            <a:r>
              <a:rPr lang="en-US" dirty="0"/>
              <a:t>When someone calls, chats, or text 988, they can expect to be connected to a crisis specialist who is trained and prepared to deliver support to anyone experiencing a crisis. Because a crisis is defined by the person or family experiencing it, the crisis specialist will engage with the person to understand and address the person’s unique concerns and needs. The intervention may include assessment, stabilization, referral, and follow-up for individuals at high risk for suicide and/or poor mental health outcomes. If a higher level of care is needed, the crisis specialist will work with the called and other supports to connect them to a mobile crisis response team to respond to the person in the community. </a:t>
            </a:r>
          </a:p>
          <a:p>
            <a:pPr marL="0" indent="0">
              <a:buClrTx/>
              <a:buNone/>
            </a:pPr>
            <a:r>
              <a:rPr lang="en-US" u="sng" dirty="0"/>
              <a:t>When should you call 988?</a:t>
            </a:r>
          </a:p>
          <a:p>
            <a:pPr marL="0" indent="0">
              <a:buClrTx/>
              <a:buNone/>
            </a:pPr>
            <a:r>
              <a:rPr lang="en-US" dirty="0"/>
              <a:t>Anyone in need of crisis support for themselves or someone else should call 988 starting July 16. 2022. Until that time, help can be found at 1-800-273-8255. For more information visit the Missouri Department of Mental Health’s website at </a:t>
            </a:r>
            <a:r>
              <a:rPr lang="en-US" u="sng" dirty="0"/>
              <a:t>www.dmh.mo.gov/behavioral-health/988-suicide-and-crisis-lifeline</a:t>
            </a:r>
            <a:endParaRPr lang="en-US" dirty="0"/>
          </a:p>
          <a:p>
            <a:pPr marL="0" indent="0">
              <a:buClrTx/>
              <a:buNone/>
            </a:pPr>
            <a:endParaRPr lang="en-US" dirty="0"/>
          </a:p>
        </p:txBody>
      </p:sp>
    </p:spTree>
    <p:extLst>
      <p:ext uri="{BB962C8B-B14F-4D97-AF65-F5344CB8AC3E}">
        <p14:creationId xmlns:p14="http://schemas.microsoft.com/office/powerpoint/2010/main" val="3396175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BBDD859F-50A9-4942-A88D-D58E4D545736}"/>
              </a:ext>
            </a:extLst>
          </p:cNvPr>
          <p:cNvSpPr txBox="1">
            <a:spLocks/>
          </p:cNvSpPr>
          <p:nvPr/>
        </p:nvSpPr>
        <p:spPr>
          <a:xfrm>
            <a:off x="937260" y="2213265"/>
            <a:ext cx="8931307" cy="33239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1800">
                <a:solidFill>
                  <a:schemeClr val="tx2"/>
                </a:solidFill>
              </a:rPr>
              <a:t>Regional telephone hotlines staffed by behavioral health professionals who can respond to your crisis 24 hours per day and 7 days per week.</a:t>
            </a:r>
          </a:p>
          <a:p>
            <a:pPr algn="ctr"/>
            <a:endParaRPr lang="en-US" sz="1800">
              <a:solidFill>
                <a:schemeClr val="tx2"/>
              </a:solidFill>
            </a:endParaRPr>
          </a:p>
          <a:p>
            <a:pPr algn="ctr"/>
            <a:r>
              <a:rPr lang="en-US" sz="1800">
                <a:solidFill>
                  <a:schemeClr val="tx2"/>
                </a:solidFill>
              </a:rPr>
              <a:t>They will talk with you about your crisis and help you determine what further help is needed, for example, a telephone conversation to provide understanding and support, a face-to-face intervention, an appointment the next day with a behavioral health professional, or perhaps an alternative service that best meets your needs. They may give you other resources or services within your community to provide you with ongoing care following your crisis.</a:t>
            </a:r>
          </a:p>
          <a:p>
            <a:pPr algn="ctr"/>
            <a:endParaRPr lang="en-US" sz="1800">
              <a:solidFill>
                <a:schemeClr val="tx2"/>
              </a:solidFill>
            </a:endParaRPr>
          </a:p>
          <a:p>
            <a:pPr algn="ctr"/>
            <a:r>
              <a:rPr lang="en-US" sz="1800">
                <a:solidFill>
                  <a:schemeClr val="tx2"/>
                </a:solidFill>
              </a:rPr>
              <a:t>All calls are strictly confidential. See statewide map below or interactive map at: </a:t>
            </a:r>
            <a:r>
              <a:rPr lang="en-US" sz="1800">
                <a:solidFill>
                  <a:schemeClr val="tx2"/>
                </a:solidFill>
                <a:hlinkClick r:id="rId3"/>
              </a:rPr>
              <a:t>http://dmh.mo.gov/mentalillness/progs/acimap.html</a:t>
            </a:r>
            <a:endParaRPr lang="en-US" sz="1800">
              <a:solidFill>
                <a:schemeClr val="tx2"/>
              </a:solidFill>
            </a:endParaRPr>
          </a:p>
        </p:txBody>
      </p:sp>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sp>
        <p:nvSpPr>
          <p:cNvPr id="7" name="Title 1">
            <a:extLst>
              <a:ext uri="{FF2B5EF4-FFF2-40B4-BE49-F238E27FC236}">
                <a16:creationId xmlns:a16="http://schemas.microsoft.com/office/drawing/2014/main" id="{25071DE9-86EC-3140-B036-92172FA1231A}"/>
              </a:ext>
            </a:extLst>
          </p:cNvPr>
          <p:cNvSpPr txBox="1">
            <a:spLocks/>
          </p:cNvSpPr>
          <p:nvPr/>
        </p:nvSpPr>
        <p:spPr>
          <a:xfrm>
            <a:off x="1321150" y="800133"/>
            <a:ext cx="7950144"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400" u="sng">
                <a:solidFill>
                  <a:schemeClr val="tx2"/>
                </a:solidFill>
              </a:rPr>
              <a:t>Access Crisis Intervention (ACI) Lines</a:t>
            </a:r>
            <a:endParaRPr lang="en-US" sz="2400">
              <a:solidFill>
                <a:schemeClr val="tx2"/>
              </a:solidFill>
            </a:endParaRPr>
          </a:p>
        </p:txBody>
      </p:sp>
    </p:spTree>
    <p:extLst>
      <p:ext uri="{BB962C8B-B14F-4D97-AF65-F5344CB8AC3E}">
        <p14:creationId xmlns:p14="http://schemas.microsoft.com/office/powerpoint/2010/main" val="4840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21150" y="800133"/>
            <a:ext cx="7950144" cy="369332"/>
          </a:xfrm>
        </p:spPr>
        <p:txBody>
          <a:bodyPr wrap="square" lIns="0" tIns="0" rIns="0" bIns="0">
            <a:spAutoFit/>
          </a:bodyPr>
          <a:lstStyle/>
          <a:p>
            <a:pPr algn="ctr"/>
            <a:r>
              <a:rPr lang="en-US" sz="2400" u="sng">
                <a:solidFill>
                  <a:schemeClr val="tx2"/>
                </a:solidFill>
              </a:rPr>
              <a:t>Access Crisis Intervention (ACI) Lines</a:t>
            </a:r>
            <a:endParaRPr lang="en-US" sz="2400">
              <a:solidFill>
                <a:schemeClr val="tx2"/>
              </a:solidFill>
            </a:endParaRPr>
          </a:p>
        </p:txBody>
      </p:sp>
      <p:sp>
        <p:nvSpPr>
          <p:cNvPr id="6" name="TextBox 5">
            <a:extLst>
              <a:ext uri="{FF2B5EF4-FFF2-40B4-BE49-F238E27FC236}">
                <a16:creationId xmlns:a16="http://schemas.microsoft.com/office/drawing/2014/main" id="{035F9447-D6C7-9C4C-821E-5924E3E29785}"/>
              </a:ext>
            </a:extLst>
          </p:cNvPr>
          <p:cNvSpPr txBox="1"/>
          <p:nvPr/>
        </p:nvSpPr>
        <p:spPr>
          <a:xfrm>
            <a:off x="937260" y="127363"/>
            <a:ext cx="2270174" cy="369332"/>
          </a:xfrm>
          <a:prstGeom prst="rect">
            <a:avLst/>
          </a:prstGeom>
          <a:noFill/>
        </p:spPr>
        <p:txBody>
          <a:bodyPr wrap="square" rtlCol="0">
            <a:spAutoFit/>
          </a:bodyPr>
          <a:lstStyle/>
          <a:p>
            <a:pPr>
              <a:spcAft>
                <a:spcPts val="600"/>
              </a:spcAft>
            </a:pPr>
            <a:r>
              <a:rPr lang="en-US"/>
              <a:t>Suicide Prevention</a:t>
            </a:r>
          </a:p>
        </p:txBody>
      </p:sp>
      <p:graphicFrame>
        <p:nvGraphicFramePr>
          <p:cNvPr id="5" name="Diagram 4">
            <a:extLst>
              <a:ext uri="{FF2B5EF4-FFF2-40B4-BE49-F238E27FC236}">
                <a16:creationId xmlns:a16="http://schemas.microsoft.com/office/drawing/2014/main" id="{68149DC6-1685-5C46-94EB-A926C79F4C3D}"/>
              </a:ext>
            </a:extLst>
          </p:cNvPr>
          <p:cNvGraphicFramePr/>
          <p:nvPr>
            <p:extLst>
              <p:ext uri="{D42A27DB-BD31-4B8C-83A1-F6EECF244321}">
                <p14:modId xmlns:p14="http://schemas.microsoft.com/office/powerpoint/2010/main" val="1574278494"/>
              </p:ext>
            </p:extLst>
          </p:nvPr>
        </p:nvGraphicFramePr>
        <p:xfrm>
          <a:off x="2204278" y="1779104"/>
          <a:ext cx="7067016" cy="4572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1CC12B53-DF72-B848-B1B0-5A21CA1A1F06}"/>
              </a:ext>
            </a:extLst>
          </p:cNvPr>
          <p:cNvSpPr txBox="1"/>
          <p:nvPr/>
        </p:nvSpPr>
        <p:spPr>
          <a:xfrm>
            <a:off x="852912" y="3614839"/>
            <a:ext cx="936475" cy="461665"/>
          </a:xfrm>
          <a:prstGeom prst="rect">
            <a:avLst/>
          </a:prstGeom>
          <a:noFill/>
        </p:spPr>
        <p:txBody>
          <a:bodyPr wrap="none" rtlCol="0">
            <a:spAutoFit/>
          </a:bodyPr>
          <a:lstStyle/>
          <a:p>
            <a:r>
              <a:rPr lang="en-US" sz="2400"/>
              <a:t>Goals</a:t>
            </a:r>
          </a:p>
        </p:txBody>
      </p:sp>
    </p:spTree>
    <p:extLst>
      <p:ext uri="{BB962C8B-B14F-4D97-AF65-F5344CB8AC3E}">
        <p14:creationId xmlns:p14="http://schemas.microsoft.com/office/powerpoint/2010/main" val="2529831245"/>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TotalTime>
  <Words>3136</Words>
  <Application>Microsoft Office PowerPoint</Application>
  <PresentationFormat>Widescreen</PresentationFormat>
  <Paragraphs>192</Paragraphs>
  <Slides>18</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Symbol</vt:lpstr>
      <vt:lpstr>Times New Roman</vt:lpstr>
      <vt:lpstr>Trebuchet MS</vt:lpstr>
      <vt:lpstr>Wingdings</vt:lpstr>
      <vt:lpstr>Wingdings 3</vt:lpstr>
      <vt:lpstr>Facet</vt:lpstr>
      <vt:lpstr>Session 31</vt:lpstr>
      <vt:lpstr>Suicide Myths &amp; Facts</vt:lpstr>
      <vt:lpstr>PowerPoint Presentation</vt:lpstr>
      <vt:lpstr>BE AWARE OF THE FACTS</vt:lpstr>
      <vt:lpstr>PowerPoint Presentation</vt:lpstr>
      <vt:lpstr>How to talk to someone who may be struggling</vt:lpstr>
      <vt:lpstr>What is 988?</vt:lpstr>
      <vt:lpstr>PowerPoint Presentation</vt:lpstr>
      <vt:lpstr>Access Crisis Intervention (ACI) Lines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Suicide Prevention</dc:title>
  <dc:creator>Sheila Mihalick</dc:creator>
  <cp:lastModifiedBy>Kimberly Crouch</cp:lastModifiedBy>
  <cp:revision>33</cp:revision>
  <cp:lastPrinted>2023-02-23T20:53:55Z</cp:lastPrinted>
  <dcterms:created xsi:type="dcterms:W3CDTF">2020-07-23T18:02:27Z</dcterms:created>
  <dcterms:modified xsi:type="dcterms:W3CDTF">2024-05-19T12:01:44Z</dcterms:modified>
</cp:coreProperties>
</file>