
<file path=[Content_Types].xml><?xml version="1.0" encoding="utf-8"?>
<Types xmlns="http://schemas.openxmlformats.org/package/2006/content-types">
  <Default Extension="1" ContentType="image/jpeg"/>
  <Default Extension="fntdata" ContentType="application/x-fontdata"/>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8" r:id="rId1"/>
  </p:sldMasterIdLst>
  <p:notesMasterIdLst>
    <p:notesMasterId r:id="rId12"/>
  </p:notesMasterIdLst>
  <p:sldIdLst>
    <p:sldId id="256" r:id="rId2"/>
    <p:sldId id="442" r:id="rId3"/>
    <p:sldId id="453" r:id="rId4"/>
    <p:sldId id="461" r:id="rId5"/>
    <p:sldId id="462" r:id="rId6"/>
    <p:sldId id="460" r:id="rId7"/>
    <p:sldId id="463" r:id="rId8"/>
    <p:sldId id="464" r:id="rId9"/>
    <p:sldId id="450" r:id="rId10"/>
    <p:sldId id="465" r:id="rId11"/>
  </p:sldIdLst>
  <p:sldSz cx="9144000" cy="6858000" type="screen4x3"/>
  <p:notesSz cx="6858000" cy="9144000"/>
  <p:embeddedFontLst>
    <p:embeddedFont>
      <p:font typeface="Montserrat" panose="00000500000000000000" pitchFamily="2" charset="0"/>
      <p:regular r:id="rId13"/>
      <p:bold r:id="rId14"/>
      <p:italic r:id="rId15"/>
      <p:boldItalic r:id="rId1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84" roundtripDataSignature="AMtx7miPP7Gsh3LFkriqV3IKRRLmHXntWw=="/>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50717" autoAdjust="0"/>
  </p:normalViewPr>
  <p:slideViewPr>
    <p:cSldViewPr snapToGrid="0">
      <p:cViewPr varScale="1">
        <p:scale>
          <a:sx n="42" d="100"/>
          <a:sy n="42" d="100"/>
        </p:scale>
        <p:origin x="2630" y="5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1.fntdata"/><Relationship Id="rId85" Type="http://schemas.openxmlformats.org/officeDocument/2006/relationships/presProps" Target="presProps.xml"/><Relationship Id="rId3" Type="http://schemas.openxmlformats.org/officeDocument/2006/relationships/slide" Target="slides/slide2.xml"/><Relationship Id="rId84" Type="http://customschemas.google.com/relationships/presentationmetadata" Target="metadata"/><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font" Target="fonts/font4.fntdata"/><Relationship Id="rId88"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8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font" Target="fonts/font3.fntdata"/><Relationship Id="rId10" Type="http://schemas.openxmlformats.org/officeDocument/2006/relationships/slide" Target="slides/slide9.xml"/><Relationship Id="rId86"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2.fntdata"/></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DDD955E-38CD-426B-8BC9-023842895238}"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EB541611-A08F-4AE8-9C00-D81FA69A6429}">
      <dgm:prSet/>
      <dgm:spPr/>
      <dgm:t>
        <a:bodyPr/>
        <a:lstStyle/>
        <a:p>
          <a:r>
            <a:rPr lang="en-US"/>
            <a:t>Is guided by people who use drugs (PWUD) and with lived experience of drug use.</a:t>
          </a:r>
        </a:p>
      </dgm:t>
    </dgm:pt>
    <dgm:pt modelId="{6C307446-DC4F-49B1-9BF2-95C90FA785CE}" type="parTrans" cxnId="{EE7D4BF2-C825-4863-9825-5CF97AA95C7A}">
      <dgm:prSet/>
      <dgm:spPr/>
      <dgm:t>
        <a:bodyPr/>
        <a:lstStyle/>
        <a:p>
          <a:endParaRPr lang="en-US"/>
        </a:p>
      </dgm:t>
    </dgm:pt>
    <dgm:pt modelId="{8DC740FE-DA07-4BD6-9E66-384A1ACB44EA}" type="sibTrans" cxnId="{EE7D4BF2-C825-4863-9825-5CF97AA95C7A}">
      <dgm:prSet/>
      <dgm:spPr/>
      <dgm:t>
        <a:bodyPr/>
        <a:lstStyle/>
        <a:p>
          <a:endParaRPr lang="en-US"/>
        </a:p>
      </dgm:t>
    </dgm:pt>
    <dgm:pt modelId="{816D3BC8-C26B-4722-9CAA-1ADE2F47AA8D}">
      <dgm:prSet/>
      <dgm:spPr/>
      <dgm:t>
        <a:bodyPr/>
        <a:lstStyle/>
        <a:p>
          <a:r>
            <a:rPr lang="en-US"/>
            <a:t>Embraces the inherent value of people.</a:t>
          </a:r>
        </a:p>
      </dgm:t>
    </dgm:pt>
    <dgm:pt modelId="{025E1E94-FDA1-48A5-BBD8-950AB283811C}" type="parTrans" cxnId="{87B51162-0D53-4478-93BA-C36A1848B3EF}">
      <dgm:prSet/>
      <dgm:spPr/>
      <dgm:t>
        <a:bodyPr/>
        <a:lstStyle/>
        <a:p>
          <a:endParaRPr lang="en-US"/>
        </a:p>
      </dgm:t>
    </dgm:pt>
    <dgm:pt modelId="{3A018290-1F48-48D9-B74D-9ACE7630EDD2}" type="sibTrans" cxnId="{87B51162-0D53-4478-93BA-C36A1848B3EF}">
      <dgm:prSet/>
      <dgm:spPr/>
      <dgm:t>
        <a:bodyPr/>
        <a:lstStyle/>
        <a:p>
          <a:endParaRPr lang="en-US"/>
        </a:p>
      </dgm:t>
    </dgm:pt>
    <dgm:pt modelId="{670B78E4-6024-4275-B839-909D6EF2B335}">
      <dgm:prSet/>
      <dgm:spPr/>
      <dgm:t>
        <a:bodyPr/>
        <a:lstStyle/>
        <a:p>
          <a:r>
            <a:rPr lang="en-US"/>
            <a:t>Commits to deep community engagement and community building.</a:t>
          </a:r>
        </a:p>
      </dgm:t>
    </dgm:pt>
    <dgm:pt modelId="{F4C5A576-70E0-48C3-8118-5A2A362C9967}" type="parTrans" cxnId="{03A9E383-D28B-46ED-8779-17350E74E0D1}">
      <dgm:prSet/>
      <dgm:spPr/>
      <dgm:t>
        <a:bodyPr/>
        <a:lstStyle/>
        <a:p>
          <a:endParaRPr lang="en-US"/>
        </a:p>
      </dgm:t>
    </dgm:pt>
    <dgm:pt modelId="{D9E5F8D8-8FFD-4D56-B0F2-75059AD6891B}" type="sibTrans" cxnId="{03A9E383-D28B-46ED-8779-17350E74E0D1}">
      <dgm:prSet/>
      <dgm:spPr/>
      <dgm:t>
        <a:bodyPr/>
        <a:lstStyle/>
        <a:p>
          <a:endParaRPr lang="en-US"/>
        </a:p>
      </dgm:t>
    </dgm:pt>
    <dgm:pt modelId="{6514ECB6-C1F6-45C0-A158-0B4982C49A59}">
      <dgm:prSet/>
      <dgm:spPr/>
      <dgm:t>
        <a:bodyPr/>
        <a:lstStyle/>
        <a:p>
          <a:r>
            <a:rPr lang="en-US"/>
            <a:t>Promotes equity, rights, and reparative social justice.</a:t>
          </a:r>
        </a:p>
      </dgm:t>
    </dgm:pt>
    <dgm:pt modelId="{D5A02BB8-72E1-417C-A0DA-4C46A7DA1DA7}" type="parTrans" cxnId="{4B10E3BE-40AF-439F-8258-F8CE1F57B270}">
      <dgm:prSet/>
      <dgm:spPr/>
      <dgm:t>
        <a:bodyPr/>
        <a:lstStyle/>
        <a:p>
          <a:endParaRPr lang="en-US"/>
        </a:p>
      </dgm:t>
    </dgm:pt>
    <dgm:pt modelId="{9C0C5EA6-BF73-4CD1-9D6F-E28E1379CE96}" type="sibTrans" cxnId="{4B10E3BE-40AF-439F-8258-F8CE1F57B270}">
      <dgm:prSet/>
      <dgm:spPr/>
      <dgm:t>
        <a:bodyPr/>
        <a:lstStyle/>
        <a:p>
          <a:endParaRPr lang="en-US"/>
        </a:p>
      </dgm:t>
    </dgm:pt>
    <dgm:pt modelId="{41244A16-DFBC-448E-88C1-7A3C764B8945}">
      <dgm:prSet/>
      <dgm:spPr/>
      <dgm:t>
        <a:bodyPr/>
        <a:lstStyle/>
        <a:p>
          <a:r>
            <a:rPr lang="en-US"/>
            <a:t>Offers lowest barrier access and non-coercive support.</a:t>
          </a:r>
        </a:p>
      </dgm:t>
    </dgm:pt>
    <dgm:pt modelId="{CE624FDA-80D9-4E53-A151-65F052307C0A}" type="parTrans" cxnId="{606A5BB2-46EA-4DBA-B549-0096AB8FECC6}">
      <dgm:prSet/>
      <dgm:spPr/>
      <dgm:t>
        <a:bodyPr/>
        <a:lstStyle/>
        <a:p>
          <a:endParaRPr lang="en-US"/>
        </a:p>
      </dgm:t>
    </dgm:pt>
    <dgm:pt modelId="{91427665-246E-481D-94B5-0A1E4808B522}" type="sibTrans" cxnId="{606A5BB2-46EA-4DBA-B549-0096AB8FECC6}">
      <dgm:prSet/>
      <dgm:spPr/>
      <dgm:t>
        <a:bodyPr/>
        <a:lstStyle/>
        <a:p>
          <a:endParaRPr lang="en-US"/>
        </a:p>
      </dgm:t>
    </dgm:pt>
    <dgm:pt modelId="{08F2F30B-E7EA-4326-BBC0-554BB0C0864C}">
      <dgm:prSet/>
      <dgm:spPr/>
      <dgm:t>
        <a:bodyPr/>
        <a:lstStyle/>
        <a:p>
          <a:r>
            <a:rPr lang="en-US"/>
            <a:t>Focuses on any positive change, as defined by the person.</a:t>
          </a:r>
        </a:p>
      </dgm:t>
    </dgm:pt>
    <dgm:pt modelId="{50CF42BD-15F7-459F-9E7F-7DC6553860AC}" type="parTrans" cxnId="{FA11AA2A-4807-4A97-BB80-BA19696A6D07}">
      <dgm:prSet/>
      <dgm:spPr/>
      <dgm:t>
        <a:bodyPr/>
        <a:lstStyle/>
        <a:p>
          <a:endParaRPr lang="en-US"/>
        </a:p>
      </dgm:t>
    </dgm:pt>
    <dgm:pt modelId="{5788D17B-2C6E-47B2-89DA-31C4BA280FFB}" type="sibTrans" cxnId="{FA11AA2A-4807-4A97-BB80-BA19696A6D07}">
      <dgm:prSet/>
      <dgm:spPr/>
      <dgm:t>
        <a:bodyPr/>
        <a:lstStyle/>
        <a:p>
          <a:endParaRPr lang="en-US"/>
        </a:p>
      </dgm:t>
    </dgm:pt>
    <dgm:pt modelId="{244B7339-41A8-42D2-A9B9-BCED4500E568}" type="pres">
      <dgm:prSet presAssocID="{7DDD955E-38CD-426B-8BC9-023842895238}" presName="linear" presStyleCnt="0">
        <dgm:presLayoutVars>
          <dgm:animLvl val="lvl"/>
          <dgm:resizeHandles val="exact"/>
        </dgm:presLayoutVars>
      </dgm:prSet>
      <dgm:spPr/>
    </dgm:pt>
    <dgm:pt modelId="{69C9AB3E-2983-4BB9-AEF9-2AC8704F547C}" type="pres">
      <dgm:prSet presAssocID="{EB541611-A08F-4AE8-9C00-D81FA69A6429}" presName="parentText" presStyleLbl="node1" presStyleIdx="0" presStyleCnt="6">
        <dgm:presLayoutVars>
          <dgm:chMax val="0"/>
          <dgm:bulletEnabled val="1"/>
        </dgm:presLayoutVars>
      </dgm:prSet>
      <dgm:spPr/>
    </dgm:pt>
    <dgm:pt modelId="{32B74895-CDA8-44E7-986F-51685DC33A3A}" type="pres">
      <dgm:prSet presAssocID="{8DC740FE-DA07-4BD6-9E66-384A1ACB44EA}" presName="spacer" presStyleCnt="0"/>
      <dgm:spPr/>
    </dgm:pt>
    <dgm:pt modelId="{BB6A6929-089C-4065-AD02-B035160E9C39}" type="pres">
      <dgm:prSet presAssocID="{816D3BC8-C26B-4722-9CAA-1ADE2F47AA8D}" presName="parentText" presStyleLbl="node1" presStyleIdx="1" presStyleCnt="6">
        <dgm:presLayoutVars>
          <dgm:chMax val="0"/>
          <dgm:bulletEnabled val="1"/>
        </dgm:presLayoutVars>
      </dgm:prSet>
      <dgm:spPr/>
    </dgm:pt>
    <dgm:pt modelId="{6DCCDF22-11C0-4DBB-A9D7-95842774C854}" type="pres">
      <dgm:prSet presAssocID="{3A018290-1F48-48D9-B74D-9ACE7630EDD2}" presName="spacer" presStyleCnt="0"/>
      <dgm:spPr/>
    </dgm:pt>
    <dgm:pt modelId="{BC56721F-AA9D-4D23-BD16-3F321A96BDF1}" type="pres">
      <dgm:prSet presAssocID="{670B78E4-6024-4275-B839-909D6EF2B335}" presName="parentText" presStyleLbl="node1" presStyleIdx="2" presStyleCnt="6">
        <dgm:presLayoutVars>
          <dgm:chMax val="0"/>
          <dgm:bulletEnabled val="1"/>
        </dgm:presLayoutVars>
      </dgm:prSet>
      <dgm:spPr/>
    </dgm:pt>
    <dgm:pt modelId="{8388B439-5773-496C-B88A-20EB600C3229}" type="pres">
      <dgm:prSet presAssocID="{D9E5F8D8-8FFD-4D56-B0F2-75059AD6891B}" presName="spacer" presStyleCnt="0"/>
      <dgm:spPr/>
    </dgm:pt>
    <dgm:pt modelId="{E6A35DA4-5C46-4359-A9F2-279E49ABC200}" type="pres">
      <dgm:prSet presAssocID="{6514ECB6-C1F6-45C0-A158-0B4982C49A59}" presName="parentText" presStyleLbl="node1" presStyleIdx="3" presStyleCnt="6">
        <dgm:presLayoutVars>
          <dgm:chMax val="0"/>
          <dgm:bulletEnabled val="1"/>
        </dgm:presLayoutVars>
      </dgm:prSet>
      <dgm:spPr/>
    </dgm:pt>
    <dgm:pt modelId="{5A8AF3C5-0BB5-453E-813B-3B0E250CC8D1}" type="pres">
      <dgm:prSet presAssocID="{9C0C5EA6-BF73-4CD1-9D6F-E28E1379CE96}" presName="spacer" presStyleCnt="0"/>
      <dgm:spPr/>
    </dgm:pt>
    <dgm:pt modelId="{D1ED8495-4B54-40AF-844A-F1078004909A}" type="pres">
      <dgm:prSet presAssocID="{41244A16-DFBC-448E-88C1-7A3C764B8945}" presName="parentText" presStyleLbl="node1" presStyleIdx="4" presStyleCnt="6">
        <dgm:presLayoutVars>
          <dgm:chMax val="0"/>
          <dgm:bulletEnabled val="1"/>
        </dgm:presLayoutVars>
      </dgm:prSet>
      <dgm:spPr/>
    </dgm:pt>
    <dgm:pt modelId="{68F0F674-BBCE-447B-8686-0CA44BC394BB}" type="pres">
      <dgm:prSet presAssocID="{91427665-246E-481D-94B5-0A1E4808B522}" presName="spacer" presStyleCnt="0"/>
      <dgm:spPr/>
    </dgm:pt>
    <dgm:pt modelId="{6DE3B942-6BDF-42CE-B4F0-9B83ADEA0769}" type="pres">
      <dgm:prSet presAssocID="{08F2F30B-E7EA-4326-BBC0-554BB0C0864C}" presName="parentText" presStyleLbl="node1" presStyleIdx="5" presStyleCnt="6">
        <dgm:presLayoutVars>
          <dgm:chMax val="0"/>
          <dgm:bulletEnabled val="1"/>
        </dgm:presLayoutVars>
      </dgm:prSet>
      <dgm:spPr/>
    </dgm:pt>
  </dgm:ptLst>
  <dgm:cxnLst>
    <dgm:cxn modelId="{37D5A720-D9BE-438A-8648-17E611D7A9D4}" type="presOf" srcId="{41244A16-DFBC-448E-88C1-7A3C764B8945}" destId="{D1ED8495-4B54-40AF-844A-F1078004909A}" srcOrd="0" destOrd="0" presId="urn:microsoft.com/office/officeart/2005/8/layout/vList2"/>
    <dgm:cxn modelId="{C312B426-992C-4DEF-9128-1BF582892241}" type="presOf" srcId="{816D3BC8-C26B-4722-9CAA-1ADE2F47AA8D}" destId="{BB6A6929-089C-4065-AD02-B035160E9C39}" srcOrd="0" destOrd="0" presId="urn:microsoft.com/office/officeart/2005/8/layout/vList2"/>
    <dgm:cxn modelId="{FA11AA2A-4807-4A97-BB80-BA19696A6D07}" srcId="{7DDD955E-38CD-426B-8BC9-023842895238}" destId="{08F2F30B-E7EA-4326-BBC0-554BB0C0864C}" srcOrd="5" destOrd="0" parTransId="{50CF42BD-15F7-459F-9E7F-7DC6553860AC}" sibTransId="{5788D17B-2C6E-47B2-89DA-31C4BA280FFB}"/>
    <dgm:cxn modelId="{90864C32-AAF8-47BD-BF0E-DAA5B30A9DAD}" type="presOf" srcId="{670B78E4-6024-4275-B839-909D6EF2B335}" destId="{BC56721F-AA9D-4D23-BD16-3F321A96BDF1}" srcOrd="0" destOrd="0" presId="urn:microsoft.com/office/officeart/2005/8/layout/vList2"/>
    <dgm:cxn modelId="{87B51162-0D53-4478-93BA-C36A1848B3EF}" srcId="{7DDD955E-38CD-426B-8BC9-023842895238}" destId="{816D3BC8-C26B-4722-9CAA-1ADE2F47AA8D}" srcOrd="1" destOrd="0" parTransId="{025E1E94-FDA1-48A5-BBD8-950AB283811C}" sibTransId="{3A018290-1F48-48D9-B74D-9ACE7630EDD2}"/>
    <dgm:cxn modelId="{84F1EF44-3EEC-4899-BDD1-2423A6B57EE6}" type="presOf" srcId="{08F2F30B-E7EA-4326-BBC0-554BB0C0864C}" destId="{6DE3B942-6BDF-42CE-B4F0-9B83ADEA0769}" srcOrd="0" destOrd="0" presId="urn:microsoft.com/office/officeart/2005/8/layout/vList2"/>
    <dgm:cxn modelId="{3346127F-C3B5-467E-97F0-53F049FABC0C}" type="presOf" srcId="{6514ECB6-C1F6-45C0-A158-0B4982C49A59}" destId="{E6A35DA4-5C46-4359-A9F2-279E49ABC200}" srcOrd="0" destOrd="0" presId="urn:microsoft.com/office/officeart/2005/8/layout/vList2"/>
    <dgm:cxn modelId="{03A9E383-D28B-46ED-8779-17350E74E0D1}" srcId="{7DDD955E-38CD-426B-8BC9-023842895238}" destId="{670B78E4-6024-4275-B839-909D6EF2B335}" srcOrd="2" destOrd="0" parTransId="{F4C5A576-70E0-48C3-8118-5A2A362C9967}" sibTransId="{D9E5F8D8-8FFD-4D56-B0F2-75059AD6891B}"/>
    <dgm:cxn modelId="{606A5BB2-46EA-4DBA-B549-0096AB8FECC6}" srcId="{7DDD955E-38CD-426B-8BC9-023842895238}" destId="{41244A16-DFBC-448E-88C1-7A3C764B8945}" srcOrd="4" destOrd="0" parTransId="{CE624FDA-80D9-4E53-A151-65F052307C0A}" sibTransId="{91427665-246E-481D-94B5-0A1E4808B522}"/>
    <dgm:cxn modelId="{4B10E3BE-40AF-439F-8258-F8CE1F57B270}" srcId="{7DDD955E-38CD-426B-8BC9-023842895238}" destId="{6514ECB6-C1F6-45C0-A158-0B4982C49A59}" srcOrd="3" destOrd="0" parTransId="{D5A02BB8-72E1-417C-A0DA-4C46A7DA1DA7}" sibTransId="{9C0C5EA6-BF73-4CD1-9D6F-E28E1379CE96}"/>
    <dgm:cxn modelId="{EE7D4BF2-C825-4863-9825-5CF97AA95C7A}" srcId="{7DDD955E-38CD-426B-8BC9-023842895238}" destId="{EB541611-A08F-4AE8-9C00-D81FA69A6429}" srcOrd="0" destOrd="0" parTransId="{6C307446-DC4F-49B1-9BF2-95C90FA785CE}" sibTransId="{8DC740FE-DA07-4BD6-9E66-384A1ACB44EA}"/>
    <dgm:cxn modelId="{C71E32F8-C928-41DA-9230-CA09C255F4CC}" type="presOf" srcId="{7DDD955E-38CD-426B-8BC9-023842895238}" destId="{244B7339-41A8-42D2-A9B9-BCED4500E568}" srcOrd="0" destOrd="0" presId="urn:microsoft.com/office/officeart/2005/8/layout/vList2"/>
    <dgm:cxn modelId="{8F1D81F9-E801-4C2D-9765-D81ECA284461}" type="presOf" srcId="{EB541611-A08F-4AE8-9C00-D81FA69A6429}" destId="{69C9AB3E-2983-4BB9-AEF9-2AC8704F547C}" srcOrd="0" destOrd="0" presId="urn:microsoft.com/office/officeart/2005/8/layout/vList2"/>
    <dgm:cxn modelId="{D7EF8545-51E6-4A8E-8291-495A4A296D98}" type="presParOf" srcId="{244B7339-41A8-42D2-A9B9-BCED4500E568}" destId="{69C9AB3E-2983-4BB9-AEF9-2AC8704F547C}" srcOrd="0" destOrd="0" presId="urn:microsoft.com/office/officeart/2005/8/layout/vList2"/>
    <dgm:cxn modelId="{7558BA87-C24A-4E12-8D9F-DA185755B593}" type="presParOf" srcId="{244B7339-41A8-42D2-A9B9-BCED4500E568}" destId="{32B74895-CDA8-44E7-986F-51685DC33A3A}" srcOrd="1" destOrd="0" presId="urn:microsoft.com/office/officeart/2005/8/layout/vList2"/>
    <dgm:cxn modelId="{033847E6-DB16-40AA-9860-9A6943A2CCAF}" type="presParOf" srcId="{244B7339-41A8-42D2-A9B9-BCED4500E568}" destId="{BB6A6929-089C-4065-AD02-B035160E9C39}" srcOrd="2" destOrd="0" presId="urn:microsoft.com/office/officeart/2005/8/layout/vList2"/>
    <dgm:cxn modelId="{9ADF6F13-1E38-4BA3-97A3-C9DF7EE7AAA4}" type="presParOf" srcId="{244B7339-41A8-42D2-A9B9-BCED4500E568}" destId="{6DCCDF22-11C0-4DBB-A9D7-95842774C854}" srcOrd="3" destOrd="0" presId="urn:microsoft.com/office/officeart/2005/8/layout/vList2"/>
    <dgm:cxn modelId="{077713C0-33A2-40D0-8214-10FAAB8D3038}" type="presParOf" srcId="{244B7339-41A8-42D2-A9B9-BCED4500E568}" destId="{BC56721F-AA9D-4D23-BD16-3F321A96BDF1}" srcOrd="4" destOrd="0" presId="urn:microsoft.com/office/officeart/2005/8/layout/vList2"/>
    <dgm:cxn modelId="{DBF65EF4-7F86-410A-89B7-0AD4FF48D821}" type="presParOf" srcId="{244B7339-41A8-42D2-A9B9-BCED4500E568}" destId="{8388B439-5773-496C-B88A-20EB600C3229}" srcOrd="5" destOrd="0" presId="urn:microsoft.com/office/officeart/2005/8/layout/vList2"/>
    <dgm:cxn modelId="{3DCDC7E3-6E1B-47CA-BF07-79868EBD90AC}" type="presParOf" srcId="{244B7339-41A8-42D2-A9B9-BCED4500E568}" destId="{E6A35DA4-5C46-4359-A9F2-279E49ABC200}" srcOrd="6" destOrd="0" presId="urn:microsoft.com/office/officeart/2005/8/layout/vList2"/>
    <dgm:cxn modelId="{0A7D89D8-B3EE-4DA4-88B8-326DEF7D73D7}" type="presParOf" srcId="{244B7339-41A8-42D2-A9B9-BCED4500E568}" destId="{5A8AF3C5-0BB5-453E-813B-3B0E250CC8D1}" srcOrd="7" destOrd="0" presId="urn:microsoft.com/office/officeart/2005/8/layout/vList2"/>
    <dgm:cxn modelId="{EAF11846-597C-4E04-96F9-842CDF3D141F}" type="presParOf" srcId="{244B7339-41A8-42D2-A9B9-BCED4500E568}" destId="{D1ED8495-4B54-40AF-844A-F1078004909A}" srcOrd="8" destOrd="0" presId="urn:microsoft.com/office/officeart/2005/8/layout/vList2"/>
    <dgm:cxn modelId="{FC232C1B-CF8D-4726-9B27-2387164EF730}" type="presParOf" srcId="{244B7339-41A8-42D2-A9B9-BCED4500E568}" destId="{68F0F674-BBCE-447B-8686-0CA44BC394BB}" srcOrd="9" destOrd="0" presId="urn:microsoft.com/office/officeart/2005/8/layout/vList2"/>
    <dgm:cxn modelId="{689CB437-870D-4F36-8389-4D9FE87DD97D}" type="presParOf" srcId="{244B7339-41A8-42D2-A9B9-BCED4500E568}" destId="{6DE3B942-6BDF-42CE-B4F0-9B83ADEA0769}" srcOrd="10"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9C9AB3E-2983-4BB9-AEF9-2AC8704F547C}">
      <dsp:nvSpPr>
        <dsp:cNvPr id="0" name=""/>
        <dsp:cNvSpPr/>
      </dsp:nvSpPr>
      <dsp:spPr>
        <a:xfrm>
          <a:off x="0" y="44505"/>
          <a:ext cx="8786875" cy="343980"/>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en-US" sz="1400" kern="1200"/>
            <a:t>Is guided by people who use drugs (PWUD) and with lived experience of drug use.</a:t>
          </a:r>
        </a:p>
      </dsp:txBody>
      <dsp:txXfrm>
        <a:off x="16792" y="61297"/>
        <a:ext cx="8753291" cy="310396"/>
      </dsp:txXfrm>
    </dsp:sp>
    <dsp:sp modelId="{BB6A6929-089C-4065-AD02-B035160E9C39}">
      <dsp:nvSpPr>
        <dsp:cNvPr id="0" name=""/>
        <dsp:cNvSpPr/>
      </dsp:nvSpPr>
      <dsp:spPr>
        <a:xfrm>
          <a:off x="0" y="428805"/>
          <a:ext cx="8786875" cy="343980"/>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en-US" sz="1400" kern="1200"/>
            <a:t>Embraces the inherent value of people.</a:t>
          </a:r>
        </a:p>
      </dsp:txBody>
      <dsp:txXfrm>
        <a:off x="16792" y="445597"/>
        <a:ext cx="8753291" cy="310396"/>
      </dsp:txXfrm>
    </dsp:sp>
    <dsp:sp modelId="{BC56721F-AA9D-4D23-BD16-3F321A96BDF1}">
      <dsp:nvSpPr>
        <dsp:cNvPr id="0" name=""/>
        <dsp:cNvSpPr/>
      </dsp:nvSpPr>
      <dsp:spPr>
        <a:xfrm>
          <a:off x="0" y="813105"/>
          <a:ext cx="8786875" cy="343980"/>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en-US" sz="1400" kern="1200"/>
            <a:t>Commits to deep community engagement and community building.</a:t>
          </a:r>
        </a:p>
      </dsp:txBody>
      <dsp:txXfrm>
        <a:off x="16792" y="829897"/>
        <a:ext cx="8753291" cy="310396"/>
      </dsp:txXfrm>
    </dsp:sp>
    <dsp:sp modelId="{E6A35DA4-5C46-4359-A9F2-279E49ABC200}">
      <dsp:nvSpPr>
        <dsp:cNvPr id="0" name=""/>
        <dsp:cNvSpPr/>
      </dsp:nvSpPr>
      <dsp:spPr>
        <a:xfrm>
          <a:off x="0" y="1197405"/>
          <a:ext cx="8786875" cy="343980"/>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en-US" sz="1400" kern="1200"/>
            <a:t>Promotes equity, rights, and reparative social justice.</a:t>
          </a:r>
        </a:p>
      </dsp:txBody>
      <dsp:txXfrm>
        <a:off x="16792" y="1214197"/>
        <a:ext cx="8753291" cy="310396"/>
      </dsp:txXfrm>
    </dsp:sp>
    <dsp:sp modelId="{D1ED8495-4B54-40AF-844A-F1078004909A}">
      <dsp:nvSpPr>
        <dsp:cNvPr id="0" name=""/>
        <dsp:cNvSpPr/>
      </dsp:nvSpPr>
      <dsp:spPr>
        <a:xfrm>
          <a:off x="0" y="1581705"/>
          <a:ext cx="8786875" cy="343980"/>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en-US" sz="1400" kern="1200"/>
            <a:t>Offers lowest barrier access and non-coercive support.</a:t>
          </a:r>
        </a:p>
      </dsp:txBody>
      <dsp:txXfrm>
        <a:off x="16792" y="1598497"/>
        <a:ext cx="8753291" cy="310396"/>
      </dsp:txXfrm>
    </dsp:sp>
    <dsp:sp modelId="{6DE3B942-6BDF-42CE-B4F0-9B83ADEA0769}">
      <dsp:nvSpPr>
        <dsp:cNvPr id="0" name=""/>
        <dsp:cNvSpPr/>
      </dsp:nvSpPr>
      <dsp:spPr>
        <a:xfrm>
          <a:off x="0" y="1966005"/>
          <a:ext cx="8786875" cy="343980"/>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en-US" sz="1400" kern="1200"/>
            <a:t>Focuses on any positive change, as defined by the person.</a:t>
          </a:r>
        </a:p>
      </dsp:txBody>
      <dsp:txXfrm>
        <a:off x="16792" y="1982797"/>
        <a:ext cx="8753291" cy="310396"/>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72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7200"/>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7200"/>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
        <p:cNvGrpSpPr/>
        <p:nvPr/>
      </p:nvGrpSpPr>
      <p:grpSpPr>
        <a:xfrm>
          <a:off x="0" y="0"/>
          <a:ext cx="0" cy="0"/>
          <a:chOff x="0" y="0"/>
          <a:chExt cx="0" cy="0"/>
        </a:xfrm>
      </p:grpSpPr>
      <p:sp>
        <p:nvSpPr>
          <p:cNvPr id="57" name="Google Shape;57;p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8" name="Google Shape;58;p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solidFill>
                  <a:schemeClr val="accent3"/>
                </a:solidFill>
                <a:latin typeface="Arial" panose="020B0604020202020204" pitchFamily="34" charset="0"/>
                <a:cs typeface="Arial" panose="020B0604020202020204" pitchFamily="34" charset="0"/>
              </a:rPr>
              <a:t>Have participant read a sections then discuss.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dirty="0">
              <a:solidFill>
                <a:schemeClr val="accent3"/>
              </a:solidFill>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chemeClr val="accent3"/>
                </a:solidFill>
                <a:latin typeface="Arial" panose="020B0604020202020204" pitchFamily="34" charset="0"/>
                <a:cs typeface="Arial" panose="020B0604020202020204" pitchFamily="34" charset="0"/>
              </a:rPr>
              <a:t>Realistic: </a:t>
            </a:r>
            <a:r>
              <a:rPr lang="en-US" sz="1200" dirty="0">
                <a:latin typeface="Arial" panose="020B0604020202020204" pitchFamily="34" charset="0"/>
                <a:cs typeface="Arial" panose="020B0604020202020204" pitchFamily="34" charset="0"/>
              </a:rPr>
              <a:t>A realistic approach means taking steps to reduce harm even when a people continues to use substances. We recognize that substance use happens regardless of our wants and wishes.</a:t>
            </a:r>
          </a:p>
          <a:p>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chemeClr val="accent3"/>
                </a:solidFill>
                <a:latin typeface="Arial" panose="020B0604020202020204" pitchFamily="34" charset="0"/>
                <a:cs typeface="Arial" panose="020B0604020202020204" pitchFamily="34" charset="0"/>
              </a:rPr>
              <a:t>Choice: </a:t>
            </a:r>
            <a:r>
              <a:rPr lang="en-US" sz="1100" b="1" dirty="0">
                <a:latin typeface="Arial" panose="020B0604020202020204" pitchFamily="34" charset="0"/>
                <a:cs typeface="Arial" panose="020B0604020202020204" pitchFamily="34" charset="0"/>
              </a:rPr>
              <a:t> </a:t>
            </a:r>
            <a:r>
              <a:rPr lang="en-US" sz="1200" dirty="0"/>
              <a:t>We have an ethical obligation to respect the decisions made by the people we serve, even when those decisions may cause harm. We do not want to take away someone’s ability to cope and survive. This will only increase distress by failing to identify the full reasoning of why a person continues to use substances.</a:t>
            </a:r>
            <a:endParaRPr lang="en-US" sz="1200" b="0" dirty="0">
              <a:solidFill>
                <a:schemeClr val="accent3"/>
              </a:solidFill>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dirty="0">
              <a:solidFill>
                <a:schemeClr val="accent3"/>
              </a:solidFill>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Rights: </a:t>
            </a:r>
            <a:r>
              <a:rPr lang="en-US" dirty="0"/>
              <a:t>Those who use substances have the right to fair, nonjudgmental, and evidence-based services regardless of the substance use.</a:t>
            </a:r>
          </a:p>
          <a:p>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r>
              <a:rPr lang="en-US" sz="2000" b="1" dirty="0">
                <a:effectLst/>
                <a:latin typeface="Calibri" panose="020F0502020204030204" pitchFamily="34" charset="0"/>
                <a:ea typeface="Calibri" panose="020F0502020204030204" pitchFamily="34" charset="0"/>
                <a:cs typeface="Times New Roman" panose="02020603050405020304" pitchFamily="18" charset="0"/>
              </a:rPr>
              <a:t>I don’t have to agree with what you are doing today, but I can still show you radical compassion</a:t>
            </a:r>
            <a:endParaRPr lang="en-US" sz="2000" b="1" dirty="0"/>
          </a:p>
        </p:txBody>
      </p:sp>
      <p:sp>
        <p:nvSpPr>
          <p:cNvPr id="4" name="Slide Number Placeholder 3"/>
          <p:cNvSpPr>
            <a:spLocks noGrp="1"/>
          </p:cNvSpPr>
          <p:nvPr>
            <p:ph type="sldNum" sz="quarter" idx="5"/>
          </p:nvPr>
        </p:nvSpPr>
        <p:spPr/>
        <p:txBody>
          <a:bodyPr/>
          <a:lstStyle/>
          <a:p>
            <a:fld id="{B5A86138-5731-4BDD-81AA-C3EDAB059554}" type="slidenum">
              <a:rPr lang="en-US" smtClean="0"/>
              <a:t>2</a:t>
            </a:fld>
            <a:endParaRPr lang="en-US"/>
          </a:p>
        </p:txBody>
      </p:sp>
    </p:spTree>
    <p:extLst>
      <p:ext uri="{BB962C8B-B14F-4D97-AF65-F5344CB8AC3E}">
        <p14:creationId xmlns:p14="http://schemas.microsoft.com/office/powerpoint/2010/main" val="41858710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mj-lt"/>
              <a:buNone/>
            </a:pPr>
            <a:r>
              <a:rPr lang="en-US" sz="1200" dirty="0">
                <a:latin typeface="Arial" panose="020B0604020202020204" pitchFamily="34" charset="0"/>
                <a:cs typeface="Arial" panose="020B0604020202020204" pitchFamily="34" charset="0"/>
              </a:rPr>
              <a:t>1. </a:t>
            </a:r>
            <a:r>
              <a:rPr lang="en-US" sz="1200" b="1" dirty="0">
                <a:latin typeface="Arial" panose="020B0604020202020204" pitchFamily="34" charset="0"/>
                <a:cs typeface="Arial" panose="020B0604020202020204" pitchFamily="34" charset="0"/>
              </a:rPr>
              <a:t>Is guided by people who use drugs (PWUD) and with lived experience of drug use.</a:t>
            </a:r>
          </a:p>
          <a:p>
            <a:pPr marL="0" indent="0">
              <a:buFont typeface="+mj-lt"/>
              <a:buNone/>
            </a:pPr>
            <a:r>
              <a:rPr lang="en-US" dirty="0"/>
              <a:t>Organizations providing harm reduction services should have a formal mechanism to meaningfully include the voices of people with lived experience in the design, implementation, and evaluation of those services (Ti et al., 2012). Through shared decision-making, people with lived experience are empowered to take an active role in the engagement process and have better outcomes (SAMHSA, 2010). Adopting at least one of the following specific mechanisms of inclusion is mission critical: advisory boards of PWUD, consultation of Community-based Harm Reduction Programs (CHRPs) or any other peer-led organizations, and the employment of people with lived experience in both intervention and administrative roles. It is important to note that while people in recovery and people who formerly used drugs have valuable experience, including the perspective of people who currently use drugs and have a working understanding of the current, dynamic, and rapidly changing landscape of drug use in a particular community in which an organization is working is essential to successful engagement and outcomes</a:t>
            </a:r>
            <a:endParaRPr lang="en-US" sz="1200" dirty="0">
              <a:latin typeface="Arial" panose="020B0604020202020204" pitchFamily="34" charset="0"/>
              <a:cs typeface="Arial" panose="020B0604020202020204" pitchFamily="34" charset="0"/>
            </a:endParaRPr>
          </a:p>
          <a:p>
            <a:pPr marL="0" indent="0">
              <a:buFont typeface="+mj-lt"/>
              <a:buNone/>
            </a:pPr>
            <a:r>
              <a:rPr lang="en-US" sz="1200" dirty="0">
                <a:latin typeface="Arial" panose="020B0604020202020204" pitchFamily="34" charset="0"/>
                <a:cs typeface="Arial" panose="020B0604020202020204" pitchFamily="34" charset="0"/>
              </a:rPr>
              <a:t>2. </a:t>
            </a:r>
            <a:r>
              <a:rPr lang="en-US" sz="1200" b="1" dirty="0">
                <a:latin typeface="Arial" panose="020B0604020202020204" pitchFamily="34" charset="0"/>
                <a:cs typeface="Arial" panose="020B0604020202020204" pitchFamily="34" charset="0"/>
              </a:rPr>
              <a:t>Embraces the inherent value of people.</a:t>
            </a:r>
          </a:p>
          <a:p>
            <a:pPr marL="0" indent="0">
              <a:buFont typeface="+mj-lt"/>
              <a:buNone/>
            </a:pPr>
            <a:r>
              <a:rPr lang="en-US" dirty="0"/>
              <a:t>All individuals have inherent value and are treated with dignity, respect, and positive regard. Harm reduction initiatives, programs, and services are trauma-informed, and never patronize nor pathologize PWUD, nor their communities. They acknowledge that substance use happens, and the reasons a person uses drugs are nuanced and complex</a:t>
            </a:r>
            <a:endParaRPr lang="en-US" sz="1200" dirty="0">
              <a:latin typeface="Arial" panose="020B0604020202020204" pitchFamily="34" charset="0"/>
              <a:cs typeface="Arial" panose="020B0604020202020204" pitchFamily="34" charset="0"/>
            </a:endParaRPr>
          </a:p>
          <a:p>
            <a:pPr marL="0" indent="0">
              <a:buFont typeface="+mj-lt"/>
              <a:buNone/>
            </a:pPr>
            <a:r>
              <a:rPr lang="en-US" sz="1200" dirty="0">
                <a:latin typeface="Arial" panose="020B0604020202020204" pitchFamily="34" charset="0"/>
                <a:cs typeface="Arial" panose="020B0604020202020204" pitchFamily="34" charset="0"/>
              </a:rPr>
              <a:t>3. </a:t>
            </a:r>
            <a:r>
              <a:rPr lang="en-US" sz="1200" b="1" dirty="0">
                <a:latin typeface="Arial" panose="020B0604020202020204" pitchFamily="34" charset="0"/>
                <a:cs typeface="Arial" panose="020B0604020202020204" pitchFamily="34" charset="0"/>
              </a:rPr>
              <a:t>Commits to deep community engagement and community building.</a:t>
            </a:r>
          </a:p>
          <a:p>
            <a:pPr marL="0" indent="0">
              <a:buFont typeface="+mj-lt"/>
              <a:buNone/>
            </a:pPr>
            <a:r>
              <a:rPr lang="en-US" dirty="0"/>
              <a:t>All communities that are impacted by systemic harms are deeply engaged in program planning, development, and evaluation. Funding agencies and funded programs support and sustain community cultural practices, and value community wisdom and expertise. Agencies and programs develop through community led initiatives focused on geographically specific, culturally based models that integrate language revitalization, cultural programming, and indigenous care with dominant-society healthcare approaches.</a:t>
            </a:r>
            <a:endParaRPr lang="en-US" sz="1200" dirty="0">
              <a:latin typeface="Arial" panose="020B0604020202020204" pitchFamily="34" charset="0"/>
              <a:cs typeface="Arial" panose="020B0604020202020204" pitchFamily="34" charset="0"/>
            </a:endParaRPr>
          </a:p>
          <a:p>
            <a:pPr marL="0" indent="0">
              <a:buFont typeface="+mj-lt"/>
              <a:buNone/>
            </a:pPr>
            <a:r>
              <a:rPr lang="en-US" sz="1200" dirty="0">
                <a:latin typeface="Arial" panose="020B0604020202020204" pitchFamily="34" charset="0"/>
                <a:cs typeface="Arial" panose="020B0604020202020204" pitchFamily="34" charset="0"/>
              </a:rPr>
              <a:t>4. </a:t>
            </a:r>
            <a:r>
              <a:rPr lang="en-US" sz="1200" b="1" dirty="0">
                <a:latin typeface="Arial" panose="020B0604020202020204" pitchFamily="34" charset="0"/>
                <a:cs typeface="Arial" panose="020B0604020202020204" pitchFamily="34" charset="0"/>
              </a:rPr>
              <a:t>Promotes equity, rights, and reparative social justice.</a:t>
            </a:r>
          </a:p>
          <a:p>
            <a:pPr marL="0" indent="0">
              <a:buFont typeface="+mj-lt"/>
              <a:buNone/>
            </a:pPr>
            <a:r>
              <a:rPr lang="en-US" dirty="0"/>
              <a:t>All aspects of the work incorporate an awareness of race, class, language, sexual orientation, and gender-based power differentials. Pro-health and pro-social practices that have worked well for specific cultural and/or geographic communities are aligned with organizing and mobilizing, providing direct services, and supporting mutual aid among PWUD. </a:t>
            </a:r>
            <a:endParaRPr lang="en-US" sz="1200" b="0" dirty="0">
              <a:latin typeface="Arial" panose="020B0604020202020204" pitchFamily="34" charset="0"/>
              <a:cs typeface="Arial" panose="020B0604020202020204" pitchFamily="34" charset="0"/>
            </a:endParaRPr>
          </a:p>
          <a:p>
            <a:pPr marL="0" indent="0">
              <a:buFont typeface="+mj-lt"/>
              <a:buNone/>
            </a:pPr>
            <a:r>
              <a:rPr lang="en-US" sz="1200" dirty="0">
                <a:latin typeface="Arial" panose="020B0604020202020204" pitchFamily="34" charset="0"/>
                <a:cs typeface="Arial" panose="020B0604020202020204" pitchFamily="34" charset="0"/>
              </a:rPr>
              <a:t>5. </a:t>
            </a:r>
            <a:r>
              <a:rPr lang="en-US" sz="1200" b="1" dirty="0">
                <a:latin typeface="Arial" panose="020B0604020202020204" pitchFamily="34" charset="0"/>
                <a:cs typeface="Arial" panose="020B0604020202020204" pitchFamily="34" charset="0"/>
              </a:rPr>
              <a:t>Offers lowest barrier access and non-coercive support.</a:t>
            </a:r>
          </a:p>
          <a:p>
            <a:pPr marL="0" indent="0">
              <a:buFont typeface="+mj-lt"/>
              <a:buNone/>
            </a:pPr>
            <a:r>
              <a:rPr lang="en-US" dirty="0"/>
              <a:t>All harm reduction services have the lowest requirements for access. Participation in services is always voluntary, confidential, self-directed, and free from threats, force, and the concept of compliance. Any data collection requires informed consent and participants should not be denied services for not providing information. </a:t>
            </a:r>
            <a:endParaRPr lang="en-US" sz="1200" dirty="0">
              <a:latin typeface="Arial" panose="020B0604020202020204" pitchFamily="34" charset="0"/>
              <a:cs typeface="Arial" panose="020B0604020202020204" pitchFamily="34" charset="0"/>
            </a:endParaRPr>
          </a:p>
          <a:p>
            <a:pPr marL="0" indent="0">
              <a:buFont typeface="+mj-lt"/>
              <a:buNone/>
            </a:pPr>
            <a:r>
              <a:rPr lang="en-US" sz="1200" dirty="0">
                <a:latin typeface="Arial" panose="020B0604020202020204" pitchFamily="34" charset="0"/>
                <a:cs typeface="Arial" panose="020B0604020202020204" pitchFamily="34" charset="0"/>
              </a:rPr>
              <a:t>6. </a:t>
            </a:r>
            <a:r>
              <a:rPr lang="en-US" sz="1200" b="1" dirty="0">
                <a:latin typeface="Arial" panose="020B0604020202020204" pitchFamily="34" charset="0"/>
                <a:cs typeface="Arial" panose="020B0604020202020204" pitchFamily="34" charset="0"/>
              </a:rPr>
              <a:t>Focuses on any positive change, as defined by the person.</a:t>
            </a:r>
          </a:p>
          <a:p>
            <a:pPr marL="0" indent="0">
              <a:buFont typeface="+mj-lt"/>
              <a:buNone/>
            </a:pPr>
            <a:r>
              <a:rPr lang="en-US" dirty="0"/>
              <a:t>All harm reduction services are driven by person-centered positive change in the individual’s quality of life. Harm reduction initiatives, programs, and services recognize that positive change means moving towards more connectedness to the community, family, and a more healthful state, as the individual defines it. There are many pathways to wellness; substance use recovery is only one of them. Abstinence is neither required nor discouraged. </a:t>
            </a:r>
            <a:endParaRPr lang="en-US"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B5A86138-5731-4BDD-81AA-C3EDAB059554}" type="slidenum">
              <a:rPr lang="en-US" smtClean="0"/>
              <a:t>3</a:t>
            </a:fld>
            <a:endParaRPr lang="en-US"/>
          </a:p>
        </p:txBody>
      </p:sp>
    </p:spTree>
    <p:extLst>
      <p:ext uri="{BB962C8B-B14F-4D97-AF65-F5344CB8AC3E}">
        <p14:creationId xmlns:p14="http://schemas.microsoft.com/office/powerpoint/2010/main" val="35814739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br>
              <a:rPr lang="en-US" b="0" i="0" dirty="0">
                <a:solidFill>
                  <a:srgbClr val="0D0D0D"/>
                </a:solidFill>
                <a:effectLst/>
                <a:highlight>
                  <a:srgbClr val="FFFFFF"/>
                </a:highlight>
                <a:latin typeface="Söhne"/>
              </a:rPr>
            </a:br>
            <a:r>
              <a:rPr lang="en-US" b="0" i="0" dirty="0">
                <a:solidFill>
                  <a:srgbClr val="0D0D0D"/>
                </a:solidFill>
                <a:effectLst/>
                <a:highlight>
                  <a:srgbClr val="FFFFFF"/>
                </a:highlight>
                <a:latin typeface="Söhne"/>
              </a:rPr>
              <a:t>These principles further emphasize the importance of respecting the autonomy and dignity of individuals while practicing acceptance and hospitality:</a:t>
            </a:r>
          </a:p>
          <a:p>
            <a:pPr algn="l">
              <a:buFont typeface="+mj-lt"/>
              <a:buAutoNum type="arabicPeriod"/>
            </a:pPr>
            <a:r>
              <a:rPr lang="en-US" b="1" i="0" dirty="0">
                <a:solidFill>
                  <a:srgbClr val="0D0D0D"/>
                </a:solidFill>
                <a:effectLst/>
                <a:highlight>
                  <a:srgbClr val="FFFFFF"/>
                </a:highlight>
                <a:latin typeface="Söhne"/>
              </a:rPr>
              <a:t>Respect Autonomy</a:t>
            </a:r>
            <a:r>
              <a:rPr lang="en-US" b="0" i="0" dirty="0">
                <a:solidFill>
                  <a:srgbClr val="0D0D0D"/>
                </a:solidFill>
                <a:effectLst/>
                <a:highlight>
                  <a:srgbClr val="FFFFFF"/>
                </a:highlight>
                <a:latin typeface="Söhne"/>
              </a:rPr>
              <a:t>: Recognizing that each person's journey is unique, harm reduction approaches prioritize meeting individuals where they are and empowering them to lead their own path. This principle values personal freedom, autonomy, and self-determination, ensuring that individuals have a voice in their own care and decision-making processes.</a:t>
            </a:r>
          </a:p>
          <a:p>
            <a:pPr algn="l">
              <a:buFont typeface="+mj-lt"/>
              <a:buAutoNum type="arabicPeriod"/>
            </a:pPr>
            <a:r>
              <a:rPr lang="en-US" b="1" i="0" dirty="0">
                <a:solidFill>
                  <a:srgbClr val="0D0D0D"/>
                </a:solidFill>
                <a:effectLst/>
                <a:highlight>
                  <a:srgbClr val="FFFFFF"/>
                </a:highlight>
                <a:latin typeface="Söhne"/>
              </a:rPr>
              <a:t>Practice Acceptance and Hospitality</a:t>
            </a:r>
            <a:r>
              <a:rPr lang="en-US" b="0" i="0" dirty="0">
                <a:solidFill>
                  <a:srgbClr val="0D0D0D"/>
                </a:solidFill>
                <a:effectLst/>
                <a:highlight>
                  <a:srgbClr val="FFFFFF"/>
                </a:highlight>
                <a:latin typeface="Söhne"/>
              </a:rPr>
              <a:t>: Love, trust, and connection are foundational in harm reduction work. By creating a space that welcomes and accepts individuals without judgment, harm reduction initiatives foster trusting relationships and meaningful connections. This approach acknowledges the challenges faced by those at greatest risk of marginalization and discrimination, offering support and understanding to help them feel less isolated and more motivated to pursue positive change.</a:t>
            </a:r>
          </a:p>
          <a:p>
            <a:pPr algn="l"/>
            <a:r>
              <a:rPr lang="en-US" b="0" i="0" dirty="0">
                <a:solidFill>
                  <a:srgbClr val="0D0D0D"/>
                </a:solidFill>
                <a:effectLst/>
                <a:highlight>
                  <a:srgbClr val="FFFFFF"/>
                </a:highlight>
                <a:latin typeface="Söhne"/>
              </a:rPr>
              <a:t>These principles reinforce the importance of building compassionate and supportive environments that honor the inherent worth and agency of all individuals, regardless of their circumstances or experiences with substance use. By prioritizing respect, acceptance, and connection, harm reduction efforts can effectively support individuals in achieving their goals and improving their overall well-being.</a:t>
            </a:r>
          </a:p>
          <a:p>
            <a:endParaRPr lang="en-US"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5</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704688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dirty="0">
                <a:solidFill>
                  <a:srgbClr val="0D0D0D"/>
                </a:solidFill>
                <a:effectLst/>
                <a:highlight>
                  <a:srgbClr val="FFFFFF"/>
                </a:highlight>
                <a:latin typeface="Söhne"/>
              </a:rPr>
              <a:t>These principles underscore the importance of providing support, fostering connections with the community, and offering diverse pathways to well-being:</a:t>
            </a:r>
          </a:p>
          <a:p>
            <a:pPr algn="l">
              <a:buFont typeface="+mj-lt"/>
              <a:buAutoNum type="arabicPeriod" startAt="4"/>
            </a:pPr>
            <a:endParaRPr lang="en-US" b="1" i="0" dirty="0">
              <a:solidFill>
                <a:srgbClr val="0D0D0D"/>
              </a:solidFill>
              <a:effectLst/>
              <a:highlight>
                <a:srgbClr val="FFFFFF"/>
              </a:highlight>
              <a:latin typeface="Söhne"/>
            </a:endParaRPr>
          </a:p>
          <a:p>
            <a:pPr algn="l">
              <a:buFont typeface="+mj-lt"/>
              <a:buAutoNum type="arabicPeriod" startAt="4"/>
            </a:pPr>
            <a:r>
              <a:rPr lang="en-US" b="1" i="0" dirty="0">
                <a:solidFill>
                  <a:srgbClr val="0D0D0D"/>
                </a:solidFill>
                <a:effectLst/>
                <a:highlight>
                  <a:srgbClr val="FFFFFF"/>
                </a:highlight>
                <a:latin typeface="Söhne"/>
              </a:rPr>
              <a:t>Provide Support</a:t>
            </a:r>
            <a:r>
              <a:rPr lang="en-US" b="0" i="0" dirty="0">
                <a:solidFill>
                  <a:srgbClr val="0D0D0D"/>
                </a:solidFill>
                <a:effectLst/>
                <a:highlight>
                  <a:srgbClr val="FFFFFF"/>
                </a:highlight>
                <a:latin typeface="Söhne"/>
              </a:rPr>
              <a:t>: Harm reduction efforts prioritize providing information and support in a non-judgmental, compassionate, and empathetic manner. Peer-led services play a crucial role in enhancing individual positive change and recovery, as they often offer a unique understanding and support system for those affected by substance use. Peer-led leadership can lead to better outcomes by promoting trust and understanding among individuals accessing services.</a:t>
            </a:r>
          </a:p>
          <a:p>
            <a:pPr algn="l">
              <a:buFont typeface="+mj-lt"/>
              <a:buAutoNum type="arabicPeriod" startAt="4"/>
            </a:pPr>
            <a:r>
              <a:rPr lang="en-US" b="1" i="0" dirty="0">
                <a:solidFill>
                  <a:srgbClr val="0D0D0D"/>
                </a:solidFill>
                <a:effectLst/>
                <a:highlight>
                  <a:srgbClr val="FFFFFF"/>
                </a:highlight>
                <a:latin typeface="Söhne"/>
              </a:rPr>
              <a:t>Connect with Community</a:t>
            </a:r>
            <a:r>
              <a:rPr lang="en-US" b="0" i="0" dirty="0">
                <a:solidFill>
                  <a:srgbClr val="0D0D0D"/>
                </a:solidFill>
                <a:effectLst/>
                <a:highlight>
                  <a:srgbClr val="FFFFFF"/>
                </a:highlight>
                <a:latin typeface="Söhne"/>
              </a:rPr>
              <a:t>: Positive connections with the community, including both biological and chosen family members, are vital for overall well-being. Community members often play a key role in assisting loved ones with safety, risk reduction, and overdose response. Harm reduction initiatives should strive to support families by expanding and deepening their strategies for love and support, with the individual's explicit permission. Including families in services can further strengthen the support network and promote holistic care.</a:t>
            </a:r>
          </a:p>
          <a:p>
            <a:pPr algn="l">
              <a:buFont typeface="+mj-lt"/>
              <a:buAutoNum type="arabicPeriod" startAt="4"/>
            </a:pPr>
            <a:r>
              <a:rPr lang="en-US" b="1" i="0" dirty="0">
                <a:solidFill>
                  <a:srgbClr val="0D0D0D"/>
                </a:solidFill>
                <a:effectLst/>
                <a:highlight>
                  <a:srgbClr val="FFFFFF"/>
                </a:highlight>
                <a:latin typeface="Söhne"/>
              </a:rPr>
              <a:t>Provide Many Pathways to Well-being</a:t>
            </a:r>
            <a:r>
              <a:rPr lang="en-US" b="0" i="0" dirty="0">
                <a:solidFill>
                  <a:srgbClr val="0D0D0D"/>
                </a:solidFill>
                <a:effectLst/>
                <a:highlight>
                  <a:srgbClr val="FFFFFF"/>
                </a:highlight>
                <a:latin typeface="Söhne"/>
              </a:rPr>
              <a:t>: Harm reduction should encompass a wide range of approaches across the continuum of health and social care, addressing the diverse needs of individuals. By networking with other providers and building relationships based on trust and shared principles, harm reduction initiatives can ensure that individuals receive comprehensive support that meets their whole-person health and social needs. This involves advocating for education and policies that promote interconnectedness between all parties involved in supporting individuals' well-being.</a:t>
            </a:r>
          </a:p>
          <a:p>
            <a:pPr algn="l"/>
            <a:endParaRPr lang="en-US" b="0" i="0">
              <a:solidFill>
                <a:srgbClr val="0D0D0D"/>
              </a:solidFill>
              <a:effectLst/>
              <a:highlight>
                <a:srgbClr val="FFFFFF"/>
              </a:highlight>
              <a:latin typeface="Söhne"/>
            </a:endParaRPr>
          </a:p>
          <a:p>
            <a:pPr algn="l"/>
            <a:r>
              <a:rPr lang="en-US" b="0" i="0">
                <a:solidFill>
                  <a:srgbClr val="0D0D0D"/>
                </a:solidFill>
                <a:effectLst/>
                <a:highlight>
                  <a:srgbClr val="FFFFFF"/>
                </a:highlight>
                <a:latin typeface="Söhne"/>
              </a:rPr>
              <a:t>These </a:t>
            </a:r>
            <a:r>
              <a:rPr lang="en-US" b="0" i="0" dirty="0">
                <a:solidFill>
                  <a:srgbClr val="0D0D0D"/>
                </a:solidFill>
                <a:effectLst/>
                <a:highlight>
                  <a:srgbClr val="FFFFFF"/>
                </a:highlight>
                <a:latin typeface="Söhne"/>
              </a:rPr>
              <a:t>principles emphasize the importance of building supportive networks, fostering connections within the community, and providing inclusive and comprehensive care that respects the autonomy and dignity of all individuals. By embracing diverse approaches and collaborating with various stakeholders, harm reduction initiatives can effectively promote positive change and improve outcomes for those affected by substance use.</a:t>
            </a:r>
          </a:p>
          <a:p>
            <a:endParaRPr lang="en-US"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6</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275103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dirty="0">
                <a:solidFill>
                  <a:srgbClr val="0D0D0D"/>
                </a:solidFill>
                <a:effectLst/>
                <a:highlight>
                  <a:srgbClr val="FFFFFF"/>
                </a:highlight>
                <a:latin typeface="Söhne"/>
              </a:rPr>
              <a:t>These principles highlight the importance of valuing practical knowledge and on-the-ground experience, cultivating meaningful relationships, and providing support based on individuals' identified needs and goals:</a:t>
            </a:r>
          </a:p>
          <a:p>
            <a:pPr algn="l">
              <a:buFont typeface="+mj-lt"/>
              <a:buAutoNum type="arabicPeriod" startAt="6"/>
            </a:pPr>
            <a:endParaRPr lang="en-US" b="1" i="0" dirty="0">
              <a:solidFill>
                <a:srgbClr val="0D0D0D"/>
              </a:solidFill>
              <a:effectLst/>
              <a:highlight>
                <a:srgbClr val="FFFFFF"/>
              </a:highlight>
              <a:latin typeface="Söhne"/>
            </a:endParaRPr>
          </a:p>
          <a:p>
            <a:pPr algn="l">
              <a:buFont typeface="+mj-lt"/>
              <a:buAutoNum type="arabicPeriod" startAt="6"/>
            </a:pPr>
            <a:r>
              <a:rPr lang="en-US" b="1" i="0" dirty="0">
                <a:solidFill>
                  <a:srgbClr val="0D0D0D"/>
                </a:solidFill>
                <a:effectLst/>
                <a:highlight>
                  <a:srgbClr val="FFFFFF"/>
                </a:highlight>
                <a:latin typeface="Söhne"/>
              </a:rPr>
              <a:t>Value Practice-Based Evidence and On-the-Ground Experience</a:t>
            </a:r>
            <a:r>
              <a:rPr lang="en-US" b="0" i="0" dirty="0">
                <a:solidFill>
                  <a:srgbClr val="0D0D0D"/>
                </a:solidFill>
                <a:effectLst/>
                <a:highlight>
                  <a:srgbClr val="FFFFFF"/>
                </a:highlight>
                <a:latin typeface="Söhne"/>
              </a:rPr>
              <a:t>: Acknowledging the limitations of traditional research in underserved communities, harm reduction initiatives prioritize community wisdom and practice-based evidence as valuable sources of knowledge. This approach recognizes the unique challenges and contexts faced by these communities and emphasizes the importance of learning from direct experience and on-the-ground insights.</a:t>
            </a:r>
          </a:p>
          <a:p>
            <a:pPr algn="l">
              <a:buFont typeface="+mj-lt"/>
              <a:buAutoNum type="arabicPeriod" startAt="6"/>
            </a:pPr>
            <a:r>
              <a:rPr lang="en-US" b="1" i="0" dirty="0">
                <a:solidFill>
                  <a:srgbClr val="0D0D0D"/>
                </a:solidFill>
                <a:effectLst/>
                <a:highlight>
                  <a:srgbClr val="FFFFFF"/>
                </a:highlight>
                <a:latin typeface="Söhne"/>
              </a:rPr>
              <a:t>Cultivate Relationships</a:t>
            </a:r>
            <a:r>
              <a:rPr lang="en-US" b="0" i="0" dirty="0">
                <a:solidFill>
                  <a:srgbClr val="0D0D0D"/>
                </a:solidFill>
                <a:effectLst/>
                <a:highlight>
                  <a:srgbClr val="FFFFFF"/>
                </a:highlight>
                <a:latin typeface="Söhne"/>
              </a:rPr>
              <a:t>: Relationships lie at the heart of harm reduction efforts. Rather than viewing interactions as transactional exchanges, harm reduction approaches focus on building and nurturing quality relationships between individuals, families, and communities. These relationships form the foundation for effective support and collaboration, fostering trust, understanding, and mutual respect.</a:t>
            </a:r>
          </a:p>
          <a:p>
            <a:pPr algn="l">
              <a:buFont typeface="+mj-lt"/>
              <a:buAutoNum type="arabicPeriod" startAt="6"/>
            </a:pPr>
            <a:r>
              <a:rPr lang="en-US" b="1" i="0" dirty="0">
                <a:solidFill>
                  <a:srgbClr val="0D0D0D"/>
                </a:solidFill>
                <a:effectLst/>
                <a:highlight>
                  <a:srgbClr val="FFFFFF"/>
                </a:highlight>
                <a:latin typeface="Söhne"/>
              </a:rPr>
              <a:t>Assist, Not Direct</a:t>
            </a:r>
            <a:r>
              <a:rPr lang="en-US" b="0" i="0" dirty="0">
                <a:solidFill>
                  <a:srgbClr val="0D0D0D"/>
                </a:solidFill>
                <a:effectLst/>
                <a:highlight>
                  <a:srgbClr val="FFFFFF"/>
                </a:highlight>
                <a:latin typeface="Söhne"/>
              </a:rPr>
              <a:t>: Harm reduction initiatives prioritize supporting individuals on their journey toward positive change, as defined by them. Instead of imposing predetermined goals or solutions, support is tailored to meet the identified needs and goals of people who use drugs. This person-centered approach empowers individuals to take control of their own well-being and provides them with the tools and resources necessary to thrive on their own terms.</a:t>
            </a:r>
          </a:p>
          <a:p>
            <a:pPr algn="l"/>
            <a:endParaRPr lang="en-US" b="0" i="0" dirty="0">
              <a:solidFill>
                <a:srgbClr val="0D0D0D"/>
              </a:solidFill>
              <a:effectLst/>
              <a:highlight>
                <a:srgbClr val="FFFFFF"/>
              </a:highlight>
              <a:latin typeface="Söhne"/>
            </a:endParaRPr>
          </a:p>
          <a:p>
            <a:pPr algn="l"/>
            <a:r>
              <a:rPr lang="en-US" b="0" i="0" dirty="0">
                <a:solidFill>
                  <a:srgbClr val="0D0D0D"/>
                </a:solidFill>
                <a:effectLst/>
                <a:highlight>
                  <a:srgbClr val="FFFFFF"/>
                </a:highlight>
                <a:latin typeface="Söhne"/>
              </a:rPr>
              <a:t>By embracing these principles, harm reduction initiatives can foster a culture of respect, trust, and empowerment, enabling individuals and communities to address the complex challenges associated with substance use in a way that is responsive to their unique circumstances and aspirations.</a:t>
            </a:r>
          </a:p>
          <a:p>
            <a:endParaRPr lang="en-US"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7</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65520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dirty="0">
                <a:solidFill>
                  <a:srgbClr val="0D0D0D"/>
                </a:solidFill>
                <a:effectLst/>
                <a:highlight>
                  <a:srgbClr val="FFFFFF"/>
                </a:highlight>
                <a:latin typeface="Söhne"/>
              </a:rPr>
              <a:t>These principles highlight the importance of promoting safety, engaging with communities, prioritizing listening, and working towards systemic change:</a:t>
            </a:r>
          </a:p>
          <a:p>
            <a:pPr algn="l">
              <a:buFont typeface="+mj-lt"/>
              <a:buAutoNum type="arabicPeriod" startAt="9"/>
            </a:pPr>
            <a:endParaRPr lang="en-US" b="1" i="0" dirty="0">
              <a:solidFill>
                <a:srgbClr val="0D0D0D"/>
              </a:solidFill>
              <a:effectLst/>
              <a:highlight>
                <a:srgbClr val="FFFFFF"/>
              </a:highlight>
              <a:latin typeface="Söhne"/>
            </a:endParaRPr>
          </a:p>
          <a:p>
            <a:pPr algn="l">
              <a:buFont typeface="+mj-lt"/>
              <a:buAutoNum type="arabicPeriod" startAt="9"/>
            </a:pPr>
            <a:r>
              <a:rPr lang="en-US" b="1" i="0" dirty="0">
                <a:solidFill>
                  <a:srgbClr val="0D0D0D"/>
                </a:solidFill>
                <a:effectLst/>
                <a:highlight>
                  <a:srgbClr val="FFFFFF"/>
                </a:highlight>
                <a:latin typeface="Söhne"/>
              </a:rPr>
              <a:t>Promote Safety</a:t>
            </a:r>
            <a:r>
              <a:rPr lang="en-US" b="0" i="0" dirty="0">
                <a:solidFill>
                  <a:srgbClr val="0D0D0D"/>
                </a:solidFill>
                <a:effectLst/>
                <a:highlight>
                  <a:srgbClr val="FFFFFF"/>
                </a:highlight>
                <a:latin typeface="Söhne"/>
              </a:rPr>
              <a:t>: Harm reduction efforts prioritize the safety of individuals based on their own definitions and needs. They acknowledge the impact that law enforcement can have on people who use drugs, particularly in historically marginalized communities, and tailor services accordingly to ensure the safety and well-being of those served.</a:t>
            </a:r>
          </a:p>
          <a:p>
            <a:pPr algn="l">
              <a:buFont typeface="+mj-lt"/>
              <a:buAutoNum type="arabicPeriod" startAt="9"/>
            </a:pPr>
            <a:r>
              <a:rPr lang="en-US" b="1" i="0" dirty="0">
                <a:solidFill>
                  <a:srgbClr val="0D0D0D"/>
                </a:solidFill>
                <a:effectLst/>
                <a:highlight>
                  <a:srgbClr val="FFFFFF"/>
                </a:highlight>
                <a:latin typeface="Söhne"/>
              </a:rPr>
              <a:t>Engage First</a:t>
            </a:r>
            <a:r>
              <a:rPr lang="en-US" b="0" i="0" dirty="0">
                <a:solidFill>
                  <a:srgbClr val="0D0D0D"/>
                </a:solidFill>
                <a:effectLst/>
                <a:highlight>
                  <a:srgbClr val="FFFFFF"/>
                </a:highlight>
                <a:latin typeface="Söhne"/>
              </a:rPr>
              <a:t>: Meaningful engagement and shared decision-making are essential components of harm reduction programming. By grounding initiatives in the most impacted and marginalized communities, harm reduction approaches ensure that programming is relevant, responsive, and effective. This process begins in the design phase and involves bringing together individuals and organizations with meaningful relationships and understanding of harm reduction.</a:t>
            </a:r>
          </a:p>
          <a:p>
            <a:pPr algn="l">
              <a:buFont typeface="+mj-lt"/>
              <a:buAutoNum type="arabicPeriod" startAt="9"/>
            </a:pPr>
            <a:r>
              <a:rPr lang="en-US" b="1" i="0" dirty="0">
                <a:solidFill>
                  <a:srgbClr val="0D0D0D"/>
                </a:solidFill>
                <a:effectLst/>
                <a:highlight>
                  <a:srgbClr val="FFFFFF"/>
                </a:highlight>
                <a:latin typeface="Söhne"/>
              </a:rPr>
              <a:t>Prioritize Listening</a:t>
            </a:r>
            <a:r>
              <a:rPr lang="en-US" b="0" i="0" dirty="0">
                <a:solidFill>
                  <a:srgbClr val="0D0D0D"/>
                </a:solidFill>
                <a:effectLst/>
                <a:highlight>
                  <a:srgbClr val="FFFFFF"/>
                </a:highlight>
                <a:latin typeface="Söhne"/>
              </a:rPr>
              <a:t>: Listening deeply to the unique stories and perspectives of communities is fundamental to effective harm reduction work. By engaging in active listening, harm reductionists create space for individuals to express themselves fully and authentically, recognizing and setting aside their own biases to fully absorb and process what is being communicated.</a:t>
            </a:r>
          </a:p>
          <a:p>
            <a:pPr algn="l">
              <a:buFont typeface="+mj-lt"/>
              <a:buAutoNum type="arabicPeriod" startAt="9"/>
            </a:pPr>
            <a:r>
              <a:rPr lang="en-US" b="1" i="0" dirty="0">
                <a:solidFill>
                  <a:srgbClr val="0D0D0D"/>
                </a:solidFill>
                <a:effectLst/>
                <a:highlight>
                  <a:srgbClr val="FFFFFF"/>
                </a:highlight>
                <a:latin typeface="Söhne"/>
              </a:rPr>
              <a:t>Work Toward Systems Change</a:t>
            </a:r>
            <a:r>
              <a:rPr lang="en-US" b="0" i="0" dirty="0">
                <a:solidFill>
                  <a:srgbClr val="0D0D0D"/>
                </a:solidFill>
                <a:effectLst/>
                <a:highlight>
                  <a:srgbClr val="FFFFFF"/>
                </a:highlight>
                <a:latin typeface="Söhne"/>
              </a:rPr>
              <a:t>: Harm reduction initiatives recognize the complex interplay of factors contributing to systemic harm, including trauma, social determinants of health, inequitable policies, and lack of support systems. By addressing these underlying systemic issues, harm reduction efforts aim to create meaningful and lasting change that promotes health, equity, and well-being for all individuals and communities.</a:t>
            </a:r>
          </a:p>
          <a:p>
            <a:pPr algn="l"/>
            <a:endParaRPr lang="en-US" b="0" i="0" dirty="0">
              <a:solidFill>
                <a:srgbClr val="0D0D0D"/>
              </a:solidFill>
              <a:effectLst/>
              <a:highlight>
                <a:srgbClr val="FFFFFF"/>
              </a:highlight>
              <a:latin typeface="Söhne"/>
            </a:endParaRPr>
          </a:p>
          <a:p>
            <a:pPr algn="l"/>
            <a:r>
              <a:rPr lang="en-US" b="0" i="0" dirty="0">
                <a:solidFill>
                  <a:srgbClr val="0D0D0D"/>
                </a:solidFill>
                <a:effectLst/>
                <a:highlight>
                  <a:srgbClr val="FFFFFF"/>
                </a:highlight>
                <a:latin typeface="Söhne"/>
              </a:rPr>
              <a:t>By embracing these principles, harm reduction approaches, initiatives, programs, and services can effectively promote safety, foster community engagement, amplify voices, and drive transformative change towards a more just and equitable society.</a:t>
            </a:r>
          </a:p>
          <a:p>
            <a:endParaRPr lang="en-US"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8</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394789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dirty="0">
                <a:solidFill>
                  <a:srgbClr val="0D0D0D"/>
                </a:solidFill>
                <a:effectLst/>
                <a:highlight>
                  <a:srgbClr val="FFFFFF"/>
                </a:highlight>
                <a:latin typeface="Söhne"/>
              </a:rPr>
              <a:t>SAMHSA's commitment to supporting Community-based Harm Reduction Programs (CHRPs) reflects a recognition of the vital role these organizations play in connecting with and serving their communities' most vulnerable individuals. By empowering people with lived and living experience to lead the planning, oversight, program development, evaluation, and resource allocation of harm reduction initiatives, CHRPs ensure that services are rooted in the unique needs and perspectives of the communities they serve.</a:t>
            </a:r>
          </a:p>
          <a:p>
            <a:pPr algn="l"/>
            <a:r>
              <a:rPr lang="en-US" b="0" i="0" dirty="0">
                <a:solidFill>
                  <a:srgbClr val="0D0D0D"/>
                </a:solidFill>
                <a:effectLst/>
                <a:highlight>
                  <a:srgbClr val="FFFFFF"/>
                </a:highlight>
                <a:latin typeface="Söhne"/>
              </a:rPr>
              <a:t>Integrating harm reduction activities into a comprehensive, person-centered program of care allows CHRPs to address the multifaceted needs of individuals affected by substance use in their communities. By offering a range of services that prioritize harm reduction alongside treatment options tailored to the specific needs of the community, CHRPs can effectively support individuals on their journey toward health and well-being.</a:t>
            </a:r>
          </a:p>
          <a:p>
            <a:pPr algn="l"/>
            <a:r>
              <a:rPr lang="en-US" b="0" i="0" dirty="0">
                <a:solidFill>
                  <a:srgbClr val="0D0D0D"/>
                </a:solidFill>
                <a:effectLst/>
                <a:highlight>
                  <a:srgbClr val="FFFFFF"/>
                </a:highlight>
                <a:latin typeface="Söhne"/>
              </a:rPr>
              <a:t>SAMHSA's support for CHRPs underscores the importance of centering community leadership and expertise in harm reduction efforts, as these organizations are uniquely positioned to provide culturally responsive and impactful services that meet the diverse needs of their communities.</a:t>
            </a:r>
          </a:p>
        </p:txBody>
      </p:sp>
      <p:sp>
        <p:nvSpPr>
          <p:cNvPr id="4" name="Slide Number Placeholder 3"/>
          <p:cNvSpPr>
            <a:spLocks noGrp="1"/>
          </p:cNvSpPr>
          <p:nvPr>
            <p:ph type="sldNum" sz="quarter" idx="5"/>
          </p:nvPr>
        </p:nvSpPr>
        <p:spPr/>
        <p:txBody>
          <a:bodyPr/>
          <a:lstStyle/>
          <a:p>
            <a:fld id="{B5A86138-5731-4BDD-81AA-C3EDAB059554}" type="slidenum">
              <a:rPr lang="en-US" smtClean="0"/>
              <a:t>9</a:t>
            </a:fld>
            <a:endParaRPr lang="en-US"/>
          </a:p>
        </p:txBody>
      </p:sp>
    </p:spTree>
    <p:extLst>
      <p:ext uri="{BB962C8B-B14F-4D97-AF65-F5344CB8AC3E}">
        <p14:creationId xmlns:p14="http://schemas.microsoft.com/office/powerpoint/2010/main" val="28514958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Answers:</a:t>
            </a:r>
          </a:p>
          <a:p>
            <a:pPr>
              <a:buFont typeface="+mj-lt"/>
              <a:buAutoNum type="arabicPeriod"/>
            </a:pPr>
            <a:r>
              <a:rPr lang="en-US" dirty="0">
                <a:effectLst/>
              </a:rPr>
              <a:t>SAMHSA envisions CHRPs as vital organizations that connect with and serve the most vulnerable individuals within their communities. These programs are crucial in providing tailored support and resources to address the complex needs of those affected by substance use.</a:t>
            </a:r>
          </a:p>
          <a:p>
            <a:pPr>
              <a:buFont typeface="+mj-lt"/>
              <a:buAutoNum type="arabicPeriod"/>
            </a:pPr>
            <a:r>
              <a:rPr lang="en-US" dirty="0">
                <a:effectLst/>
              </a:rPr>
              <a:t>CHRPs are harm reduction organizations led by individuals with lived and living experience, who oversee the planning, development, evaluation, and resource allocation of harm reduction initiatives, programs, and services. They are considered mission-critical because they are uniquely positioned to understand and respond to the specific needs and perspectives of their communities.</a:t>
            </a:r>
          </a:p>
          <a:p>
            <a:pPr>
              <a:buFont typeface="+mj-lt"/>
              <a:buAutoNum type="arabicPeriod"/>
            </a:pPr>
            <a:r>
              <a:rPr lang="en-US" dirty="0">
                <a:effectLst/>
              </a:rPr>
              <a:t>SAMHSA suggests integrating harm reduction activities into a comprehensive, person-centered program of care within CHRPs to ensure that individuals receive holistic support that meets their diverse needs. By offering a range of services, including harm reduction and treatment options, CHRPs can effectively support individuals on their journey toward health and well-being.</a:t>
            </a:r>
          </a:p>
          <a:p>
            <a:pPr>
              <a:buFont typeface="+mj-lt"/>
              <a:buAutoNum type="arabicPeriod"/>
            </a:pPr>
            <a:r>
              <a:rPr lang="en-US" dirty="0">
                <a:effectLst/>
              </a:rPr>
              <a:t>SAMHSA's support for CHRPs is guided by principles of community leadership, cultural responsiveness, and inclusivity. The agency emphasizes the importance of centering community expertise and perspectives in harm reduction efforts, recognizing that CHRPs are best positioned to provide impactful and culturally relevant services.</a:t>
            </a:r>
          </a:p>
          <a:p>
            <a:pPr>
              <a:buFont typeface="+mj-lt"/>
              <a:buAutoNum type="arabicPeriod"/>
            </a:pPr>
            <a:r>
              <a:rPr lang="en-US" dirty="0">
                <a:effectLst/>
              </a:rPr>
              <a:t>SAMHSA emphasizes empowering people with lived and living experience to lead CHRPs' efforts because they bring invaluable insights, understanding, and credibility to the planning, development, and evaluation of harm reduction initiatives. By centering the voices and leadership of those directly affected by substance use, CHRPs can better address the needs of their communities and promote positive change.</a:t>
            </a:r>
          </a:p>
          <a:p>
            <a:br>
              <a:rPr lang="en-US" b="0" i="0">
                <a:solidFill>
                  <a:srgbClr val="000000"/>
                </a:solidFill>
                <a:effectLst/>
                <a:highlight>
                  <a:srgbClr val="FFFFFF"/>
                </a:highlight>
                <a:latin typeface="Inter"/>
              </a:rPr>
            </a:br>
            <a:endParaRPr lang="en-US"/>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10</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849379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E655F2-7FF9-0959-152C-90B3D15300D7}"/>
              </a:ext>
            </a:extLst>
          </p:cNvPr>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p>
        </p:txBody>
      </p:sp>
      <p:sp>
        <p:nvSpPr>
          <p:cNvPr id="3" name="Subtitle 2">
            <a:extLst>
              <a:ext uri="{FF2B5EF4-FFF2-40B4-BE49-F238E27FC236}">
                <a16:creationId xmlns:a16="http://schemas.microsoft.com/office/drawing/2014/main" id="{3FF29D3A-4E47-0BB9-9E1A-CA88F19C64F5}"/>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a:extLst>
              <a:ext uri="{FF2B5EF4-FFF2-40B4-BE49-F238E27FC236}">
                <a16:creationId xmlns:a16="http://schemas.microsoft.com/office/drawing/2014/main" id="{55B7BEB9-9BE0-50C1-2B46-DCC7D2C44069}"/>
              </a:ext>
            </a:extLst>
          </p:cNvPr>
          <p:cNvSpPr>
            <a:spLocks noGrp="1"/>
          </p:cNvSpPr>
          <p:nvPr>
            <p:ph type="dt" sz="half" idx="10"/>
          </p:nvPr>
        </p:nvSpPr>
        <p:spPr/>
        <p:txBody>
          <a:bodyPr/>
          <a:lstStyle/>
          <a:p>
            <a:fld id="{AF8DD645-B9B4-46EE-B031-35C24A448A04}" type="datetimeFigureOut">
              <a:rPr lang="en-US" smtClean="0"/>
              <a:t>4/13/2024</a:t>
            </a:fld>
            <a:endParaRPr lang="en-US" dirty="0"/>
          </a:p>
        </p:txBody>
      </p:sp>
      <p:sp>
        <p:nvSpPr>
          <p:cNvPr id="5" name="Footer Placeholder 4">
            <a:extLst>
              <a:ext uri="{FF2B5EF4-FFF2-40B4-BE49-F238E27FC236}">
                <a16:creationId xmlns:a16="http://schemas.microsoft.com/office/drawing/2014/main" id="{F8B1DF44-4360-A56F-7C7A-35EDBE2FA2C1}"/>
              </a:ext>
            </a:extLst>
          </p:cNvPr>
          <p:cNvSpPr>
            <a:spLocks noGrp="1"/>
          </p:cNvSpPr>
          <p:nvPr>
            <p:ph type="ftr" sz="quarter" idx="11"/>
          </p:nvPr>
        </p:nvSpPr>
        <p:spPr/>
        <p:txBody>
          <a:bodyPr/>
          <a:lstStyle/>
          <a:p>
            <a:r>
              <a:rPr lang="en-US"/>
              <a:t>
              </a:t>
            </a:r>
            <a:endParaRPr lang="en-US" dirty="0"/>
          </a:p>
        </p:txBody>
      </p:sp>
      <p:sp>
        <p:nvSpPr>
          <p:cNvPr id="6" name="Slide Number Placeholder 5">
            <a:extLst>
              <a:ext uri="{FF2B5EF4-FFF2-40B4-BE49-F238E27FC236}">
                <a16:creationId xmlns:a16="http://schemas.microsoft.com/office/drawing/2014/main" id="{990C6AC3-A786-707E-4332-EE56F1D26577}"/>
              </a:ext>
            </a:extLst>
          </p:cNvPr>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4069604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D86002-E6E8-F21D-9C39-59A2A7A93A3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45CED72-32C0-D2C0-CE6B-C082B42F996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789000C-B4D5-7072-6888-98377F307C8E}"/>
              </a:ext>
            </a:extLst>
          </p:cNvPr>
          <p:cNvSpPr>
            <a:spLocks noGrp="1"/>
          </p:cNvSpPr>
          <p:nvPr>
            <p:ph type="dt" sz="half" idx="10"/>
          </p:nvPr>
        </p:nvSpPr>
        <p:spPr/>
        <p:txBody>
          <a:bodyPr/>
          <a:lstStyle/>
          <a:p>
            <a:fld id="{1F1580A0-ED6C-4884-9FFE-87471827F59A}" type="datetimeFigureOut">
              <a:rPr lang="en-US" smtClean="0"/>
              <a:t>4/13/2024</a:t>
            </a:fld>
            <a:endParaRPr lang="en-US" dirty="0"/>
          </a:p>
        </p:txBody>
      </p:sp>
      <p:sp>
        <p:nvSpPr>
          <p:cNvPr id="5" name="Footer Placeholder 4">
            <a:extLst>
              <a:ext uri="{FF2B5EF4-FFF2-40B4-BE49-F238E27FC236}">
                <a16:creationId xmlns:a16="http://schemas.microsoft.com/office/drawing/2014/main" id="{DE57662B-FB69-37E6-B00B-6E7BB9024D57}"/>
              </a:ext>
            </a:extLst>
          </p:cNvPr>
          <p:cNvSpPr>
            <a:spLocks noGrp="1"/>
          </p:cNvSpPr>
          <p:nvPr>
            <p:ph type="ftr" sz="quarter" idx="11"/>
          </p:nvPr>
        </p:nvSpPr>
        <p:spPr/>
        <p:txBody>
          <a:bodyPr/>
          <a:lstStyle/>
          <a:p>
            <a:r>
              <a:rPr lang="en-US"/>
              <a:t>
              </a:t>
            </a:r>
            <a:endParaRPr lang="en-US" dirty="0"/>
          </a:p>
        </p:txBody>
      </p:sp>
      <p:sp>
        <p:nvSpPr>
          <p:cNvPr id="6" name="Slide Number Placeholder 5">
            <a:extLst>
              <a:ext uri="{FF2B5EF4-FFF2-40B4-BE49-F238E27FC236}">
                <a16:creationId xmlns:a16="http://schemas.microsoft.com/office/drawing/2014/main" id="{0FB21E1C-6E64-47F4-8B1B-77AE91D01576}"/>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632702043"/>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BE02C73-8A7C-972F-A556-17E8F178FF32}"/>
              </a:ext>
            </a:extLst>
          </p:cNvPr>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71A7B06-B722-2219-3D6D-D65FA7CF3EBD}"/>
              </a:ext>
            </a:extLst>
          </p:cNvPr>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124AA4F-2231-3063-E28D-7556C051B25F}"/>
              </a:ext>
            </a:extLst>
          </p:cNvPr>
          <p:cNvSpPr>
            <a:spLocks noGrp="1"/>
          </p:cNvSpPr>
          <p:nvPr>
            <p:ph type="dt" sz="half" idx="10"/>
          </p:nvPr>
        </p:nvSpPr>
        <p:spPr/>
        <p:txBody>
          <a:bodyPr/>
          <a:lstStyle/>
          <a:p>
            <a:fld id="{29474D98-3273-47CE-B312-A00AAFA2779F}" type="datetimeFigureOut">
              <a:rPr lang="en-US" smtClean="0"/>
              <a:t>4/13/2024</a:t>
            </a:fld>
            <a:endParaRPr lang="en-US" dirty="0"/>
          </a:p>
        </p:txBody>
      </p:sp>
      <p:sp>
        <p:nvSpPr>
          <p:cNvPr id="5" name="Footer Placeholder 4">
            <a:extLst>
              <a:ext uri="{FF2B5EF4-FFF2-40B4-BE49-F238E27FC236}">
                <a16:creationId xmlns:a16="http://schemas.microsoft.com/office/drawing/2014/main" id="{C09E1FC0-906A-FC13-B79E-007494136ECD}"/>
              </a:ext>
            </a:extLst>
          </p:cNvPr>
          <p:cNvSpPr>
            <a:spLocks noGrp="1"/>
          </p:cNvSpPr>
          <p:nvPr>
            <p:ph type="ftr" sz="quarter" idx="11"/>
          </p:nvPr>
        </p:nvSpPr>
        <p:spPr/>
        <p:txBody>
          <a:bodyPr/>
          <a:lstStyle/>
          <a:p>
            <a:r>
              <a:rPr lang="en-US"/>
              <a:t>
              </a:t>
            </a:r>
            <a:endParaRPr lang="en-US" dirty="0"/>
          </a:p>
        </p:txBody>
      </p:sp>
      <p:sp>
        <p:nvSpPr>
          <p:cNvPr id="6" name="Slide Number Placeholder 5">
            <a:extLst>
              <a:ext uri="{FF2B5EF4-FFF2-40B4-BE49-F238E27FC236}">
                <a16:creationId xmlns:a16="http://schemas.microsoft.com/office/drawing/2014/main" id="{D4B783E8-8829-5BD6-221F-7E8E6CA54A84}"/>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828575894"/>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able Slide">
  <p:cSld name="Table Slide">
    <p:spTree>
      <p:nvGrpSpPr>
        <p:cNvPr id="1" name="Shape 44"/>
        <p:cNvGrpSpPr/>
        <p:nvPr/>
      </p:nvGrpSpPr>
      <p:grpSpPr>
        <a:xfrm>
          <a:off x="0" y="0"/>
          <a:ext cx="0" cy="0"/>
          <a:chOff x="0" y="0"/>
          <a:chExt cx="0" cy="0"/>
        </a:xfrm>
      </p:grpSpPr>
      <p:sp>
        <p:nvSpPr>
          <p:cNvPr id="45" name="Google Shape;45;p12"/>
          <p:cNvSpPr txBox="1">
            <a:spLocks noGrp="1"/>
          </p:cNvSpPr>
          <p:nvPr>
            <p:ph type="title"/>
          </p:nvPr>
        </p:nvSpPr>
        <p:spPr>
          <a:xfrm>
            <a:off x="0" y="0"/>
            <a:ext cx="9144000" cy="1448485"/>
          </a:xfrm>
          <a:prstGeom prst="rect">
            <a:avLst/>
          </a:prstGeom>
          <a:solidFill>
            <a:schemeClr val="dk2"/>
          </a:solidFill>
          <a:ln>
            <a:noFill/>
          </a:ln>
        </p:spPr>
        <p:txBody>
          <a:bodyPr spcFirstLastPara="1" wrap="square" lIns="91425" tIns="45700" rIns="91425" bIns="45700" anchor="ctr" anchorCtr="0">
            <a:noAutofit/>
          </a:bodyPr>
          <a:lstStyle>
            <a:lvl1pPr lvl="0" algn="ctr">
              <a:lnSpc>
                <a:spcPct val="90000"/>
              </a:lnSpc>
              <a:spcBef>
                <a:spcPts val="0"/>
              </a:spcBef>
              <a:spcAft>
                <a:spcPts val="0"/>
              </a:spcAft>
              <a:buClr>
                <a:schemeClr val="lt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en-US"/>
              <a:t>Click to edit Master title style</a:t>
            </a:r>
            <a:endParaRPr/>
          </a:p>
        </p:txBody>
      </p:sp>
      <p:sp>
        <p:nvSpPr>
          <p:cNvPr id="46" name="Google Shape;46;p1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Montserrat"/>
                <a:ea typeface="Montserrat"/>
                <a:cs typeface="Montserrat"/>
                <a:sym typeface="Montserrat"/>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Montserrat"/>
                <a:ea typeface="Montserrat"/>
                <a:cs typeface="Montserrat"/>
                <a:sym typeface="Montserrat"/>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Montserrat"/>
                <a:ea typeface="Montserrat"/>
                <a:cs typeface="Montserrat"/>
                <a:sym typeface="Montserrat"/>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Montserrat"/>
                <a:ea typeface="Montserrat"/>
                <a:cs typeface="Montserrat"/>
                <a:sym typeface="Montserrat"/>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Montserrat"/>
                <a:ea typeface="Montserrat"/>
                <a:cs typeface="Montserrat"/>
                <a:sym typeface="Montserrat"/>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Montserrat"/>
                <a:ea typeface="Montserrat"/>
                <a:cs typeface="Montserrat"/>
                <a:sym typeface="Montserrat"/>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Montserrat"/>
                <a:ea typeface="Montserrat"/>
                <a:cs typeface="Montserrat"/>
                <a:sym typeface="Montserrat"/>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Montserrat"/>
                <a:ea typeface="Montserrat"/>
                <a:cs typeface="Montserrat"/>
                <a:sym typeface="Montserrat"/>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Montserrat"/>
                <a:ea typeface="Montserrat"/>
                <a:cs typeface="Montserrat"/>
                <a:sym typeface="Montserrat"/>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33640009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87BA3A-8DC6-F1F5-6616-F4CBB74889A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5D9753E-10FC-E8C2-3EA8-5762EB902E6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7254687-A7DC-2A1B-806B-6C2CE40739A2}"/>
              </a:ext>
            </a:extLst>
          </p:cNvPr>
          <p:cNvSpPr>
            <a:spLocks noGrp="1"/>
          </p:cNvSpPr>
          <p:nvPr>
            <p:ph type="dt" sz="half" idx="10"/>
          </p:nvPr>
        </p:nvSpPr>
        <p:spPr/>
        <p:txBody>
          <a:bodyPr/>
          <a:lstStyle/>
          <a:p>
            <a:fld id="{616993E9-CEF0-47B7-AEA6-AFACC79966BA}" type="datetimeFigureOut">
              <a:rPr lang="en-US" smtClean="0"/>
              <a:t>4/13/2024</a:t>
            </a:fld>
            <a:endParaRPr lang="en-US" dirty="0"/>
          </a:p>
        </p:txBody>
      </p:sp>
      <p:sp>
        <p:nvSpPr>
          <p:cNvPr id="5" name="Footer Placeholder 4">
            <a:extLst>
              <a:ext uri="{FF2B5EF4-FFF2-40B4-BE49-F238E27FC236}">
                <a16:creationId xmlns:a16="http://schemas.microsoft.com/office/drawing/2014/main" id="{391E1365-BCE5-5E4B-44F2-E4B83E035E75}"/>
              </a:ext>
            </a:extLst>
          </p:cNvPr>
          <p:cNvSpPr>
            <a:spLocks noGrp="1"/>
          </p:cNvSpPr>
          <p:nvPr>
            <p:ph type="ftr" sz="quarter" idx="11"/>
          </p:nvPr>
        </p:nvSpPr>
        <p:spPr/>
        <p:txBody>
          <a:bodyPr/>
          <a:lstStyle/>
          <a:p>
            <a:r>
              <a:rPr lang="en-US"/>
              <a:t>
              </a:t>
            </a:r>
            <a:endParaRPr lang="en-US" dirty="0"/>
          </a:p>
        </p:txBody>
      </p:sp>
      <p:sp>
        <p:nvSpPr>
          <p:cNvPr id="6" name="Slide Number Placeholder 5">
            <a:extLst>
              <a:ext uri="{FF2B5EF4-FFF2-40B4-BE49-F238E27FC236}">
                <a16:creationId xmlns:a16="http://schemas.microsoft.com/office/drawing/2014/main" id="{CC8EEFD6-CBB8-F34C-D0D3-F5C24326C0E7}"/>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2836774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A3B00D-7779-575F-82FF-9401EF66BAF1}"/>
              </a:ext>
            </a:extLst>
          </p:cNvPr>
          <p:cNvSpPr>
            <a:spLocks noGrp="1"/>
          </p:cNvSpPr>
          <p:nvPr>
            <p:ph type="title"/>
          </p:nvPr>
        </p:nvSpPr>
        <p:spPr>
          <a:xfrm>
            <a:off x="623888" y="1709739"/>
            <a:ext cx="7886700" cy="2852737"/>
          </a:xfrm>
        </p:spPr>
        <p:txBody>
          <a:bodyPr anchor="b"/>
          <a:lstStyle>
            <a:lvl1pPr>
              <a:defRPr sz="4500"/>
            </a:lvl1pPr>
          </a:lstStyle>
          <a:p>
            <a:r>
              <a:rPr lang="en-US"/>
              <a:t>Click to edit Master title style</a:t>
            </a:r>
          </a:p>
        </p:txBody>
      </p:sp>
      <p:sp>
        <p:nvSpPr>
          <p:cNvPr id="3" name="Text Placeholder 2">
            <a:extLst>
              <a:ext uri="{FF2B5EF4-FFF2-40B4-BE49-F238E27FC236}">
                <a16:creationId xmlns:a16="http://schemas.microsoft.com/office/drawing/2014/main" id="{1275FCCB-04C7-B50A-49F7-B3A5BEE93A8E}"/>
              </a:ext>
            </a:extLst>
          </p:cNvPr>
          <p:cNvSpPr>
            <a:spLocks noGrp="1"/>
          </p:cNvSpPr>
          <p:nvPr>
            <p:ph type="body" idx="1"/>
          </p:nvPr>
        </p:nvSpPr>
        <p:spPr>
          <a:xfrm>
            <a:off x="623888" y="4589464"/>
            <a:ext cx="7886700" cy="1500187"/>
          </a:xfrm>
        </p:spPr>
        <p:txBody>
          <a:bodyPr/>
          <a:lstStyle>
            <a:lvl1pPr marL="0" indent="0">
              <a:buNone/>
              <a:defRPr sz="1800">
                <a:solidFill>
                  <a:schemeClr val="tx1">
                    <a:tint val="82000"/>
                  </a:schemeClr>
                </a:solidFill>
              </a:defRPr>
            </a:lvl1pPr>
            <a:lvl2pPr marL="342900" indent="0">
              <a:buNone/>
              <a:defRPr sz="1500">
                <a:solidFill>
                  <a:schemeClr val="tx1">
                    <a:tint val="82000"/>
                  </a:schemeClr>
                </a:solidFill>
              </a:defRPr>
            </a:lvl2pPr>
            <a:lvl3pPr marL="685800" indent="0">
              <a:buNone/>
              <a:defRPr sz="1350">
                <a:solidFill>
                  <a:schemeClr val="tx1">
                    <a:tint val="82000"/>
                  </a:schemeClr>
                </a:solidFill>
              </a:defRPr>
            </a:lvl3pPr>
            <a:lvl4pPr marL="1028700" indent="0">
              <a:buNone/>
              <a:defRPr sz="1200">
                <a:solidFill>
                  <a:schemeClr val="tx1">
                    <a:tint val="82000"/>
                  </a:schemeClr>
                </a:solidFill>
              </a:defRPr>
            </a:lvl4pPr>
            <a:lvl5pPr marL="1371600" indent="0">
              <a:buNone/>
              <a:defRPr sz="1200">
                <a:solidFill>
                  <a:schemeClr val="tx1">
                    <a:tint val="82000"/>
                  </a:schemeClr>
                </a:solidFill>
              </a:defRPr>
            </a:lvl5pPr>
            <a:lvl6pPr marL="1714500" indent="0">
              <a:buNone/>
              <a:defRPr sz="1200">
                <a:solidFill>
                  <a:schemeClr val="tx1">
                    <a:tint val="82000"/>
                  </a:schemeClr>
                </a:solidFill>
              </a:defRPr>
            </a:lvl6pPr>
            <a:lvl7pPr marL="2057400" indent="0">
              <a:buNone/>
              <a:defRPr sz="1200">
                <a:solidFill>
                  <a:schemeClr val="tx1">
                    <a:tint val="82000"/>
                  </a:schemeClr>
                </a:solidFill>
              </a:defRPr>
            </a:lvl7pPr>
            <a:lvl8pPr marL="2400300" indent="0">
              <a:buNone/>
              <a:defRPr sz="1200">
                <a:solidFill>
                  <a:schemeClr val="tx1">
                    <a:tint val="82000"/>
                  </a:schemeClr>
                </a:solidFill>
              </a:defRPr>
            </a:lvl8pPr>
            <a:lvl9pPr marL="2743200" indent="0">
              <a:buNone/>
              <a:defRPr sz="12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3100ED7-C294-689D-F68E-0A5F1FA3761D}"/>
              </a:ext>
            </a:extLst>
          </p:cNvPr>
          <p:cNvSpPr>
            <a:spLocks noGrp="1"/>
          </p:cNvSpPr>
          <p:nvPr>
            <p:ph type="dt" sz="half" idx="10"/>
          </p:nvPr>
        </p:nvSpPr>
        <p:spPr/>
        <p:txBody>
          <a:bodyPr/>
          <a:lstStyle/>
          <a:p>
            <a:fld id="{D2434F47-3A99-4701-A7D9-FE6C4D9DA92E}" type="datetimeFigureOut">
              <a:rPr lang="en-US" smtClean="0"/>
              <a:t>4/13/2024</a:t>
            </a:fld>
            <a:endParaRPr lang="en-US" dirty="0"/>
          </a:p>
        </p:txBody>
      </p:sp>
      <p:sp>
        <p:nvSpPr>
          <p:cNvPr id="5" name="Footer Placeholder 4">
            <a:extLst>
              <a:ext uri="{FF2B5EF4-FFF2-40B4-BE49-F238E27FC236}">
                <a16:creationId xmlns:a16="http://schemas.microsoft.com/office/drawing/2014/main" id="{AEF2006E-FA2A-B8C0-BDB7-2CF16DDBCA00}"/>
              </a:ext>
            </a:extLst>
          </p:cNvPr>
          <p:cNvSpPr>
            <a:spLocks noGrp="1"/>
          </p:cNvSpPr>
          <p:nvPr>
            <p:ph type="ftr" sz="quarter" idx="11"/>
          </p:nvPr>
        </p:nvSpPr>
        <p:spPr/>
        <p:txBody>
          <a:bodyPr/>
          <a:lstStyle/>
          <a:p>
            <a:r>
              <a:rPr lang="en-US"/>
              <a:t>
              </a:t>
            </a:r>
            <a:endParaRPr lang="en-US" dirty="0"/>
          </a:p>
        </p:txBody>
      </p:sp>
      <p:sp>
        <p:nvSpPr>
          <p:cNvPr id="6" name="Slide Number Placeholder 5">
            <a:extLst>
              <a:ext uri="{FF2B5EF4-FFF2-40B4-BE49-F238E27FC236}">
                <a16:creationId xmlns:a16="http://schemas.microsoft.com/office/drawing/2014/main" id="{E053C63C-CDAF-35B5-07A4-15192B755BD3}"/>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404920994"/>
      </p:ext>
    </p:extLst>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9D63BC-1E60-4DCE-BC70-68B83C60667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F89EF19-DF90-412C-6118-AFC9ED28EFE6}"/>
              </a:ext>
            </a:extLst>
          </p:cNvPr>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2CE639C-1DF5-E619-D9D8-85A96A46FAC1}"/>
              </a:ext>
            </a:extLst>
          </p:cNvPr>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B9C48C7-0F94-3F8B-B977-D0D454C469B1}"/>
              </a:ext>
            </a:extLst>
          </p:cNvPr>
          <p:cNvSpPr>
            <a:spLocks noGrp="1"/>
          </p:cNvSpPr>
          <p:nvPr>
            <p:ph type="dt" sz="half" idx="10"/>
          </p:nvPr>
        </p:nvSpPr>
        <p:spPr/>
        <p:txBody>
          <a:bodyPr/>
          <a:lstStyle/>
          <a:p>
            <a:fld id="{99E62588-EC5C-453B-A942-AA1C7EFEEF33}" type="datetimeFigureOut">
              <a:rPr lang="en-US" smtClean="0"/>
              <a:t>4/13/2024</a:t>
            </a:fld>
            <a:endParaRPr lang="en-US" dirty="0"/>
          </a:p>
        </p:txBody>
      </p:sp>
      <p:sp>
        <p:nvSpPr>
          <p:cNvPr id="6" name="Footer Placeholder 5">
            <a:extLst>
              <a:ext uri="{FF2B5EF4-FFF2-40B4-BE49-F238E27FC236}">
                <a16:creationId xmlns:a16="http://schemas.microsoft.com/office/drawing/2014/main" id="{D69B91D2-5CFF-49AD-CD3D-DC632764CE4D}"/>
              </a:ext>
            </a:extLst>
          </p:cNvPr>
          <p:cNvSpPr>
            <a:spLocks noGrp="1"/>
          </p:cNvSpPr>
          <p:nvPr>
            <p:ph type="ftr" sz="quarter" idx="11"/>
          </p:nvPr>
        </p:nvSpPr>
        <p:spPr/>
        <p:txBody>
          <a:bodyPr/>
          <a:lstStyle/>
          <a:p>
            <a:r>
              <a:rPr lang="en-US"/>
              <a:t>
              </a:t>
            </a:r>
            <a:endParaRPr lang="en-US" dirty="0"/>
          </a:p>
        </p:txBody>
      </p:sp>
      <p:sp>
        <p:nvSpPr>
          <p:cNvPr id="7" name="Slide Number Placeholder 6">
            <a:extLst>
              <a:ext uri="{FF2B5EF4-FFF2-40B4-BE49-F238E27FC236}">
                <a16:creationId xmlns:a16="http://schemas.microsoft.com/office/drawing/2014/main" id="{48FC1C90-72C0-DFAE-BA53-52C5F622C524}"/>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17299982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24F193-139E-C66C-1643-270EFEB34C5A}"/>
              </a:ext>
            </a:extLst>
          </p:cNvPr>
          <p:cNvSpPr>
            <a:spLocks noGrp="1"/>
          </p:cNvSpPr>
          <p:nvPr>
            <p:ph type="title"/>
          </p:nvPr>
        </p:nvSpPr>
        <p:spPr>
          <a:xfrm>
            <a:off x="629841" y="365126"/>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13AD2B6-0255-581D-F58D-5FC27DF64D90}"/>
              </a:ext>
            </a:extLst>
          </p:cNvPr>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a:extLst>
              <a:ext uri="{FF2B5EF4-FFF2-40B4-BE49-F238E27FC236}">
                <a16:creationId xmlns:a16="http://schemas.microsoft.com/office/drawing/2014/main" id="{5CB2F9C3-1902-9356-F6BF-71D2B1861526}"/>
              </a:ext>
            </a:extLst>
          </p:cNvPr>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9445D8E-14BA-04A1-B1EE-26CEC6E7494D}"/>
              </a:ext>
            </a:extLst>
          </p:cNvPr>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a:extLst>
              <a:ext uri="{FF2B5EF4-FFF2-40B4-BE49-F238E27FC236}">
                <a16:creationId xmlns:a16="http://schemas.microsoft.com/office/drawing/2014/main" id="{4F3D3510-7048-A613-CD69-F69BF24A24CA}"/>
              </a:ext>
            </a:extLst>
          </p:cNvPr>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FF30F42-F8A7-D572-12E9-57CA82FBE39C}"/>
              </a:ext>
            </a:extLst>
          </p:cNvPr>
          <p:cNvSpPr>
            <a:spLocks noGrp="1"/>
          </p:cNvSpPr>
          <p:nvPr>
            <p:ph type="dt" sz="half" idx="10"/>
          </p:nvPr>
        </p:nvSpPr>
        <p:spPr/>
        <p:txBody>
          <a:bodyPr/>
          <a:lstStyle/>
          <a:p>
            <a:fld id="{22D5D575-BDA5-4AAF-81DC-5D38C213A391}" type="datetimeFigureOut">
              <a:rPr lang="en-US" smtClean="0"/>
              <a:t>4/13/2024</a:t>
            </a:fld>
            <a:endParaRPr lang="en-US" dirty="0"/>
          </a:p>
        </p:txBody>
      </p:sp>
      <p:sp>
        <p:nvSpPr>
          <p:cNvPr id="8" name="Footer Placeholder 7">
            <a:extLst>
              <a:ext uri="{FF2B5EF4-FFF2-40B4-BE49-F238E27FC236}">
                <a16:creationId xmlns:a16="http://schemas.microsoft.com/office/drawing/2014/main" id="{E1EEE647-8F1C-8889-4AE4-4120CA8BC9EB}"/>
              </a:ext>
            </a:extLst>
          </p:cNvPr>
          <p:cNvSpPr>
            <a:spLocks noGrp="1"/>
          </p:cNvSpPr>
          <p:nvPr>
            <p:ph type="ftr" sz="quarter" idx="11"/>
          </p:nvPr>
        </p:nvSpPr>
        <p:spPr/>
        <p:txBody>
          <a:bodyPr/>
          <a:lstStyle/>
          <a:p>
            <a:r>
              <a:rPr lang="en-US"/>
              <a:t>
              </a:t>
            </a:r>
            <a:endParaRPr lang="en-US" dirty="0"/>
          </a:p>
        </p:txBody>
      </p:sp>
      <p:sp>
        <p:nvSpPr>
          <p:cNvPr id="9" name="Slide Number Placeholder 8">
            <a:extLst>
              <a:ext uri="{FF2B5EF4-FFF2-40B4-BE49-F238E27FC236}">
                <a16:creationId xmlns:a16="http://schemas.microsoft.com/office/drawing/2014/main" id="{BFC9B02A-6A75-5491-9ACA-9DDB1C652F86}"/>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4142915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DF8F64-2CCE-08AD-18DC-40350387EEF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2BE6330-507C-36D7-3FD9-F2B69F5D6458}"/>
              </a:ext>
            </a:extLst>
          </p:cNvPr>
          <p:cNvSpPr>
            <a:spLocks noGrp="1"/>
          </p:cNvSpPr>
          <p:nvPr>
            <p:ph type="dt" sz="half" idx="10"/>
          </p:nvPr>
        </p:nvSpPr>
        <p:spPr/>
        <p:txBody>
          <a:bodyPr/>
          <a:lstStyle/>
          <a:p>
            <a:fld id="{48F9C5B0-21BA-48EA-B067-5E37072B4F18}" type="datetimeFigureOut">
              <a:rPr lang="en-US" smtClean="0"/>
              <a:t>4/13/2024</a:t>
            </a:fld>
            <a:endParaRPr lang="en-US" dirty="0"/>
          </a:p>
        </p:txBody>
      </p:sp>
      <p:sp>
        <p:nvSpPr>
          <p:cNvPr id="4" name="Footer Placeholder 3">
            <a:extLst>
              <a:ext uri="{FF2B5EF4-FFF2-40B4-BE49-F238E27FC236}">
                <a16:creationId xmlns:a16="http://schemas.microsoft.com/office/drawing/2014/main" id="{DDA65095-BB12-FB17-51C7-C6BF3D493E42}"/>
              </a:ext>
            </a:extLst>
          </p:cNvPr>
          <p:cNvSpPr>
            <a:spLocks noGrp="1"/>
          </p:cNvSpPr>
          <p:nvPr>
            <p:ph type="ftr" sz="quarter" idx="11"/>
          </p:nvPr>
        </p:nvSpPr>
        <p:spPr/>
        <p:txBody>
          <a:bodyPr/>
          <a:lstStyle/>
          <a:p>
            <a:r>
              <a:rPr lang="en-US"/>
              <a:t>
              </a:t>
            </a:r>
            <a:endParaRPr lang="en-US" dirty="0"/>
          </a:p>
        </p:txBody>
      </p:sp>
      <p:sp>
        <p:nvSpPr>
          <p:cNvPr id="5" name="Slide Number Placeholder 4">
            <a:extLst>
              <a:ext uri="{FF2B5EF4-FFF2-40B4-BE49-F238E27FC236}">
                <a16:creationId xmlns:a16="http://schemas.microsoft.com/office/drawing/2014/main" id="{64FC3658-87F2-CC45-16DB-AC5080DF1525}"/>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3373491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34BD8A7-A60D-8D1D-A25F-0CE99B0D7AEF}"/>
              </a:ext>
            </a:extLst>
          </p:cNvPr>
          <p:cNvSpPr>
            <a:spLocks noGrp="1"/>
          </p:cNvSpPr>
          <p:nvPr>
            <p:ph type="dt" sz="half" idx="10"/>
          </p:nvPr>
        </p:nvSpPr>
        <p:spPr/>
        <p:txBody>
          <a:bodyPr/>
          <a:lstStyle/>
          <a:p>
            <a:fld id="{9CB959AD-49F4-478E-A013-BE606CDD1B41}" type="datetimeFigureOut">
              <a:rPr lang="en-US" smtClean="0"/>
              <a:t>4/13/2024</a:t>
            </a:fld>
            <a:endParaRPr lang="en-US" dirty="0"/>
          </a:p>
        </p:txBody>
      </p:sp>
      <p:sp>
        <p:nvSpPr>
          <p:cNvPr id="3" name="Footer Placeholder 2">
            <a:extLst>
              <a:ext uri="{FF2B5EF4-FFF2-40B4-BE49-F238E27FC236}">
                <a16:creationId xmlns:a16="http://schemas.microsoft.com/office/drawing/2014/main" id="{EC778EC5-4F19-1B18-8D09-CA2698ADF63C}"/>
              </a:ext>
            </a:extLst>
          </p:cNvPr>
          <p:cNvSpPr>
            <a:spLocks noGrp="1"/>
          </p:cNvSpPr>
          <p:nvPr>
            <p:ph type="ftr" sz="quarter" idx="11"/>
          </p:nvPr>
        </p:nvSpPr>
        <p:spPr/>
        <p:txBody>
          <a:bodyPr/>
          <a:lstStyle/>
          <a:p>
            <a:r>
              <a:rPr lang="en-US"/>
              <a:t>
              </a:t>
            </a:r>
            <a:endParaRPr lang="en-US" dirty="0"/>
          </a:p>
        </p:txBody>
      </p:sp>
      <p:sp>
        <p:nvSpPr>
          <p:cNvPr id="4" name="Slide Number Placeholder 3">
            <a:extLst>
              <a:ext uri="{FF2B5EF4-FFF2-40B4-BE49-F238E27FC236}">
                <a16:creationId xmlns:a16="http://schemas.microsoft.com/office/drawing/2014/main" id="{AB6B8578-F379-B8C7-4577-51304DA4E377}"/>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5016401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8B0096-A998-4ABA-C59A-80D1C1FD4A18}"/>
              </a:ext>
            </a:extLst>
          </p:cNvPr>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Content Placeholder 2">
            <a:extLst>
              <a:ext uri="{FF2B5EF4-FFF2-40B4-BE49-F238E27FC236}">
                <a16:creationId xmlns:a16="http://schemas.microsoft.com/office/drawing/2014/main" id="{4A8E4AA6-71CC-3979-4AD3-58BA7465976B}"/>
              </a:ext>
            </a:extLst>
          </p:cNvPr>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B414B89-574E-75EF-3837-3EC30EAF5464}"/>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8B799B10-F16F-FE4A-FC07-A69859B5AC14}"/>
              </a:ext>
            </a:extLst>
          </p:cNvPr>
          <p:cNvSpPr>
            <a:spLocks noGrp="1"/>
          </p:cNvSpPr>
          <p:nvPr>
            <p:ph type="dt" sz="half" idx="10"/>
          </p:nvPr>
        </p:nvSpPr>
        <p:spPr/>
        <p:txBody>
          <a:bodyPr/>
          <a:lstStyle/>
          <a:p>
            <a:fld id="{9755E8D2-BCEE-4D3D-AE6D-93BD204BAD0C}" type="datetimeFigureOut">
              <a:rPr lang="en-US" smtClean="0"/>
              <a:t>4/13/2024</a:t>
            </a:fld>
            <a:endParaRPr lang="en-US" dirty="0"/>
          </a:p>
        </p:txBody>
      </p:sp>
      <p:sp>
        <p:nvSpPr>
          <p:cNvPr id="6" name="Footer Placeholder 5">
            <a:extLst>
              <a:ext uri="{FF2B5EF4-FFF2-40B4-BE49-F238E27FC236}">
                <a16:creationId xmlns:a16="http://schemas.microsoft.com/office/drawing/2014/main" id="{7B674CAB-6B2D-BFD7-5667-C6C053BAA574}"/>
              </a:ext>
            </a:extLst>
          </p:cNvPr>
          <p:cNvSpPr>
            <a:spLocks noGrp="1"/>
          </p:cNvSpPr>
          <p:nvPr>
            <p:ph type="ftr" sz="quarter" idx="11"/>
          </p:nvPr>
        </p:nvSpPr>
        <p:spPr/>
        <p:txBody>
          <a:bodyPr/>
          <a:lstStyle/>
          <a:p>
            <a:r>
              <a:rPr lang="en-US"/>
              <a:t>
              </a:t>
            </a:r>
            <a:endParaRPr lang="en-US" dirty="0"/>
          </a:p>
        </p:txBody>
      </p:sp>
      <p:sp>
        <p:nvSpPr>
          <p:cNvPr id="7" name="Slide Number Placeholder 6">
            <a:extLst>
              <a:ext uri="{FF2B5EF4-FFF2-40B4-BE49-F238E27FC236}">
                <a16:creationId xmlns:a16="http://schemas.microsoft.com/office/drawing/2014/main" id="{4A0B674F-41CC-7467-38E2-D788C5A92A91}"/>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2737179297"/>
      </p:ext>
    </p:extLst>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C3CFCD-3D69-7024-DA1E-7380E3B66A64}"/>
              </a:ext>
            </a:extLst>
          </p:cNvPr>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Picture Placeholder 2">
            <a:extLst>
              <a:ext uri="{FF2B5EF4-FFF2-40B4-BE49-F238E27FC236}">
                <a16:creationId xmlns:a16="http://schemas.microsoft.com/office/drawing/2014/main" id="{53EC3AEE-8581-3F31-E210-8A67E81277A8}"/>
              </a:ext>
            </a:extLst>
          </p:cNvPr>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a:extLst>
              <a:ext uri="{FF2B5EF4-FFF2-40B4-BE49-F238E27FC236}">
                <a16:creationId xmlns:a16="http://schemas.microsoft.com/office/drawing/2014/main" id="{48720287-D666-1230-E3EB-BB4C250C6A7B}"/>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CEE74301-FC88-8C67-F687-403F854471C5}"/>
              </a:ext>
            </a:extLst>
          </p:cNvPr>
          <p:cNvSpPr>
            <a:spLocks noGrp="1"/>
          </p:cNvSpPr>
          <p:nvPr>
            <p:ph type="dt" sz="half" idx="10"/>
          </p:nvPr>
        </p:nvSpPr>
        <p:spPr/>
        <p:txBody>
          <a:bodyPr/>
          <a:lstStyle/>
          <a:p>
            <a:fld id="{0BBF110E-D48F-4A61-BE6D-11D38A61FE05}" type="datetimeFigureOut">
              <a:rPr lang="en-US" smtClean="0"/>
              <a:t>4/13/2024</a:t>
            </a:fld>
            <a:endParaRPr lang="en-US" dirty="0"/>
          </a:p>
        </p:txBody>
      </p:sp>
      <p:sp>
        <p:nvSpPr>
          <p:cNvPr id="6" name="Footer Placeholder 5">
            <a:extLst>
              <a:ext uri="{FF2B5EF4-FFF2-40B4-BE49-F238E27FC236}">
                <a16:creationId xmlns:a16="http://schemas.microsoft.com/office/drawing/2014/main" id="{C352015C-3D1E-5F13-9104-D83B8D2F21B0}"/>
              </a:ext>
            </a:extLst>
          </p:cNvPr>
          <p:cNvSpPr>
            <a:spLocks noGrp="1"/>
          </p:cNvSpPr>
          <p:nvPr>
            <p:ph type="ftr" sz="quarter" idx="11"/>
          </p:nvPr>
        </p:nvSpPr>
        <p:spPr/>
        <p:txBody>
          <a:bodyPr/>
          <a:lstStyle/>
          <a:p>
            <a:r>
              <a:rPr lang="en-US"/>
              <a:t>
              </a:t>
            </a:r>
            <a:endParaRPr lang="en-US" dirty="0"/>
          </a:p>
        </p:txBody>
      </p:sp>
      <p:sp>
        <p:nvSpPr>
          <p:cNvPr id="7" name="Slide Number Placeholder 6">
            <a:extLst>
              <a:ext uri="{FF2B5EF4-FFF2-40B4-BE49-F238E27FC236}">
                <a16:creationId xmlns:a16="http://schemas.microsoft.com/office/drawing/2014/main" id="{BD9DC69C-D14F-8A6C-97D8-A63F330DEA97}"/>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4111712468"/>
      </p:ext>
    </p:extLst>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7513192-F2FF-4A2C-BF89-815C26EA1FFB}"/>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3FC1097-BD99-D46A-C61C-923DA24B07F8}"/>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6459F6F-2ECB-9AF9-B534-8DF159B5CE5E}"/>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82000"/>
                  </a:schemeClr>
                </a:solidFill>
              </a:defRPr>
            </a:lvl1pPr>
          </a:lstStyle>
          <a:p>
            <a:fld id="{0FE61780-2E25-4081-A2D9-4C0805256F67}" type="datetimeFigureOut">
              <a:rPr lang="en-US" smtClean="0"/>
              <a:t>4/13/2024</a:t>
            </a:fld>
            <a:endParaRPr lang="en-US" dirty="0"/>
          </a:p>
        </p:txBody>
      </p:sp>
      <p:sp>
        <p:nvSpPr>
          <p:cNvPr id="5" name="Footer Placeholder 4">
            <a:extLst>
              <a:ext uri="{FF2B5EF4-FFF2-40B4-BE49-F238E27FC236}">
                <a16:creationId xmlns:a16="http://schemas.microsoft.com/office/drawing/2014/main" id="{013FAB3F-7414-5C61-D832-99F258E74226}"/>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82000"/>
                  </a:schemeClr>
                </a:solidFill>
              </a:defRPr>
            </a:lvl1pPr>
          </a:lstStyle>
          <a:p>
            <a:r>
              <a:rPr lang="en-US"/>
              <a:t>
              </a:t>
            </a:r>
            <a:endParaRPr lang="en-US" dirty="0"/>
          </a:p>
        </p:txBody>
      </p:sp>
      <p:sp>
        <p:nvSpPr>
          <p:cNvPr id="6" name="Slide Number Placeholder 5">
            <a:extLst>
              <a:ext uri="{FF2B5EF4-FFF2-40B4-BE49-F238E27FC236}">
                <a16:creationId xmlns:a16="http://schemas.microsoft.com/office/drawing/2014/main" id="{46CD58EF-4635-447C-0E0B-C050D186EAE1}"/>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82000"/>
                  </a:schemeClr>
                </a:solidFill>
              </a:defRPr>
            </a:lvl1pPr>
          </a:lstStyle>
          <a:p>
            <a:pPr marL="0" lvl="0" indent="0" algn="r" rtl="0">
              <a:spcBef>
                <a:spcPts val="0"/>
              </a:spcBef>
              <a:spcAft>
                <a:spcPts val="0"/>
              </a:spcAft>
              <a:buNone/>
            </a:pPr>
            <a:fld id="{00000000-1234-1234-1234-123412341234}" type="slidenum">
              <a:rPr lang="en-US" smtClean="0"/>
              <a:t>‹#›</a:t>
            </a:fld>
            <a:endParaRPr lang="en-US"/>
          </a:p>
        </p:txBody>
      </p:sp>
    </p:spTree>
    <p:extLst>
      <p:ext uri="{BB962C8B-B14F-4D97-AF65-F5344CB8AC3E}">
        <p14:creationId xmlns:p14="http://schemas.microsoft.com/office/powerpoint/2010/main" val="3176189851"/>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Lst>
  <p:hf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1"/><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hyperlink" Target="https://www.rawpixel.com/image/266228/image-rawpixelcom" TargetMode="External"/></Relationships>
</file>

<file path=ppt/slides/_rels/slide3.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hyperlink" Target="https://www.samhsa.gov/find-help/harm-reduction" TargetMode="External"/><Relationship Id="rId7" Type="http://schemas.openxmlformats.org/officeDocument/2006/relationships/diagramColors" Target="../diagrams/colors1.xml"/><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4.xml.rels><?xml version="1.0" encoding="UTF-8" standalone="yes"?>
<Relationships xmlns="http://schemas.openxmlformats.org/package/2006/relationships"><Relationship Id="rId2" Type="http://schemas.openxmlformats.org/officeDocument/2006/relationships/hyperlink" Target="https://www.samhsa.gov/find-help/harm-reduction" TargetMode="Externa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hyperlink" Target="https://www.samhsa.gov/find-help/harm-reduction" TargetMode="External"/><Relationship Id="rId4" Type="http://schemas.openxmlformats.org/officeDocument/2006/relationships/hyperlink" Target="https://www.flickr.com/photos/145362372@N03/31179320717"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hyperlink" Target="https://www.samhsa.gov/find-help/harm-reduction" TargetMode="External"/><Relationship Id="rId4" Type="http://schemas.openxmlformats.org/officeDocument/2006/relationships/hyperlink" Target="https://www.thebluediamondgallery.com/handwriting/s/support.html"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hyperlink" Target="https://www.samhsa.gov/find-help/harm-reduction" TargetMode="External"/><Relationship Id="rId5" Type="http://schemas.openxmlformats.org/officeDocument/2006/relationships/hyperlink" Target="https://creativecommons.org/licenses/by-nc-nd/3.0/" TargetMode="External"/><Relationship Id="rId4" Type="http://schemas.openxmlformats.org/officeDocument/2006/relationships/hyperlink" Target="https://srtamedusa.blogspot.com/2011/03/submission-for-illustration-friday.html"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s://www.samhsa.gov/find-help/harm-reduction" TargetMode="External"/><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hyperlink" Target="https://www.samhsa.gov/find-help/harm-reduction" TargetMode="External"/><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59"/>
        <p:cNvGrpSpPr/>
        <p:nvPr/>
      </p:nvGrpSpPr>
      <p:grpSpPr>
        <a:xfrm>
          <a:off x="0" y="0"/>
          <a:ext cx="0" cy="0"/>
          <a:chOff x="0" y="0"/>
          <a:chExt cx="0" cy="0"/>
        </a:xfrm>
      </p:grpSpPr>
      <p:sp useBgFill="1">
        <p:nvSpPr>
          <p:cNvPr id="68" name="Slide Background">
            <a:extLst>
              <a:ext uri="{FF2B5EF4-FFF2-40B4-BE49-F238E27FC236}">
                <a16:creationId xmlns:a16="http://schemas.microsoft.com/office/drawing/2014/main" id="{9F7D5CDA-D291-4307-BF55-1381FED2963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4" name="Picture 63" descr="A close up of nerve cell">
            <a:extLst>
              <a:ext uri="{FF2B5EF4-FFF2-40B4-BE49-F238E27FC236}">
                <a16:creationId xmlns:a16="http://schemas.microsoft.com/office/drawing/2014/main" id="{607F5CA7-A376-A223-15C7-F0C16270737C}"/>
              </a:ext>
            </a:extLst>
          </p:cNvPr>
          <p:cNvPicPr>
            <a:picLocks noChangeAspect="1"/>
          </p:cNvPicPr>
          <p:nvPr/>
        </p:nvPicPr>
        <p:blipFill rotWithShape="1">
          <a:blip r:embed="rId3"/>
          <a:srcRect l="43121" r="6936"/>
          <a:stretch/>
        </p:blipFill>
        <p:spPr>
          <a:xfrm>
            <a:off x="4577270" y="10"/>
            <a:ext cx="4566728" cy="6857990"/>
          </a:xfrm>
          <a:prstGeom prst="rect">
            <a:avLst/>
          </a:prstGeom>
        </p:spPr>
      </p:pic>
      <p:sp useBgFill="1">
        <p:nvSpPr>
          <p:cNvPr id="70" name="Rectangle 69">
            <a:extLst>
              <a:ext uri="{FF2B5EF4-FFF2-40B4-BE49-F238E27FC236}">
                <a16:creationId xmlns:a16="http://schemas.microsoft.com/office/drawing/2014/main" id="{59B296B9-C5A5-4E4F-9B60-C907B5F1466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577268" cy="6858000"/>
          </a:xfrm>
          <a:prstGeom prst="rect">
            <a:avLst/>
          </a:prstGeom>
          <a:ln>
            <a:noFill/>
          </a:ln>
          <a:effectLst>
            <a:outerShdw blurRad="889000" dist="406400" dir="21540000" sx="90000" sy="90000" algn="t"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72" name="Rectangle 71">
            <a:extLst>
              <a:ext uri="{FF2B5EF4-FFF2-40B4-BE49-F238E27FC236}">
                <a16:creationId xmlns:a16="http://schemas.microsoft.com/office/drawing/2014/main" id="{D0300FD3-5AF1-6305-15FA-9078072672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577268" cy="2285995"/>
          </a:xfrm>
          <a:prstGeom prst="rect">
            <a:avLst/>
          </a:prstGeom>
          <a:ln>
            <a:noFill/>
          </a:ln>
          <a:effectLst>
            <a:outerShdw blurRad="254000" dist="127000" dir="5460000" sx="92000" sy="92000" algn="t"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Google Shape;60;p1"/>
          <p:cNvSpPr txBox="1">
            <a:spLocks noGrp="1"/>
          </p:cNvSpPr>
          <p:nvPr>
            <p:ph type="ctrTitle"/>
          </p:nvPr>
        </p:nvSpPr>
        <p:spPr>
          <a:xfrm>
            <a:off x="179615" y="807482"/>
            <a:ext cx="4218037" cy="3682269"/>
          </a:xfrm>
          <a:prstGeom prst="rect">
            <a:avLst/>
          </a:prstGeom>
        </p:spPr>
        <p:txBody>
          <a:bodyPr spcFirstLastPara="1" vert="horz" lIns="91440" tIns="45720" rIns="91440" bIns="45720" rtlCol="0" anchor="ctr" anchorCtr="0">
            <a:normAutofit/>
          </a:bodyPr>
          <a:lstStyle/>
          <a:p>
            <a:pPr marL="0" lvl="0" indent="0" defTabSz="914400">
              <a:spcAft>
                <a:spcPts val="0"/>
              </a:spcAft>
              <a:buClr>
                <a:schemeClr val="lt1"/>
              </a:buClr>
              <a:buSzPts val="4800"/>
            </a:pPr>
            <a:r>
              <a:rPr lang="en-US" sz="4800" b="1" dirty="0"/>
              <a:t>Harm Reduction</a:t>
            </a:r>
            <a:br>
              <a:rPr lang="en-US" sz="4800" b="1" dirty="0"/>
            </a:br>
            <a:endParaRPr lang="en-US" sz="48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Slide Background">
            <a:extLst>
              <a:ext uri="{FF2B5EF4-FFF2-40B4-BE49-F238E27FC236}">
                <a16:creationId xmlns:a16="http://schemas.microsoft.com/office/drawing/2014/main" id="{3ECBE1F1-D69B-4AFA-ABD5-8E41720EF6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Large skydiving group mid-air">
            <a:extLst>
              <a:ext uri="{FF2B5EF4-FFF2-40B4-BE49-F238E27FC236}">
                <a16:creationId xmlns:a16="http://schemas.microsoft.com/office/drawing/2014/main" id="{A54AEF97-3A13-33EF-305E-07068C12F8F7}"/>
              </a:ext>
            </a:extLst>
          </p:cNvPr>
          <p:cNvPicPr>
            <a:picLocks noChangeAspect="1"/>
          </p:cNvPicPr>
          <p:nvPr/>
        </p:nvPicPr>
        <p:blipFill rotWithShape="1">
          <a:blip r:embed="rId3"/>
          <a:srcRect l="30911" r="29743"/>
          <a:stretch/>
        </p:blipFill>
        <p:spPr>
          <a:xfrm>
            <a:off x="20" y="-2"/>
            <a:ext cx="4057627" cy="6858002"/>
          </a:xfrm>
          <a:prstGeom prst="rect">
            <a:avLst/>
          </a:prstGeom>
        </p:spPr>
      </p:pic>
      <p:sp useBgFill="1">
        <p:nvSpPr>
          <p:cNvPr id="12" name="Rectangle 11">
            <a:extLst>
              <a:ext uri="{FF2B5EF4-FFF2-40B4-BE49-F238E27FC236}">
                <a16:creationId xmlns:a16="http://schemas.microsoft.com/office/drawing/2014/main" id="{603A6265-E10C-4B85-9C20-E75FCAF9CC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57647" y="-1"/>
            <a:ext cx="5086352" cy="2286000"/>
          </a:xfrm>
          <a:prstGeom prst="rect">
            <a:avLst/>
          </a:prstGeom>
          <a:ln>
            <a:noFill/>
          </a:ln>
          <a:effectLst>
            <a:outerShdw blurRad="355600" dist="152400" sx="95000" sy="95000" algn="t" rotWithShape="0">
              <a:srgbClr val="000000">
                <a:alpha val="2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6BECB4E7-7B2E-69CC-B690-4D943ACF15D0}"/>
              </a:ext>
            </a:extLst>
          </p:cNvPr>
          <p:cNvSpPr txBox="1"/>
          <p:nvPr/>
        </p:nvSpPr>
        <p:spPr>
          <a:xfrm>
            <a:off x="4572000" y="2480660"/>
            <a:ext cx="3935505" cy="4182678"/>
          </a:xfrm>
          <a:prstGeom prst="rect">
            <a:avLst/>
          </a:prstGeom>
        </p:spPr>
        <p:txBody>
          <a:bodyPr vert="horz" lIns="91440" tIns="45720" rIns="91440" bIns="45720" rtlCol="0" anchor="ctr">
            <a:normAutofit fontScale="92500" lnSpcReduction="10000"/>
          </a:bodyPr>
          <a:lstStyle/>
          <a:p>
            <a:pPr marL="114300" indent="-342900">
              <a:lnSpc>
                <a:spcPct val="90000"/>
              </a:lnSpc>
              <a:spcAft>
                <a:spcPts val="600"/>
              </a:spcAft>
              <a:buFont typeface="+mj-lt"/>
              <a:buAutoNum type="arabicPeriod"/>
            </a:pPr>
            <a:r>
              <a:rPr lang="en-US" sz="1600" b="0" i="0" dirty="0">
                <a:effectLst/>
                <a:highlight>
                  <a:srgbClr val="FFFFFF"/>
                </a:highlight>
              </a:rPr>
              <a:t>What role does SAMHSA envision for Community-based Harm Reduction Programs (CHRPs) in supporting vulnerable individuals within their communities?</a:t>
            </a:r>
          </a:p>
          <a:p>
            <a:pPr marL="114300" indent="-342900">
              <a:lnSpc>
                <a:spcPct val="90000"/>
              </a:lnSpc>
              <a:spcAft>
                <a:spcPts val="600"/>
              </a:spcAft>
              <a:buFont typeface="+mj-lt"/>
              <a:buAutoNum type="arabicPeriod"/>
            </a:pPr>
            <a:r>
              <a:rPr lang="en-US" sz="1600" b="0" i="0" dirty="0">
                <a:effectLst/>
                <a:highlight>
                  <a:srgbClr val="FFFFFF"/>
                </a:highlight>
              </a:rPr>
              <a:t>How does SAMHSA define CHRPs, and why are they considered mission-critical in harm reduction efforts?</a:t>
            </a:r>
          </a:p>
          <a:p>
            <a:pPr marL="114300" indent="-342900">
              <a:lnSpc>
                <a:spcPct val="90000"/>
              </a:lnSpc>
              <a:spcAft>
                <a:spcPts val="600"/>
              </a:spcAft>
              <a:buFont typeface="+mj-lt"/>
              <a:buAutoNum type="arabicPeriod"/>
            </a:pPr>
            <a:r>
              <a:rPr lang="en-US" sz="1600" b="0" i="0" dirty="0">
                <a:effectLst/>
                <a:highlight>
                  <a:srgbClr val="FFFFFF"/>
                </a:highlight>
              </a:rPr>
              <a:t>How does SAMHSA suggest integrating harm reduction activities into a comprehensive, person-centered program of care within CHRPs?</a:t>
            </a:r>
          </a:p>
          <a:p>
            <a:pPr marL="114300" indent="-342900">
              <a:lnSpc>
                <a:spcPct val="90000"/>
              </a:lnSpc>
              <a:spcAft>
                <a:spcPts val="600"/>
              </a:spcAft>
              <a:buFont typeface="+mj-lt"/>
              <a:buAutoNum type="arabicPeriod"/>
            </a:pPr>
            <a:r>
              <a:rPr lang="en-US" sz="1600" b="0" i="0" dirty="0">
                <a:effectLst/>
                <a:highlight>
                  <a:srgbClr val="FFFFFF"/>
                </a:highlight>
              </a:rPr>
              <a:t>What are some key principles that guide SAMHSA's support for CHRPs in their efforts to serve their communities' most vulnerable individuals?</a:t>
            </a:r>
          </a:p>
          <a:p>
            <a:pPr marL="114300" indent="-342900">
              <a:lnSpc>
                <a:spcPct val="90000"/>
              </a:lnSpc>
              <a:spcAft>
                <a:spcPts val="600"/>
              </a:spcAft>
              <a:buFont typeface="+mj-lt"/>
              <a:buAutoNum type="arabicPeriod"/>
            </a:pPr>
            <a:r>
              <a:rPr lang="en-US" sz="1600" b="0" i="0" dirty="0">
                <a:effectLst/>
                <a:highlight>
                  <a:srgbClr val="FFFFFF"/>
                </a:highlight>
              </a:rPr>
              <a:t>Why does SAMHSA emphasize the importance of empowering people with lived and living experience to lead the planning, development, and evaluation of harm reduction initiatives within CHRPs?</a:t>
            </a:r>
          </a:p>
        </p:txBody>
      </p:sp>
      <p:sp>
        <p:nvSpPr>
          <p:cNvPr id="2" name="Slide Number Placeholder 1">
            <a:extLst>
              <a:ext uri="{FF2B5EF4-FFF2-40B4-BE49-F238E27FC236}">
                <a16:creationId xmlns:a16="http://schemas.microsoft.com/office/drawing/2014/main" id="{FA6D1EE7-9E7B-B50D-A8EF-60E732CB6F75}"/>
              </a:ext>
            </a:extLst>
          </p:cNvPr>
          <p:cNvSpPr>
            <a:spLocks noGrp="1"/>
          </p:cNvSpPr>
          <p:nvPr>
            <p:ph type="sldNum" sz="quarter" idx="12"/>
          </p:nvPr>
        </p:nvSpPr>
        <p:spPr>
          <a:xfrm>
            <a:off x="6549390" y="6356350"/>
            <a:ext cx="2400300" cy="365125"/>
          </a:xfrm>
        </p:spPr>
        <p:txBody>
          <a:bodyPr vert="horz" lIns="91440" tIns="45720" rIns="91440" bIns="45720" rtlCol="0" anchor="ctr">
            <a:normAutofit/>
          </a:bodyPr>
          <a:lstStyle/>
          <a:p>
            <a:pPr>
              <a:spcAft>
                <a:spcPts val="600"/>
              </a:spcAft>
              <a:defRPr/>
            </a:pPr>
            <a:fld id="{00000000-1234-1234-1234-123412341234}" type="slidenum">
              <a:rPr lang="en-US" sz="1200">
                <a:solidFill>
                  <a:schemeClr val="tx1"/>
                </a:solidFill>
                <a:latin typeface="Calibri" panose="020F0502020204030204"/>
              </a:rPr>
              <a:pPr>
                <a:spcAft>
                  <a:spcPts val="600"/>
                </a:spcAft>
                <a:defRPr/>
              </a:pPr>
              <a:t>10</a:t>
            </a:fld>
            <a:endParaRPr lang="en-US" sz="1200">
              <a:solidFill>
                <a:schemeClr val="tx1"/>
              </a:solidFill>
              <a:latin typeface="Calibri" panose="020F0502020204030204"/>
            </a:endParaRPr>
          </a:p>
        </p:txBody>
      </p:sp>
      <p:sp>
        <p:nvSpPr>
          <p:cNvPr id="5" name="TextBox 4">
            <a:extLst>
              <a:ext uri="{FF2B5EF4-FFF2-40B4-BE49-F238E27FC236}">
                <a16:creationId xmlns:a16="http://schemas.microsoft.com/office/drawing/2014/main" id="{E81680BB-9391-5F27-467B-9977C5E32E8F}"/>
              </a:ext>
            </a:extLst>
          </p:cNvPr>
          <p:cNvSpPr txBox="1"/>
          <p:nvPr/>
        </p:nvSpPr>
        <p:spPr>
          <a:xfrm>
            <a:off x="4985272" y="658368"/>
            <a:ext cx="3674019" cy="646331"/>
          </a:xfrm>
          <a:prstGeom prst="rect">
            <a:avLst/>
          </a:prstGeom>
          <a:noFill/>
        </p:spPr>
        <p:txBody>
          <a:bodyPr wrap="none" rtlCol="0">
            <a:spAutoFit/>
          </a:bodyPr>
          <a:lstStyle/>
          <a:p>
            <a:r>
              <a:rPr lang="en-US" sz="3600" dirty="0"/>
              <a:t>Review questions</a:t>
            </a:r>
          </a:p>
        </p:txBody>
      </p:sp>
    </p:spTree>
    <p:extLst>
      <p:ext uri="{BB962C8B-B14F-4D97-AF65-F5344CB8AC3E}">
        <p14:creationId xmlns:p14="http://schemas.microsoft.com/office/powerpoint/2010/main" val="22453925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CD33CD5-6E60-95EF-DD48-9C25D51F94C2}"/>
              </a:ext>
            </a:extLst>
          </p:cNvPr>
          <p:cNvSpPr txBox="1"/>
          <p:nvPr/>
        </p:nvSpPr>
        <p:spPr>
          <a:xfrm>
            <a:off x="324638" y="447978"/>
            <a:ext cx="5279749" cy="1107996"/>
          </a:xfrm>
          <a:prstGeom prst="rect">
            <a:avLst/>
          </a:prstGeom>
          <a:noFill/>
        </p:spPr>
        <p:txBody>
          <a:bodyPr wrap="square" rtlCol="0">
            <a:spAutoFit/>
          </a:bodyPr>
          <a:lstStyle/>
          <a:p>
            <a:r>
              <a:rPr lang="en-US" sz="1800" b="1" dirty="0">
                <a:solidFill>
                  <a:schemeClr val="accent3"/>
                </a:solidFill>
                <a:latin typeface="Arial" panose="020B0604020202020204" pitchFamily="34" charset="0"/>
                <a:cs typeface="Arial" panose="020B0604020202020204" pitchFamily="34" charset="0"/>
              </a:rPr>
              <a:t>Realistic</a:t>
            </a:r>
            <a:r>
              <a:rPr lang="en-US" sz="1800" b="1" dirty="0">
                <a:latin typeface="Arial" panose="020B0604020202020204" pitchFamily="34" charset="0"/>
                <a:cs typeface="Arial" panose="020B0604020202020204" pitchFamily="34" charset="0"/>
              </a:rPr>
              <a:t>: </a:t>
            </a:r>
            <a:r>
              <a:rPr lang="en-US" sz="1600" dirty="0">
                <a:latin typeface="Arial" panose="020B0604020202020204" pitchFamily="34" charset="0"/>
                <a:cs typeface="Arial" panose="020B0604020202020204" pitchFamily="34" charset="0"/>
              </a:rPr>
              <a:t>A realistic approach means taking steps to reduce harm even when a people continues to use substances. We recognize that substance use happens regardless of our wants and wishes.</a:t>
            </a:r>
          </a:p>
        </p:txBody>
      </p:sp>
      <p:sp>
        <p:nvSpPr>
          <p:cNvPr id="3" name="TextBox 2">
            <a:extLst>
              <a:ext uri="{FF2B5EF4-FFF2-40B4-BE49-F238E27FC236}">
                <a16:creationId xmlns:a16="http://schemas.microsoft.com/office/drawing/2014/main" id="{1972920D-571E-8EC3-FF38-F006C5983E06}"/>
              </a:ext>
            </a:extLst>
          </p:cNvPr>
          <p:cNvSpPr txBox="1"/>
          <p:nvPr/>
        </p:nvSpPr>
        <p:spPr>
          <a:xfrm>
            <a:off x="287786" y="1816503"/>
            <a:ext cx="5525344" cy="1600438"/>
          </a:xfrm>
          <a:prstGeom prst="rect">
            <a:avLst/>
          </a:prstGeom>
          <a:noFill/>
        </p:spPr>
        <p:txBody>
          <a:bodyPr wrap="square" rtlCol="0">
            <a:spAutoFit/>
          </a:bodyPr>
          <a:lstStyle/>
          <a:p>
            <a:r>
              <a:rPr lang="en-US" sz="1800" b="1" dirty="0">
                <a:solidFill>
                  <a:schemeClr val="accent3"/>
                </a:solidFill>
                <a:latin typeface="Arial" panose="020B0604020202020204" pitchFamily="34" charset="0"/>
                <a:cs typeface="Arial" panose="020B0604020202020204" pitchFamily="34" charset="0"/>
              </a:rPr>
              <a:t>Choice: </a:t>
            </a:r>
            <a:r>
              <a:rPr lang="en-US" sz="1500" b="1" dirty="0">
                <a:latin typeface="Arial" panose="020B0604020202020204" pitchFamily="34" charset="0"/>
                <a:cs typeface="Arial" panose="020B0604020202020204" pitchFamily="34" charset="0"/>
              </a:rPr>
              <a:t> </a:t>
            </a:r>
            <a:r>
              <a:rPr lang="en-US" sz="1600" dirty="0">
                <a:latin typeface="Arial" panose="020B0604020202020204" pitchFamily="34" charset="0"/>
                <a:cs typeface="Arial" panose="020B0604020202020204" pitchFamily="34" charset="0"/>
              </a:rPr>
              <a:t>We have an ethical obligation to respect the decisions made by the people we serve, even when those decisions may cause harm. </a:t>
            </a:r>
            <a:r>
              <a:rPr lang="en-US" sz="1600" b="1" dirty="0">
                <a:solidFill>
                  <a:schemeClr val="accent6">
                    <a:lumMod val="75000"/>
                  </a:schemeClr>
                </a:solidFill>
                <a:latin typeface="Arial" panose="020B0604020202020204" pitchFamily="34" charset="0"/>
                <a:cs typeface="Arial" panose="020B0604020202020204" pitchFamily="34" charset="0"/>
              </a:rPr>
              <a:t>We do not want to take away someone’s ability to cope and survive. </a:t>
            </a:r>
            <a:r>
              <a:rPr lang="en-US" sz="1600" dirty="0">
                <a:latin typeface="Arial" panose="020B0604020202020204" pitchFamily="34" charset="0"/>
                <a:cs typeface="Arial" panose="020B0604020202020204" pitchFamily="34" charset="0"/>
              </a:rPr>
              <a:t>This will only increase distress by failing to identify the full reasoning of why a person continues to use substances.</a:t>
            </a:r>
            <a:endParaRPr lang="en-US" sz="1600" dirty="0">
              <a:solidFill>
                <a:schemeClr val="accent3"/>
              </a:solidFill>
              <a:latin typeface="Arial" panose="020B0604020202020204" pitchFamily="34" charset="0"/>
              <a:cs typeface="Arial" panose="020B0604020202020204" pitchFamily="34" charset="0"/>
            </a:endParaRPr>
          </a:p>
        </p:txBody>
      </p:sp>
      <p:sp>
        <p:nvSpPr>
          <p:cNvPr id="5" name="TextBox 4">
            <a:extLst>
              <a:ext uri="{FF2B5EF4-FFF2-40B4-BE49-F238E27FC236}">
                <a16:creationId xmlns:a16="http://schemas.microsoft.com/office/drawing/2014/main" id="{01C82E67-DA46-2068-0ABD-B356D51F1115}"/>
              </a:ext>
            </a:extLst>
          </p:cNvPr>
          <p:cNvSpPr txBox="1"/>
          <p:nvPr/>
        </p:nvSpPr>
        <p:spPr>
          <a:xfrm>
            <a:off x="345329" y="3764809"/>
            <a:ext cx="5410257" cy="861774"/>
          </a:xfrm>
          <a:prstGeom prst="rect">
            <a:avLst/>
          </a:prstGeom>
          <a:noFill/>
        </p:spPr>
        <p:txBody>
          <a:bodyPr wrap="square">
            <a:spAutoFit/>
          </a:bodyPr>
          <a:lstStyle/>
          <a:p>
            <a:r>
              <a:rPr lang="en-US" sz="1800" b="1" dirty="0">
                <a:solidFill>
                  <a:schemeClr val="accent3"/>
                </a:solidFill>
                <a:latin typeface="Arial" panose="020B0604020202020204" pitchFamily="34" charset="0"/>
                <a:cs typeface="Arial" panose="020B0604020202020204" pitchFamily="34" charset="0"/>
              </a:rPr>
              <a:t>Rights: </a:t>
            </a:r>
            <a:r>
              <a:rPr lang="en-US" sz="1600" dirty="0">
                <a:latin typeface="Arial" panose="020B0604020202020204" pitchFamily="34" charset="0"/>
                <a:cs typeface="Arial" panose="020B0604020202020204" pitchFamily="34" charset="0"/>
              </a:rPr>
              <a:t>Those who use substances have the right to fair, nonjudgmental, and evidence-based services regardless of the substance use.</a:t>
            </a:r>
            <a:endParaRPr lang="en-US" sz="1600" b="1" dirty="0">
              <a:latin typeface="Arial" panose="020B0604020202020204" pitchFamily="34" charset="0"/>
              <a:cs typeface="Arial" panose="020B0604020202020204" pitchFamily="34" charset="0"/>
            </a:endParaRPr>
          </a:p>
        </p:txBody>
      </p:sp>
      <p:sp>
        <p:nvSpPr>
          <p:cNvPr id="7" name="TextBox 6">
            <a:extLst>
              <a:ext uri="{FF2B5EF4-FFF2-40B4-BE49-F238E27FC236}">
                <a16:creationId xmlns:a16="http://schemas.microsoft.com/office/drawing/2014/main" id="{9141579F-69AF-9327-8B72-A3D758B500B9}"/>
              </a:ext>
            </a:extLst>
          </p:cNvPr>
          <p:cNvSpPr txBox="1"/>
          <p:nvPr/>
        </p:nvSpPr>
        <p:spPr>
          <a:xfrm>
            <a:off x="324638" y="5025027"/>
            <a:ext cx="8502649" cy="1384995"/>
          </a:xfrm>
          <a:prstGeom prst="rect">
            <a:avLst/>
          </a:prstGeom>
          <a:noFill/>
        </p:spPr>
        <p:txBody>
          <a:bodyPr wrap="square">
            <a:spAutoFit/>
          </a:bodyPr>
          <a:lstStyle/>
          <a:p>
            <a:pPr algn="ctr"/>
            <a:r>
              <a:rPr lang="en-US" sz="2800" b="1" dirty="0">
                <a:solidFill>
                  <a:schemeClr val="accent3"/>
                </a:solidFill>
                <a:latin typeface="Arial" panose="020B0604020202020204" pitchFamily="34" charset="0"/>
                <a:ea typeface="Calibri" panose="020F0502020204030204" pitchFamily="34" charset="0"/>
                <a:cs typeface="Arial" panose="020B0604020202020204" pitchFamily="34" charset="0"/>
              </a:rPr>
              <a:t>I don’t have to agree with what you are doing today, but I can still show you radical compassion</a:t>
            </a:r>
            <a:endParaRPr lang="en-US" sz="2800" b="1" dirty="0">
              <a:solidFill>
                <a:schemeClr val="accent3"/>
              </a:solidFill>
              <a:latin typeface="Arial" panose="020B0604020202020204" pitchFamily="34" charset="0"/>
              <a:cs typeface="Arial" panose="020B0604020202020204" pitchFamily="34" charset="0"/>
            </a:endParaRPr>
          </a:p>
        </p:txBody>
      </p:sp>
      <p:pic>
        <p:nvPicPr>
          <p:cNvPr id="6" name="Picture 5" descr="A group of people walking in front of a world map">
            <a:extLst>
              <a:ext uri="{FF2B5EF4-FFF2-40B4-BE49-F238E27FC236}">
                <a16:creationId xmlns:a16="http://schemas.microsoft.com/office/drawing/2014/main" id="{C2EC8BF7-AC70-3F7E-DCB3-91AA85C9F0E5}"/>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5734895" y="16734"/>
            <a:ext cx="3409105" cy="4349320"/>
          </a:xfrm>
          <a:prstGeom prst="rect">
            <a:avLst/>
          </a:prstGeom>
        </p:spPr>
      </p:pic>
    </p:spTree>
    <p:extLst>
      <p:ext uri="{BB962C8B-B14F-4D97-AF65-F5344CB8AC3E}">
        <p14:creationId xmlns:p14="http://schemas.microsoft.com/office/powerpoint/2010/main" val="775954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7B86677-2B6A-5894-78D7-8C915DA31A61}"/>
              </a:ext>
            </a:extLst>
          </p:cNvPr>
          <p:cNvSpPr txBox="1"/>
          <p:nvPr/>
        </p:nvSpPr>
        <p:spPr>
          <a:xfrm>
            <a:off x="840850" y="2917442"/>
            <a:ext cx="7462299" cy="784830"/>
          </a:xfrm>
          <a:prstGeom prst="rect">
            <a:avLst/>
          </a:prstGeom>
          <a:noFill/>
        </p:spPr>
        <p:txBody>
          <a:bodyPr wrap="none" rtlCol="0">
            <a:spAutoFit/>
          </a:bodyPr>
          <a:lstStyle/>
          <a:p>
            <a:r>
              <a:rPr lang="en-US" sz="4500" b="1" dirty="0">
                <a:solidFill>
                  <a:srgbClr val="C00000"/>
                </a:solidFill>
                <a:latin typeface="Arial" panose="020B0604020202020204" pitchFamily="34" charset="0"/>
                <a:cs typeface="Arial" panose="020B0604020202020204" pitchFamily="34" charset="0"/>
              </a:rPr>
              <a:t>6 Pillars of harm reduction</a:t>
            </a:r>
          </a:p>
        </p:txBody>
      </p:sp>
      <p:sp>
        <p:nvSpPr>
          <p:cNvPr id="5" name="TextBox 4">
            <a:extLst>
              <a:ext uri="{FF2B5EF4-FFF2-40B4-BE49-F238E27FC236}">
                <a16:creationId xmlns:a16="http://schemas.microsoft.com/office/drawing/2014/main" id="{12BD67E5-42CA-8E09-EF63-F3F0768ECEB9}"/>
              </a:ext>
            </a:extLst>
          </p:cNvPr>
          <p:cNvSpPr txBox="1"/>
          <p:nvPr/>
        </p:nvSpPr>
        <p:spPr>
          <a:xfrm>
            <a:off x="243127" y="1355476"/>
            <a:ext cx="8708994" cy="1169551"/>
          </a:xfrm>
          <a:prstGeom prst="rect">
            <a:avLst/>
          </a:prstGeom>
          <a:noFill/>
        </p:spPr>
        <p:txBody>
          <a:bodyPr wrap="square">
            <a:spAutoFit/>
          </a:bodyPr>
          <a:lstStyle/>
          <a:p>
            <a:r>
              <a:rPr lang="en-US" dirty="0"/>
              <a:t>SAMHSA conceptualizes harm reduction as being a set of services, a type of organization, and an approach. </a:t>
            </a:r>
          </a:p>
          <a:p>
            <a:r>
              <a:rPr lang="en-US" dirty="0"/>
              <a:t>Harm reduction has, at times, been reduced to a singular service or group of services, when in fact its application goes well beyond this. </a:t>
            </a:r>
          </a:p>
          <a:p>
            <a:r>
              <a:rPr lang="en-US" dirty="0"/>
              <a:t>Harm reduction as an approach, with supporting principles and pillars that can be applied to a variety of contexts, includes the provision of evidence-based treatment.</a:t>
            </a:r>
          </a:p>
        </p:txBody>
      </p:sp>
      <p:sp>
        <p:nvSpPr>
          <p:cNvPr id="7" name="TextBox 6">
            <a:extLst>
              <a:ext uri="{FF2B5EF4-FFF2-40B4-BE49-F238E27FC236}">
                <a16:creationId xmlns:a16="http://schemas.microsoft.com/office/drawing/2014/main" id="{0EB72488-1E34-B92C-575D-CDF8C7439EBD}"/>
              </a:ext>
            </a:extLst>
          </p:cNvPr>
          <p:cNvSpPr txBox="1"/>
          <p:nvPr/>
        </p:nvSpPr>
        <p:spPr>
          <a:xfrm>
            <a:off x="321305" y="601504"/>
            <a:ext cx="8630816" cy="523220"/>
          </a:xfrm>
          <a:prstGeom prst="rect">
            <a:avLst/>
          </a:prstGeom>
          <a:noFill/>
        </p:spPr>
        <p:txBody>
          <a:bodyPr wrap="square">
            <a:spAutoFit/>
          </a:bodyPr>
          <a:lstStyle/>
          <a:p>
            <a:r>
              <a:rPr lang="en-US" sz="2800" b="1" dirty="0">
                <a:solidFill>
                  <a:srgbClr val="C00000"/>
                </a:solidFill>
              </a:rPr>
              <a:t>Six pillars, 12 principles, and six core practice areas</a:t>
            </a:r>
          </a:p>
        </p:txBody>
      </p:sp>
      <p:sp>
        <p:nvSpPr>
          <p:cNvPr id="8" name="TextBox 7">
            <a:extLst>
              <a:ext uri="{FF2B5EF4-FFF2-40B4-BE49-F238E27FC236}">
                <a16:creationId xmlns:a16="http://schemas.microsoft.com/office/drawing/2014/main" id="{9D3FF4BD-90E3-6C74-5628-034EEF28622A}"/>
              </a:ext>
            </a:extLst>
          </p:cNvPr>
          <p:cNvSpPr txBox="1"/>
          <p:nvPr/>
        </p:nvSpPr>
        <p:spPr>
          <a:xfrm>
            <a:off x="3391270" y="-2588"/>
            <a:ext cx="2629246" cy="769441"/>
          </a:xfrm>
          <a:prstGeom prst="rect">
            <a:avLst/>
          </a:prstGeom>
          <a:noFill/>
        </p:spPr>
        <p:txBody>
          <a:bodyPr wrap="none" rtlCol="0">
            <a:spAutoFit/>
          </a:bodyPr>
          <a:lstStyle/>
          <a:p>
            <a:r>
              <a:rPr lang="en-US" sz="4400" b="1" dirty="0"/>
              <a:t>SAMHSA</a:t>
            </a:r>
          </a:p>
        </p:txBody>
      </p:sp>
      <p:sp>
        <p:nvSpPr>
          <p:cNvPr id="6" name="TextBox 5">
            <a:extLst>
              <a:ext uri="{FF2B5EF4-FFF2-40B4-BE49-F238E27FC236}">
                <a16:creationId xmlns:a16="http://schemas.microsoft.com/office/drawing/2014/main" id="{872D955E-C383-9BC2-965C-3DCFF47C3085}"/>
              </a:ext>
            </a:extLst>
          </p:cNvPr>
          <p:cNvSpPr txBox="1"/>
          <p:nvPr/>
        </p:nvSpPr>
        <p:spPr>
          <a:xfrm>
            <a:off x="988142" y="6292180"/>
            <a:ext cx="5811009" cy="369332"/>
          </a:xfrm>
          <a:prstGeom prst="rect">
            <a:avLst/>
          </a:prstGeom>
          <a:noFill/>
        </p:spPr>
        <p:txBody>
          <a:bodyPr wrap="square">
            <a:spAutoFit/>
          </a:bodyPr>
          <a:lstStyle/>
          <a:p>
            <a:r>
              <a:rPr lang="en-US" dirty="0">
                <a:hlinkClick r:id="rId3"/>
              </a:rPr>
              <a:t>https://www.samhsa.gov/find-help/harm-reduction</a:t>
            </a:r>
            <a:endParaRPr lang="en-US" dirty="0"/>
          </a:p>
        </p:txBody>
      </p:sp>
      <p:graphicFrame>
        <p:nvGraphicFramePr>
          <p:cNvPr id="12" name="TextBox 2">
            <a:extLst>
              <a:ext uri="{FF2B5EF4-FFF2-40B4-BE49-F238E27FC236}">
                <a16:creationId xmlns:a16="http://schemas.microsoft.com/office/drawing/2014/main" id="{D2BBC77F-0BA1-AB37-927A-08D3E9AA3787}"/>
              </a:ext>
            </a:extLst>
          </p:cNvPr>
          <p:cNvGraphicFramePr/>
          <p:nvPr/>
        </p:nvGraphicFramePr>
        <p:xfrm>
          <a:off x="204187" y="3702272"/>
          <a:ext cx="8786875" cy="235449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29618348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Flowchart: Document 10">
            <a:extLst>
              <a:ext uri="{FF2B5EF4-FFF2-40B4-BE49-F238E27FC236}">
                <a16:creationId xmlns:a16="http://schemas.microsoft.com/office/drawing/2014/main" id="{D12DDE76-C203-4047-9998-63900085B5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8631" y="0"/>
            <a:ext cx="2436019" cy="3400426"/>
          </a:xfrm>
          <a:prstGeom prst="flowChartDocumen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4D14C618-B5C1-A1FC-CC72-C016D315C600}"/>
              </a:ext>
            </a:extLst>
          </p:cNvPr>
          <p:cNvSpPr txBox="1"/>
          <p:nvPr/>
        </p:nvSpPr>
        <p:spPr>
          <a:xfrm>
            <a:off x="3316595" y="226940"/>
            <a:ext cx="5510213" cy="2737485"/>
          </a:xfrm>
          <a:prstGeom prst="rect">
            <a:avLst/>
          </a:prstGeom>
          <a:noFill/>
        </p:spPr>
        <p:txBody>
          <a:bodyPr wrap="square" anchor="t">
            <a:normAutofit lnSpcReduction="10000"/>
          </a:bodyPr>
          <a:lstStyle/>
          <a:p>
            <a:pPr algn="ctr">
              <a:lnSpc>
                <a:spcPct val="90000"/>
              </a:lnSpc>
              <a:spcAft>
                <a:spcPts val="600"/>
              </a:spcAft>
            </a:pPr>
            <a:r>
              <a:rPr lang="en-US" sz="3900" b="1" dirty="0"/>
              <a:t>The pillars are supported and reinforced by 12 core principles that guide the work. </a:t>
            </a:r>
          </a:p>
          <a:p>
            <a:pPr>
              <a:lnSpc>
                <a:spcPct val="90000"/>
              </a:lnSpc>
              <a:spcAft>
                <a:spcPts val="600"/>
              </a:spcAft>
            </a:pPr>
            <a:endParaRPr lang="en-US" sz="2800" dirty="0"/>
          </a:p>
        </p:txBody>
      </p:sp>
      <p:sp>
        <p:nvSpPr>
          <p:cNvPr id="6" name="TextBox 5">
            <a:extLst>
              <a:ext uri="{FF2B5EF4-FFF2-40B4-BE49-F238E27FC236}">
                <a16:creationId xmlns:a16="http://schemas.microsoft.com/office/drawing/2014/main" id="{7AF90990-BA7A-3B33-21E6-016599ECBEA9}"/>
              </a:ext>
            </a:extLst>
          </p:cNvPr>
          <p:cNvSpPr txBox="1"/>
          <p:nvPr/>
        </p:nvSpPr>
        <p:spPr>
          <a:xfrm>
            <a:off x="1693718" y="6351219"/>
            <a:ext cx="5825612" cy="506781"/>
          </a:xfrm>
          <a:prstGeom prst="rect">
            <a:avLst/>
          </a:prstGeom>
          <a:noFill/>
        </p:spPr>
        <p:txBody>
          <a:bodyPr wrap="square" anchor="t">
            <a:normAutofit/>
          </a:bodyPr>
          <a:lstStyle/>
          <a:p>
            <a:pPr algn="ctr">
              <a:lnSpc>
                <a:spcPct val="90000"/>
              </a:lnSpc>
              <a:spcAft>
                <a:spcPts val="600"/>
              </a:spcAft>
            </a:pPr>
            <a:r>
              <a:rPr lang="en-US" sz="1600" dirty="0">
                <a:hlinkClick r:id="rId2"/>
              </a:rPr>
              <a:t>https://www.samhsa.gov/find-help/harm-reduction</a:t>
            </a:r>
            <a:endParaRPr lang="en-US" sz="1600" dirty="0"/>
          </a:p>
        </p:txBody>
      </p:sp>
      <p:sp>
        <p:nvSpPr>
          <p:cNvPr id="2" name="Title 1">
            <a:extLst>
              <a:ext uri="{FF2B5EF4-FFF2-40B4-BE49-F238E27FC236}">
                <a16:creationId xmlns:a16="http://schemas.microsoft.com/office/drawing/2014/main" id="{7877E06A-21DA-E55C-2241-A3B953F17B8D}"/>
              </a:ext>
            </a:extLst>
          </p:cNvPr>
          <p:cNvSpPr>
            <a:spLocks noGrp="1"/>
          </p:cNvSpPr>
          <p:nvPr>
            <p:ph type="title"/>
          </p:nvPr>
        </p:nvSpPr>
        <p:spPr>
          <a:xfrm>
            <a:off x="628650" y="171162"/>
            <a:ext cx="2130136" cy="2371148"/>
          </a:xfrm>
        </p:spPr>
        <p:txBody>
          <a:bodyPr vert="horz" lIns="91440" tIns="45720" rIns="91440" bIns="45720" rtlCol="0" anchor="ctr">
            <a:normAutofit/>
          </a:bodyPr>
          <a:lstStyle/>
          <a:p>
            <a:pPr algn="l" defTabSz="914400">
              <a:spcBef>
                <a:spcPct val="0"/>
              </a:spcBef>
            </a:pPr>
            <a:r>
              <a:rPr lang="en-US" sz="2800" kern="1200">
                <a:solidFill>
                  <a:srgbClr val="FFFFFF"/>
                </a:solidFill>
                <a:latin typeface="+mj-lt"/>
                <a:ea typeface="+mj-ea"/>
                <a:cs typeface="+mj-cs"/>
              </a:rPr>
              <a:t>Supporting Principles </a:t>
            </a:r>
          </a:p>
        </p:txBody>
      </p:sp>
      <p:sp>
        <p:nvSpPr>
          <p:cNvPr id="3" name="Slide Number Placeholder 2">
            <a:extLst>
              <a:ext uri="{FF2B5EF4-FFF2-40B4-BE49-F238E27FC236}">
                <a16:creationId xmlns:a16="http://schemas.microsoft.com/office/drawing/2014/main" id="{CF37DF05-1F6C-90CA-E12C-DF6ABD8F46BE}"/>
              </a:ext>
            </a:extLst>
          </p:cNvPr>
          <p:cNvSpPr>
            <a:spLocks noGrp="1"/>
          </p:cNvSpPr>
          <p:nvPr>
            <p:ph type="sldNum" idx="12"/>
          </p:nvPr>
        </p:nvSpPr>
        <p:spPr>
          <a:xfrm>
            <a:off x="8194857" y="6356350"/>
            <a:ext cx="469082" cy="365125"/>
          </a:xfrm>
          <a:noFill/>
        </p:spPr>
        <p:txBody>
          <a:bodyPr vert="horz" lIns="91440" tIns="45720" rIns="91440" bIns="45720" rtlCol="0" anchor="ctr">
            <a:normAutofit/>
          </a:bodyPr>
          <a:lstStyle/>
          <a:p>
            <a:pPr lvl="0" indent="0" algn="l">
              <a:spcBef>
                <a:spcPts val="0"/>
              </a:spcBef>
              <a:spcAft>
                <a:spcPts val="600"/>
              </a:spcAft>
              <a:buNone/>
            </a:pPr>
            <a:fld id="{00000000-1234-1234-1234-123412341234}" type="slidenum">
              <a:rPr lang="en-US" smtClean="0">
                <a:solidFill>
                  <a:schemeClr val="tx1">
                    <a:tint val="75000"/>
                  </a:schemeClr>
                </a:solidFill>
                <a:latin typeface="+mn-lt"/>
                <a:ea typeface="+mn-ea"/>
                <a:cs typeface="+mn-cs"/>
              </a:rPr>
              <a:pPr lvl="0" indent="0" algn="l">
                <a:spcBef>
                  <a:spcPts val="0"/>
                </a:spcBef>
                <a:spcAft>
                  <a:spcPts val="600"/>
                </a:spcAft>
                <a:buNone/>
              </a:pPr>
              <a:t>4</a:t>
            </a:fld>
            <a:endParaRPr lang="en-US">
              <a:solidFill>
                <a:schemeClr val="tx1">
                  <a:tint val="75000"/>
                </a:schemeClr>
              </a:solidFill>
              <a:latin typeface="+mn-lt"/>
              <a:ea typeface="+mn-ea"/>
              <a:cs typeface="+mn-cs"/>
            </a:endParaRPr>
          </a:p>
        </p:txBody>
      </p:sp>
      <p:sp>
        <p:nvSpPr>
          <p:cNvPr id="7" name="TextBox 6">
            <a:extLst>
              <a:ext uri="{FF2B5EF4-FFF2-40B4-BE49-F238E27FC236}">
                <a16:creationId xmlns:a16="http://schemas.microsoft.com/office/drawing/2014/main" id="{87F062D0-3592-D676-F427-3D152FF3BF78}"/>
              </a:ext>
            </a:extLst>
          </p:cNvPr>
          <p:cNvSpPr txBox="1"/>
          <p:nvPr/>
        </p:nvSpPr>
        <p:spPr>
          <a:xfrm>
            <a:off x="478631" y="3609318"/>
            <a:ext cx="8348177" cy="1591333"/>
          </a:xfrm>
          <a:prstGeom prst="rect">
            <a:avLst/>
          </a:prstGeom>
          <a:noFill/>
        </p:spPr>
        <p:txBody>
          <a:bodyPr wrap="square">
            <a:spAutoFit/>
          </a:bodyPr>
          <a:lstStyle/>
          <a:p>
            <a:pPr algn="ctr">
              <a:lnSpc>
                <a:spcPct val="90000"/>
              </a:lnSpc>
              <a:spcAft>
                <a:spcPts val="600"/>
              </a:spcAft>
            </a:pPr>
            <a:r>
              <a:rPr lang="en-US" sz="3600" b="1" dirty="0">
                <a:solidFill>
                  <a:srgbClr val="FF0000"/>
                </a:solidFill>
              </a:rPr>
              <a:t>Programs that do not incorporate all of the 12 principles risk violating the spirit of harm reduction. </a:t>
            </a:r>
          </a:p>
        </p:txBody>
      </p:sp>
    </p:spTree>
    <p:extLst>
      <p:ext uri="{BB962C8B-B14F-4D97-AF65-F5344CB8AC3E}">
        <p14:creationId xmlns:p14="http://schemas.microsoft.com/office/powerpoint/2010/main" val="1316340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19E0200-4855-9D93-2254-6CBBEE43551A}"/>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5</a:t>
            </a:fld>
            <a:endParaRPr lang="en-US"/>
          </a:p>
        </p:txBody>
      </p:sp>
      <p:sp>
        <p:nvSpPr>
          <p:cNvPr id="6" name="TextBox 5">
            <a:extLst>
              <a:ext uri="{FF2B5EF4-FFF2-40B4-BE49-F238E27FC236}">
                <a16:creationId xmlns:a16="http://schemas.microsoft.com/office/drawing/2014/main" id="{9BA69EBA-3DD1-BA09-DFED-FAEE1FA61FA8}"/>
              </a:ext>
            </a:extLst>
          </p:cNvPr>
          <p:cNvSpPr txBox="1"/>
          <p:nvPr/>
        </p:nvSpPr>
        <p:spPr>
          <a:xfrm>
            <a:off x="154858" y="1764357"/>
            <a:ext cx="8834284" cy="4401205"/>
          </a:xfrm>
          <a:prstGeom prst="rect">
            <a:avLst/>
          </a:prstGeom>
          <a:noFill/>
        </p:spPr>
        <p:txBody>
          <a:bodyPr wrap="square">
            <a:spAutoFit/>
          </a:bodyPr>
          <a:lstStyle/>
          <a:p>
            <a:r>
              <a:rPr lang="en-US" sz="2000" b="1" dirty="0"/>
              <a:t>Respect autonomy</a:t>
            </a:r>
            <a:r>
              <a:rPr lang="en-US" sz="2000" dirty="0"/>
              <a:t>: </a:t>
            </a:r>
          </a:p>
          <a:p>
            <a:r>
              <a:rPr lang="en-US" sz="2000" dirty="0"/>
              <a:t>Each individual is different. </a:t>
            </a:r>
            <a:r>
              <a:rPr lang="en-US" sz="2000" b="1" dirty="0"/>
              <a:t>It is important to meet people where they are</a:t>
            </a:r>
            <a:r>
              <a:rPr lang="en-US" sz="2000" dirty="0"/>
              <a:t>, and for people to lead their own individual journey. Harm reduction approaches, initiatives, programs, and services value and support the dignity, personal freedom, autonomy, self-determination, voice, and decision making of </a:t>
            </a:r>
            <a:r>
              <a:rPr lang="en-US" sz="2000" dirty="0" err="1"/>
              <a:t>PWUD</a:t>
            </a:r>
            <a:r>
              <a:rPr lang="en-US" sz="2000" dirty="0"/>
              <a:t>. </a:t>
            </a:r>
          </a:p>
          <a:p>
            <a:endParaRPr lang="en-US" sz="2000" b="1" dirty="0"/>
          </a:p>
          <a:p>
            <a:r>
              <a:rPr lang="en-US" sz="2000" b="1" dirty="0"/>
              <a:t>Practice acceptance and hospitality</a:t>
            </a:r>
            <a:r>
              <a:rPr lang="en-US" sz="2000" dirty="0"/>
              <a:t>: </a:t>
            </a:r>
          </a:p>
          <a:p>
            <a:r>
              <a:rPr lang="en-US" sz="2000" dirty="0"/>
              <a:t>Love, trust, and connection are important in harm reduction work. Harm reduction approaches, initiatives, programs, and services hold space for people who are at greatest risk for marginalization and discrimination. These elements emphasize trusting relationships and meaningful connections and understand that this is an important way to motivate people to find personal success and to feel less isolated. </a:t>
            </a:r>
          </a:p>
        </p:txBody>
      </p:sp>
      <p:pic>
        <p:nvPicPr>
          <p:cNvPr id="8" name="Picture 7" descr="A close-up of words&#10;&#10;Description automatically generated">
            <a:extLst>
              <a:ext uri="{FF2B5EF4-FFF2-40B4-BE49-F238E27FC236}">
                <a16:creationId xmlns:a16="http://schemas.microsoft.com/office/drawing/2014/main" id="{E3BC6698-7BA7-3C22-312A-230F52A41F23}"/>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1032387" y="0"/>
            <a:ext cx="6710516" cy="1764357"/>
          </a:xfrm>
          <a:prstGeom prst="rect">
            <a:avLst/>
          </a:prstGeom>
        </p:spPr>
      </p:pic>
      <p:sp>
        <p:nvSpPr>
          <p:cNvPr id="4" name="TextBox 3">
            <a:extLst>
              <a:ext uri="{FF2B5EF4-FFF2-40B4-BE49-F238E27FC236}">
                <a16:creationId xmlns:a16="http://schemas.microsoft.com/office/drawing/2014/main" id="{1BB8220B-F120-CA99-D0F0-28F254C2D17F}"/>
              </a:ext>
            </a:extLst>
          </p:cNvPr>
          <p:cNvSpPr txBox="1"/>
          <p:nvPr/>
        </p:nvSpPr>
        <p:spPr>
          <a:xfrm>
            <a:off x="1878594" y="6299002"/>
            <a:ext cx="5731574" cy="369332"/>
          </a:xfrm>
          <a:prstGeom prst="rect">
            <a:avLst/>
          </a:prstGeom>
          <a:noFill/>
        </p:spPr>
        <p:txBody>
          <a:bodyPr wrap="square">
            <a:spAutoFit/>
          </a:bodyPr>
          <a:lstStyle/>
          <a:p>
            <a:r>
              <a:rPr lang="en-US" dirty="0">
                <a:hlinkClick r:id="rId5"/>
              </a:rPr>
              <a:t>https://www.samhsa.gov/find-help/harm-reduction</a:t>
            </a:r>
            <a:endParaRPr lang="en-US" dirty="0"/>
          </a:p>
        </p:txBody>
      </p:sp>
    </p:spTree>
    <p:extLst>
      <p:ext uri="{BB962C8B-B14F-4D97-AF65-F5344CB8AC3E}">
        <p14:creationId xmlns:p14="http://schemas.microsoft.com/office/powerpoint/2010/main" val="9178273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113329D-95C8-5E87-1F9E-13EE37CD49C6}"/>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6</a:t>
            </a:fld>
            <a:endParaRPr lang="en-US"/>
          </a:p>
        </p:txBody>
      </p:sp>
      <p:sp>
        <p:nvSpPr>
          <p:cNvPr id="4" name="TextBox 3">
            <a:extLst>
              <a:ext uri="{FF2B5EF4-FFF2-40B4-BE49-F238E27FC236}">
                <a16:creationId xmlns:a16="http://schemas.microsoft.com/office/drawing/2014/main" id="{E91D1FCE-1BCA-D33A-1AF2-873CD595A81C}"/>
              </a:ext>
            </a:extLst>
          </p:cNvPr>
          <p:cNvSpPr txBox="1"/>
          <p:nvPr/>
        </p:nvSpPr>
        <p:spPr>
          <a:xfrm>
            <a:off x="117987" y="1640861"/>
            <a:ext cx="8908026" cy="4524315"/>
          </a:xfrm>
          <a:prstGeom prst="rect">
            <a:avLst/>
          </a:prstGeom>
          <a:noFill/>
        </p:spPr>
        <p:txBody>
          <a:bodyPr wrap="square">
            <a:spAutoFit/>
          </a:bodyPr>
          <a:lstStyle/>
          <a:p>
            <a:r>
              <a:rPr lang="en-US" sz="1600" b="1" dirty="0"/>
              <a:t>Provide support:</a:t>
            </a:r>
          </a:p>
          <a:p>
            <a:r>
              <a:rPr lang="en-US" sz="1600" b="1" dirty="0"/>
              <a:t> </a:t>
            </a:r>
            <a:r>
              <a:rPr lang="en-US" sz="1600" dirty="0"/>
              <a:t>Harm reduction approaches, initiatives, programs, and services provide information and </a:t>
            </a:r>
            <a:r>
              <a:rPr lang="en-US" sz="1600" b="1" dirty="0"/>
              <a:t>support without judgment, in a manner that is non-punitive, compassionate, humanistic, and empathetic</a:t>
            </a:r>
            <a:r>
              <a:rPr lang="en-US" sz="1600" dirty="0"/>
              <a:t>. Peer-led services enhance and support individual positive change and recovery; and peer-led leadership leads to better outcomes. </a:t>
            </a:r>
          </a:p>
          <a:p>
            <a:r>
              <a:rPr lang="en-US" sz="1600" b="1" dirty="0"/>
              <a:t>Connect with community: </a:t>
            </a:r>
          </a:p>
          <a:p>
            <a:r>
              <a:rPr lang="en-US" sz="1600" dirty="0"/>
              <a:t>Positive connections with community, including family members (biological or chosen) are an important part of well-being. Community members often assist loved ones with safety, risk reduction, or overdose response. When possible, harm reduction initiatives, programs, and services support families in expanding and deepening their strategies for love and support; and include families in services, with the explicit permission of the individual. </a:t>
            </a:r>
          </a:p>
          <a:p>
            <a:r>
              <a:rPr lang="en-US" sz="1600" b="1" dirty="0"/>
              <a:t>Provide many pathways to well-being across the continuum of health and social care: </a:t>
            </a:r>
          </a:p>
          <a:p>
            <a:r>
              <a:rPr lang="en-US" sz="1600" dirty="0"/>
              <a:t>Harm reduction can and should happen across the full continuum of health and social care, </a:t>
            </a:r>
            <a:r>
              <a:rPr lang="en-US" sz="1600" b="1" dirty="0"/>
              <a:t>meeting the whole-persons health and social needs</a:t>
            </a:r>
            <a:r>
              <a:rPr lang="en-US" sz="1600" dirty="0"/>
              <a:t>. In networking with other providers, harm reduction initiatives, programs, and services work to build relationships and trust with health and social care partners that embrace supporting principles. To help achieve this, organizations practicing harm reduction utilize education and encourage policies that facilitate interconnectedness between all parties.</a:t>
            </a:r>
          </a:p>
        </p:txBody>
      </p:sp>
      <p:pic>
        <p:nvPicPr>
          <p:cNvPr id="6" name="Picture 5" descr="A hand writing a word">
            <a:extLst>
              <a:ext uri="{FF2B5EF4-FFF2-40B4-BE49-F238E27FC236}">
                <a16:creationId xmlns:a16="http://schemas.microsoft.com/office/drawing/2014/main" id="{FC39CA2A-AABE-B9E4-35B3-13CE156920B5}"/>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2499851" y="136525"/>
            <a:ext cx="5445622" cy="1504336"/>
          </a:xfrm>
          <a:prstGeom prst="rect">
            <a:avLst/>
          </a:prstGeom>
        </p:spPr>
      </p:pic>
      <p:sp>
        <p:nvSpPr>
          <p:cNvPr id="5" name="TextBox 4">
            <a:extLst>
              <a:ext uri="{FF2B5EF4-FFF2-40B4-BE49-F238E27FC236}">
                <a16:creationId xmlns:a16="http://schemas.microsoft.com/office/drawing/2014/main" id="{7800B50A-CC0F-D820-FBB3-34F0C39D9FFB}"/>
              </a:ext>
            </a:extLst>
          </p:cNvPr>
          <p:cNvSpPr txBox="1"/>
          <p:nvPr/>
        </p:nvSpPr>
        <p:spPr>
          <a:xfrm>
            <a:off x="2204517" y="6356351"/>
            <a:ext cx="5740955" cy="369332"/>
          </a:xfrm>
          <a:prstGeom prst="rect">
            <a:avLst/>
          </a:prstGeom>
          <a:noFill/>
        </p:spPr>
        <p:txBody>
          <a:bodyPr wrap="square">
            <a:spAutoFit/>
          </a:bodyPr>
          <a:lstStyle/>
          <a:p>
            <a:r>
              <a:rPr lang="en-US" dirty="0">
                <a:hlinkClick r:id="rId5"/>
              </a:rPr>
              <a:t>https://www.samhsa.gov/find-help/harm-reduction</a:t>
            </a:r>
            <a:endParaRPr lang="en-US" dirty="0"/>
          </a:p>
        </p:txBody>
      </p:sp>
    </p:spTree>
    <p:extLst>
      <p:ext uri="{BB962C8B-B14F-4D97-AF65-F5344CB8AC3E}">
        <p14:creationId xmlns:p14="http://schemas.microsoft.com/office/powerpoint/2010/main" val="32329361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EF1C805-6AB4-966E-4BB2-CBE3C2CD5D5E}"/>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7</a:t>
            </a:fld>
            <a:endParaRPr lang="en-US"/>
          </a:p>
        </p:txBody>
      </p:sp>
      <p:sp>
        <p:nvSpPr>
          <p:cNvPr id="4" name="TextBox 3">
            <a:extLst>
              <a:ext uri="{FF2B5EF4-FFF2-40B4-BE49-F238E27FC236}">
                <a16:creationId xmlns:a16="http://schemas.microsoft.com/office/drawing/2014/main" id="{457A2965-51A2-F54D-70F9-478FAB157E9F}"/>
              </a:ext>
            </a:extLst>
          </p:cNvPr>
          <p:cNvSpPr txBox="1"/>
          <p:nvPr/>
        </p:nvSpPr>
        <p:spPr>
          <a:xfrm>
            <a:off x="117987" y="136525"/>
            <a:ext cx="8686800" cy="4247317"/>
          </a:xfrm>
          <a:prstGeom prst="rect">
            <a:avLst/>
          </a:prstGeom>
          <a:noFill/>
        </p:spPr>
        <p:txBody>
          <a:bodyPr wrap="square">
            <a:spAutoFit/>
          </a:bodyPr>
          <a:lstStyle/>
          <a:p>
            <a:r>
              <a:rPr lang="en-US" b="1" dirty="0"/>
              <a:t>Value practice- based evidence and on-the-ground experience:</a:t>
            </a:r>
          </a:p>
          <a:p>
            <a:r>
              <a:rPr lang="en-US" dirty="0">
                <a:solidFill>
                  <a:srgbClr val="C00000"/>
                </a:solidFill>
              </a:rPr>
              <a:t>Structural racism and other forms of discrimination have limited the development and inclusion of research on what works in underserved communities. </a:t>
            </a:r>
            <a:r>
              <a:rPr lang="en-US" dirty="0"/>
              <a:t>Harm reduction initiatives, programs, and services understand these limitations and use community wisdom and practice-based evidence as additional sources of knowledge. </a:t>
            </a:r>
          </a:p>
          <a:p>
            <a:r>
              <a:rPr lang="en-US" b="1" dirty="0"/>
              <a:t>Cultivate relationships</a:t>
            </a:r>
          </a:p>
          <a:p>
            <a:r>
              <a:rPr lang="en-US" dirty="0"/>
              <a:t>Relationships are of central importance to harm reduction. Harm reduction approaches, initiatives, programs, and services are relational, not transactional, and work to establish and support quality relationships between individuals, families, and communities</a:t>
            </a:r>
            <a:r>
              <a:rPr lang="en-US" b="1" dirty="0"/>
              <a:t>. </a:t>
            </a:r>
          </a:p>
          <a:p>
            <a:r>
              <a:rPr lang="en-US" b="1" dirty="0"/>
              <a:t>Assist, not direct:</a:t>
            </a:r>
          </a:p>
          <a:p>
            <a:r>
              <a:rPr lang="en-US" dirty="0"/>
              <a:t>Harm reduction approaches, initiatives, programs, and services support people on </a:t>
            </a:r>
            <a:r>
              <a:rPr lang="en-US" b="1" dirty="0"/>
              <a:t>their journey towards positive change, as they define it. </a:t>
            </a:r>
            <a:r>
              <a:rPr lang="en-US" dirty="0"/>
              <a:t>Support is based on what </a:t>
            </a:r>
            <a:r>
              <a:rPr lang="en-US" dirty="0" err="1"/>
              <a:t>PWUD</a:t>
            </a:r>
            <a:r>
              <a:rPr lang="en-US" dirty="0"/>
              <a:t> identify as their needs and goals (not what programs think they need), offering people tools to thrive.</a:t>
            </a:r>
          </a:p>
        </p:txBody>
      </p:sp>
      <p:pic>
        <p:nvPicPr>
          <p:cNvPr id="6" name="Picture 5" descr="A banner with a couple of apples">
            <a:extLst>
              <a:ext uri="{FF2B5EF4-FFF2-40B4-BE49-F238E27FC236}">
                <a16:creationId xmlns:a16="http://schemas.microsoft.com/office/drawing/2014/main" id="{9A015F29-ACF0-A7E0-7D51-C2C8F4D4F0E3}"/>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2922024" y="4129787"/>
            <a:ext cx="5278079" cy="2147942"/>
          </a:xfrm>
          <a:prstGeom prst="rect">
            <a:avLst/>
          </a:prstGeom>
        </p:spPr>
      </p:pic>
      <p:sp>
        <p:nvSpPr>
          <p:cNvPr id="7" name="TextBox 6">
            <a:extLst>
              <a:ext uri="{FF2B5EF4-FFF2-40B4-BE49-F238E27FC236}">
                <a16:creationId xmlns:a16="http://schemas.microsoft.com/office/drawing/2014/main" id="{AF778B5A-D657-FF44-A079-F91572F10E4F}"/>
              </a:ext>
            </a:extLst>
          </p:cNvPr>
          <p:cNvSpPr txBox="1"/>
          <p:nvPr/>
        </p:nvSpPr>
        <p:spPr>
          <a:xfrm>
            <a:off x="787400" y="7162800"/>
            <a:ext cx="7569200" cy="230832"/>
          </a:xfrm>
          <a:prstGeom prst="rect">
            <a:avLst/>
          </a:prstGeom>
          <a:noFill/>
        </p:spPr>
        <p:txBody>
          <a:bodyPr wrap="square" rtlCol="0">
            <a:spAutoFit/>
          </a:bodyPr>
          <a:lstStyle/>
          <a:p>
            <a:r>
              <a:rPr lang="en-US" sz="900">
                <a:hlinkClick r:id="rId4" tooltip="https://srtamedusa.blogspot.com/2011/03/submission-for-illustration-friday.html"/>
              </a:rPr>
              <a:t>This Photo</a:t>
            </a:r>
            <a:r>
              <a:rPr lang="en-US" sz="900"/>
              <a:t> by Unknown Author is licensed under </a:t>
            </a:r>
            <a:r>
              <a:rPr lang="en-US" sz="900">
                <a:hlinkClick r:id="rId5" tooltip="https://creativecommons.org/licenses/by-nc-nd/3.0/"/>
              </a:rPr>
              <a:t>CC BY-NC-ND</a:t>
            </a:r>
            <a:endParaRPr lang="en-US" sz="900"/>
          </a:p>
        </p:txBody>
      </p:sp>
      <p:sp>
        <p:nvSpPr>
          <p:cNvPr id="5" name="TextBox 4">
            <a:extLst>
              <a:ext uri="{FF2B5EF4-FFF2-40B4-BE49-F238E27FC236}">
                <a16:creationId xmlns:a16="http://schemas.microsoft.com/office/drawing/2014/main" id="{509CE1A6-A096-AB6C-07A1-525BAADB6EBD}"/>
              </a:ext>
            </a:extLst>
          </p:cNvPr>
          <p:cNvSpPr txBox="1"/>
          <p:nvPr/>
        </p:nvSpPr>
        <p:spPr>
          <a:xfrm>
            <a:off x="2411361" y="6356351"/>
            <a:ext cx="5788742" cy="369332"/>
          </a:xfrm>
          <a:prstGeom prst="rect">
            <a:avLst/>
          </a:prstGeom>
          <a:noFill/>
        </p:spPr>
        <p:txBody>
          <a:bodyPr wrap="square">
            <a:spAutoFit/>
          </a:bodyPr>
          <a:lstStyle/>
          <a:p>
            <a:r>
              <a:rPr lang="en-US" dirty="0">
                <a:hlinkClick r:id="rId6"/>
              </a:rPr>
              <a:t>https://www.samhsa.gov/find-help/harm-reduction</a:t>
            </a:r>
            <a:endParaRPr lang="en-US" dirty="0"/>
          </a:p>
        </p:txBody>
      </p:sp>
    </p:spTree>
    <p:extLst>
      <p:ext uri="{BB962C8B-B14F-4D97-AF65-F5344CB8AC3E}">
        <p14:creationId xmlns:p14="http://schemas.microsoft.com/office/powerpoint/2010/main" val="25559659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9F39848-D8F6-3DC5-3D0B-7B55B12D1407}"/>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8</a:t>
            </a:fld>
            <a:endParaRPr lang="en-US"/>
          </a:p>
        </p:txBody>
      </p:sp>
      <p:sp>
        <p:nvSpPr>
          <p:cNvPr id="4" name="TextBox 3">
            <a:extLst>
              <a:ext uri="{FF2B5EF4-FFF2-40B4-BE49-F238E27FC236}">
                <a16:creationId xmlns:a16="http://schemas.microsoft.com/office/drawing/2014/main" id="{698C9B01-B294-D320-C51C-2C00AA3370EB}"/>
              </a:ext>
            </a:extLst>
          </p:cNvPr>
          <p:cNvSpPr txBox="1"/>
          <p:nvPr/>
        </p:nvSpPr>
        <p:spPr>
          <a:xfrm>
            <a:off x="162232" y="43458"/>
            <a:ext cx="8834284" cy="6109365"/>
          </a:xfrm>
          <a:prstGeom prst="rect">
            <a:avLst/>
          </a:prstGeom>
          <a:noFill/>
        </p:spPr>
        <p:txBody>
          <a:bodyPr wrap="square">
            <a:spAutoFit/>
          </a:bodyPr>
          <a:lstStyle/>
          <a:p>
            <a:r>
              <a:rPr lang="en-US" sz="1700" b="1" dirty="0"/>
              <a:t>Promote safety:</a:t>
            </a:r>
          </a:p>
          <a:p>
            <a:r>
              <a:rPr lang="en-US" sz="1700" dirty="0"/>
              <a:t>Harm reduction approaches, initiatives, programs, and services actively promote safety as defined by the people they serve. </a:t>
            </a:r>
            <a:r>
              <a:rPr lang="en-US" sz="1700" dirty="0">
                <a:solidFill>
                  <a:srgbClr val="C00000"/>
                </a:solidFill>
              </a:rPr>
              <a:t>These efforts also acknowledge the impact that law enforcement can have on </a:t>
            </a:r>
            <a:r>
              <a:rPr lang="en-US" sz="1700" dirty="0" err="1">
                <a:solidFill>
                  <a:srgbClr val="C00000"/>
                </a:solidFill>
              </a:rPr>
              <a:t>PWUD</a:t>
            </a:r>
            <a:r>
              <a:rPr lang="en-US" sz="1700" dirty="0">
                <a:solidFill>
                  <a:srgbClr val="C00000"/>
                </a:solidFill>
              </a:rPr>
              <a:t> (particularly in historically criminalized and marginalized communities) and provide services accordingly. </a:t>
            </a:r>
          </a:p>
          <a:p>
            <a:r>
              <a:rPr lang="en-US" sz="1700" b="1" dirty="0"/>
              <a:t>Engage first:</a:t>
            </a:r>
          </a:p>
          <a:p>
            <a:r>
              <a:rPr lang="en-US" sz="1700" dirty="0"/>
              <a:t>Each community has different cultural strengths, resources, challenges, and needs. Harm reduction approaches, initiatives, programs, and </a:t>
            </a:r>
            <a:r>
              <a:rPr lang="en-US" sz="1700" b="1" dirty="0"/>
              <a:t>services are grounded in the most impacted and marginalized communities.</a:t>
            </a:r>
            <a:r>
              <a:rPr lang="en-US" sz="1700" dirty="0"/>
              <a:t> It is important that meaningful engagement and shared decision making begins in the design phase of programming. Equally important is bringing to the table as many individuals and organizations as possible who understand harm reduction and who have meaningful relationships with the affected communities.</a:t>
            </a:r>
          </a:p>
          <a:p>
            <a:r>
              <a:rPr lang="en-US" sz="1700" b="1" dirty="0"/>
              <a:t>Prioritize listening:</a:t>
            </a:r>
          </a:p>
          <a:p>
            <a:r>
              <a:rPr lang="en-US" sz="1700" dirty="0"/>
              <a:t>Each community has its own unique story that can be the foundation for harm reduction work. </a:t>
            </a:r>
            <a:r>
              <a:rPr lang="en-US" sz="1700" b="1" dirty="0"/>
              <a:t>When we listen deeply, we learn what matters</a:t>
            </a:r>
            <a:r>
              <a:rPr lang="en-US" sz="1700" dirty="0"/>
              <a:t>. Harm reductionists engage in active listening ― the act of inviting people to express themselves completely, recognizing the listener’s inherent biases, with the intent to fully absorb and process what the speaker is saying. </a:t>
            </a:r>
          </a:p>
          <a:p>
            <a:r>
              <a:rPr lang="en-US" sz="1700" b="1" dirty="0"/>
              <a:t>Work toward systems change:</a:t>
            </a:r>
          </a:p>
          <a:p>
            <a:r>
              <a:rPr lang="en-US" sz="1700" dirty="0"/>
              <a:t>Harm reduction approaches, initiatives, programs, and services recognize that trauma; social determinants of health, such as access to healthcare, housing, and employment; inequitable policies; lack of prevention and early intervention strategies; and social support have all had a responsibility in systemic harm.</a:t>
            </a:r>
          </a:p>
        </p:txBody>
      </p:sp>
      <p:sp>
        <p:nvSpPr>
          <p:cNvPr id="5" name="TextBox 4">
            <a:extLst>
              <a:ext uri="{FF2B5EF4-FFF2-40B4-BE49-F238E27FC236}">
                <a16:creationId xmlns:a16="http://schemas.microsoft.com/office/drawing/2014/main" id="{37308164-AD46-E8AA-0994-582E9F841A7F}"/>
              </a:ext>
            </a:extLst>
          </p:cNvPr>
          <p:cNvSpPr txBox="1"/>
          <p:nvPr/>
        </p:nvSpPr>
        <p:spPr>
          <a:xfrm>
            <a:off x="2095877" y="6356351"/>
            <a:ext cx="5543788" cy="369332"/>
          </a:xfrm>
          <a:prstGeom prst="rect">
            <a:avLst/>
          </a:prstGeom>
          <a:noFill/>
        </p:spPr>
        <p:txBody>
          <a:bodyPr wrap="square">
            <a:spAutoFit/>
          </a:bodyPr>
          <a:lstStyle/>
          <a:p>
            <a:r>
              <a:rPr lang="en-US" dirty="0">
                <a:hlinkClick r:id="rId3"/>
              </a:rPr>
              <a:t>https://www.samhsa.gov/find-help/harm-reduction</a:t>
            </a:r>
            <a:endParaRPr lang="en-US" dirty="0"/>
          </a:p>
        </p:txBody>
      </p:sp>
    </p:spTree>
    <p:extLst>
      <p:ext uri="{BB962C8B-B14F-4D97-AF65-F5344CB8AC3E}">
        <p14:creationId xmlns:p14="http://schemas.microsoft.com/office/powerpoint/2010/main" val="3001155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ED40360-CD17-4883-D5DA-BA630938CBA0}"/>
              </a:ext>
            </a:extLst>
          </p:cNvPr>
          <p:cNvSpPr txBox="1"/>
          <p:nvPr/>
        </p:nvSpPr>
        <p:spPr>
          <a:xfrm>
            <a:off x="0" y="0"/>
            <a:ext cx="8886825" cy="6370975"/>
          </a:xfrm>
          <a:prstGeom prst="rect">
            <a:avLst/>
          </a:prstGeom>
          <a:noFill/>
        </p:spPr>
        <p:txBody>
          <a:bodyPr wrap="square">
            <a:spAutoFit/>
          </a:bodyPr>
          <a:lstStyle/>
          <a:p>
            <a:pPr algn="ctr"/>
            <a:r>
              <a:rPr lang="en-US" sz="3000" b="1" dirty="0">
                <a:solidFill>
                  <a:srgbClr val="C00000"/>
                </a:solidFill>
                <a:latin typeface="Arial" panose="020B0604020202020204" pitchFamily="34" charset="0"/>
                <a:cs typeface="Arial" panose="020B0604020202020204" pitchFamily="34" charset="0"/>
              </a:rPr>
              <a:t>Core Practice Areas  </a:t>
            </a:r>
          </a:p>
          <a:p>
            <a:pPr algn="ctr"/>
            <a:r>
              <a:rPr lang="en-US" sz="1800" dirty="0">
                <a:latin typeface="Arial" panose="020B0604020202020204" pitchFamily="34" charset="0"/>
                <a:cs typeface="Arial" panose="020B0604020202020204" pitchFamily="34" charset="0"/>
              </a:rPr>
              <a:t>Core practices are effective methods for harm reduction that reflect community understanding, experience, strengths, and needs.</a:t>
            </a:r>
          </a:p>
          <a:p>
            <a:pPr algn="ctr"/>
            <a:r>
              <a:rPr lang="en-US" sz="1800" dirty="0">
                <a:latin typeface="Arial" panose="020B0604020202020204" pitchFamily="34" charset="0"/>
                <a:cs typeface="Arial" panose="020B0604020202020204" pitchFamily="34" charset="0"/>
              </a:rPr>
              <a:t> </a:t>
            </a:r>
          </a:p>
          <a:p>
            <a:r>
              <a:rPr lang="en-US" sz="1800" b="1" dirty="0">
                <a:latin typeface="Arial" panose="020B0604020202020204" pitchFamily="34" charset="0"/>
                <a:cs typeface="Arial" panose="020B0604020202020204" pitchFamily="34" charset="0"/>
              </a:rPr>
              <a:t>There are six core practice areas</a:t>
            </a:r>
            <a:r>
              <a:rPr lang="en-US" sz="1800" dirty="0">
                <a:latin typeface="Arial" panose="020B0604020202020204" pitchFamily="34" charset="0"/>
                <a:cs typeface="Arial" panose="020B0604020202020204" pitchFamily="34" charset="0"/>
              </a:rPr>
              <a:t>: </a:t>
            </a:r>
          </a:p>
          <a:p>
            <a:endParaRPr lang="en-US" sz="1800" dirty="0">
              <a:latin typeface="Arial" panose="020B0604020202020204" pitchFamily="34" charset="0"/>
              <a:cs typeface="Arial" panose="020B0604020202020204" pitchFamily="34" charset="0"/>
            </a:endParaRPr>
          </a:p>
          <a:p>
            <a:pPr marL="342900" indent="-342900">
              <a:buAutoNum type="arabicPeriod"/>
            </a:pPr>
            <a:r>
              <a:rPr lang="en-US" sz="1800" b="1" dirty="0"/>
              <a:t>Safer Practices: </a:t>
            </a:r>
            <a:r>
              <a:rPr lang="en-US" sz="1800" dirty="0"/>
              <a:t>Education and support describing how to reduce risk; provision of risk reduction supplies and materials</a:t>
            </a:r>
          </a:p>
          <a:p>
            <a:pPr marL="342900" indent="-342900">
              <a:buFont typeface="Arial"/>
              <a:buAutoNum type="arabicPeriod"/>
            </a:pPr>
            <a:r>
              <a:rPr lang="en-US" sz="1800" b="1" dirty="0"/>
              <a:t>Safer Settings: </a:t>
            </a:r>
            <a:r>
              <a:rPr lang="en-US" sz="1800" dirty="0"/>
              <a:t>Access to safe environments to live, find respite, practice safer use, and receive supports that are trauma-informed and stigma-free </a:t>
            </a:r>
          </a:p>
          <a:p>
            <a:pPr marL="342900" indent="-342900">
              <a:buFont typeface="Arial"/>
              <a:buAutoNum type="arabicPeriod"/>
            </a:pPr>
            <a:r>
              <a:rPr lang="en-US" sz="1800" b="1" dirty="0"/>
              <a:t>Safer Access to Healthcare:</a:t>
            </a:r>
            <a:r>
              <a:rPr lang="en-US" sz="1800" dirty="0"/>
              <a:t> Ensuring access to person-centered and non-stigmatizing healthcare that is trauma informed, including FDA approved medications </a:t>
            </a:r>
          </a:p>
          <a:p>
            <a:pPr marL="342900" indent="-342900">
              <a:buFont typeface="Arial"/>
              <a:buAutoNum type="arabicPeriod"/>
            </a:pPr>
            <a:r>
              <a:rPr lang="en-US" sz="1800" b="1" dirty="0"/>
              <a:t>Safer Transitions to Care: </a:t>
            </a:r>
            <a:r>
              <a:rPr lang="en-US" sz="1800" dirty="0"/>
              <a:t>Connections and access to harm-reduction-informed and trauma-informed care and services</a:t>
            </a:r>
          </a:p>
          <a:p>
            <a:pPr marL="342900" indent="-342900">
              <a:buFont typeface="Arial"/>
              <a:buAutoNum type="arabicPeriod"/>
            </a:pPr>
            <a:r>
              <a:rPr lang="en-US" sz="1800" b="1" dirty="0"/>
              <a:t>Sustainable Workforce and Field: </a:t>
            </a:r>
            <a:r>
              <a:rPr lang="en-US" sz="1800" dirty="0"/>
              <a:t>Resources for maintaining a skilled, well -supported, and appropriately managed workforce and for sustaining community-based programs</a:t>
            </a:r>
          </a:p>
          <a:p>
            <a:pPr marL="342900" indent="-342900">
              <a:buFont typeface="Arial"/>
              <a:buAutoNum type="arabicPeriod"/>
            </a:pPr>
            <a:r>
              <a:rPr lang="en-US" sz="1800" b="1" dirty="0"/>
              <a:t>Sustainable Infrastructure: </a:t>
            </a:r>
            <a:r>
              <a:rPr lang="en-US" sz="1800" dirty="0"/>
              <a:t>Resources for building and maintaining a revitalized and community-led infrastructure to support harm reduction best practices and the needs of PWUD </a:t>
            </a:r>
          </a:p>
          <a:p>
            <a:endParaRPr lang="en-US" sz="1800" dirty="0">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9FDA9DB3-C9D7-C4A3-5219-31AD8B9F73B2}"/>
              </a:ext>
            </a:extLst>
          </p:cNvPr>
          <p:cNvSpPr txBox="1"/>
          <p:nvPr/>
        </p:nvSpPr>
        <p:spPr>
          <a:xfrm>
            <a:off x="1980446" y="6217086"/>
            <a:ext cx="4594632" cy="307777"/>
          </a:xfrm>
          <a:prstGeom prst="rect">
            <a:avLst/>
          </a:prstGeom>
          <a:noFill/>
        </p:spPr>
        <p:txBody>
          <a:bodyPr wrap="square">
            <a:spAutoFit/>
          </a:bodyPr>
          <a:lstStyle/>
          <a:p>
            <a:r>
              <a:rPr lang="en-US" dirty="0">
                <a:hlinkClick r:id="rId3"/>
              </a:rPr>
              <a:t>https://www.samhsa.gov/find-help/harm-reduction</a:t>
            </a:r>
            <a:endParaRPr lang="en-US" dirty="0"/>
          </a:p>
        </p:txBody>
      </p:sp>
    </p:spTree>
    <p:extLst>
      <p:ext uri="{BB962C8B-B14F-4D97-AF65-F5344CB8AC3E}">
        <p14:creationId xmlns:p14="http://schemas.microsoft.com/office/powerpoint/2010/main" val="144165189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666</TotalTime>
  <Words>3733</Words>
  <Application>Microsoft Office PowerPoint</Application>
  <PresentationFormat>On-screen Show (4:3)</PresentationFormat>
  <Paragraphs>142</Paragraphs>
  <Slides>10</Slides>
  <Notes>9</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10</vt:i4>
      </vt:variant>
    </vt:vector>
  </HeadingPairs>
  <TitlesOfParts>
    <vt:vector size="18" baseType="lpstr">
      <vt:lpstr>Aptos Display</vt:lpstr>
      <vt:lpstr>Arial</vt:lpstr>
      <vt:lpstr>Montserrat</vt:lpstr>
      <vt:lpstr>Calibri</vt:lpstr>
      <vt:lpstr>Aptos</vt:lpstr>
      <vt:lpstr>Inter</vt:lpstr>
      <vt:lpstr>Söhne</vt:lpstr>
      <vt:lpstr>Office Theme</vt:lpstr>
      <vt:lpstr>Harm Reduction </vt:lpstr>
      <vt:lpstr>PowerPoint Presentation</vt:lpstr>
      <vt:lpstr>PowerPoint Presentation</vt:lpstr>
      <vt:lpstr>Supporting Principles </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dc:title>
  <dc:creator>Ken Vick</dc:creator>
  <cp:lastModifiedBy>Kenneth Vick</cp:lastModifiedBy>
  <cp:revision>23</cp:revision>
  <dcterms:created xsi:type="dcterms:W3CDTF">2024-01-21T17:18:24Z</dcterms:created>
  <dcterms:modified xsi:type="dcterms:W3CDTF">2024-04-13T15:35:59Z</dcterms:modified>
</cp:coreProperties>
</file>