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 id="2147483730" r:id="rId2"/>
    <p:sldMasterId id="2147483742" r:id="rId3"/>
  </p:sldMasterIdLst>
  <p:notesMasterIdLst>
    <p:notesMasterId r:id="rId32"/>
  </p:notesMasterIdLst>
  <p:sldIdLst>
    <p:sldId id="256" r:id="rId4"/>
    <p:sldId id="270" r:id="rId5"/>
    <p:sldId id="273" r:id="rId6"/>
    <p:sldId id="283" r:id="rId7"/>
    <p:sldId id="257" r:id="rId8"/>
    <p:sldId id="258" r:id="rId9"/>
    <p:sldId id="259" r:id="rId10"/>
    <p:sldId id="284" r:id="rId11"/>
    <p:sldId id="280" r:id="rId12"/>
    <p:sldId id="260" r:id="rId13"/>
    <p:sldId id="281" r:id="rId14"/>
    <p:sldId id="261" r:id="rId15"/>
    <p:sldId id="269" r:id="rId16"/>
    <p:sldId id="262" r:id="rId17"/>
    <p:sldId id="263" r:id="rId18"/>
    <p:sldId id="264" r:id="rId19"/>
    <p:sldId id="275" r:id="rId20"/>
    <p:sldId id="286" r:id="rId21"/>
    <p:sldId id="285" r:id="rId22"/>
    <p:sldId id="265" r:id="rId23"/>
    <p:sldId id="266" r:id="rId24"/>
    <p:sldId id="267" r:id="rId25"/>
    <p:sldId id="268" r:id="rId26"/>
    <p:sldId id="282" r:id="rId27"/>
    <p:sldId id="288" r:id="rId28"/>
    <p:sldId id="289" r:id="rId29"/>
    <p:sldId id="287" r:id="rId30"/>
    <p:sldId id="276"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1095" autoAdjust="0"/>
  </p:normalViewPr>
  <p:slideViewPr>
    <p:cSldViewPr snapToGrid="0">
      <p:cViewPr varScale="1">
        <p:scale>
          <a:sx n="93" d="100"/>
          <a:sy n="93" d="100"/>
        </p:scale>
        <p:origin x="127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diagrams/_rels/data3.xml.rels><?xml version="1.0" encoding="UTF-8" standalone="yes"?>
<Relationships xmlns="http://schemas.openxmlformats.org/package/2006/relationships"><Relationship Id="rId3" Type="http://schemas.openxmlformats.org/officeDocument/2006/relationships/hyperlink" Target="https://www.naloxoneforall.org/moresourcesyesno" TargetMode="External"/><Relationship Id="rId2" Type="http://schemas.openxmlformats.org/officeDocument/2006/relationships/hyperlink" Target="http://mohopeproject.org/resources/get-naloxone/" TargetMode="External"/><Relationship Id="rId1" Type="http://schemas.openxmlformats.org/officeDocument/2006/relationships/hyperlink" Target="mailto:info@ncada-stl.org?subject-Narcan" TargetMode="External"/></Relationships>
</file>

<file path=ppt/diagrams/_rels/drawing3.xml.rels><?xml version="1.0" encoding="UTF-8" standalone="yes"?>
<Relationships xmlns="http://schemas.openxmlformats.org/package/2006/relationships"><Relationship Id="rId3" Type="http://schemas.openxmlformats.org/officeDocument/2006/relationships/hyperlink" Target="https://www.naloxoneforall.org/moresourcesyesno" TargetMode="External"/><Relationship Id="rId2" Type="http://schemas.openxmlformats.org/officeDocument/2006/relationships/hyperlink" Target="http://mohopeproject.org/resources/get-naloxone/" TargetMode="External"/><Relationship Id="rId1" Type="http://schemas.openxmlformats.org/officeDocument/2006/relationships/hyperlink" Target="mailto:info@ncada-stl.org?subject-Narcan"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83D5C2-8B30-2547-8A14-F99B3D8B2CE8}"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15868531-67DB-884C-B25B-CCC2B9A63BB4}">
      <dgm:prSet phldrT="[Text]" custT="1"/>
      <dgm:spPr/>
      <dgm:t>
        <a:bodyPr/>
        <a:lstStyle/>
        <a:p>
          <a:pPr>
            <a:buFont typeface="Arial" panose="020B0604020202020204" pitchFamily="34" charset="0"/>
            <a:buChar char="•"/>
          </a:pPr>
          <a:r>
            <a:rPr lang="en-US" sz="1800">
              <a:solidFill>
                <a:schemeClr val="tx2"/>
              </a:solidFill>
            </a:rPr>
            <a:t>1. Check to see if airway is obstructed</a:t>
          </a:r>
          <a:endParaRPr lang="en-US" sz="1800" b="1">
            <a:solidFill>
              <a:schemeClr val="tx2"/>
            </a:solidFill>
          </a:endParaRPr>
        </a:p>
      </dgm:t>
    </dgm:pt>
    <dgm:pt modelId="{7E50236A-8EA0-EC47-8A4C-0667A270FE60}" type="parTrans" cxnId="{42C96DC3-A99E-7D47-8014-F99446D6C2B3}">
      <dgm:prSet/>
      <dgm:spPr/>
      <dgm:t>
        <a:bodyPr/>
        <a:lstStyle/>
        <a:p>
          <a:endParaRPr lang="en-US" sz="1800" b="1">
            <a:solidFill>
              <a:schemeClr val="tx2"/>
            </a:solidFill>
          </a:endParaRPr>
        </a:p>
      </dgm:t>
    </dgm:pt>
    <dgm:pt modelId="{81C3AA9C-5B42-7B42-B9DC-5573785C9B72}" type="sibTrans" cxnId="{42C96DC3-A99E-7D47-8014-F99446D6C2B3}">
      <dgm:prSet/>
      <dgm:spPr/>
      <dgm:t>
        <a:bodyPr/>
        <a:lstStyle/>
        <a:p>
          <a:endParaRPr lang="en-US" sz="1800" b="1">
            <a:solidFill>
              <a:schemeClr val="tx2"/>
            </a:solidFill>
          </a:endParaRPr>
        </a:p>
      </dgm:t>
    </dgm:pt>
    <dgm:pt modelId="{BAB516F5-D97F-544D-A335-5BF232B80016}">
      <dgm:prSet phldrT="[Text]" custT="1"/>
      <dgm:spPr/>
      <dgm:t>
        <a:bodyPr/>
        <a:lstStyle/>
        <a:p>
          <a:pPr>
            <a:buFont typeface="Arial" panose="020B0604020202020204" pitchFamily="34" charset="0"/>
            <a:buChar char="•"/>
          </a:pPr>
          <a:r>
            <a:rPr lang="en-US" sz="1800" dirty="0">
              <a:solidFill>
                <a:schemeClr val="tx2"/>
              </a:solidFill>
            </a:rPr>
            <a:t>2. Administer naloxone</a:t>
          </a:r>
          <a:endParaRPr lang="en-US" sz="1800" b="1" dirty="0">
            <a:solidFill>
              <a:schemeClr val="tx2"/>
            </a:solidFill>
          </a:endParaRPr>
        </a:p>
      </dgm:t>
    </dgm:pt>
    <dgm:pt modelId="{7AE11F00-66EE-D345-8D1A-378CBC08FD50}" type="parTrans" cxnId="{496856A9-4CD7-1248-8B2D-0013BA6B0825}">
      <dgm:prSet/>
      <dgm:spPr/>
      <dgm:t>
        <a:bodyPr/>
        <a:lstStyle/>
        <a:p>
          <a:endParaRPr lang="en-US" sz="1800" b="1">
            <a:solidFill>
              <a:schemeClr val="tx2"/>
            </a:solidFill>
          </a:endParaRPr>
        </a:p>
      </dgm:t>
    </dgm:pt>
    <dgm:pt modelId="{B6C07626-18B3-214E-A4E6-030A9C4AC330}" type="sibTrans" cxnId="{496856A9-4CD7-1248-8B2D-0013BA6B0825}">
      <dgm:prSet/>
      <dgm:spPr/>
      <dgm:t>
        <a:bodyPr/>
        <a:lstStyle/>
        <a:p>
          <a:endParaRPr lang="en-US" sz="1800" b="1">
            <a:solidFill>
              <a:schemeClr val="tx2"/>
            </a:solidFill>
          </a:endParaRPr>
        </a:p>
      </dgm:t>
    </dgm:pt>
    <dgm:pt modelId="{9F48D8E1-1879-074B-9982-7D58BB9BA7EA}">
      <dgm:prSet phldrT="[Text]" custT="1"/>
      <dgm:spPr/>
      <dgm:t>
        <a:bodyPr/>
        <a:lstStyle/>
        <a:p>
          <a:pPr>
            <a:buFont typeface="Arial" panose="020B0604020202020204" pitchFamily="34" charset="0"/>
            <a:buChar char="•"/>
          </a:pPr>
          <a:r>
            <a:rPr lang="en-US" sz="1800" dirty="0">
              <a:solidFill>
                <a:schemeClr val="tx2"/>
              </a:solidFill>
            </a:rPr>
            <a:t>3. Give two rescue breaths</a:t>
          </a:r>
          <a:endParaRPr lang="en-US" sz="1800" b="1" dirty="0">
            <a:solidFill>
              <a:schemeClr val="tx2"/>
            </a:solidFill>
          </a:endParaRPr>
        </a:p>
      </dgm:t>
    </dgm:pt>
    <dgm:pt modelId="{C928155F-6915-D746-B813-816D5F368CC8}" type="parTrans" cxnId="{342C4435-BC42-6441-919A-591D16930C3E}">
      <dgm:prSet/>
      <dgm:spPr/>
      <dgm:t>
        <a:bodyPr/>
        <a:lstStyle/>
        <a:p>
          <a:endParaRPr lang="en-US" sz="1800" b="1">
            <a:solidFill>
              <a:schemeClr val="tx2"/>
            </a:solidFill>
          </a:endParaRPr>
        </a:p>
      </dgm:t>
    </dgm:pt>
    <dgm:pt modelId="{2F28E10C-4071-BF4E-A7F0-7565390D8B43}" type="sibTrans" cxnId="{342C4435-BC42-6441-919A-591D16930C3E}">
      <dgm:prSet/>
      <dgm:spPr/>
      <dgm:t>
        <a:bodyPr/>
        <a:lstStyle/>
        <a:p>
          <a:endParaRPr lang="en-US" sz="1800" b="1">
            <a:solidFill>
              <a:schemeClr val="tx2"/>
            </a:solidFill>
          </a:endParaRPr>
        </a:p>
      </dgm:t>
    </dgm:pt>
    <dgm:pt modelId="{12B0BD42-9E93-7F45-880F-46DDD10F6B94}">
      <dgm:prSet custT="1"/>
      <dgm:spPr/>
      <dgm:t>
        <a:bodyPr/>
        <a:lstStyle/>
        <a:p>
          <a:pPr>
            <a:buFont typeface="Arial" panose="020B0604020202020204" pitchFamily="34" charset="0"/>
            <a:buChar char="•"/>
          </a:pPr>
          <a:r>
            <a:rPr lang="en-US" sz="1800" dirty="0">
              <a:solidFill>
                <a:schemeClr val="tx2"/>
              </a:solidFill>
            </a:rPr>
            <a:t>4. Call 911</a:t>
          </a:r>
        </a:p>
      </dgm:t>
    </dgm:pt>
    <dgm:pt modelId="{81CB25BA-A0C6-4346-B13E-DD74B3561F03}" type="parTrans" cxnId="{154EBE96-3A98-5148-8690-FC5016838DE7}">
      <dgm:prSet/>
      <dgm:spPr/>
      <dgm:t>
        <a:bodyPr/>
        <a:lstStyle/>
        <a:p>
          <a:endParaRPr lang="en-US" sz="1800">
            <a:solidFill>
              <a:schemeClr val="tx2"/>
            </a:solidFill>
          </a:endParaRPr>
        </a:p>
      </dgm:t>
    </dgm:pt>
    <dgm:pt modelId="{34E6F021-1447-D24A-B36A-96B681972278}" type="sibTrans" cxnId="{154EBE96-3A98-5148-8690-FC5016838DE7}">
      <dgm:prSet/>
      <dgm:spPr/>
      <dgm:t>
        <a:bodyPr/>
        <a:lstStyle/>
        <a:p>
          <a:endParaRPr lang="en-US" sz="1800">
            <a:solidFill>
              <a:schemeClr val="tx2"/>
            </a:solidFill>
          </a:endParaRPr>
        </a:p>
      </dgm:t>
    </dgm:pt>
    <dgm:pt modelId="{BE8270A7-833A-B449-B914-8AF9DCA3F702}">
      <dgm:prSet custT="1"/>
      <dgm:spPr/>
      <dgm:t>
        <a:bodyPr/>
        <a:lstStyle/>
        <a:p>
          <a:r>
            <a:rPr lang="en-US" sz="1800" dirty="0">
              <a:solidFill>
                <a:schemeClr val="tx2"/>
              </a:solidFill>
            </a:rPr>
            <a:t>5. Give one </a:t>
          </a:r>
          <a:r>
            <a:rPr lang="en-US" sz="1800">
              <a:solidFill>
                <a:schemeClr val="tx2"/>
              </a:solidFill>
            </a:rPr>
            <a:t>rescue breath</a:t>
          </a:r>
        </a:p>
      </dgm:t>
    </dgm:pt>
    <dgm:pt modelId="{0FF882D3-B7B5-CC48-8609-697B902E0AE2}" type="parTrans" cxnId="{8C44B424-7EFC-D64F-B164-D3ABD68495E8}">
      <dgm:prSet/>
      <dgm:spPr/>
      <dgm:t>
        <a:bodyPr/>
        <a:lstStyle/>
        <a:p>
          <a:endParaRPr lang="en-US" sz="1800">
            <a:solidFill>
              <a:schemeClr val="tx2"/>
            </a:solidFill>
          </a:endParaRPr>
        </a:p>
      </dgm:t>
    </dgm:pt>
    <dgm:pt modelId="{4A155200-C68B-3345-876D-CB1B0345F9F8}" type="sibTrans" cxnId="{8C44B424-7EFC-D64F-B164-D3ABD68495E8}">
      <dgm:prSet/>
      <dgm:spPr/>
      <dgm:t>
        <a:bodyPr/>
        <a:lstStyle/>
        <a:p>
          <a:endParaRPr lang="en-US" sz="1800">
            <a:solidFill>
              <a:schemeClr val="tx2"/>
            </a:solidFill>
          </a:endParaRPr>
        </a:p>
      </dgm:t>
    </dgm:pt>
    <dgm:pt modelId="{16194AB9-CF4A-7C44-894D-9AF76F7D2F5B}">
      <dgm:prSet custT="1"/>
      <dgm:spPr/>
      <dgm:t>
        <a:bodyPr/>
        <a:lstStyle/>
        <a:p>
          <a:pPr>
            <a:buFont typeface="Symbol" pitchFamily="2" charset="2"/>
            <a:buChar char=""/>
          </a:pPr>
          <a:r>
            <a:rPr lang="en-US" sz="1800">
              <a:solidFill>
                <a:schemeClr val="tx2"/>
              </a:solidFill>
            </a:rPr>
            <a:t>6. Continue rescue breathing for 2-3 minutes (1 breath/5-7 seconds)</a:t>
          </a:r>
        </a:p>
      </dgm:t>
    </dgm:pt>
    <dgm:pt modelId="{9D0BA50F-C5A1-D643-8349-789F00A2D364}" type="parTrans" cxnId="{1C2219BF-9F24-BB41-9A72-78013C3820F1}">
      <dgm:prSet/>
      <dgm:spPr/>
      <dgm:t>
        <a:bodyPr/>
        <a:lstStyle/>
        <a:p>
          <a:endParaRPr lang="en-US" sz="1800">
            <a:solidFill>
              <a:schemeClr val="tx2"/>
            </a:solidFill>
          </a:endParaRPr>
        </a:p>
      </dgm:t>
    </dgm:pt>
    <dgm:pt modelId="{CC86A362-E489-D94B-86A7-F8A65249864D}" type="sibTrans" cxnId="{1C2219BF-9F24-BB41-9A72-78013C3820F1}">
      <dgm:prSet/>
      <dgm:spPr/>
      <dgm:t>
        <a:bodyPr/>
        <a:lstStyle/>
        <a:p>
          <a:endParaRPr lang="en-US" sz="1800">
            <a:solidFill>
              <a:schemeClr val="tx2"/>
            </a:solidFill>
          </a:endParaRPr>
        </a:p>
      </dgm:t>
    </dgm:pt>
    <dgm:pt modelId="{54DF7729-B723-DB48-9193-9DE597E3FD17}">
      <dgm:prSet custT="1"/>
      <dgm:spPr/>
      <dgm:t>
        <a:bodyPr/>
        <a:lstStyle/>
        <a:p>
          <a:pPr>
            <a:buFont typeface="Symbol" pitchFamily="2" charset="2"/>
            <a:buChar char=""/>
          </a:pPr>
          <a:r>
            <a:rPr lang="en-US" sz="1800">
              <a:solidFill>
                <a:schemeClr val="tx2"/>
              </a:solidFill>
            </a:rPr>
            <a:t>7. Give 2nd dose of naloxone of they are not revived </a:t>
          </a:r>
        </a:p>
      </dgm:t>
    </dgm:pt>
    <dgm:pt modelId="{C05147C8-68E9-5B45-B7D2-DA1D6E87FA27}" type="parTrans" cxnId="{191848A9-AC35-7448-9DF5-9DA38AFF0532}">
      <dgm:prSet/>
      <dgm:spPr/>
      <dgm:t>
        <a:bodyPr/>
        <a:lstStyle/>
        <a:p>
          <a:endParaRPr lang="en-US" sz="1800">
            <a:solidFill>
              <a:schemeClr val="tx2"/>
            </a:solidFill>
          </a:endParaRPr>
        </a:p>
      </dgm:t>
    </dgm:pt>
    <dgm:pt modelId="{97A8C4C0-A97E-A24B-958A-75348D619956}" type="sibTrans" cxnId="{191848A9-AC35-7448-9DF5-9DA38AFF0532}">
      <dgm:prSet/>
      <dgm:spPr/>
      <dgm:t>
        <a:bodyPr/>
        <a:lstStyle/>
        <a:p>
          <a:endParaRPr lang="en-US" sz="1800">
            <a:solidFill>
              <a:schemeClr val="tx2"/>
            </a:solidFill>
          </a:endParaRPr>
        </a:p>
      </dgm:t>
    </dgm:pt>
    <dgm:pt modelId="{DE7BBF7F-3E0F-7946-892A-8DA797696BDC}" type="pres">
      <dgm:prSet presAssocID="{5383D5C2-8B30-2547-8A14-F99B3D8B2CE8}" presName="linear" presStyleCnt="0">
        <dgm:presLayoutVars>
          <dgm:dir/>
          <dgm:animLvl val="lvl"/>
          <dgm:resizeHandles val="exact"/>
        </dgm:presLayoutVars>
      </dgm:prSet>
      <dgm:spPr/>
    </dgm:pt>
    <dgm:pt modelId="{8F6E4CB0-7289-334F-A581-294743A0FC4B}" type="pres">
      <dgm:prSet presAssocID="{15868531-67DB-884C-B25B-CCC2B9A63BB4}" presName="parentLin" presStyleCnt="0"/>
      <dgm:spPr/>
    </dgm:pt>
    <dgm:pt modelId="{3A15BAB7-8D61-9147-B8AB-405B5D470406}" type="pres">
      <dgm:prSet presAssocID="{15868531-67DB-884C-B25B-CCC2B9A63BB4}" presName="parentLeftMargin" presStyleLbl="node1" presStyleIdx="0" presStyleCnt="7"/>
      <dgm:spPr/>
    </dgm:pt>
    <dgm:pt modelId="{143096D5-7C2D-C147-8D9B-0FE5675B4F57}" type="pres">
      <dgm:prSet presAssocID="{15868531-67DB-884C-B25B-CCC2B9A63BB4}" presName="parentText" presStyleLbl="node1" presStyleIdx="0" presStyleCnt="7" custScaleX="135913" custScaleY="140798">
        <dgm:presLayoutVars>
          <dgm:chMax val="0"/>
          <dgm:bulletEnabled val="1"/>
        </dgm:presLayoutVars>
      </dgm:prSet>
      <dgm:spPr/>
    </dgm:pt>
    <dgm:pt modelId="{77CFE616-A0B1-CD4B-94D2-0E99A90B6DD9}" type="pres">
      <dgm:prSet presAssocID="{15868531-67DB-884C-B25B-CCC2B9A63BB4}" presName="negativeSpace" presStyleCnt="0"/>
      <dgm:spPr/>
    </dgm:pt>
    <dgm:pt modelId="{012443A6-0B0F-0F48-B0C1-E21FC85C97B7}" type="pres">
      <dgm:prSet presAssocID="{15868531-67DB-884C-B25B-CCC2B9A63BB4}" presName="childText" presStyleLbl="conFgAcc1" presStyleIdx="0" presStyleCnt="7">
        <dgm:presLayoutVars>
          <dgm:bulletEnabled val="1"/>
        </dgm:presLayoutVars>
      </dgm:prSet>
      <dgm:spPr/>
    </dgm:pt>
    <dgm:pt modelId="{B22099D6-6408-5448-8259-2789EA450FE1}" type="pres">
      <dgm:prSet presAssocID="{81C3AA9C-5B42-7B42-B9DC-5573785C9B72}" presName="spaceBetweenRectangles" presStyleCnt="0"/>
      <dgm:spPr/>
    </dgm:pt>
    <dgm:pt modelId="{A3C368A4-25E3-784D-8FC9-CBEC26E89B13}" type="pres">
      <dgm:prSet presAssocID="{BAB516F5-D97F-544D-A335-5BF232B80016}" presName="parentLin" presStyleCnt="0"/>
      <dgm:spPr/>
    </dgm:pt>
    <dgm:pt modelId="{EA0FA124-FC45-B84A-A0AD-C9E98ECD94D9}" type="pres">
      <dgm:prSet presAssocID="{BAB516F5-D97F-544D-A335-5BF232B80016}" presName="parentLeftMargin" presStyleLbl="node1" presStyleIdx="0" presStyleCnt="7"/>
      <dgm:spPr/>
    </dgm:pt>
    <dgm:pt modelId="{9F97B65E-B694-BC43-BA19-0F4841E23776}" type="pres">
      <dgm:prSet presAssocID="{BAB516F5-D97F-544D-A335-5BF232B80016}" presName="parentText" presStyleLbl="node1" presStyleIdx="1" presStyleCnt="7" custScaleX="135913" custScaleY="140798">
        <dgm:presLayoutVars>
          <dgm:chMax val="0"/>
          <dgm:bulletEnabled val="1"/>
        </dgm:presLayoutVars>
      </dgm:prSet>
      <dgm:spPr/>
    </dgm:pt>
    <dgm:pt modelId="{B335B35A-15A3-A342-9C2D-D88EEEB9C7BD}" type="pres">
      <dgm:prSet presAssocID="{BAB516F5-D97F-544D-A335-5BF232B80016}" presName="negativeSpace" presStyleCnt="0"/>
      <dgm:spPr/>
    </dgm:pt>
    <dgm:pt modelId="{BD1BC629-3226-1842-9BD4-221B13F24F31}" type="pres">
      <dgm:prSet presAssocID="{BAB516F5-D97F-544D-A335-5BF232B80016}" presName="childText" presStyleLbl="conFgAcc1" presStyleIdx="1" presStyleCnt="7">
        <dgm:presLayoutVars>
          <dgm:bulletEnabled val="1"/>
        </dgm:presLayoutVars>
      </dgm:prSet>
      <dgm:spPr/>
    </dgm:pt>
    <dgm:pt modelId="{2AD09F50-6815-7B44-9089-DCC3C82064E4}" type="pres">
      <dgm:prSet presAssocID="{B6C07626-18B3-214E-A4E6-030A9C4AC330}" presName="spaceBetweenRectangles" presStyleCnt="0"/>
      <dgm:spPr/>
    </dgm:pt>
    <dgm:pt modelId="{744E303D-CB8E-AA44-9BBB-664E7DF31966}" type="pres">
      <dgm:prSet presAssocID="{9F48D8E1-1879-074B-9982-7D58BB9BA7EA}" presName="parentLin" presStyleCnt="0"/>
      <dgm:spPr/>
    </dgm:pt>
    <dgm:pt modelId="{F310FF4B-9C2D-5244-905E-B19E52338453}" type="pres">
      <dgm:prSet presAssocID="{9F48D8E1-1879-074B-9982-7D58BB9BA7EA}" presName="parentLeftMargin" presStyleLbl="node1" presStyleIdx="1" presStyleCnt="7"/>
      <dgm:spPr/>
    </dgm:pt>
    <dgm:pt modelId="{31980DA5-A93B-1C4E-BCCE-754A176F31EA}" type="pres">
      <dgm:prSet presAssocID="{9F48D8E1-1879-074B-9982-7D58BB9BA7EA}" presName="parentText" presStyleLbl="node1" presStyleIdx="2" presStyleCnt="7" custScaleX="135913" custScaleY="140798">
        <dgm:presLayoutVars>
          <dgm:chMax val="0"/>
          <dgm:bulletEnabled val="1"/>
        </dgm:presLayoutVars>
      </dgm:prSet>
      <dgm:spPr/>
    </dgm:pt>
    <dgm:pt modelId="{4BACB673-7262-904A-88CA-6101672CAE52}" type="pres">
      <dgm:prSet presAssocID="{9F48D8E1-1879-074B-9982-7D58BB9BA7EA}" presName="negativeSpace" presStyleCnt="0"/>
      <dgm:spPr/>
    </dgm:pt>
    <dgm:pt modelId="{FA63CED5-F13D-A048-9E2C-919FF04D3AD9}" type="pres">
      <dgm:prSet presAssocID="{9F48D8E1-1879-074B-9982-7D58BB9BA7EA}" presName="childText" presStyleLbl="conFgAcc1" presStyleIdx="2" presStyleCnt="7">
        <dgm:presLayoutVars>
          <dgm:bulletEnabled val="1"/>
        </dgm:presLayoutVars>
      </dgm:prSet>
      <dgm:spPr/>
    </dgm:pt>
    <dgm:pt modelId="{F416609D-A463-F74E-88C4-EDEA9163A421}" type="pres">
      <dgm:prSet presAssocID="{2F28E10C-4071-BF4E-A7F0-7565390D8B43}" presName="spaceBetweenRectangles" presStyleCnt="0"/>
      <dgm:spPr/>
    </dgm:pt>
    <dgm:pt modelId="{2B4987C8-CCB6-BC41-8D94-5D16CCF4C035}" type="pres">
      <dgm:prSet presAssocID="{12B0BD42-9E93-7F45-880F-46DDD10F6B94}" presName="parentLin" presStyleCnt="0"/>
      <dgm:spPr/>
    </dgm:pt>
    <dgm:pt modelId="{BA99EA2E-1415-C946-B23D-D55A0497A121}" type="pres">
      <dgm:prSet presAssocID="{12B0BD42-9E93-7F45-880F-46DDD10F6B94}" presName="parentLeftMargin" presStyleLbl="node1" presStyleIdx="2" presStyleCnt="7"/>
      <dgm:spPr/>
    </dgm:pt>
    <dgm:pt modelId="{D0E8E1D7-CF3B-7E4F-AB63-A1A078E899A2}" type="pres">
      <dgm:prSet presAssocID="{12B0BD42-9E93-7F45-880F-46DDD10F6B94}" presName="parentText" presStyleLbl="node1" presStyleIdx="3" presStyleCnt="7" custScaleX="135913" custScaleY="140798">
        <dgm:presLayoutVars>
          <dgm:chMax val="0"/>
          <dgm:bulletEnabled val="1"/>
        </dgm:presLayoutVars>
      </dgm:prSet>
      <dgm:spPr/>
    </dgm:pt>
    <dgm:pt modelId="{4F13DCA7-A12B-3A4B-9524-37381872E208}" type="pres">
      <dgm:prSet presAssocID="{12B0BD42-9E93-7F45-880F-46DDD10F6B94}" presName="negativeSpace" presStyleCnt="0"/>
      <dgm:spPr/>
    </dgm:pt>
    <dgm:pt modelId="{5FD2BF38-8B28-A34E-9DD8-CCD0E70527BA}" type="pres">
      <dgm:prSet presAssocID="{12B0BD42-9E93-7F45-880F-46DDD10F6B94}" presName="childText" presStyleLbl="conFgAcc1" presStyleIdx="3" presStyleCnt="7">
        <dgm:presLayoutVars>
          <dgm:bulletEnabled val="1"/>
        </dgm:presLayoutVars>
      </dgm:prSet>
      <dgm:spPr/>
    </dgm:pt>
    <dgm:pt modelId="{A1BC611C-A67D-1443-8303-401BEBB40DE3}" type="pres">
      <dgm:prSet presAssocID="{34E6F021-1447-D24A-B36A-96B681972278}" presName="spaceBetweenRectangles" presStyleCnt="0"/>
      <dgm:spPr/>
    </dgm:pt>
    <dgm:pt modelId="{BB78A3C1-5214-E34F-A9AD-041CBB17BA73}" type="pres">
      <dgm:prSet presAssocID="{BE8270A7-833A-B449-B914-8AF9DCA3F702}" presName="parentLin" presStyleCnt="0"/>
      <dgm:spPr/>
    </dgm:pt>
    <dgm:pt modelId="{5509B35D-9BAE-CC4A-B522-F08D6BB82BDE}" type="pres">
      <dgm:prSet presAssocID="{BE8270A7-833A-B449-B914-8AF9DCA3F702}" presName="parentLeftMargin" presStyleLbl="node1" presStyleIdx="3" presStyleCnt="7"/>
      <dgm:spPr/>
    </dgm:pt>
    <dgm:pt modelId="{F356E663-2434-AC4C-95AD-B9661FE7F997}" type="pres">
      <dgm:prSet presAssocID="{BE8270A7-833A-B449-B914-8AF9DCA3F702}" presName="parentText" presStyleLbl="node1" presStyleIdx="4" presStyleCnt="7" custScaleX="142857" custScaleY="129534">
        <dgm:presLayoutVars>
          <dgm:chMax val="0"/>
          <dgm:bulletEnabled val="1"/>
        </dgm:presLayoutVars>
      </dgm:prSet>
      <dgm:spPr/>
    </dgm:pt>
    <dgm:pt modelId="{01B525D7-8307-EE48-A814-F927AF772115}" type="pres">
      <dgm:prSet presAssocID="{BE8270A7-833A-B449-B914-8AF9DCA3F702}" presName="negativeSpace" presStyleCnt="0"/>
      <dgm:spPr/>
    </dgm:pt>
    <dgm:pt modelId="{AD42A951-C9B5-7249-A85B-431BEDF46246}" type="pres">
      <dgm:prSet presAssocID="{BE8270A7-833A-B449-B914-8AF9DCA3F702}" presName="childText" presStyleLbl="conFgAcc1" presStyleIdx="4" presStyleCnt="7">
        <dgm:presLayoutVars>
          <dgm:bulletEnabled val="1"/>
        </dgm:presLayoutVars>
      </dgm:prSet>
      <dgm:spPr/>
    </dgm:pt>
    <dgm:pt modelId="{19E55AE3-64C9-0C49-8805-76E961908EF3}" type="pres">
      <dgm:prSet presAssocID="{4A155200-C68B-3345-876D-CB1B0345F9F8}" presName="spaceBetweenRectangles" presStyleCnt="0"/>
      <dgm:spPr/>
    </dgm:pt>
    <dgm:pt modelId="{0585748D-6D0F-6F47-9526-B1CD889EFC79}" type="pres">
      <dgm:prSet presAssocID="{16194AB9-CF4A-7C44-894D-9AF76F7D2F5B}" presName="parentLin" presStyleCnt="0"/>
      <dgm:spPr/>
    </dgm:pt>
    <dgm:pt modelId="{464FC82C-0114-EC46-AD7F-E95CBCF67866}" type="pres">
      <dgm:prSet presAssocID="{16194AB9-CF4A-7C44-894D-9AF76F7D2F5B}" presName="parentLeftMargin" presStyleLbl="node1" presStyleIdx="4" presStyleCnt="7"/>
      <dgm:spPr/>
    </dgm:pt>
    <dgm:pt modelId="{658B0B08-2D41-604E-BFD0-965646E294A8}" type="pres">
      <dgm:prSet presAssocID="{16194AB9-CF4A-7C44-894D-9AF76F7D2F5B}" presName="parentText" presStyleLbl="node1" presStyleIdx="5" presStyleCnt="7" custScaleX="142857" custScaleY="129065">
        <dgm:presLayoutVars>
          <dgm:chMax val="0"/>
          <dgm:bulletEnabled val="1"/>
        </dgm:presLayoutVars>
      </dgm:prSet>
      <dgm:spPr/>
    </dgm:pt>
    <dgm:pt modelId="{5410C5A1-B47C-E645-8249-35BFFFDED633}" type="pres">
      <dgm:prSet presAssocID="{16194AB9-CF4A-7C44-894D-9AF76F7D2F5B}" presName="negativeSpace" presStyleCnt="0"/>
      <dgm:spPr/>
    </dgm:pt>
    <dgm:pt modelId="{B7A07F67-ACC2-4848-B4F5-FF518B890AFB}" type="pres">
      <dgm:prSet presAssocID="{16194AB9-CF4A-7C44-894D-9AF76F7D2F5B}" presName="childText" presStyleLbl="conFgAcc1" presStyleIdx="5" presStyleCnt="7">
        <dgm:presLayoutVars>
          <dgm:bulletEnabled val="1"/>
        </dgm:presLayoutVars>
      </dgm:prSet>
      <dgm:spPr/>
    </dgm:pt>
    <dgm:pt modelId="{8D5D9B26-D551-FF4F-961C-DE20D090C1B1}" type="pres">
      <dgm:prSet presAssocID="{CC86A362-E489-D94B-86A7-F8A65249864D}" presName="spaceBetweenRectangles" presStyleCnt="0"/>
      <dgm:spPr/>
    </dgm:pt>
    <dgm:pt modelId="{C1373CF4-A9D9-FA43-B93B-16F0A1DD193A}" type="pres">
      <dgm:prSet presAssocID="{54DF7729-B723-DB48-9193-9DE597E3FD17}" presName="parentLin" presStyleCnt="0"/>
      <dgm:spPr/>
    </dgm:pt>
    <dgm:pt modelId="{E6486B49-BE75-B344-AE06-580EC2DD8CC5}" type="pres">
      <dgm:prSet presAssocID="{54DF7729-B723-DB48-9193-9DE597E3FD17}" presName="parentLeftMargin" presStyleLbl="node1" presStyleIdx="5" presStyleCnt="7"/>
      <dgm:spPr/>
    </dgm:pt>
    <dgm:pt modelId="{8CB96ECC-CD6B-6144-B356-B5B0ECD560BA}" type="pres">
      <dgm:prSet presAssocID="{54DF7729-B723-DB48-9193-9DE597E3FD17}" presName="parentText" presStyleLbl="node1" presStyleIdx="6" presStyleCnt="7" custScaleX="142857" custScaleY="129065">
        <dgm:presLayoutVars>
          <dgm:chMax val="0"/>
          <dgm:bulletEnabled val="1"/>
        </dgm:presLayoutVars>
      </dgm:prSet>
      <dgm:spPr/>
    </dgm:pt>
    <dgm:pt modelId="{134A1FA6-1C57-6B45-95AC-9AB91CD1A696}" type="pres">
      <dgm:prSet presAssocID="{54DF7729-B723-DB48-9193-9DE597E3FD17}" presName="negativeSpace" presStyleCnt="0"/>
      <dgm:spPr/>
    </dgm:pt>
    <dgm:pt modelId="{17A423DC-B63B-0842-A926-D9168C2547D3}" type="pres">
      <dgm:prSet presAssocID="{54DF7729-B723-DB48-9193-9DE597E3FD17}" presName="childText" presStyleLbl="conFgAcc1" presStyleIdx="6" presStyleCnt="7" custLinFactY="49186" custLinFactNeighborX="0" custLinFactNeighborY="100000">
        <dgm:presLayoutVars>
          <dgm:bulletEnabled val="1"/>
        </dgm:presLayoutVars>
      </dgm:prSet>
      <dgm:spPr/>
    </dgm:pt>
  </dgm:ptLst>
  <dgm:cxnLst>
    <dgm:cxn modelId="{2FB0A601-131D-1B47-BC3B-9E3416FC1395}" type="presOf" srcId="{BE8270A7-833A-B449-B914-8AF9DCA3F702}" destId="{F356E663-2434-AC4C-95AD-B9661FE7F997}" srcOrd="1" destOrd="0" presId="urn:microsoft.com/office/officeart/2005/8/layout/list1"/>
    <dgm:cxn modelId="{CB92410B-865C-C945-8230-168253F2B38A}" type="presOf" srcId="{9F48D8E1-1879-074B-9982-7D58BB9BA7EA}" destId="{F310FF4B-9C2D-5244-905E-B19E52338453}" srcOrd="0" destOrd="0" presId="urn:microsoft.com/office/officeart/2005/8/layout/list1"/>
    <dgm:cxn modelId="{FB653921-A5B5-3640-9A2F-6DAE3F3C041D}" type="presOf" srcId="{5383D5C2-8B30-2547-8A14-F99B3D8B2CE8}" destId="{DE7BBF7F-3E0F-7946-892A-8DA797696BDC}" srcOrd="0" destOrd="0" presId="urn:microsoft.com/office/officeart/2005/8/layout/list1"/>
    <dgm:cxn modelId="{8C44B424-7EFC-D64F-B164-D3ABD68495E8}" srcId="{5383D5C2-8B30-2547-8A14-F99B3D8B2CE8}" destId="{BE8270A7-833A-B449-B914-8AF9DCA3F702}" srcOrd="4" destOrd="0" parTransId="{0FF882D3-B7B5-CC48-8609-697B902E0AE2}" sibTransId="{4A155200-C68B-3345-876D-CB1B0345F9F8}"/>
    <dgm:cxn modelId="{342C4435-BC42-6441-919A-591D16930C3E}" srcId="{5383D5C2-8B30-2547-8A14-F99B3D8B2CE8}" destId="{9F48D8E1-1879-074B-9982-7D58BB9BA7EA}" srcOrd="2" destOrd="0" parTransId="{C928155F-6915-D746-B813-816D5F368CC8}" sibTransId="{2F28E10C-4071-BF4E-A7F0-7565390D8B43}"/>
    <dgm:cxn modelId="{FB731143-BAF0-6D46-AC25-F3A8C5E6DCC8}" type="presOf" srcId="{16194AB9-CF4A-7C44-894D-9AF76F7D2F5B}" destId="{658B0B08-2D41-604E-BFD0-965646E294A8}" srcOrd="1" destOrd="0" presId="urn:microsoft.com/office/officeart/2005/8/layout/list1"/>
    <dgm:cxn modelId="{A653B44A-0785-9542-8C3E-E0E0BAABCE2F}" type="presOf" srcId="{BE8270A7-833A-B449-B914-8AF9DCA3F702}" destId="{5509B35D-9BAE-CC4A-B522-F08D6BB82BDE}" srcOrd="0" destOrd="0" presId="urn:microsoft.com/office/officeart/2005/8/layout/list1"/>
    <dgm:cxn modelId="{C77D3975-A066-8C41-B1A9-D14581A6BED6}" type="presOf" srcId="{15868531-67DB-884C-B25B-CCC2B9A63BB4}" destId="{3A15BAB7-8D61-9147-B8AB-405B5D470406}" srcOrd="0" destOrd="0" presId="urn:microsoft.com/office/officeart/2005/8/layout/list1"/>
    <dgm:cxn modelId="{E361D055-E06F-7E43-824D-03BDEE545A57}" type="presOf" srcId="{BAB516F5-D97F-544D-A335-5BF232B80016}" destId="{EA0FA124-FC45-B84A-A0AD-C9E98ECD94D9}" srcOrd="0" destOrd="0" presId="urn:microsoft.com/office/officeart/2005/8/layout/list1"/>
    <dgm:cxn modelId="{9AF91258-010E-9841-BD69-20CDFA678B8E}" type="presOf" srcId="{15868531-67DB-884C-B25B-CCC2B9A63BB4}" destId="{143096D5-7C2D-C147-8D9B-0FE5675B4F57}" srcOrd="1" destOrd="0" presId="urn:microsoft.com/office/officeart/2005/8/layout/list1"/>
    <dgm:cxn modelId="{0CF04A58-EFA2-C94A-842F-6CD21E70BE00}" type="presOf" srcId="{9F48D8E1-1879-074B-9982-7D58BB9BA7EA}" destId="{31980DA5-A93B-1C4E-BCCE-754A176F31EA}" srcOrd="1" destOrd="0" presId="urn:microsoft.com/office/officeart/2005/8/layout/list1"/>
    <dgm:cxn modelId="{EB72B294-DC8F-2A48-ABDD-C72E22C50B7D}" type="presOf" srcId="{12B0BD42-9E93-7F45-880F-46DDD10F6B94}" destId="{BA99EA2E-1415-C946-B23D-D55A0497A121}" srcOrd="0" destOrd="0" presId="urn:microsoft.com/office/officeart/2005/8/layout/list1"/>
    <dgm:cxn modelId="{154EBE96-3A98-5148-8690-FC5016838DE7}" srcId="{5383D5C2-8B30-2547-8A14-F99B3D8B2CE8}" destId="{12B0BD42-9E93-7F45-880F-46DDD10F6B94}" srcOrd="3" destOrd="0" parTransId="{81CB25BA-A0C6-4346-B13E-DD74B3561F03}" sibTransId="{34E6F021-1447-D24A-B36A-96B681972278}"/>
    <dgm:cxn modelId="{A8690F98-FF9C-5945-8B1D-1DEE0504D060}" type="presOf" srcId="{12B0BD42-9E93-7F45-880F-46DDD10F6B94}" destId="{D0E8E1D7-CF3B-7E4F-AB63-A1A078E899A2}" srcOrd="1" destOrd="0" presId="urn:microsoft.com/office/officeart/2005/8/layout/list1"/>
    <dgm:cxn modelId="{191848A9-AC35-7448-9DF5-9DA38AFF0532}" srcId="{5383D5C2-8B30-2547-8A14-F99B3D8B2CE8}" destId="{54DF7729-B723-DB48-9193-9DE597E3FD17}" srcOrd="6" destOrd="0" parTransId="{C05147C8-68E9-5B45-B7D2-DA1D6E87FA27}" sibTransId="{97A8C4C0-A97E-A24B-958A-75348D619956}"/>
    <dgm:cxn modelId="{496856A9-4CD7-1248-8B2D-0013BA6B0825}" srcId="{5383D5C2-8B30-2547-8A14-F99B3D8B2CE8}" destId="{BAB516F5-D97F-544D-A335-5BF232B80016}" srcOrd="1" destOrd="0" parTransId="{7AE11F00-66EE-D345-8D1A-378CBC08FD50}" sibTransId="{B6C07626-18B3-214E-A4E6-030A9C4AC330}"/>
    <dgm:cxn modelId="{1C2219BF-9F24-BB41-9A72-78013C3820F1}" srcId="{5383D5C2-8B30-2547-8A14-F99B3D8B2CE8}" destId="{16194AB9-CF4A-7C44-894D-9AF76F7D2F5B}" srcOrd="5" destOrd="0" parTransId="{9D0BA50F-C5A1-D643-8349-789F00A2D364}" sibTransId="{CC86A362-E489-D94B-86A7-F8A65249864D}"/>
    <dgm:cxn modelId="{42C96DC3-A99E-7D47-8014-F99446D6C2B3}" srcId="{5383D5C2-8B30-2547-8A14-F99B3D8B2CE8}" destId="{15868531-67DB-884C-B25B-CCC2B9A63BB4}" srcOrd="0" destOrd="0" parTransId="{7E50236A-8EA0-EC47-8A4C-0667A270FE60}" sibTransId="{81C3AA9C-5B42-7B42-B9DC-5573785C9B72}"/>
    <dgm:cxn modelId="{57629FDB-5851-BC49-BC95-ECC28376DE98}" type="presOf" srcId="{16194AB9-CF4A-7C44-894D-9AF76F7D2F5B}" destId="{464FC82C-0114-EC46-AD7F-E95CBCF67866}" srcOrd="0" destOrd="0" presId="urn:microsoft.com/office/officeart/2005/8/layout/list1"/>
    <dgm:cxn modelId="{54DF46DF-70CE-1545-9865-F8A5AE438C12}" type="presOf" srcId="{BAB516F5-D97F-544D-A335-5BF232B80016}" destId="{9F97B65E-B694-BC43-BA19-0F4841E23776}" srcOrd="1" destOrd="0" presId="urn:microsoft.com/office/officeart/2005/8/layout/list1"/>
    <dgm:cxn modelId="{91C73DE4-D5B6-BE40-8100-AB6DFF75AC2C}" type="presOf" srcId="{54DF7729-B723-DB48-9193-9DE597E3FD17}" destId="{E6486B49-BE75-B344-AE06-580EC2DD8CC5}" srcOrd="0" destOrd="0" presId="urn:microsoft.com/office/officeart/2005/8/layout/list1"/>
    <dgm:cxn modelId="{76ABE3F6-D6DA-EA4D-A8A0-F6BE55C6D1ED}" type="presOf" srcId="{54DF7729-B723-DB48-9193-9DE597E3FD17}" destId="{8CB96ECC-CD6B-6144-B356-B5B0ECD560BA}" srcOrd="1" destOrd="0" presId="urn:microsoft.com/office/officeart/2005/8/layout/list1"/>
    <dgm:cxn modelId="{84518AC9-D18E-584B-A5C1-A4D2D5D5FC1C}" type="presParOf" srcId="{DE7BBF7F-3E0F-7946-892A-8DA797696BDC}" destId="{8F6E4CB0-7289-334F-A581-294743A0FC4B}" srcOrd="0" destOrd="0" presId="urn:microsoft.com/office/officeart/2005/8/layout/list1"/>
    <dgm:cxn modelId="{2ABFBD2F-5346-0849-AF09-7C9C1E36D0AD}" type="presParOf" srcId="{8F6E4CB0-7289-334F-A581-294743A0FC4B}" destId="{3A15BAB7-8D61-9147-B8AB-405B5D470406}" srcOrd="0" destOrd="0" presId="urn:microsoft.com/office/officeart/2005/8/layout/list1"/>
    <dgm:cxn modelId="{44FC6F57-3D58-964D-8C24-B7EF094B7D5E}" type="presParOf" srcId="{8F6E4CB0-7289-334F-A581-294743A0FC4B}" destId="{143096D5-7C2D-C147-8D9B-0FE5675B4F57}" srcOrd="1" destOrd="0" presId="urn:microsoft.com/office/officeart/2005/8/layout/list1"/>
    <dgm:cxn modelId="{59A6024C-F210-6C40-866E-2F7946D76EDF}" type="presParOf" srcId="{DE7BBF7F-3E0F-7946-892A-8DA797696BDC}" destId="{77CFE616-A0B1-CD4B-94D2-0E99A90B6DD9}" srcOrd="1" destOrd="0" presId="urn:microsoft.com/office/officeart/2005/8/layout/list1"/>
    <dgm:cxn modelId="{33715FB4-2CF2-BB46-A53B-7401F5A426F1}" type="presParOf" srcId="{DE7BBF7F-3E0F-7946-892A-8DA797696BDC}" destId="{012443A6-0B0F-0F48-B0C1-E21FC85C97B7}" srcOrd="2" destOrd="0" presId="urn:microsoft.com/office/officeart/2005/8/layout/list1"/>
    <dgm:cxn modelId="{3A9B950B-06EC-074C-957A-B7FCCBD2DCCC}" type="presParOf" srcId="{DE7BBF7F-3E0F-7946-892A-8DA797696BDC}" destId="{B22099D6-6408-5448-8259-2789EA450FE1}" srcOrd="3" destOrd="0" presId="urn:microsoft.com/office/officeart/2005/8/layout/list1"/>
    <dgm:cxn modelId="{1DC65BE5-A931-1D44-ADF8-2B3156621B22}" type="presParOf" srcId="{DE7BBF7F-3E0F-7946-892A-8DA797696BDC}" destId="{A3C368A4-25E3-784D-8FC9-CBEC26E89B13}" srcOrd="4" destOrd="0" presId="urn:microsoft.com/office/officeart/2005/8/layout/list1"/>
    <dgm:cxn modelId="{F4C64195-E7AC-C341-A3A1-C5E40872C38F}" type="presParOf" srcId="{A3C368A4-25E3-784D-8FC9-CBEC26E89B13}" destId="{EA0FA124-FC45-B84A-A0AD-C9E98ECD94D9}" srcOrd="0" destOrd="0" presId="urn:microsoft.com/office/officeart/2005/8/layout/list1"/>
    <dgm:cxn modelId="{09FE67BC-3D0A-7B4F-8D21-F9E2ECED9ABC}" type="presParOf" srcId="{A3C368A4-25E3-784D-8FC9-CBEC26E89B13}" destId="{9F97B65E-B694-BC43-BA19-0F4841E23776}" srcOrd="1" destOrd="0" presId="urn:microsoft.com/office/officeart/2005/8/layout/list1"/>
    <dgm:cxn modelId="{596A3C46-9B00-8043-806D-E8BF59D6428B}" type="presParOf" srcId="{DE7BBF7F-3E0F-7946-892A-8DA797696BDC}" destId="{B335B35A-15A3-A342-9C2D-D88EEEB9C7BD}" srcOrd="5" destOrd="0" presId="urn:microsoft.com/office/officeart/2005/8/layout/list1"/>
    <dgm:cxn modelId="{B37007F8-8A4C-144C-988F-BE3CE9D6164E}" type="presParOf" srcId="{DE7BBF7F-3E0F-7946-892A-8DA797696BDC}" destId="{BD1BC629-3226-1842-9BD4-221B13F24F31}" srcOrd="6" destOrd="0" presId="urn:microsoft.com/office/officeart/2005/8/layout/list1"/>
    <dgm:cxn modelId="{D3409676-5AD4-E944-A9C3-92B3B9646E8D}" type="presParOf" srcId="{DE7BBF7F-3E0F-7946-892A-8DA797696BDC}" destId="{2AD09F50-6815-7B44-9089-DCC3C82064E4}" srcOrd="7" destOrd="0" presId="urn:microsoft.com/office/officeart/2005/8/layout/list1"/>
    <dgm:cxn modelId="{60E1CC37-CA0C-0543-B8DC-8F16D52BFF3E}" type="presParOf" srcId="{DE7BBF7F-3E0F-7946-892A-8DA797696BDC}" destId="{744E303D-CB8E-AA44-9BBB-664E7DF31966}" srcOrd="8" destOrd="0" presId="urn:microsoft.com/office/officeart/2005/8/layout/list1"/>
    <dgm:cxn modelId="{D2085506-6581-334E-8B9C-00841CF41BA3}" type="presParOf" srcId="{744E303D-CB8E-AA44-9BBB-664E7DF31966}" destId="{F310FF4B-9C2D-5244-905E-B19E52338453}" srcOrd="0" destOrd="0" presId="urn:microsoft.com/office/officeart/2005/8/layout/list1"/>
    <dgm:cxn modelId="{BA3BCD57-E13A-4B4E-AE8F-B2538739BB5C}" type="presParOf" srcId="{744E303D-CB8E-AA44-9BBB-664E7DF31966}" destId="{31980DA5-A93B-1C4E-BCCE-754A176F31EA}" srcOrd="1" destOrd="0" presId="urn:microsoft.com/office/officeart/2005/8/layout/list1"/>
    <dgm:cxn modelId="{C27F1B76-4BAE-0E4A-872F-E04CC2DD94FD}" type="presParOf" srcId="{DE7BBF7F-3E0F-7946-892A-8DA797696BDC}" destId="{4BACB673-7262-904A-88CA-6101672CAE52}" srcOrd="9" destOrd="0" presId="urn:microsoft.com/office/officeart/2005/8/layout/list1"/>
    <dgm:cxn modelId="{0CBFCF4E-8F5E-5543-8F9B-2E973B71D381}" type="presParOf" srcId="{DE7BBF7F-3E0F-7946-892A-8DA797696BDC}" destId="{FA63CED5-F13D-A048-9E2C-919FF04D3AD9}" srcOrd="10" destOrd="0" presId="urn:microsoft.com/office/officeart/2005/8/layout/list1"/>
    <dgm:cxn modelId="{2D88AD44-4D79-4B46-9B70-95D8E0B190F3}" type="presParOf" srcId="{DE7BBF7F-3E0F-7946-892A-8DA797696BDC}" destId="{F416609D-A463-F74E-88C4-EDEA9163A421}" srcOrd="11" destOrd="0" presId="urn:microsoft.com/office/officeart/2005/8/layout/list1"/>
    <dgm:cxn modelId="{9F82BB8D-7FF8-9E4B-A860-865C4D4C2C07}" type="presParOf" srcId="{DE7BBF7F-3E0F-7946-892A-8DA797696BDC}" destId="{2B4987C8-CCB6-BC41-8D94-5D16CCF4C035}" srcOrd="12" destOrd="0" presId="urn:microsoft.com/office/officeart/2005/8/layout/list1"/>
    <dgm:cxn modelId="{40453E16-B6C5-324E-8189-72495F927EDF}" type="presParOf" srcId="{2B4987C8-CCB6-BC41-8D94-5D16CCF4C035}" destId="{BA99EA2E-1415-C946-B23D-D55A0497A121}" srcOrd="0" destOrd="0" presId="urn:microsoft.com/office/officeart/2005/8/layout/list1"/>
    <dgm:cxn modelId="{4C7EC51D-A6E5-7B47-87B4-8F24974EB4E2}" type="presParOf" srcId="{2B4987C8-CCB6-BC41-8D94-5D16CCF4C035}" destId="{D0E8E1D7-CF3B-7E4F-AB63-A1A078E899A2}" srcOrd="1" destOrd="0" presId="urn:microsoft.com/office/officeart/2005/8/layout/list1"/>
    <dgm:cxn modelId="{74104401-8066-704F-89B6-4CBE2B69FAE9}" type="presParOf" srcId="{DE7BBF7F-3E0F-7946-892A-8DA797696BDC}" destId="{4F13DCA7-A12B-3A4B-9524-37381872E208}" srcOrd="13" destOrd="0" presId="urn:microsoft.com/office/officeart/2005/8/layout/list1"/>
    <dgm:cxn modelId="{4E4C398A-6105-1D43-B365-23F4502D4A98}" type="presParOf" srcId="{DE7BBF7F-3E0F-7946-892A-8DA797696BDC}" destId="{5FD2BF38-8B28-A34E-9DD8-CCD0E70527BA}" srcOrd="14" destOrd="0" presId="urn:microsoft.com/office/officeart/2005/8/layout/list1"/>
    <dgm:cxn modelId="{78EE47C9-3D28-184B-81E3-846105017CFC}" type="presParOf" srcId="{DE7BBF7F-3E0F-7946-892A-8DA797696BDC}" destId="{A1BC611C-A67D-1443-8303-401BEBB40DE3}" srcOrd="15" destOrd="0" presId="urn:microsoft.com/office/officeart/2005/8/layout/list1"/>
    <dgm:cxn modelId="{EF62D152-ED95-6747-963F-C1EE0EA1E5D1}" type="presParOf" srcId="{DE7BBF7F-3E0F-7946-892A-8DA797696BDC}" destId="{BB78A3C1-5214-E34F-A9AD-041CBB17BA73}" srcOrd="16" destOrd="0" presId="urn:microsoft.com/office/officeart/2005/8/layout/list1"/>
    <dgm:cxn modelId="{A276B7F6-EA19-F940-95CB-297791D90A45}" type="presParOf" srcId="{BB78A3C1-5214-E34F-A9AD-041CBB17BA73}" destId="{5509B35D-9BAE-CC4A-B522-F08D6BB82BDE}" srcOrd="0" destOrd="0" presId="urn:microsoft.com/office/officeart/2005/8/layout/list1"/>
    <dgm:cxn modelId="{04CF1AE0-C59D-0543-9BD1-349867CD69A8}" type="presParOf" srcId="{BB78A3C1-5214-E34F-A9AD-041CBB17BA73}" destId="{F356E663-2434-AC4C-95AD-B9661FE7F997}" srcOrd="1" destOrd="0" presId="urn:microsoft.com/office/officeart/2005/8/layout/list1"/>
    <dgm:cxn modelId="{789A2760-98F7-A949-8D3F-DD6BDBC9CE8E}" type="presParOf" srcId="{DE7BBF7F-3E0F-7946-892A-8DA797696BDC}" destId="{01B525D7-8307-EE48-A814-F927AF772115}" srcOrd="17" destOrd="0" presId="urn:microsoft.com/office/officeart/2005/8/layout/list1"/>
    <dgm:cxn modelId="{E618C60F-538C-1748-87C6-441D7583A457}" type="presParOf" srcId="{DE7BBF7F-3E0F-7946-892A-8DA797696BDC}" destId="{AD42A951-C9B5-7249-A85B-431BEDF46246}" srcOrd="18" destOrd="0" presId="urn:microsoft.com/office/officeart/2005/8/layout/list1"/>
    <dgm:cxn modelId="{68446733-C3A0-C540-902A-A356C4C0A040}" type="presParOf" srcId="{DE7BBF7F-3E0F-7946-892A-8DA797696BDC}" destId="{19E55AE3-64C9-0C49-8805-76E961908EF3}" srcOrd="19" destOrd="0" presId="urn:microsoft.com/office/officeart/2005/8/layout/list1"/>
    <dgm:cxn modelId="{AA433C5E-431E-CC4E-9341-7BD8E55E489F}" type="presParOf" srcId="{DE7BBF7F-3E0F-7946-892A-8DA797696BDC}" destId="{0585748D-6D0F-6F47-9526-B1CD889EFC79}" srcOrd="20" destOrd="0" presId="urn:microsoft.com/office/officeart/2005/8/layout/list1"/>
    <dgm:cxn modelId="{E0EEFD1D-3608-DF44-A58D-9234DB5E78E0}" type="presParOf" srcId="{0585748D-6D0F-6F47-9526-B1CD889EFC79}" destId="{464FC82C-0114-EC46-AD7F-E95CBCF67866}" srcOrd="0" destOrd="0" presId="urn:microsoft.com/office/officeart/2005/8/layout/list1"/>
    <dgm:cxn modelId="{F7F35EF8-A9F1-E146-986C-A4364C69DBDE}" type="presParOf" srcId="{0585748D-6D0F-6F47-9526-B1CD889EFC79}" destId="{658B0B08-2D41-604E-BFD0-965646E294A8}" srcOrd="1" destOrd="0" presId="urn:microsoft.com/office/officeart/2005/8/layout/list1"/>
    <dgm:cxn modelId="{C765B607-E61F-2449-8128-35017A4941E6}" type="presParOf" srcId="{DE7BBF7F-3E0F-7946-892A-8DA797696BDC}" destId="{5410C5A1-B47C-E645-8249-35BFFFDED633}" srcOrd="21" destOrd="0" presId="urn:microsoft.com/office/officeart/2005/8/layout/list1"/>
    <dgm:cxn modelId="{27EE9387-BE2D-9940-BF94-30BDF8CFBD7A}" type="presParOf" srcId="{DE7BBF7F-3E0F-7946-892A-8DA797696BDC}" destId="{B7A07F67-ACC2-4848-B4F5-FF518B890AFB}" srcOrd="22" destOrd="0" presId="urn:microsoft.com/office/officeart/2005/8/layout/list1"/>
    <dgm:cxn modelId="{7ECC6D37-DD43-3D47-89E6-0FF3B7787495}" type="presParOf" srcId="{DE7BBF7F-3E0F-7946-892A-8DA797696BDC}" destId="{8D5D9B26-D551-FF4F-961C-DE20D090C1B1}" srcOrd="23" destOrd="0" presId="urn:microsoft.com/office/officeart/2005/8/layout/list1"/>
    <dgm:cxn modelId="{3570E20A-C7DB-CA42-8254-77B00104F8C5}" type="presParOf" srcId="{DE7BBF7F-3E0F-7946-892A-8DA797696BDC}" destId="{C1373CF4-A9D9-FA43-B93B-16F0A1DD193A}" srcOrd="24" destOrd="0" presId="urn:microsoft.com/office/officeart/2005/8/layout/list1"/>
    <dgm:cxn modelId="{D8E282FA-1385-F140-9C00-FFA3ABA248B5}" type="presParOf" srcId="{C1373CF4-A9D9-FA43-B93B-16F0A1DD193A}" destId="{E6486B49-BE75-B344-AE06-580EC2DD8CC5}" srcOrd="0" destOrd="0" presId="urn:microsoft.com/office/officeart/2005/8/layout/list1"/>
    <dgm:cxn modelId="{CA6CE952-4C19-AE40-8023-7422F8FDC49A}" type="presParOf" srcId="{C1373CF4-A9D9-FA43-B93B-16F0A1DD193A}" destId="{8CB96ECC-CD6B-6144-B356-B5B0ECD560BA}" srcOrd="1" destOrd="0" presId="urn:microsoft.com/office/officeart/2005/8/layout/list1"/>
    <dgm:cxn modelId="{62BFB4AB-97B5-7B41-8912-096CFE4FBB14}" type="presParOf" srcId="{DE7BBF7F-3E0F-7946-892A-8DA797696BDC}" destId="{134A1FA6-1C57-6B45-95AC-9AB91CD1A696}" srcOrd="25" destOrd="0" presId="urn:microsoft.com/office/officeart/2005/8/layout/list1"/>
    <dgm:cxn modelId="{1A783A82-561B-E647-8F48-F8511A4DEE92}" type="presParOf" srcId="{DE7BBF7F-3E0F-7946-892A-8DA797696BDC}" destId="{17A423DC-B63B-0842-A926-D9168C2547D3}"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93ECFF-5DFA-2A49-9D62-130EECD0B435}"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B1B1DFF8-2CA2-B14F-9854-9CC064AF4C94}">
      <dgm:prSet phldrT="[Text]" custT="1"/>
      <dgm:spPr/>
      <dgm:t>
        <a:bodyPr/>
        <a:lstStyle/>
        <a:p>
          <a:r>
            <a:rPr lang="en-US" sz="1800">
              <a:solidFill>
                <a:schemeClr val="tx2"/>
              </a:solidFill>
            </a:rPr>
            <a:t>Never use alone.</a:t>
          </a:r>
        </a:p>
      </dgm:t>
    </dgm:pt>
    <dgm:pt modelId="{F6C2F3DA-B7D3-2544-99A9-49477DCF4DD4}" type="parTrans" cxnId="{A7CF0534-1C97-0747-A709-2B91F398F0AB}">
      <dgm:prSet/>
      <dgm:spPr/>
      <dgm:t>
        <a:bodyPr/>
        <a:lstStyle/>
        <a:p>
          <a:endParaRPr lang="en-US"/>
        </a:p>
      </dgm:t>
    </dgm:pt>
    <dgm:pt modelId="{586EA86E-0F93-E248-8B51-BB074B46B4E7}" type="sibTrans" cxnId="{A7CF0534-1C97-0747-A709-2B91F398F0AB}">
      <dgm:prSet/>
      <dgm:spPr/>
      <dgm:t>
        <a:bodyPr/>
        <a:lstStyle/>
        <a:p>
          <a:endParaRPr lang="en-US"/>
        </a:p>
      </dgm:t>
    </dgm:pt>
    <dgm:pt modelId="{A0A1C9BC-9FE8-774C-862A-736EC0B97B20}">
      <dgm:prSet phldrT="[Text]" custT="1"/>
      <dgm:spPr/>
      <dgm:t>
        <a:bodyPr/>
        <a:lstStyle/>
        <a:p>
          <a:r>
            <a:rPr lang="en-US" sz="1800">
              <a:solidFill>
                <a:schemeClr val="tx2"/>
              </a:solidFill>
            </a:rPr>
            <a:t>Stagger your use.</a:t>
          </a:r>
        </a:p>
      </dgm:t>
    </dgm:pt>
    <dgm:pt modelId="{8C58C6AE-0CD8-9946-9815-E69AA9B44992}" type="parTrans" cxnId="{E00CA02B-4E77-7B4C-83D4-0B7C0B7539F0}">
      <dgm:prSet/>
      <dgm:spPr/>
      <dgm:t>
        <a:bodyPr/>
        <a:lstStyle/>
        <a:p>
          <a:endParaRPr lang="en-US"/>
        </a:p>
      </dgm:t>
    </dgm:pt>
    <dgm:pt modelId="{522C87DE-FEA2-D745-9D5E-2A8AC5731A0D}" type="sibTrans" cxnId="{E00CA02B-4E77-7B4C-83D4-0B7C0B7539F0}">
      <dgm:prSet/>
      <dgm:spPr/>
      <dgm:t>
        <a:bodyPr/>
        <a:lstStyle/>
        <a:p>
          <a:endParaRPr lang="en-US"/>
        </a:p>
      </dgm:t>
    </dgm:pt>
    <dgm:pt modelId="{65618CC7-A6DE-FE4D-877B-9138CBA8C80B}">
      <dgm:prSet phldrT="[Text]" custT="1"/>
      <dgm:spPr/>
      <dgm:t>
        <a:bodyPr/>
        <a:lstStyle/>
        <a:p>
          <a:r>
            <a:rPr lang="en-US" sz="1800">
              <a:solidFill>
                <a:schemeClr val="tx2"/>
              </a:solidFill>
            </a:rPr>
            <a:t>Never use behind a locked door.</a:t>
          </a:r>
        </a:p>
      </dgm:t>
    </dgm:pt>
    <dgm:pt modelId="{9DC543F6-0579-BC4D-8844-DE203CD55FC7}" type="parTrans" cxnId="{5C0D6C01-3F96-B94C-99BB-F2C6075AE607}">
      <dgm:prSet/>
      <dgm:spPr/>
      <dgm:t>
        <a:bodyPr/>
        <a:lstStyle/>
        <a:p>
          <a:endParaRPr lang="en-US"/>
        </a:p>
      </dgm:t>
    </dgm:pt>
    <dgm:pt modelId="{422A72D5-431D-EE41-A9A6-5DDE74C1238D}" type="sibTrans" cxnId="{5C0D6C01-3F96-B94C-99BB-F2C6075AE607}">
      <dgm:prSet/>
      <dgm:spPr/>
      <dgm:t>
        <a:bodyPr/>
        <a:lstStyle/>
        <a:p>
          <a:endParaRPr lang="en-US"/>
        </a:p>
      </dgm:t>
    </dgm:pt>
    <dgm:pt modelId="{51312868-B9D7-6140-8F83-E1969F63F8A0}">
      <dgm:prSet custT="1"/>
      <dgm:spPr/>
      <dgm:t>
        <a:bodyPr/>
        <a:lstStyle/>
        <a:p>
          <a:r>
            <a:rPr lang="en-US" sz="1800">
              <a:solidFill>
                <a:schemeClr val="tx2"/>
              </a:solidFill>
            </a:rPr>
            <a:t>Start low, go slow.</a:t>
          </a:r>
        </a:p>
      </dgm:t>
    </dgm:pt>
    <dgm:pt modelId="{985154D3-95AF-1F4E-9916-D6E31255547E}" type="parTrans" cxnId="{EF4C1FFE-5E2A-3641-8314-2925587E51C1}">
      <dgm:prSet/>
      <dgm:spPr/>
      <dgm:t>
        <a:bodyPr/>
        <a:lstStyle/>
        <a:p>
          <a:endParaRPr lang="en-US"/>
        </a:p>
      </dgm:t>
    </dgm:pt>
    <dgm:pt modelId="{9B233C24-AB0E-4E41-8035-44F0D76E1BD5}" type="sibTrans" cxnId="{EF4C1FFE-5E2A-3641-8314-2925587E51C1}">
      <dgm:prSet/>
      <dgm:spPr/>
      <dgm:t>
        <a:bodyPr/>
        <a:lstStyle/>
        <a:p>
          <a:endParaRPr lang="en-US"/>
        </a:p>
      </dgm:t>
    </dgm:pt>
    <dgm:pt modelId="{DEA4D8C3-DEF4-FD4D-9207-2FAEDF8E15E8}">
      <dgm:prSet custT="1"/>
      <dgm:spPr/>
      <dgm:t>
        <a:bodyPr/>
        <a:lstStyle/>
        <a:p>
          <a:r>
            <a:rPr lang="en-US" sz="1800">
              <a:solidFill>
                <a:schemeClr val="tx2"/>
              </a:solidFill>
            </a:rPr>
            <a:t>Always have naloxone &amp; make sure everyone knows how to use it</a:t>
          </a:r>
        </a:p>
      </dgm:t>
    </dgm:pt>
    <dgm:pt modelId="{1CB0B8B6-8AC7-BF4A-8F5B-70B719F22671}" type="parTrans" cxnId="{554D5AD9-B5D5-3A44-BE49-F19BBB2A4664}">
      <dgm:prSet/>
      <dgm:spPr/>
      <dgm:t>
        <a:bodyPr/>
        <a:lstStyle/>
        <a:p>
          <a:endParaRPr lang="en-US"/>
        </a:p>
      </dgm:t>
    </dgm:pt>
    <dgm:pt modelId="{D387E3C2-0333-2744-A939-0907C2190ED5}" type="sibTrans" cxnId="{554D5AD9-B5D5-3A44-BE49-F19BBB2A4664}">
      <dgm:prSet/>
      <dgm:spPr/>
      <dgm:t>
        <a:bodyPr/>
        <a:lstStyle/>
        <a:p>
          <a:endParaRPr lang="en-US"/>
        </a:p>
      </dgm:t>
    </dgm:pt>
    <dgm:pt modelId="{3C732127-76BD-974C-A56A-ED99E029E638}" type="pres">
      <dgm:prSet presAssocID="{F493ECFF-5DFA-2A49-9D62-130EECD0B435}" presName="Name0" presStyleCnt="0">
        <dgm:presLayoutVars>
          <dgm:chMax val="7"/>
          <dgm:chPref val="7"/>
          <dgm:dir/>
        </dgm:presLayoutVars>
      </dgm:prSet>
      <dgm:spPr/>
    </dgm:pt>
    <dgm:pt modelId="{E566F3A8-996B-8A4D-B1E3-85D415ADE72B}" type="pres">
      <dgm:prSet presAssocID="{F493ECFF-5DFA-2A49-9D62-130EECD0B435}" presName="Name1" presStyleCnt="0"/>
      <dgm:spPr/>
    </dgm:pt>
    <dgm:pt modelId="{EB89ED62-4C3D-0842-BF8B-3252E8A796F8}" type="pres">
      <dgm:prSet presAssocID="{F493ECFF-5DFA-2A49-9D62-130EECD0B435}" presName="cycle" presStyleCnt="0"/>
      <dgm:spPr/>
    </dgm:pt>
    <dgm:pt modelId="{0A6CBE7B-DB41-E54A-A575-C68C42F34C62}" type="pres">
      <dgm:prSet presAssocID="{F493ECFF-5DFA-2A49-9D62-130EECD0B435}" presName="srcNode" presStyleLbl="node1" presStyleIdx="0" presStyleCnt="5"/>
      <dgm:spPr/>
    </dgm:pt>
    <dgm:pt modelId="{EFB293CC-A631-9C4E-B58A-95464950C5E7}" type="pres">
      <dgm:prSet presAssocID="{F493ECFF-5DFA-2A49-9D62-130EECD0B435}" presName="conn" presStyleLbl="parChTrans1D2" presStyleIdx="0" presStyleCnt="1"/>
      <dgm:spPr/>
    </dgm:pt>
    <dgm:pt modelId="{CEDA7E03-F089-B441-A55F-8E2962E0B88D}" type="pres">
      <dgm:prSet presAssocID="{F493ECFF-5DFA-2A49-9D62-130EECD0B435}" presName="extraNode" presStyleLbl="node1" presStyleIdx="0" presStyleCnt="5"/>
      <dgm:spPr/>
    </dgm:pt>
    <dgm:pt modelId="{BB108242-8403-A04C-8275-51949E3B0B98}" type="pres">
      <dgm:prSet presAssocID="{F493ECFF-5DFA-2A49-9D62-130EECD0B435}" presName="dstNode" presStyleLbl="node1" presStyleIdx="0" presStyleCnt="5"/>
      <dgm:spPr/>
    </dgm:pt>
    <dgm:pt modelId="{AD995886-7E2F-EB44-8EB2-66F478A9CBC5}" type="pres">
      <dgm:prSet presAssocID="{B1B1DFF8-2CA2-B14F-9854-9CC064AF4C94}" presName="text_1" presStyleLbl="node1" presStyleIdx="0" presStyleCnt="5">
        <dgm:presLayoutVars>
          <dgm:bulletEnabled val="1"/>
        </dgm:presLayoutVars>
      </dgm:prSet>
      <dgm:spPr/>
    </dgm:pt>
    <dgm:pt modelId="{B6736184-B026-814E-BE07-AC3A0DFC28A1}" type="pres">
      <dgm:prSet presAssocID="{B1B1DFF8-2CA2-B14F-9854-9CC064AF4C94}" presName="accent_1" presStyleCnt="0"/>
      <dgm:spPr/>
    </dgm:pt>
    <dgm:pt modelId="{7F50636D-2B79-F144-92A6-152383F4B0D3}" type="pres">
      <dgm:prSet presAssocID="{B1B1DFF8-2CA2-B14F-9854-9CC064AF4C94}" presName="accentRepeatNode" presStyleLbl="solidFgAcc1" presStyleIdx="0" presStyleCnt="5"/>
      <dgm:spPr/>
    </dgm:pt>
    <dgm:pt modelId="{D15F4C5D-316A-3F4C-A9E1-5EAE311F74C1}" type="pres">
      <dgm:prSet presAssocID="{A0A1C9BC-9FE8-774C-862A-736EC0B97B20}" presName="text_2" presStyleLbl="node1" presStyleIdx="1" presStyleCnt="5">
        <dgm:presLayoutVars>
          <dgm:bulletEnabled val="1"/>
        </dgm:presLayoutVars>
      </dgm:prSet>
      <dgm:spPr/>
    </dgm:pt>
    <dgm:pt modelId="{6EE46B55-7AF7-B84F-BA6D-C50C8CCADC8C}" type="pres">
      <dgm:prSet presAssocID="{A0A1C9BC-9FE8-774C-862A-736EC0B97B20}" presName="accent_2" presStyleCnt="0"/>
      <dgm:spPr/>
    </dgm:pt>
    <dgm:pt modelId="{9ED2B17B-0801-7645-B2CC-399BDFA5FD95}" type="pres">
      <dgm:prSet presAssocID="{A0A1C9BC-9FE8-774C-862A-736EC0B97B20}" presName="accentRepeatNode" presStyleLbl="solidFgAcc1" presStyleIdx="1" presStyleCnt="5"/>
      <dgm:spPr/>
    </dgm:pt>
    <dgm:pt modelId="{20659E77-17FE-EA41-8669-76744D512D7C}" type="pres">
      <dgm:prSet presAssocID="{65618CC7-A6DE-FE4D-877B-9138CBA8C80B}" presName="text_3" presStyleLbl="node1" presStyleIdx="2" presStyleCnt="5">
        <dgm:presLayoutVars>
          <dgm:bulletEnabled val="1"/>
        </dgm:presLayoutVars>
      </dgm:prSet>
      <dgm:spPr/>
    </dgm:pt>
    <dgm:pt modelId="{96668478-4E2C-CF4C-A22E-A738136DF6B2}" type="pres">
      <dgm:prSet presAssocID="{65618CC7-A6DE-FE4D-877B-9138CBA8C80B}" presName="accent_3" presStyleCnt="0"/>
      <dgm:spPr/>
    </dgm:pt>
    <dgm:pt modelId="{E6B269D1-C182-8D4B-A279-97CAB4B5A76F}" type="pres">
      <dgm:prSet presAssocID="{65618CC7-A6DE-FE4D-877B-9138CBA8C80B}" presName="accentRepeatNode" presStyleLbl="solidFgAcc1" presStyleIdx="2" presStyleCnt="5"/>
      <dgm:spPr/>
    </dgm:pt>
    <dgm:pt modelId="{030829C7-F457-F340-B189-FD9B5826A330}" type="pres">
      <dgm:prSet presAssocID="{51312868-B9D7-6140-8F83-E1969F63F8A0}" presName="text_4" presStyleLbl="node1" presStyleIdx="3" presStyleCnt="5">
        <dgm:presLayoutVars>
          <dgm:bulletEnabled val="1"/>
        </dgm:presLayoutVars>
      </dgm:prSet>
      <dgm:spPr/>
    </dgm:pt>
    <dgm:pt modelId="{A3D8318A-5109-DF44-AAA0-DCF647749EFA}" type="pres">
      <dgm:prSet presAssocID="{51312868-B9D7-6140-8F83-E1969F63F8A0}" presName="accent_4" presStyleCnt="0"/>
      <dgm:spPr/>
    </dgm:pt>
    <dgm:pt modelId="{F2725A1A-83DB-6C4C-B039-A2CB512A58E4}" type="pres">
      <dgm:prSet presAssocID="{51312868-B9D7-6140-8F83-E1969F63F8A0}" presName="accentRepeatNode" presStyleLbl="solidFgAcc1" presStyleIdx="3" presStyleCnt="5"/>
      <dgm:spPr/>
    </dgm:pt>
    <dgm:pt modelId="{2EAC8DD0-99F3-3346-9FDF-E66CE9A67C12}" type="pres">
      <dgm:prSet presAssocID="{DEA4D8C3-DEF4-FD4D-9207-2FAEDF8E15E8}" presName="text_5" presStyleLbl="node1" presStyleIdx="4" presStyleCnt="5" custScaleY="149432">
        <dgm:presLayoutVars>
          <dgm:bulletEnabled val="1"/>
        </dgm:presLayoutVars>
      </dgm:prSet>
      <dgm:spPr/>
    </dgm:pt>
    <dgm:pt modelId="{CD541EE7-7C98-A84A-8A11-D7D38BD3E55F}" type="pres">
      <dgm:prSet presAssocID="{DEA4D8C3-DEF4-FD4D-9207-2FAEDF8E15E8}" presName="accent_5" presStyleCnt="0"/>
      <dgm:spPr/>
    </dgm:pt>
    <dgm:pt modelId="{00425F43-F79A-5B41-A9A7-4FA7D2353B8E}" type="pres">
      <dgm:prSet presAssocID="{DEA4D8C3-DEF4-FD4D-9207-2FAEDF8E15E8}" presName="accentRepeatNode" presStyleLbl="solidFgAcc1" presStyleIdx="4" presStyleCnt="5"/>
      <dgm:spPr/>
    </dgm:pt>
  </dgm:ptLst>
  <dgm:cxnLst>
    <dgm:cxn modelId="{5C0D6C01-3F96-B94C-99BB-F2C6075AE607}" srcId="{F493ECFF-5DFA-2A49-9D62-130EECD0B435}" destId="{65618CC7-A6DE-FE4D-877B-9138CBA8C80B}" srcOrd="2" destOrd="0" parTransId="{9DC543F6-0579-BC4D-8844-DE203CD55FC7}" sibTransId="{422A72D5-431D-EE41-A9A6-5DDE74C1238D}"/>
    <dgm:cxn modelId="{F4FAC723-A004-6B43-BC5B-44A0F1861CEC}" type="presOf" srcId="{F493ECFF-5DFA-2A49-9D62-130EECD0B435}" destId="{3C732127-76BD-974C-A56A-ED99E029E638}" srcOrd="0" destOrd="0" presId="urn:microsoft.com/office/officeart/2008/layout/VerticalCurvedList"/>
    <dgm:cxn modelId="{E00CA02B-4E77-7B4C-83D4-0B7C0B7539F0}" srcId="{F493ECFF-5DFA-2A49-9D62-130EECD0B435}" destId="{A0A1C9BC-9FE8-774C-862A-736EC0B97B20}" srcOrd="1" destOrd="0" parTransId="{8C58C6AE-0CD8-9946-9815-E69AA9B44992}" sibTransId="{522C87DE-FEA2-D745-9D5E-2A8AC5731A0D}"/>
    <dgm:cxn modelId="{A7CF0534-1C97-0747-A709-2B91F398F0AB}" srcId="{F493ECFF-5DFA-2A49-9D62-130EECD0B435}" destId="{B1B1DFF8-2CA2-B14F-9854-9CC064AF4C94}" srcOrd="0" destOrd="0" parTransId="{F6C2F3DA-B7D3-2544-99A9-49477DCF4DD4}" sibTransId="{586EA86E-0F93-E248-8B51-BB074B46B4E7}"/>
    <dgm:cxn modelId="{932C6C38-1A21-5C4C-9191-82D210BFEBA5}" type="presOf" srcId="{DEA4D8C3-DEF4-FD4D-9207-2FAEDF8E15E8}" destId="{2EAC8DD0-99F3-3346-9FDF-E66CE9A67C12}" srcOrd="0" destOrd="0" presId="urn:microsoft.com/office/officeart/2008/layout/VerticalCurvedList"/>
    <dgm:cxn modelId="{0F6BA43D-2ADC-3F40-9A29-4BE6C813C857}" type="presOf" srcId="{65618CC7-A6DE-FE4D-877B-9138CBA8C80B}" destId="{20659E77-17FE-EA41-8669-76744D512D7C}" srcOrd="0" destOrd="0" presId="urn:microsoft.com/office/officeart/2008/layout/VerticalCurvedList"/>
    <dgm:cxn modelId="{7C468873-B506-8A4B-A877-EDD5C1274366}" type="presOf" srcId="{B1B1DFF8-2CA2-B14F-9854-9CC064AF4C94}" destId="{AD995886-7E2F-EB44-8EB2-66F478A9CBC5}" srcOrd="0" destOrd="0" presId="urn:microsoft.com/office/officeart/2008/layout/VerticalCurvedList"/>
    <dgm:cxn modelId="{DD33BE88-B24E-7F43-8A8A-B473F8C497F6}" type="presOf" srcId="{586EA86E-0F93-E248-8B51-BB074B46B4E7}" destId="{EFB293CC-A631-9C4E-B58A-95464950C5E7}" srcOrd="0" destOrd="0" presId="urn:microsoft.com/office/officeart/2008/layout/VerticalCurvedList"/>
    <dgm:cxn modelId="{DA43BF89-BA39-9546-9613-DC3C7133CDFE}" type="presOf" srcId="{A0A1C9BC-9FE8-774C-862A-736EC0B97B20}" destId="{D15F4C5D-316A-3F4C-A9E1-5EAE311F74C1}" srcOrd="0" destOrd="0" presId="urn:microsoft.com/office/officeart/2008/layout/VerticalCurvedList"/>
    <dgm:cxn modelId="{700F6AC7-CF6F-6E42-9790-F95348DD2E72}" type="presOf" srcId="{51312868-B9D7-6140-8F83-E1969F63F8A0}" destId="{030829C7-F457-F340-B189-FD9B5826A330}" srcOrd="0" destOrd="0" presId="urn:microsoft.com/office/officeart/2008/layout/VerticalCurvedList"/>
    <dgm:cxn modelId="{554D5AD9-B5D5-3A44-BE49-F19BBB2A4664}" srcId="{F493ECFF-5DFA-2A49-9D62-130EECD0B435}" destId="{DEA4D8C3-DEF4-FD4D-9207-2FAEDF8E15E8}" srcOrd="4" destOrd="0" parTransId="{1CB0B8B6-8AC7-BF4A-8F5B-70B719F22671}" sibTransId="{D387E3C2-0333-2744-A939-0907C2190ED5}"/>
    <dgm:cxn modelId="{EF4C1FFE-5E2A-3641-8314-2925587E51C1}" srcId="{F493ECFF-5DFA-2A49-9D62-130EECD0B435}" destId="{51312868-B9D7-6140-8F83-E1969F63F8A0}" srcOrd="3" destOrd="0" parTransId="{985154D3-95AF-1F4E-9916-D6E31255547E}" sibTransId="{9B233C24-AB0E-4E41-8035-44F0D76E1BD5}"/>
    <dgm:cxn modelId="{49B391E8-A3B1-0245-B6C8-233D53EC3CE5}" type="presParOf" srcId="{3C732127-76BD-974C-A56A-ED99E029E638}" destId="{E566F3A8-996B-8A4D-B1E3-85D415ADE72B}" srcOrd="0" destOrd="0" presId="urn:microsoft.com/office/officeart/2008/layout/VerticalCurvedList"/>
    <dgm:cxn modelId="{2AD3278D-0562-1A49-ACA4-69842B9CAE27}" type="presParOf" srcId="{E566F3A8-996B-8A4D-B1E3-85D415ADE72B}" destId="{EB89ED62-4C3D-0842-BF8B-3252E8A796F8}" srcOrd="0" destOrd="0" presId="urn:microsoft.com/office/officeart/2008/layout/VerticalCurvedList"/>
    <dgm:cxn modelId="{11437568-6026-D746-AF37-ECB5F62A3FE3}" type="presParOf" srcId="{EB89ED62-4C3D-0842-BF8B-3252E8A796F8}" destId="{0A6CBE7B-DB41-E54A-A575-C68C42F34C62}" srcOrd="0" destOrd="0" presId="urn:microsoft.com/office/officeart/2008/layout/VerticalCurvedList"/>
    <dgm:cxn modelId="{726C7F9C-F827-9C4E-8498-8E18E8E99836}" type="presParOf" srcId="{EB89ED62-4C3D-0842-BF8B-3252E8A796F8}" destId="{EFB293CC-A631-9C4E-B58A-95464950C5E7}" srcOrd="1" destOrd="0" presId="urn:microsoft.com/office/officeart/2008/layout/VerticalCurvedList"/>
    <dgm:cxn modelId="{4DEE38BD-96B1-404B-A626-B2AF8356BEC5}" type="presParOf" srcId="{EB89ED62-4C3D-0842-BF8B-3252E8A796F8}" destId="{CEDA7E03-F089-B441-A55F-8E2962E0B88D}" srcOrd="2" destOrd="0" presId="urn:microsoft.com/office/officeart/2008/layout/VerticalCurvedList"/>
    <dgm:cxn modelId="{A5008E47-D666-A344-9AAF-16C755365003}" type="presParOf" srcId="{EB89ED62-4C3D-0842-BF8B-3252E8A796F8}" destId="{BB108242-8403-A04C-8275-51949E3B0B98}" srcOrd="3" destOrd="0" presId="urn:microsoft.com/office/officeart/2008/layout/VerticalCurvedList"/>
    <dgm:cxn modelId="{691F429B-769D-114F-A601-6DE00AEF4C70}" type="presParOf" srcId="{E566F3A8-996B-8A4D-B1E3-85D415ADE72B}" destId="{AD995886-7E2F-EB44-8EB2-66F478A9CBC5}" srcOrd="1" destOrd="0" presId="urn:microsoft.com/office/officeart/2008/layout/VerticalCurvedList"/>
    <dgm:cxn modelId="{4E3B4F84-21D0-204D-8CFC-6939F2FFDC21}" type="presParOf" srcId="{E566F3A8-996B-8A4D-B1E3-85D415ADE72B}" destId="{B6736184-B026-814E-BE07-AC3A0DFC28A1}" srcOrd="2" destOrd="0" presId="urn:microsoft.com/office/officeart/2008/layout/VerticalCurvedList"/>
    <dgm:cxn modelId="{16005F17-1DEA-964A-8518-0B9CF9647948}" type="presParOf" srcId="{B6736184-B026-814E-BE07-AC3A0DFC28A1}" destId="{7F50636D-2B79-F144-92A6-152383F4B0D3}" srcOrd="0" destOrd="0" presId="urn:microsoft.com/office/officeart/2008/layout/VerticalCurvedList"/>
    <dgm:cxn modelId="{5AE6EBC0-267C-D040-882F-C3BD73AA735F}" type="presParOf" srcId="{E566F3A8-996B-8A4D-B1E3-85D415ADE72B}" destId="{D15F4C5D-316A-3F4C-A9E1-5EAE311F74C1}" srcOrd="3" destOrd="0" presId="urn:microsoft.com/office/officeart/2008/layout/VerticalCurvedList"/>
    <dgm:cxn modelId="{C3FE2960-00A0-974E-8983-1E6E9ECCFCBE}" type="presParOf" srcId="{E566F3A8-996B-8A4D-B1E3-85D415ADE72B}" destId="{6EE46B55-7AF7-B84F-BA6D-C50C8CCADC8C}" srcOrd="4" destOrd="0" presId="urn:microsoft.com/office/officeart/2008/layout/VerticalCurvedList"/>
    <dgm:cxn modelId="{981E0E58-E617-964E-AD02-3908112E9C86}" type="presParOf" srcId="{6EE46B55-7AF7-B84F-BA6D-C50C8CCADC8C}" destId="{9ED2B17B-0801-7645-B2CC-399BDFA5FD95}" srcOrd="0" destOrd="0" presId="urn:microsoft.com/office/officeart/2008/layout/VerticalCurvedList"/>
    <dgm:cxn modelId="{20933666-1461-6F47-A708-3CC95D2158F1}" type="presParOf" srcId="{E566F3A8-996B-8A4D-B1E3-85D415ADE72B}" destId="{20659E77-17FE-EA41-8669-76744D512D7C}" srcOrd="5" destOrd="0" presId="urn:microsoft.com/office/officeart/2008/layout/VerticalCurvedList"/>
    <dgm:cxn modelId="{59DB6A4F-258E-7E44-B1EA-5DB277267C63}" type="presParOf" srcId="{E566F3A8-996B-8A4D-B1E3-85D415ADE72B}" destId="{96668478-4E2C-CF4C-A22E-A738136DF6B2}" srcOrd="6" destOrd="0" presId="urn:microsoft.com/office/officeart/2008/layout/VerticalCurvedList"/>
    <dgm:cxn modelId="{4F85CBB4-A281-2144-8FC8-175955872AA4}" type="presParOf" srcId="{96668478-4E2C-CF4C-A22E-A738136DF6B2}" destId="{E6B269D1-C182-8D4B-A279-97CAB4B5A76F}" srcOrd="0" destOrd="0" presId="urn:microsoft.com/office/officeart/2008/layout/VerticalCurvedList"/>
    <dgm:cxn modelId="{57322567-3E2F-3D46-9516-671A678067CC}" type="presParOf" srcId="{E566F3A8-996B-8A4D-B1E3-85D415ADE72B}" destId="{030829C7-F457-F340-B189-FD9B5826A330}" srcOrd="7" destOrd="0" presId="urn:microsoft.com/office/officeart/2008/layout/VerticalCurvedList"/>
    <dgm:cxn modelId="{40051B02-AAFE-154A-8026-1BA2789D96E4}" type="presParOf" srcId="{E566F3A8-996B-8A4D-B1E3-85D415ADE72B}" destId="{A3D8318A-5109-DF44-AAA0-DCF647749EFA}" srcOrd="8" destOrd="0" presId="urn:microsoft.com/office/officeart/2008/layout/VerticalCurvedList"/>
    <dgm:cxn modelId="{EA99A29F-205D-CE4D-B3B5-84945F131B39}" type="presParOf" srcId="{A3D8318A-5109-DF44-AAA0-DCF647749EFA}" destId="{F2725A1A-83DB-6C4C-B039-A2CB512A58E4}" srcOrd="0" destOrd="0" presId="urn:microsoft.com/office/officeart/2008/layout/VerticalCurvedList"/>
    <dgm:cxn modelId="{66938210-CB7B-8D44-B392-63CE2566DC11}" type="presParOf" srcId="{E566F3A8-996B-8A4D-B1E3-85D415ADE72B}" destId="{2EAC8DD0-99F3-3346-9FDF-E66CE9A67C12}" srcOrd="9" destOrd="0" presId="urn:microsoft.com/office/officeart/2008/layout/VerticalCurvedList"/>
    <dgm:cxn modelId="{4D9D43EA-EA7E-0842-9FDC-38C9D33D79F6}" type="presParOf" srcId="{E566F3A8-996B-8A4D-B1E3-85D415ADE72B}" destId="{CD541EE7-7C98-A84A-8A11-D7D38BD3E55F}" srcOrd="10" destOrd="0" presId="urn:microsoft.com/office/officeart/2008/layout/VerticalCurvedList"/>
    <dgm:cxn modelId="{75B2F1DC-159E-2B42-8E65-B7B0DCBE4165}" type="presParOf" srcId="{CD541EE7-7C98-A84A-8A11-D7D38BD3E55F}" destId="{00425F43-F79A-5B41-A9A7-4FA7D2353B8E}"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1800" b="1" u="none" dirty="0">
              <a:solidFill>
                <a:schemeClr val="tx2"/>
              </a:solidFill>
            </a:rPr>
            <a:t>To get naloxone from a pharmacy without a prescription</a:t>
          </a:r>
          <a:r>
            <a:rPr lang="en-US" sz="1800" u="none" dirty="0">
              <a:solidFill>
                <a:schemeClr val="tx2"/>
              </a:solidFill>
            </a:rPr>
            <a:t>:</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1800" b="1" u="none">
              <a:solidFill>
                <a:schemeClr val="tx2"/>
              </a:solidFill>
            </a:rPr>
            <a:t>Limited supplies of free naloxone can be obtained from the NCADA</a:t>
          </a:r>
          <a:endParaRPr lang="en-US" sz="1800" u="none">
            <a:solidFill>
              <a:schemeClr val="tx2"/>
            </a:solidFill>
          </a:endParaRP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6C052821-4474-434B-92FC-70131CD9161A}">
      <dgm:prSet phldrT="[Text]" custT="1"/>
      <dgm:spPr/>
      <dgm:t>
        <a:bodyPr/>
        <a:lstStyle/>
        <a:p>
          <a:endParaRPr lang="en-US" sz="1800" dirty="0">
            <a:solidFill>
              <a:schemeClr val="tx2"/>
            </a:solidFill>
          </a:endParaRPr>
        </a:p>
      </dgm:t>
    </dgm:pt>
    <dgm:pt modelId="{DAF6B480-F941-3948-9DE5-5B250E169F1C}" type="parTrans" cxnId="{29663068-6C2A-4641-9513-45176100C158}">
      <dgm:prSet/>
      <dgm:spPr/>
      <dgm:t>
        <a:bodyPr/>
        <a:lstStyle/>
        <a:p>
          <a:endParaRPr lang="en-US" sz="2000"/>
        </a:p>
      </dgm:t>
    </dgm:pt>
    <dgm:pt modelId="{4B8756DC-E9C3-AD4F-975B-BA2B05A2F566}" type="sibTrans" cxnId="{29663068-6C2A-4641-9513-45176100C158}">
      <dgm:prSet/>
      <dgm:spPr/>
      <dgm:t>
        <a:bodyPr/>
        <a:lstStyle/>
        <a:p>
          <a:endParaRPr lang="en-US" sz="2000"/>
        </a:p>
      </dgm:t>
    </dgm:pt>
    <dgm:pt modelId="{BA815B61-E3D6-8242-8F72-66744D7F0DC4}">
      <dgm:prSet custT="1"/>
      <dgm:spPr/>
      <dgm:t>
        <a:bodyPr/>
        <a:lstStyle/>
        <a:p>
          <a:r>
            <a:rPr lang="en-US" sz="1600" dirty="0"/>
            <a:t>Call to make sure the pharmacy stocks naloxone. At the pharmacy, ask to speak with a pharmacist about naloxone.</a:t>
          </a:r>
        </a:p>
      </dgm:t>
    </dgm:pt>
    <dgm:pt modelId="{6F34474E-DBFD-ED4E-9292-AA4A52AAEDC9}" type="parTrans" cxnId="{777E96AE-8E9B-D648-A4F9-5F629F08AA93}">
      <dgm:prSet/>
      <dgm:spPr/>
      <dgm:t>
        <a:bodyPr/>
        <a:lstStyle/>
        <a:p>
          <a:endParaRPr lang="en-US"/>
        </a:p>
      </dgm:t>
    </dgm:pt>
    <dgm:pt modelId="{80F1BE7B-2D49-1944-AB7E-5215549DA193}" type="sibTrans" cxnId="{777E96AE-8E9B-D648-A4F9-5F629F08AA93}">
      <dgm:prSet/>
      <dgm:spPr/>
      <dgm:t>
        <a:bodyPr/>
        <a:lstStyle/>
        <a:p>
          <a:endParaRPr lang="en-US"/>
        </a:p>
      </dgm:t>
    </dgm:pt>
    <dgm:pt modelId="{3998AAEA-5E76-9E4A-B822-A32E84483A76}">
      <dgm:prSet custT="1"/>
      <dgm:spPr/>
      <dgm:t>
        <a:bodyPr/>
        <a:lstStyle/>
        <a:p>
          <a:r>
            <a:rPr lang="en-US" sz="1600" dirty="0"/>
            <a:t>Call 314-962-3456 or send an e-mail request to </a:t>
          </a:r>
          <a:r>
            <a:rPr lang="en-US" sz="1600" b="1" dirty="0">
              <a:hlinkClick xmlns:r="http://schemas.openxmlformats.org/officeDocument/2006/relationships" r:id="rId1"/>
            </a:rPr>
            <a:t>info@ncada-stl.org</a:t>
          </a:r>
          <a:endParaRPr lang="en-US" sz="1600" dirty="0"/>
        </a:p>
      </dgm:t>
    </dgm:pt>
    <dgm:pt modelId="{97F2B9BA-D31E-974F-9150-0E77A12BEDBA}" type="parTrans" cxnId="{B77EE456-409B-D840-8E6A-AE5DDED0E535}">
      <dgm:prSet/>
      <dgm:spPr/>
      <dgm:t>
        <a:bodyPr/>
        <a:lstStyle/>
        <a:p>
          <a:endParaRPr lang="en-US"/>
        </a:p>
      </dgm:t>
    </dgm:pt>
    <dgm:pt modelId="{F0CDC625-971B-9A4A-A0B5-AC6882F8E22E}" type="sibTrans" cxnId="{B77EE456-409B-D840-8E6A-AE5DDED0E535}">
      <dgm:prSet/>
      <dgm:spPr/>
      <dgm:t>
        <a:bodyPr/>
        <a:lstStyle/>
        <a:p>
          <a:endParaRPr lang="en-US"/>
        </a:p>
      </dgm:t>
    </dgm:pt>
    <dgm:pt modelId="{DC8685DC-AC4E-6B47-9327-5E13AE8E0B6B}">
      <dgm:prSet custT="1"/>
      <dgm:spPr/>
      <dgm:t>
        <a:bodyPr/>
        <a:lstStyle/>
        <a:p>
          <a:endParaRPr lang="en-US" sz="1600" dirty="0"/>
        </a:p>
      </dgm:t>
    </dgm:pt>
    <dgm:pt modelId="{10E3B328-638D-5B4F-A8C2-7DE4772DFBD4}" type="parTrans" cxnId="{BA59914B-9E06-9B48-8B66-C68CA7CA9FCE}">
      <dgm:prSet/>
      <dgm:spPr/>
      <dgm:t>
        <a:bodyPr/>
        <a:lstStyle/>
        <a:p>
          <a:endParaRPr lang="en-US"/>
        </a:p>
      </dgm:t>
    </dgm:pt>
    <dgm:pt modelId="{24A8AC4B-97EC-C043-8A36-4026AC4C8ADF}" type="sibTrans" cxnId="{BA59914B-9E06-9B48-8B66-C68CA7CA9FCE}">
      <dgm:prSet/>
      <dgm:spPr/>
      <dgm:t>
        <a:bodyPr/>
        <a:lstStyle/>
        <a:p>
          <a:endParaRPr lang="en-US"/>
        </a:p>
      </dgm:t>
    </dgm:pt>
    <dgm:pt modelId="{1805BACF-AC24-C64B-B044-96762BEEB7E3}">
      <dgm:prSet custT="1"/>
      <dgm:spPr/>
      <dgm:t>
        <a:bodyPr/>
        <a:lstStyle/>
        <a:p>
          <a:r>
            <a:rPr lang="en-US" sz="1800" b="1" u="none">
              <a:solidFill>
                <a:schemeClr val="tx2"/>
              </a:solidFill>
            </a:rPr>
            <a:t>If you’re unable to get naloxone locally, you may be able to get it mailed</a:t>
          </a:r>
        </a:p>
      </dgm:t>
    </dgm:pt>
    <dgm:pt modelId="{A54723BF-9D69-2B43-BF5A-BFCF836C96A6}" type="parTrans" cxnId="{2FEA8089-86D3-6F43-B024-DA1D658B7D59}">
      <dgm:prSet/>
      <dgm:spPr/>
      <dgm:t>
        <a:bodyPr/>
        <a:lstStyle/>
        <a:p>
          <a:endParaRPr lang="en-US"/>
        </a:p>
      </dgm:t>
    </dgm:pt>
    <dgm:pt modelId="{C5594B59-864F-224F-918D-6E350717CECE}" type="sibTrans" cxnId="{2FEA8089-86D3-6F43-B024-DA1D658B7D59}">
      <dgm:prSet/>
      <dgm:spPr/>
      <dgm:t>
        <a:bodyPr/>
        <a:lstStyle/>
        <a:p>
          <a:endParaRPr lang="en-US"/>
        </a:p>
      </dgm:t>
    </dgm:pt>
    <dgm:pt modelId="{AA636660-8F9C-174C-BA63-DB58A3ECB426}">
      <dgm:prSet custT="1"/>
      <dgm:spPr/>
      <dgm:t>
        <a:bodyPr/>
        <a:lstStyle/>
        <a:p>
          <a:r>
            <a:rPr lang="en-US" sz="1600" dirty="0"/>
            <a:t>The pharmacy may be able to bill your insurance, even without a prescription.</a:t>
          </a:r>
        </a:p>
      </dgm:t>
    </dgm:pt>
    <dgm:pt modelId="{7165AB02-B263-EB42-8358-0A7A82859798}" type="parTrans" cxnId="{8590740D-0974-6D4B-BE14-9CF5D2C90663}">
      <dgm:prSet/>
      <dgm:spPr/>
      <dgm:t>
        <a:bodyPr/>
        <a:lstStyle/>
        <a:p>
          <a:endParaRPr lang="en-US"/>
        </a:p>
      </dgm:t>
    </dgm:pt>
    <dgm:pt modelId="{9A104832-4D4F-374F-83BF-51EB7019C239}" type="sibTrans" cxnId="{8590740D-0974-6D4B-BE14-9CF5D2C90663}">
      <dgm:prSet/>
      <dgm:spPr/>
      <dgm:t>
        <a:bodyPr/>
        <a:lstStyle/>
        <a:p>
          <a:endParaRPr lang="en-US"/>
        </a:p>
      </dgm:t>
    </dgm:pt>
    <dgm:pt modelId="{F91186E6-5A0D-A143-8D38-741AD552DE67}">
      <dgm:prSet custT="1"/>
      <dgm:spPr/>
      <dgm:t>
        <a:bodyPr/>
        <a:lstStyle/>
        <a:p>
          <a:pPr>
            <a:buFont typeface="Arial" panose="020B0604020202020204" pitchFamily="34" charset="0"/>
            <a:buChar char="•"/>
          </a:pPr>
          <a:r>
            <a:rPr lang="en-US" sz="1600" dirty="0"/>
            <a:t>On the web: </a:t>
          </a:r>
          <a:r>
            <a:rPr lang="en-US" sz="1600" dirty="0">
              <a:hlinkClick xmlns:r="http://schemas.openxmlformats.org/officeDocument/2006/relationships" r:id="rId2"/>
            </a:rPr>
            <a:t>http://mohopeproject.org/resources/get-naloxone/</a:t>
          </a:r>
          <a:endParaRPr lang="en-US" sz="1600" dirty="0"/>
        </a:p>
      </dgm:t>
    </dgm:pt>
    <dgm:pt modelId="{B1278A85-A558-A74C-A14F-7DC7C45147C2}" type="parTrans" cxnId="{B196FFA9-35D6-B449-9699-17FCF0E93B7C}">
      <dgm:prSet/>
      <dgm:spPr/>
      <dgm:t>
        <a:bodyPr/>
        <a:lstStyle/>
        <a:p>
          <a:endParaRPr lang="en-US"/>
        </a:p>
      </dgm:t>
    </dgm:pt>
    <dgm:pt modelId="{AF90CB4C-981A-7741-ACD0-0ED619610AA8}" type="sibTrans" cxnId="{B196FFA9-35D6-B449-9699-17FCF0E93B7C}">
      <dgm:prSet/>
      <dgm:spPr/>
      <dgm:t>
        <a:bodyPr/>
        <a:lstStyle/>
        <a:p>
          <a:endParaRPr lang="en-US"/>
        </a:p>
      </dgm:t>
    </dgm:pt>
    <dgm:pt modelId="{9B7526DB-FF10-604C-90EA-E6B0591DFBC7}">
      <dgm:prSet custT="1"/>
      <dgm:spPr/>
      <dgm:t>
        <a:bodyPr/>
        <a:lstStyle/>
        <a:p>
          <a:pPr>
            <a:buFont typeface="Arial" panose="020B0604020202020204" pitchFamily="34" charset="0"/>
            <a:buChar char="•"/>
          </a:pPr>
          <a:r>
            <a:rPr lang="en-US" sz="1600" b="1" u="none" dirty="0">
              <a:solidFill>
                <a:schemeClr val="tx2"/>
              </a:solidFill>
              <a:hlinkClick xmlns:r="http://schemas.openxmlformats.org/officeDocument/2006/relationships" r:id="rId3">
                <a:extLst>
                  <a:ext uri="{A12FA001-AC4F-418D-AE19-62706E023703}">
                    <ahyp:hlinkClr xmlns:ahyp="http://schemas.microsoft.com/office/drawing/2018/hyperlinkcolor" val="tx"/>
                  </a:ext>
                </a:extLst>
              </a:hlinkClick>
            </a:rPr>
            <a:t>https://www.naloxoneforall.org/moresourcesyesno</a:t>
          </a:r>
          <a:endParaRPr lang="en-US" sz="1600" dirty="0"/>
        </a:p>
      </dgm:t>
    </dgm:pt>
    <dgm:pt modelId="{D79E3BB1-FF14-1944-91B3-77318328A6B9}" type="parTrans" cxnId="{E109B862-389D-9248-846A-B1267A5DA69A}">
      <dgm:prSet/>
      <dgm:spPr/>
      <dgm:t>
        <a:bodyPr/>
        <a:lstStyle/>
        <a:p>
          <a:endParaRPr lang="en-US"/>
        </a:p>
      </dgm:t>
    </dgm:pt>
    <dgm:pt modelId="{DD734763-3E4B-C846-B2F7-0671F3BB1FF8}" type="sibTrans" cxnId="{E109B862-389D-9248-846A-B1267A5DA69A}">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4"/>
      <dgm:spPr/>
    </dgm:pt>
    <dgm:pt modelId="{030B927E-93CE-C04A-9051-260CAF1891F8}" type="pres">
      <dgm:prSet presAssocID="{E51B4F87-557D-704D-BBC2-FD5DE5B91108}" presName="parentText" presStyleLbl="node1" presStyleIdx="0" presStyleCnt="4" custScaleX="142857" custScaleY="88502">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4">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4"/>
      <dgm:spPr/>
    </dgm:pt>
    <dgm:pt modelId="{1B5AB667-0045-CA48-8463-8D2D77D5793E}" type="pres">
      <dgm:prSet presAssocID="{64D2DF65-5BDE-FB4C-980B-70FA55D1B688}" presName="parentText" presStyleLbl="node1" presStyleIdx="1" presStyleCnt="4" custScaleX="142857" custScaleY="88161">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4">
        <dgm:presLayoutVars>
          <dgm:bulletEnabled val="1"/>
        </dgm:presLayoutVars>
      </dgm:prSet>
      <dgm:spPr/>
    </dgm:pt>
    <dgm:pt modelId="{627AEFCE-B17A-8748-A71C-33552D773638}" type="pres">
      <dgm:prSet presAssocID="{52CAA7DB-645F-8745-9767-804E1A23ACA0}" presName="spaceBetweenRectangles" presStyleCnt="0"/>
      <dgm:spPr/>
    </dgm:pt>
    <dgm:pt modelId="{497F4EF5-7E81-0948-AE77-75F4D683B4DC}" type="pres">
      <dgm:prSet presAssocID="{6C052821-4474-434B-92FC-70131CD9161A}" presName="parentLin" presStyleCnt="0"/>
      <dgm:spPr/>
    </dgm:pt>
    <dgm:pt modelId="{6F8D7746-DB44-1145-9883-1DC23DDEA38D}" type="pres">
      <dgm:prSet presAssocID="{6C052821-4474-434B-92FC-70131CD9161A}" presName="parentLeftMargin" presStyleLbl="node1" presStyleIdx="1" presStyleCnt="4"/>
      <dgm:spPr/>
    </dgm:pt>
    <dgm:pt modelId="{7DFBF9F1-7B45-AD45-925A-B93AC342B642}" type="pres">
      <dgm:prSet presAssocID="{6C052821-4474-434B-92FC-70131CD9161A}" presName="parentText" presStyleLbl="node1" presStyleIdx="2" presStyleCnt="4" custScaleX="142857" custScaleY="95508">
        <dgm:presLayoutVars>
          <dgm:chMax val="0"/>
          <dgm:bulletEnabled val="1"/>
        </dgm:presLayoutVars>
      </dgm:prSet>
      <dgm:spPr/>
    </dgm:pt>
    <dgm:pt modelId="{38278632-7528-284F-87F8-F91DC4C371E6}" type="pres">
      <dgm:prSet presAssocID="{6C052821-4474-434B-92FC-70131CD9161A}" presName="negativeSpace" presStyleCnt="0"/>
      <dgm:spPr/>
    </dgm:pt>
    <dgm:pt modelId="{C2076692-2E43-3147-B055-836931F1812E}" type="pres">
      <dgm:prSet presAssocID="{6C052821-4474-434B-92FC-70131CD9161A}" presName="childText" presStyleLbl="conFgAcc1" presStyleIdx="2" presStyleCnt="4">
        <dgm:presLayoutVars>
          <dgm:bulletEnabled val="1"/>
        </dgm:presLayoutVars>
      </dgm:prSet>
      <dgm:spPr/>
    </dgm:pt>
    <dgm:pt modelId="{7B1657A8-1130-0C43-B1C7-9E7E2CD219FB}" type="pres">
      <dgm:prSet presAssocID="{4B8756DC-E9C3-AD4F-975B-BA2B05A2F566}" presName="spaceBetweenRectangles" presStyleCnt="0"/>
      <dgm:spPr/>
    </dgm:pt>
    <dgm:pt modelId="{93BB8022-2905-7E49-8F8A-3D2E32883945}" type="pres">
      <dgm:prSet presAssocID="{1805BACF-AC24-C64B-B044-96762BEEB7E3}" presName="parentLin" presStyleCnt="0"/>
      <dgm:spPr/>
    </dgm:pt>
    <dgm:pt modelId="{B4BF1D01-F6ED-F74D-B1A6-4D563ABE7EAA}" type="pres">
      <dgm:prSet presAssocID="{1805BACF-AC24-C64B-B044-96762BEEB7E3}" presName="parentLeftMargin" presStyleLbl="node1" presStyleIdx="2" presStyleCnt="4"/>
      <dgm:spPr/>
    </dgm:pt>
    <dgm:pt modelId="{2CBD6753-49A0-794B-BC36-16B2B5B0EABB}" type="pres">
      <dgm:prSet presAssocID="{1805BACF-AC24-C64B-B044-96762BEEB7E3}" presName="parentText" presStyleLbl="node1" presStyleIdx="3" presStyleCnt="4" custScaleX="142857" custScaleY="113577">
        <dgm:presLayoutVars>
          <dgm:chMax val="0"/>
          <dgm:bulletEnabled val="1"/>
        </dgm:presLayoutVars>
      </dgm:prSet>
      <dgm:spPr/>
    </dgm:pt>
    <dgm:pt modelId="{5C37E329-984E-DB47-AA2C-377092A4D763}" type="pres">
      <dgm:prSet presAssocID="{1805BACF-AC24-C64B-B044-96762BEEB7E3}" presName="negativeSpace" presStyleCnt="0"/>
      <dgm:spPr/>
    </dgm:pt>
    <dgm:pt modelId="{693D42BF-6CF8-E945-BC77-FAF45440DBBE}" type="pres">
      <dgm:prSet presAssocID="{1805BACF-AC24-C64B-B044-96762BEEB7E3}" presName="childText" presStyleLbl="conFgAcc1" presStyleIdx="3" presStyleCnt="4">
        <dgm:presLayoutVars>
          <dgm:bulletEnabled val="1"/>
        </dgm:presLayoutVars>
      </dgm:prSet>
      <dgm:spPr/>
    </dgm:pt>
  </dgm:ptLst>
  <dgm:cxnLst>
    <dgm:cxn modelId="{B8D28700-986F-1F47-B88F-1D35C37CE651}" type="presOf" srcId="{6C052821-4474-434B-92FC-70131CD9161A}" destId="{7DFBF9F1-7B45-AD45-925A-B93AC342B642}" srcOrd="1" destOrd="0" presId="urn:microsoft.com/office/officeart/2005/8/layout/list1"/>
    <dgm:cxn modelId="{884CD30A-3CDE-D24A-991F-41CCF89B9C8E}" type="presOf" srcId="{1805BACF-AC24-C64B-B044-96762BEEB7E3}" destId="{2CBD6753-49A0-794B-BC36-16B2B5B0EABB}" srcOrd="1" destOrd="0" presId="urn:microsoft.com/office/officeart/2005/8/layout/list1"/>
    <dgm:cxn modelId="{8590740D-0974-6D4B-BE14-9CF5D2C90663}" srcId="{E51B4F87-557D-704D-BBC2-FD5DE5B91108}" destId="{AA636660-8F9C-174C-BA63-DB58A3ECB426}" srcOrd="1" destOrd="0" parTransId="{7165AB02-B263-EB42-8358-0A7A82859798}" sibTransId="{9A104832-4D4F-374F-83BF-51EB7019C239}"/>
    <dgm:cxn modelId="{17F24525-E7CA-DF41-AF93-2CF4ADC2798A}" type="presOf" srcId="{AA636660-8F9C-174C-BA63-DB58A3ECB426}" destId="{D6C0FFC7-BE70-424B-8B61-BCEF30813520}" srcOrd="0" destOrd="1"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BC3CAE5D-754A-6E43-A506-A4348324352B}" type="presOf" srcId="{64D2DF65-5BDE-FB4C-980B-70FA55D1B688}" destId="{1B5AB667-0045-CA48-8463-8D2D77D5793E}" srcOrd="1" destOrd="0" presId="urn:microsoft.com/office/officeart/2005/8/layout/list1"/>
    <dgm:cxn modelId="{BA9F1441-1139-5A43-B341-935FE57191A9}" type="presOf" srcId="{DC8685DC-AC4E-6B47-9327-5E13AE8E0B6B}" destId="{C2076692-2E43-3147-B055-836931F1812E}" srcOrd="0" destOrd="0" presId="urn:microsoft.com/office/officeart/2005/8/layout/list1"/>
    <dgm:cxn modelId="{E109B862-389D-9248-846A-B1267A5DA69A}" srcId="{1805BACF-AC24-C64B-B044-96762BEEB7E3}" destId="{9B7526DB-FF10-604C-90EA-E6B0591DFBC7}" srcOrd="0" destOrd="0" parTransId="{D79E3BB1-FF14-1944-91B3-77318328A6B9}" sibTransId="{DD734763-3E4B-C846-B2F7-0671F3BB1FF8}"/>
    <dgm:cxn modelId="{29663068-6C2A-4641-9513-45176100C158}" srcId="{5DADAC35-B6F5-7749-BBBD-F232B4E6F49B}" destId="{6C052821-4474-434B-92FC-70131CD9161A}" srcOrd="2" destOrd="0" parTransId="{DAF6B480-F941-3948-9DE5-5B250E169F1C}" sibTransId="{4B8756DC-E9C3-AD4F-975B-BA2B05A2F566}"/>
    <dgm:cxn modelId="{BA59914B-9E06-9B48-8B66-C68CA7CA9FCE}" srcId="{6C052821-4474-434B-92FC-70131CD9161A}" destId="{DC8685DC-AC4E-6B47-9327-5E13AE8E0B6B}" srcOrd="0" destOrd="0" parTransId="{10E3B328-638D-5B4F-A8C2-7DE4772DFBD4}" sibTransId="{24A8AC4B-97EC-C043-8A36-4026AC4C8ADF}"/>
    <dgm:cxn modelId="{A2332D4D-D2FF-AF4E-A065-B6EC8D563CA8}" type="presOf" srcId="{6C052821-4474-434B-92FC-70131CD9161A}" destId="{6F8D7746-DB44-1145-9883-1DC23DDEA38D}" srcOrd="0" destOrd="0" presId="urn:microsoft.com/office/officeart/2005/8/layout/list1"/>
    <dgm:cxn modelId="{796D7D70-86C6-2742-8BE3-66FC26F4025F}" type="presOf" srcId="{3998AAEA-5E76-9E4A-B822-A32E84483A76}" destId="{079E5664-4E22-4447-A59C-FE064B6804D0}" srcOrd="0" destOrd="0" presId="urn:microsoft.com/office/officeart/2005/8/layout/list1"/>
    <dgm:cxn modelId="{B77EE456-409B-D840-8E6A-AE5DDED0E535}" srcId="{64D2DF65-5BDE-FB4C-980B-70FA55D1B688}" destId="{3998AAEA-5E76-9E4A-B822-A32E84483A76}" srcOrd="0" destOrd="0" parTransId="{97F2B9BA-D31E-974F-9150-0E77A12BEDBA}" sibTransId="{F0CDC625-971B-9A4A-A0B5-AC6882F8E22E}"/>
    <dgm:cxn modelId="{2FEA8089-86D3-6F43-B024-DA1D658B7D59}" srcId="{5DADAC35-B6F5-7749-BBBD-F232B4E6F49B}" destId="{1805BACF-AC24-C64B-B044-96762BEEB7E3}" srcOrd="3" destOrd="0" parTransId="{A54723BF-9D69-2B43-BF5A-BFCF836C96A6}" sibTransId="{C5594B59-864F-224F-918D-6E350717CECE}"/>
    <dgm:cxn modelId="{BF3CFE8B-8E79-3B44-8C55-95C28F43242F}" type="presOf" srcId="{F91186E6-5A0D-A143-8D38-741AD552DE67}" destId="{079E5664-4E22-4447-A59C-FE064B6804D0}" srcOrd="0" destOrd="1" presId="urn:microsoft.com/office/officeart/2005/8/layout/list1"/>
    <dgm:cxn modelId="{F6183B8F-3595-6048-A06E-116CA1AEB58F}" srcId="{5DADAC35-B6F5-7749-BBBD-F232B4E6F49B}" destId="{64D2DF65-5BDE-FB4C-980B-70FA55D1B688}" srcOrd="1" destOrd="0" parTransId="{66A8080F-BFA8-314E-91E5-5C40932CFA6C}" sibTransId="{52CAA7DB-645F-8745-9767-804E1A23ACA0}"/>
    <dgm:cxn modelId="{A5F66795-86A2-5E48-9E8D-14C8049522D7}" type="presOf" srcId="{BA815B61-E3D6-8242-8F72-66744D7F0DC4}" destId="{D6C0FFC7-BE70-424B-8B61-BCEF30813520}" srcOrd="0" destOrd="0" presId="urn:microsoft.com/office/officeart/2005/8/layout/list1"/>
    <dgm:cxn modelId="{B196FFA9-35D6-B449-9699-17FCF0E93B7C}" srcId="{64D2DF65-5BDE-FB4C-980B-70FA55D1B688}" destId="{F91186E6-5A0D-A143-8D38-741AD552DE67}" srcOrd="1" destOrd="0" parTransId="{B1278A85-A558-A74C-A14F-7DC7C45147C2}" sibTransId="{AF90CB4C-981A-7741-ACD0-0ED619610AA8}"/>
    <dgm:cxn modelId="{777E96AE-8E9B-D648-A4F9-5F629F08AA93}" srcId="{E51B4F87-557D-704D-BBC2-FD5DE5B91108}" destId="{BA815B61-E3D6-8242-8F72-66744D7F0DC4}" srcOrd="0" destOrd="0" parTransId="{6F34474E-DBFD-ED4E-9292-AA4A52AAEDC9}" sibTransId="{80F1BE7B-2D49-1944-AB7E-5215549DA193}"/>
    <dgm:cxn modelId="{EEC8AFB5-B2BF-BD4B-BA48-FDFE7BDF4522}" type="presOf" srcId="{1805BACF-AC24-C64B-B044-96762BEEB7E3}" destId="{B4BF1D01-F6ED-F74D-B1A6-4D563ABE7EAA}" srcOrd="0" destOrd="0" presId="urn:microsoft.com/office/officeart/2005/8/layout/list1"/>
    <dgm:cxn modelId="{5602AED4-6D89-9942-93E5-9EE24E33E586}" type="presOf" srcId="{9B7526DB-FF10-604C-90EA-E6B0591DFBC7}" destId="{693D42BF-6CF8-E945-BC77-FAF45440DBBE}" srcOrd="0" destOrd="0" presId="urn:microsoft.com/office/officeart/2005/8/layout/list1"/>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 modelId="{88CAC712-6B3E-6C46-BC66-1202AF871EC2}" type="presParOf" srcId="{CB3ECC5D-5B81-4047-86A2-4F9EFACFB109}" destId="{627AEFCE-B17A-8748-A71C-33552D773638}" srcOrd="7" destOrd="0" presId="urn:microsoft.com/office/officeart/2005/8/layout/list1"/>
    <dgm:cxn modelId="{437A7A6D-86F4-EF41-99D8-F4B929829502}" type="presParOf" srcId="{CB3ECC5D-5B81-4047-86A2-4F9EFACFB109}" destId="{497F4EF5-7E81-0948-AE77-75F4D683B4DC}" srcOrd="8" destOrd="0" presId="urn:microsoft.com/office/officeart/2005/8/layout/list1"/>
    <dgm:cxn modelId="{008FDAD9-D0D6-0243-BF08-AB6C15594ECF}" type="presParOf" srcId="{497F4EF5-7E81-0948-AE77-75F4D683B4DC}" destId="{6F8D7746-DB44-1145-9883-1DC23DDEA38D}" srcOrd="0" destOrd="0" presId="urn:microsoft.com/office/officeart/2005/8/layout/list1"/>
    <dgm:cxn modelId="{6BB8FF26-E32F-D643-8FAD-A146D87425EA}" type="presParOf" srcId="{497F4EF5-7E81-0948-AE77-75F4D683B4DC}" destId="{7DFBF9F1-7B45-AD45-925A-B93AC342B642}" srcOrd="1" destOrd="0" presId="urn:microsoft.com/office/officeart/2005/8/layout/list1"/>
    <dgm:cxn modelId="{ED95C5F1-EB55-A149-A45D-887EC2168C97}" type="presParOf" srcId="{CB3ECC5D-5B81-4047-86A2-4F9EFACFB109}" destId="{38278632-7528-284F-87F8-F91DC4C371E6}" srcOrd="9" destOrd="0" presId="urn:microsoft.com/office/officeart/2005/8/layout/list1"/>
    <dgm:cxn modelId="{6A7938B7-AD41-2041-BC16-F965A8E3BE13}" type="presParOf" srcId="{CB3ECC5D-5B81-4047-86A2-4F9EFACFB109}" destId="{C2076692-2E43-3147-B055-836931F1812E}" srcOrd="10" destOrd="0" presId="urn:microsoft.com/office/officeart/2005/8/layout/list1"/>
    <dgm:cxn modelId="{3B16CECF-1E5E-E74B-A070-B9039C434D74}" type="presParOf" srcId="{CB3ECC5D-5B81-4047-86A2-4F9EFACFB109}" destId="{7B1657A8-1130-0C43-B1C7-9E7E2CD219FB}" srcOrd="11" destOrd="0" presId="urn:microsoft.com/office/officeart/2005/8/layout/list1"/>
    <dgm:cxn modelId="{BF69A842-9957-DF4A-A8B3-7FDE7F44243F}" type="presParOf" srcId="{CB3ECC5D-5B81-4047-86A2-4F9EFACFB109}" destId="{93BB8022-2905-7E49-8F8A-3D2E32883945}" srcOrd="12" destOrd="0" presId="urn:microsoft.com/office/officeart/2005/8/layout/list1"/>
    <dgm:cxn modelId="{41992A3F-721A-D04D-A275-0D8446CCB863}" type="presParOf" srcId="{93BB8022-2905-7E49-8F8A-3D2E32883945}" destId="{B4BF1D01-F6ED-F74D-B1A6-4D563ABE7EAA}" srcOrd="0" destOrd="0" presId="urn:microsoft.com/office/officeart/2005/8/layout/list1"/>
    <dgm:cxn modelId="{B20FCFCA-B647-D84F-8B48-92C793AD752E}" type="presParOf" srcId="{93BB8022-2905-7E49-8F8A-3D2E32883945}" destId="{2CBD6753-49A0-794B-BC36-16B2B5B0EABB}" srcOrd="1" destOrd="0" presId="urn:microsoft.com/office/officeart/2005/8/layout/list1"/>
    <dgm:cxn modelId="{318F4B74-46E1-5740-BA59-3BDB56184DF9}" type="presParOf" srcId="{CB3ECC5D-5B81-4047-86A2-4F9EFACFB109}" destId="{5C37E329-984E-DB47-AA2C-377092A4D763}" srcOrd="13" destOrd="0" presId="urn:microsoft.com/office/officeart/2005/8/layout/list1"/>
    <dgm:cxn modelId="{EBCE9D74-2FE6-2049-89BB-D8CDD32D7DD5}" type="presParOf" srcId="{CB3ECC5D-5B81-4047-86A2-4F9EFACFB109}" destId="{693D42BF-6CF8-E945-BC77-FAF45440DBBE}"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2443A6-0B0F-0F48-B0C1-E21FC85C97B7}">
      <dsp:nvSpPr>
        <dsp:cNvPr id="0" name=""/>
        <dsp:cNvSpPr/>
      </dsp:nvSpPr>
      <dsp:spPr>
        <a:xfrm>
          <a:off x="0" y="338647"/>
          <a:ext cx="8491555" cy="2772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3096D5-7C2D-C147-8D9B-0FE5675B4F57}">
      <dsp:nvSpPr>
        <dsp:cNvPr id="0" name=""/>
        <dsp:cNvSpPr/>
      </dsp:nvSpPr>
      <dsp:spPr>
        <a:xfrm>
          <a:off x="423748" y="43808"/>
          <a:ext cx="8063010" cy="45719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672" tIns="0" rIns="224672"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US" sz="1800" kern="1200">
              <a:solidFill>
                <a:schemeClr val="tx2"/>
              </a:solidFill>
            </a:rPr>
            <a:t>1. Check to see if airway is obstructed</a:t>
          </a:r>
          <a:endParaRPr lang="en-US" sz="1800" b="1" kern="1200">
            <a:solidFill>
              <a:schemeClr val="tx2"/>
            </a:solidFill>
          </a:endParaRPr>
        </a:p>
      </dsp:txBody>
      <dsp:txXfrm>
        <a:off x="446067" y="66127"/>
        <a:ext cx="8018372" cy="412561"/>
      </dsp:txXfrm>
    </dsp:sp>
    <dsp:sp modelId="{BD1BC629-3226-1842-9BD4-221B13F24F31}">
      <dsp:nvSpPr>
        <dsp:cNvPr id="0" name=""/>
        <dsp:cNvSpPr/>
      </dsp:nvSpPr>
      <dsp:spPr>
        <a:xfrm>
          <a:off x="0" y="970087"/>
          <a:ext cx="8491555" cy="2772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97B65E-B694-BC43-BA19-0F4841E23776}">
      <dsp:nvSpPr>
        <dsp:cNvPr id="0" name=""/>
        <dsp:cNvSpPr/>
      </dsp:nvSpPr>
      <dsp:spPr>
        <a:xfrm>
          <a:off x="423748" y="675247"/>
          <a:ext cx="8063010" cy="45719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672" tIns="0" rIns="224672"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US" sz="1800" kern="1200" dirty="0">
              <a:solidFill>
                <a:schemeClr val="tx2"/>
              </a:solidFill>
            </a:rPr>
            <a:t>2. Administer naloxone</a:t>
          </a:r>
          <a:endParaRPr lang="en-US" sz="1800" b="1" kern="1200" dirty="0">
            <a:solidFill>
              <a:schemeClr val="tx2"/>
            </a:solidFill>
          </a:endParaRPr>
        </a:p>
      </dsp:txBody>
      <dsp:txXfrm>
        <a:off x="446067" y="697566"/>
        <a:ext cx="8018372" cy="412561"/>
      </dsp:txXfrm>
    </dsp:sp>
    <dsp:sp modelId="{FA63CED5-F13D-A048-9E2C-919FF04D3AD9}">
      <dsp:nvSpPr>
        <dsp:cNvPr id="0" name=""/>
        <dsp:cNvSpPr/>
      </dsp:nvSpPr>
      <dsp:spPr>
        <a:xfrm>
          <a:off x="0" y="1601526"/>
          <a:ext cx="8491555" cy="2772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980DA5-A93B-1C4E-BCCE-754A176F31EA}">
      <dsp:nvSpPr>
        <dsp:cNvPr id="0" name=""/>
        <dsp:cNvSpPr/>
      </dsp:nvSpPr>
      <dsp:spPr>
        <a:xfrm>
          <a:off x="423748" y="1306687"/>
          <a:ext cx="8063010" cy="45719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672" tIns="0" rIns="224672"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US" sz="1800" kern="1200" dirty="0">
              <a:solidFill>
                <a:schemeClr val="tx2"/>
              </a:solidFill>
            </a:rPr>
            <a:t>3. Give two rescue breaths</a:t>
          </a:r>
          <a:endParaRPr lang="en-US" sz="1800" b="1" kern="1200" dirty="0">
            <a:solidFill>
              <a:schemeClr val="tx2"/>
            </a:solidFill>
          </a:endParaRPr>
        </a:p>
      </dsp:txBody>
      <dsp:txXfrm>
        <a:off x="446067" y="1329006"/>
        <a:ext cx="8018372" cy="412561"/>
      </dsp:txXfrm>
    </dsp:sp>
    <dsp:sp modelId="{5FD2BF38-8B28-A34E-9DD8-CCD0E70527BA}">
      <dsp:nvSpPr>
        <dsp:cNvPr id="0" name=""/>
        <dsp:cNvSpPr/>
      </dsp:nvSpPr>
      <dsp:spPr>
        <a:xfrm>
          <a:off x="0" y="2232965"/>
          <a:ext cx="8491555" cy="2772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E8E1D7-CF3B-7E4F-AB63-A1A078E899A2}">
      <dsp:nvSpPr>
        <dsp:cNvPr id="0" name=""/>
        <dsp:cNvSpPr/>
      </dsp:nvSpPr>
      <dsp:spPr>
        <a:xfrm>
          <a:off x="423748" y="1938126"/>
          <a:ext cx="8063010" cy="45719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672" tIns="0" rIns="224672" bIns="0" numCol="1" spcCol="1270" anchor="ctr" anchorCtr="0">
          <a:noAutofit/>
        </a:bodyPr>
        <a:lstStyle/>
        <a:p>
          <a:pPr marL="0" lvl="0" indent="0" algn="l" defTabSz="800100">
            <a:lnSpc>
              <a:spcPct val="90000"/>
            </a:lnSpc>
            <a:spcBef>
              <a:spcPct val="0"/>
            </a:spcBef>
            <a:spcAft>
              <a:spcPct val="35000"/>
            </a:spcAft>
            <a:buFont typeface="Arial" panose="020B0604020202020204" pitchFamily="34" charset="0"/>
            <a:buNone/>
          </a:pPr>
          <a:r>
            <a:rPr lang="en-US" sz="1800" kern="1200" dirty="0">
              <a:solidFill>
                <a:schemeClr val="tx2"/>
              </a:solidFill>
            </a:rPr>
            <a:t>4. Call 911</a:t>
          </a:r>
        </a:p>
      </dsp:txBody>
      <dsp:txXfrm>
        <a:off x="446067" y="1960445"/>
        <a:ext cx="8018372" cy="412561"/>
      </dsp:txXfrm>
    </dsp:sp>
    <dsp:sp modelId="{AD42A951-C9B5-7249-A85B-431BEDF46246}">
      <dsp:nvSpPr>
        <dsp:cNvPr id="0" name=""/>
        <dsp:cNvSpPr/>
      </dsp:nvSpPr>
      <dsp:spPr>
        <a:xfrm>
          <a:off x="0" y="2827828"/>
          <a:ext cx="8491555" cy="2772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56E663-2434-AC4C-95AD-B9661FE7F997}">
      <dsp:nvSpPr>
        <dsp:cNvPr id="0" name=""/>
        <dsp:cNvSpPr/>
      </dsp:nvSpPr>
      <dsp:spPr>
        <a:xfrm>
          <a:off x="404261" y="2569565"/>
          <a:ext cx="8085212" cy="42062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672" tIns="0" rIns="224672" bIns="0" numCol="1" spcCol="1270" anchor="ctr" anchorCtr="0">
          <a:noAutofit/>
        </a:bodyPr>
        <a:lstStyle/>
        <a:p>
          <a:pPr marL="0" lvl="0" indent="0" algn="l" defTabSz="800100">
            <a:lnSpc>
              <a:spcPct val="90000"/>
            </a:lnSpc>
            <a:spcBef>
              <a:spcPct val="0"/>
            </a:spcBef>
            <a:spcAft>
              <a:spcPct val="35000"/>
            </a:spcAft>
            <a:buNone/>
          </a:pPr>
          <a:r>
            <a:rPr lang="en-US" sz="1800" kern="1200" dirty="0">
              <a:solidFill>
                <a:schemeClr val="tx2"/>
              </a:solidFill>
            </a:rPr>
            <a:t>5. Give one </a:t>
          </a:r>
          <a:r>
            <a:rPr lang="en-US" sz="1800" kern="1200">
              <a:solidFill>
                <a:schemeClr val="tx2"/>
              </a:solidFill>
            </a:rPr>
            <a:t>rescue breath</a:t>
          </a:r>
        </a:p>
      </dsp:txBody>
      <dsp:txXfrm>
        <a:off x="424794" y="2590098"/>
        <a:ext cx="8044146" cy="379556"/>
      </dsp:txXfrm>
    </dsp:sp>
    <dsp:sp modelId="{B7A07F67-ACC2-4848-B4F5-FF518B890AFB}">
      <dsp:nvSpPr>
        <dsp:cNvPr id="0" name=""/>
        <dsp:cNvSpPr/>
      </dsp:nvSpPr>
      <dsp:spPr>
        <a:xfrm>
          <a:off x="0" y="3421168"/>
          <a:ext cx="8491555" cy="2772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8B0B08-2D41-604E-BFD0-965646E294A8}">
      <dsp:nvSpPr>
        <dsp:cNvPr id="0" name=""/>
        <dsp:cNvSpPr/>
      </dsp:nvSpPr>
      <dsp:spPr>
        <a:xfrm>
          <a:off x="404261" y="3164428"/>
          <a:ext cx="8085212" cy="41909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672" tIns="0" rIns="224672" bIns="0" numCol="1" spcCol="1270" anchor="ctr" anchorCtr="0">
          <a:noAutofit/>
        </a:bodyPr>
        <a:lstStyle/>
        <a:p>
          <a:pPr marL="0" lvl="0" indent="0" algn="l" defTabSz="800100">
            <a:lnSpc>
              <a:spcPct val="90000"/>
            </a:lnSpc>
            <a:spcBef>
              <a:spcPct val="0"/>
            </a:spcBef>
            <a:spcAft>
              <a:spcPct val="35000"/>
            </a:spcAft>
            <a:buFont typeface="Symbol" pitchFamily="2" charset="2"/>
            <a:buNone/>
          </a:pPr>
          <a:r>
            <a:rPr lang="en-US" sz="1800" kern="1200">
              <a:solidFill>
                <a:schemeClr val="tx2"/>
              </a:solidFill>
            </a:rPr>
            <a:t>6. Continue rescue breathing for 2-3 minutes (1 breath/5-7 seconds)</a:t>
          </a:r>
        </a:p>
      </dsp:txBody>
      <dsp:txXfrm>
        <a:off x="424720" y="3184887"/>
        <a:ext cx="8044294" cy="378181"/>
      </dsp:txXfrm>
    </dsp:sp>
    <dsp:sp modelId="{17A423DC-B63B-0842-A926-D9168C2547D3}">
      <dsp:nvSpPr>
        <dsp:cNvPr id="0" name=""/>
        <dsp:cNvSpPr/>
      </dsp:nvSpPr>
      <dsp:spPr>
        <a:xfrm>
          <a:off x="0" y="4058317"/>
          <a:ext cx="8491555" cy="2772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B96ECC-CD6B-6144-B356-B5B0ECD560BA}">
      <dsp:nvSpPr>
        <dsp:cNvPr id="0" name=""/>
        <dsp:cNvSpPr/>
      </dsp:nvSpPr>
      <dsp:spPr>
        <a:xfrm>
          <a:off x="404261" y="3757768"/>
          <a:ext cx="8085212" cy="41909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672" tIns="0" rIns="224672" bIns="0" numCol="1" spcCol="1270" anchor="ctr" anchorCtr="0">
          <a:noAutofit/>
        </a:bodyPr>
        <a:lstStyle/>
        <a:p>
          <a:pPr marL="0" lvl="0" indent="0" algn="l" defTabSz="800100">
            <a:lnSpc>
              <a:spcPct val="90000"/>
            </a:lnSpc>
            <a:spcBef>
              <a:spcPct val="0"/>
            </a:spcBef>
            <a:spcAft>
              <a:spcPct val="35000"/>
            </a:spcAft>
            <a:buFont typeface="Symbol" pitchFamily="2" charset="2"/>
            <a:buNone/>
          </a:pPr>
          <a:r>
            <a:rPr lang="en-US" sz="1800" kern="1200">
              <a:solidFill>
                <a:schemeClr val="tx2"/>
              </a:solidFill>
            </a:rPr>
            <a:t>7. Give 2nd dose of naloxone of they are not revived </a:t>
          </a:r>
        </a:p>
      </dsp:txBody>
      <dsp:txXfrm>
        <a:off x="424720" y="3778227"/>
        <a:ext cx="8044294" cy="3781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B293CC-A631-9C4E-B58A-95464950C5E7}">
      <dsp:nvSpPr>
        <dsp:cNvPr id="0" name=""/>
        <dsp:cNvSpPr/>
      </dsp:nvSpPr>
      <dsp:spPr>
        <a:xfrm>
          <a:off x="-3649209" y="-560723"/>
          <a:ext cx="4350074" cy="4350074"/>
        </a:xfrm>
        <a:prstGeom prst="blockArc">
          <a:avLst>
            <a:gd name="adj1" fmla="val 18900000"/>
            <a:gd name="adj2" fmla="val 2700000"/>
            <a:gd name="adj3" fmla="val 497"/>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995886-7E2F-EB44-8EB2-66F478A9CBC5}">
      <dsp:nvSpPr>
        <dsp:cNvPr id="0" name=""/>
        <dsp:cNvSpPr/>
      </dsp:nvSpPr>
      <dsp:spPr>
        <a:xfrm>
          <a:off x="307344" y="201724"/>
          <a:ext cx="5530592" cy="40370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0443"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Never use alone.</a:t>
          </a:r>
        </a:p>
      </dsp:txBody>
      <dsp:txXfrm>
        <a:off x="307344" y="201724"/>
        <a:ext cx="5530592" cy="403707"/>
      </dsp:txXfrm>
    </dsp:sp>
    <dsp:sp modelId="{7F50636D-2B79-F144-92A6-152383F4B0D3}">
      <dsp:nvSpPr>
        <dsp:cNvPr id="0" name=""/>
        <dsp:cNvSpPr/>
      </dsp:nvSpPr>
      <dsp:spPr>
        <a:xfrm>
          <a:off x="55027" y="151261"/>
          <a:ext cx="504634" cy="50463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15F4C5D-316A-3F4C-A9E1-5EAE311F74C1}">
      <dsp:nvSpPr>
        <dsp:cNvPr id="0" name=""/>
        <dsp:cNvSpPr/>
      </dsp:nvSpPr>
      <dsp:spPr>
        <a:xfrm>
          <a:off x="596629" y="807092"/>
          <a:ext cx="5241307" cy="40370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0443"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Stagger your use.</a:t>
          </a:r>
        </a:p>
      </dsp:txBody>
      <dsp:txXfrm>
        <a:off x="596629" y="807092"/>
        <a:ext cx="5241307" cy="403707"/>
      </dsp:txXfrm>
    </dsp:sp>
    <dsp:sp modelId="{9ED2B17B-0801-7645-B2CC-399BDFA5FD95}">
      <dsp:nvSpPr>
        <dsp:cNvPr id="0" name=""/>
        <dsp:cNvSpPr/>
      </dsp:nvSpPr>
      <dsp:spPr>
        <a:xfrm>
          <a:off x="344312" y="756628"/>
          <a:ext cx="504634" cy="50463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0659E77-17FE-EA41-8669-76744D512D7C}">
      <dsp:nvSpPr>
        <dsp:cNvPr id="0" name=""/>
        <dsp:cNvSpPr/>
      </dsp:nvSpPr>
      <dsp:spPr>
        <a:xfrm>
          <a:off x="685416" y="1412459"/>
          <a:ext cx="5152520" cy="40370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0443"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Never use behind a locked door.</a:t>
          </a:r>
        </a:p>
      </dsp:txBody>
      <dsp:txXfrm>
        <a:off x="685416" y="1412459"/>
        <a:ext cx="5152520" cy="403707"/>
      </dsp:txXfrm>
    </dsp:sp>
    <dsp:sp modelId="{E6B269D1-C182-8D4B-A279-97CAB4B5A76F}">
      <dsp:nvSpPr>
        <dsp:cNvPr id="0" name=""/>
        <dsp:cNvSpPr/>
      </dsp:nvSpPr>
      <dsp:spPr>
        <a:xfrm>
          <a:off x="433099" y="1361996"/>
          <a:ext cx="504634" cy="50463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0829C7-F457-F340-B189-FD9B5826A330}">
      <dsp:nvSpPr>
        <dsp:cNvPr id="0" name=""/>
        <dsp:cNvSpPr/>
      </dsp:nvSpPr>
      <dsp:spPr>
        <a:xfrm>
          <a:off x="596629" y="2017827"/>
          <a:ext cx="5241307" cy="40370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0443"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Start low, go slow.</a:t>
          </a:r>
        </a:p>
      </dsp:txBody>
      <dsp:txXfrm>
        <a:off x="596629" y="2017827"/>
        <a:ext cx="5241307" cy="403707"/>
      </dsp:txXfrm>
    </dsp:sp>
    <dsp:sp modelId="{F2725A1A-83DB-6C4C-B039-A2CB512A58E4}">
      <dsp:nvSpPr>
        <dsp:cNvPr id="0" name=""/>
        <dsp:cNvSpPr/>
      </dsp:nvSpPr>
      <dsp:spPr>
        <a:xfrm>
          <a:off x="344312" y="1967363"/>
          <a:ext cx="504634" cy="50463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AC8DD0-99F3-3346-9FDF-E66CE9A67C12}">
      <dsp:nvSpPr>
        <dsp:cNvPr id="0" name=""/>
        <dsp:cNvSpPr/>
      </dsp:nvSpPr>
      <dsp:spPr>
        <a:xfrm>
          <a:off x="307344" y="2523414"/>
          <a:ext cx="5530592" cy="603268"/>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0443"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Always have naloxone &amp; make sure everyone knows how to use it</a:t>
          </a:r>
        </a:p>
      </dsp:txBody>
      <dsp:txXfrm>
        <a:off x="307344" y="2523414"/>
        <a:ext cx="5530592" cy="603268"/>
      </dsp:txXfrm>
    </dsp:sp>
    <dsp:sp modelId="{00425F43-F79A-5B41-A9A7-4FA7D2353B8E}">
      <dsp:nvSpPr>
        <dsp:cNvPr id="0" name=""/>
        <dsp:cNvSpPr/>
      </dsp:nvSpPr>
      <dsp:spPr>
        <a:xfrm>
          <a:off x="55027" y="2572731"/>
          <a:ext cx="504634" cy="50463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321985"/>
          <a:ext cx="8846030" cy="1247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6550" tIns="458216" rIns="686550"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Call to make sure the pharmacy stocks naloxone. At the pharmacy, ask to speak with a pharmacist about naloxone.</a:t>
          </a:r>
        </a:p>
        <a:p>
          <a:pPr marL="171450" lvl="1" indent="-171450" algn="l" defTabSz="711200">
            <a:lnSpc>
              <a:spcPct val="90000"/>
            </a:lnSpc>
            <a:spcBef>
              <a:spcPct val="0"/>
            </a:spcBef>
            <a:spcAft>
              <a:spcPct val="15000"/>
            </a:spcAft>
            <a:buChar char="•"/>
          </a:pPr>
          <a:r>
            <a:rPr lang="en-US" sz="1600" kern="1200" dirty="0"/>
            <a:t>The pharmacy may be able to bill your insurance, even without a prescription.</a:t>
          </a:r>
        </a:p>
      </dsp:txBody>
      <dsp:txXfrm>
        <a:off x="0" y="321985"/>
        <a:ext cx="8846030" cy="1247400"/>
      </dsp:txXfrm>
    </dsp:sp>
    <dsp:sp modelId="{030B927E-93CE-C04A-9051-260CAF1891F8}">
      <dsp:nvSpPr>
        <dsp:cNvPr id="0" name=""/>
        <dsp:cNvSpPr/>
      </dsp:nvSpPr>
      <dsp:spPr>
        <a:xfrm>
          <a:off x="421136" y="71938"/>
          <a:ext cx="8422725" cy="57476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051" tIns="0" rIns="234051" bIns="0" numCol="1" spcCol="1270" anchor="ctr" anchorCtr="0">
          <a:noAutofit/>
        </a:bodyPr>
        <a:lstStyle/>
        <a:p>
          <a:pPr marL="0" lvl="0" indent="0" algn="l" defTabSz="800100">
            <a:lnSpc>
              <a:spcPct val="90000"/>
            </a:lnSpc>
            <a:spcBef>
              <a:spcPct val="0"/>
            </a:spcBef>
            <a:spcAft>
              <a:spcPct val="35000"/>
            </a:spcAft>
            <a:buNone/>
          </a:pPr>
          <a:r>
            <a:rPr lang="en-US" sz="1800" b="1" u="none" kern="1200" dirty="0">
              <a:solidFill>
                <a:schemeClr val="tx2"/>
              </a:solidFill>
            </a:rPr>
            <a:t>To get naloxone from a pharmacy without a prescription</a:t>
          </a:r>
          <a:r>
            <a:rPr lang="en-US" sz="1800" u="none" kern="1200" dirty="0">
              <a:solidFill>
                <a:schemeClr val="tx2"/>
              </a:solidFill>
            </a:rPr>
            <a:t>:</a:t>
          </a:r>
        </a:p>
      </dsp:txBody>
      <dsp:txXfrm>
        <a:off x="449194" y="99996"/>
        <a:ext cx="8366609" cy="518651"/>
      </dsp:txXfrm>
    </dsp:sp>
    <dsp:sp modelId="{079E5664-4E22-4447-A59C-FE064B6804D0}">
      <dsp:nvSpPr>
        <dsp:cNvPr id="0" name=""/>
        <dsp:cNvSpPr/>
      </dsp:nvSpPr>
      <dsp:spPr>
        <a:xfrm>
          <a:off x="0" y="1936018"/>
          <a:ext cx="8846030" cy="10395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6550" tIns="458216" rIns="686550"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Call 314-962-3456 or send an e-mail request to </a:t>
          </a:r>
          <a:r>
            <a:rPr lang="en-US" sz="1600" b="1" kern="1200" dirty="0">
              <a:hlinkClick xmlns:r="http://schemas.openxmlformats.org/officeDocument/2006/relationships" r:id="rId1"/>
            </a:rPr>
            <a:t>info@ncada-stl.org</a:t>
          </a:r>
          <a:endParaRPr lang="en-US" sz="1600" kern="1200" dirty="0"/>
        </a:p>
        <a:p>
          <a:pPr marL="171450" lvl="1" indent="-171450" algn="l" defTabSz="711200">
            <a:lnSpc>
              <a:spcPct val="90000"/>
            </a:lnSpc>
            <a:spcBef>
              <a:spcPct val="0"/>
            </a:spcBef>
            <a:spcAft>
              <a:spcPct val="15000"/>
            </a:spcAft>
            <a:buFont typeface="Arial" panose="020B0604020202020204" pitchFamily="34" charset="0"/>
            <a:buChar char="•"/>
          </a:pPr>
          <a:r>
            <a:rPr lang="en-US" sz="1600" kern="1200" dirty="0"/>
            <a:t>On the web: </a:t>
          </a:r>
          <a:r>
            <a:rPr lang="en-US" sz="1600" kern="1200" dirty="0">
              <a:hlinkClick xmlns:r="http://schemas.openxmlformats.org/officeDocument/2006/relationships" r:id="rId2"/>
            </a:rPr>
            <a:t>http://mohopeproject.org/resources/get-naloxone/</a:t>
          </a:r>
          <a:endParaRPr lang="en-US" sz="1600" kern="1200" dirty="0"/>
        </a:p>
      </dsp:txBody>
      <dsp:txXfrm>
        <a:off x="0" y="1936018"/>
        <a:ext cx="8846030" cy="1039500"/>
      </dsp:txXfrm>
    </dsp:sp>
    <dsp:sp modelId="{1B5AB667-0045-CA48-8463-8D2D77D5793E}">
      <dsp:nvSpPr>
        <dsp:cNvPr id="0" name=""/>
        <dsp:cNvSpPr/>
      </dsp:nvSpPr>
      <dsp:spPr>
        <a:xfrm>
          <a:off x="421136" y="1688185"/>
          <a:ext cx="8422725" cy="57255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051" tIns="0" rIns="234051" bIns="0" numCol="1" spcCol="1270" anchor="ctr" anchorCtr="0">
          <a:noAutofit/>
        </a:bodyPr>
        <a:lstStyle/>
        <a:p>
          <a:pPr marL="0" lvl="0" indent="0" algn="l" defTabSz="800100">
            <a:lnSpc>
              <a:spcPct val="90000"/>
            </a:lnSpc>
            <a:spcBef>
              <a:spcPct val="0"/>
            </a:spcBef>
            <a:spcAft>
              <a:spcPct val="35000"/>
            </a:spcAft>
            <a:buNone/>
          </a:pPr>
          <a:r>
            <a:rPr lang="en-US" sz="1800" b="1" u="none" kern="1200">
              <a:solidFill>
                <a:schemeClr val="tx2"/>
              </a:solidFill>
            </a:rPr>
            <a:t>Limited supplies of free naloxone can be obtained from the NCADA</a:t>
          </a:r>
          <a:endParaRPr lang="en-US" sz="1800" u="none" kern="1200">
            <a:solidFill>
              <a:schemeClr val="tx2"/>
            </a:solidFill>
          </a:endParaRPr>
        </a:p>
      </dsp:txBody>
      <dsp:txXfrm>
        <a:off x="449086" y="1716135"/>
        <a:ext cx="8366825" cy="516652"/>
      </dsp:txXfrm>
    </dsp:sp>
    <dsp:sp modelId="{C2076692-2E43-3147-B055-836931F1812E}">
      <dsp:nvSpPr>
        <dsp:cNvPr id="0" name=""/>
        <dsp:cNvSpPr/>
      </dsp:nvSpPr>
      <dsp:spPr>
        <a:xfrm>
          <a:off x="0" y="3389865"/>
          <a:ext cx="8846030" cy="554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6550" tIns="458216" rIns="686550"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p>
      </dsp:txBody>
      <dsp:txXfrm>
        <a:off x="0" y="3389865"/>
        <a:ext cx="8846030" cy="554400"/>
      </dsp:txXfrm>
    </dsp:sp>
    <dsp:sp modelId="{7DFBF9F1-7B45-AD45-925A-B93AC342B642}">
      <dsp:nvSpPr>
        <dsp:cNvPr id="0" name=""/>
        <dsp:cNvSpPr/>
      </dsp:nvSpPr>
      <dsp:spPr>
        <a:xfrm>
          <a:off x="421136" y="3094318"/>
          <a:ext cx="8422725" cy="62026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051" tIns="0" rIns="234051" bIns="0" numCol="1" spcCol="1270" anchor="ctr" anchorCtr="0">
          <a:noAutofit/>
        </a:bodyPr>
        <a:lstStyle/>
        <a:p>
          <a:pPr marL="0" lvl="0" indent="0" algn="l" defTabSz="800100">
            <a:lnSpc>
              <a:spcPct val="90000"/>
            </a:lnSpc>
            <a:spcBef>
              <a:spcPct val="0"/>
            </a:spcBef>
            <a:spcAft>
              <a:spcPct val="35000"/>
            </a:spcAft>
            <a:buNone/>
          </a:pPr>
          <a:endParaRPr lang="en-US" sz="1800" kern="1200" dirty="0">
            <a:solidFill>
              <a:schemeClr val="tx2"/>
            </a:solidFill>
          </a:endParaRPr>
        </a:p>
      </dsp:txBody>
      <dsp:txXfrm>
        <a:off x="451415" y="3124597"/>
        <a:ext cx="8362167" cy="559709"/>
      </dsp:txXfrm>
    </dsp:sp>
    <dsp:sp modelId="{693D42BF-6CF8-E945-BC77-FAF45440DBBE}">
      <dsp:nvSpPr>
        <dsp:cNvPr id="0" name=""/>
        <dsp:cNvSpPr/>
      </dsp:nvSpPr>
      <dsp:spPr>
        <a:xfrm>
          <a:off x="0" y="4475959"/>
          <a:ext cx="8846030" cy="79695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6550" tIns="458216" rIns="686550" bIns="113792" numCol="1" spcCol="1270" anchor="t"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n-US" sz="1600" b="1" u="none" kern="1200" dirty="0">
              <a:solidFill>
                <a:schemeClr val="tx2"/>
              </a:solidFill>
              <a:hlinkClick xmlns:r="http://schemas.openxmlformats.org/officeDocument/2006/relationships" r:id="rId3">
                <a:extLst>
                  <a:ext uri="{A12FA001-AC4F-418D-AE19-62706E023703}">
                    <ahyp:hlinkClr xmlns:ahyp="http://schemas.microsoft.com/office/drawing/2018/hyperlinkcolor" val="tx"/>
                  </a:ext>
                </a:extLst>
              </a:hlinkClick>
            </a:rPr>
            <a:t>https://www.naloxoneforall.org/moresourcesyesno</a:t>
          </a:r>
          <a:endParaRPr lang="en-US" sz="1600" kern="1200" dirty="0"/>
        </a:p>
      </dsp:txBody>
      <dsp:txXfrm>
        <a:off x="0" y="4475959"/>
        <a:ext cx="8846030" cy="796950"/>
      </dsp:txXfrm>
    </dsp:sp>
    <dsp:sp modelId="{2CBD6753-49A0-794B-BC36-16B2B5B0EABB}">
      <dsp:nvSpPr>
        <dsp:cNvPr id="0" name=""/>
        <dsp:cNvSpPr/>
      </dsp:nvSpPr>
      <dsp:spPr>
        <a:xfrm>
          <a:off x="421136" y="4063065"/>
          <a:ext cx="8422725" cy="73761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051" tIns="0" rIns="234051" bIns="0" numCol="1" spcCol="1270" anchor="ctr" anchorCtr="0">
          <a:noAutofit/>
        </a:bodyPr>
        <a:lstStyle/>
        <a:p>
          <a:pPr marL="0" lvl="0" indent="0" algn="l" defTabSz="800100">
            <a:lnSpc>
              <a:spcPct val="90000"/>
            </a:lnSpc>
            <a:spcBef>
              <a:spcPct val="0"/>
            </a:spcBef>
            <a:spcAft>
              <a:spcPct val="35000"/>
            </a:spcAft>
            <a:buNone/>
          </a:pPr>
          <a:r>
            <a:rPr lang="en-US" sz="1800" b="1" u="none" kern="1200">
              <a:solidFill>
                <a:schemeClr val="tx2"/>
              </a:solidFill>
            </a:rPr>
            <a:t>If you’re unable to get naloxone locally, you may be able to get it mailed</a:t>
          </a:r>
        </a:p>
      </dsp:txBody>
      <dsp:txXfrm>
        <a:off x="457143" y="4099072"/>
        <a:ext cx="8350711" cy="6656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4793C5-A7C0-49C6-B799-1DF52AF45CDF}" type="datetimeFigureOut">
              <a:rPr lang="en-US" smtClean="0"/>
              <a:t>1/27/2025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8B1F4E-96D6-4BD1-A8A7-8296AC55E3C3}" type="slidenum">
              <a:rPr lang="en-US" smtClean="0"/>
              <a:t>‹#›</a:t>
            </a:fld>
            <a:endParaRPr lang="en-US"/>
          </a:p>
        </p:txBody>
      </p:sp>
    </p:spTree>
    <p:extLst>
      <p:ext uri="{BB962C8B-B14F-4D97-AF65-F5344CB8AC3E}">
        <p14:creationId xmlns:p14="http://schemas.microsoft.com/office/powerpoint/2010/main" val="2410470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https://www.pngwing.com/83900325-38bf-6046-ab81-f8a5b4cd2b45</a:t>
            </a:r>
          </a:p>
        </p:txBody>
      </p:sp>
      <p:sp>
        <p:nvSpPr>
          <p:cNvPr id="4" name="Slide Number Placeholder 3"/>
          <p:cNvSpPr>
            <a:spLocks noGrp="1"/>
          </p:cNvSpPr>
          <p:nvPr>
            <p:ph type="sldNum" sz="quarter" idx="5"/>
          </p:nvPr>
        </p:nvSpPr>
        <p:spPr/>
        <p:txBody>
          <a:bodyPr/>
          <a:lstStyle/>
          <a:p>
            <a:fld id="{C574DEBF-BD97-2E49-949A-929EF7FD3CB1}" type="slidenum">
              <a:rPr lang="en-US"/>
              <a:t>3</a:t>
            </a:fld>
            <a:endParaRPr lang="en-US"/>
          </a:p>
        </p:txBody>
      </p:sp>
    </p:spTree>
    <p:extLst>
      <p:ext uri="{BB962C8B-B14F-4D97-AF65-F5344CB8AC3E}">
        <p14:creationId xmlns:p14="http://schemas.microsoft.com/office/powerpoint/2010/main" val="733358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
        <p:nvSpPr>
          <p:cNvPr id="58372" name="Slide Number Placeholder 3"/>
          <p:cNvSpPr>
            <a:spLocks noGrp="1"/>
          </p:cNvSpPr>
          <p:nvPr>
            <p:ph type="sldNum" sz="quarter" idx="4294967295"/>
          </p:nvPr>
        </p:nvSpPr>
        <p:spPr bwMode="auto">
          <a:xfrm>
            <a:off x="3970338" y="8829675"/>
            <a:ext cx="3038475"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lstStyle>
            <a:lvl1pPr>
              <a:defRPr>
                <a:solidFill>
                  <a:schemeClr val="tx1"/>
                </a:solidFill>
                <a:latin typeface="Tahoma" panose="020B0604030504040204" pitchFamily="34" charset="0"/>
              </a:defRPr>
            </a:lvl1pPr>
            <a:lvl2pPr marL="755650" indent="-290513">
              <a:defRPr>
                <a:solidFill>
                  <a:schemeClr val="tx1"/>
                </a:solidFill>
                <a:latin typeface="Tahoma" panose="020B0604030504040204" pitchFamily="34" charset="0"/>
              </a:defRPr>
            </a:lvl2pPr>
            <a:lvl3pPr marL="1163638" indent="-231775">
              <a:defRPr>
                <a:solidFill>
                  <a:schemeClr val="tx1"/>
                </a:solidFill>
                <a:latin typeface="Tahoma" panose="020B0604030504040204" pitchFamily="34" charset="0"/>
              </a:defRPr>
            </a:lvl3pPr>
            <a:lvl4pPr marL="1630363" indent="-231775">
              <a:defRPr>
                <a:solidFill>
                  <a:schemeClr val="tx1"/>
                </a:solidFill>
                <a:latin typeface="Tahoma" panose="020B0604030504040204" pitchFamily="34" charset="0"/>
              </a:defRPr>
            </a:lvl4pPr>
            <a:lvl5pPr marL="2095500" indent="-231775">
              <a:defRPr>
                <a:solidFill>
                  <a:schemeClr val="tx1"/>
                </a:solidFill>
                <a:latin typeface="Tahoma" panose="020B0604030504040204" pitchFamily="34" charset="0"/>
              </a:defRPr>
            </a:lvl5pPr>
            <a:lvl6pPr marL="2552700" indent="-231775" eaLnBrk="0" fontAlgn="base" hangingPunct="0">
              <a:spcBef>
                <a:spcPct val="0"/>
              </a:spcBef>
              <a:spcAft>
                <a:spcPct val="0"/>
              </a:spcAft>
              <a:defRPr>
                <a:solidFill>
                  <a:schemeClr val="tx1"/>
                </a:solidFill>
                <a:latin typeface="Tahoma" panose="020B0604030504040204" pitchFamily="34" charset="0"/>
              </a:defRPr>
            </a:lvl6pPr>
            <a:lvl7pPr marL="3009900" indent="-231775" eaLnBrk="0" fontAlgn="base" hangingPunct="0">
              <a:spcBef>
                <a:spcPct val="0"/>
              </a:spcBef>
              <a:spcAft>
                <a:spcPct val="0"/>
              </a:spcAft>
              <a:defRPr>
                <a:solidFill>
                  <a:schemeClr val="tx1"/>
                </a:solidFill>
                <a:latin typeface="Tahoma" panose="020B0604030504040204" pitchFamily="34" charset="0"/>
              </a:defRPr>
            </a:lvl7pPr>
            <a:lvl8pPr marL="3467100" indent="-231775" eaLnBrk="0" fontAlgn="base" hangingPunct="0">
              <a:spcBef>
                <a:spcPct val="0"/>
              </a:spcBef>
              <a:spcAft>
                <a:spcPct val="0"/>
              </a:spcAft>
              <a:defRPr>
                <a:solidFill>
                  <a:schemeClr val="tx1"/>
                </a:solidFill>
                <a:latin typeface="Tahoma" panose="020B0604030504040204" pitchFamily="34" charset="0"/>
              </a:defRPr>
            </a:lvl8pPr>
            <a:lvl9pPr marL="3924300" indent="-231775" eaLnBrk="0" fontAlgn="base" hangingPunct="0">
              <a:spcBef>
                <a:spcPct val="0"/>
              </a:spcBef>
              <a:spcAft>
                <a:spcPct val="0"/>
              </a:spcAft>
              <a:defRPr>
                <a:solidFill>
                  <a:schemeClr val="tx1"/>
                </a:solidFill>
                <a:latin typeface="Tahoma" panose="020B0604030504040204" pitchFamily="34" charset="0"/>
              </a:defRPr>
            </a:lvl9pPr>
          </a:lstStyle>
          <a:p>
            <a:fld id="{85FE2C86-2F6A-4829-B59A-EEE7F52907D3}" type="slidenum">
              <a:rPr lang="en-US" altLang="en-US">
                <a:solidFill>
                  <a:prstClr val="black"/>
                </a:solidFill>
                <a:latin typeface="Calibri" panose="020F0502020204030204" pitchFamily="34" charset="0"/>
              </a:rPr>
              <a:pPr/>
              <a:t>14</a:t>
            </a:fld>
            <a:endParaRPr lang="en-US" altLang="en-US">
              <a:solidFill>
                <a:prstClr val="black"/>
              </a:solidFill>
              <a:latin typeface="Calibri" panose="020F0502020204030204" pitchFamily="34" charset="0"/>
            </a:endParaRPr>
          </a:p>
        </p:txBody>
      </p:sp>
    </p:spTree>
    <p:extLst>
      <p:ext uri="{BB962C8B-B14F-4D97-AF65-F5344CB8AC3E}">
        <p14:creationId xmlns:p14="http://schemas.microsoft.com/office/powerpoint/2010/main" val="2390408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dirty="0">
              <a:latin typeface="Arial" panose="020B0604020202020204" pitchFamily="34" charset="0"/>
            </a:endParaRPr>
          </a:p>
        </p:txBody>
      </p:sp>
      <p:sp>
        <p:nvSpPr>
          <p:cNvPr id="60420" name="Slide Number Placeholder 3"/>
          <p:cNvSpPr>
            <a:spLocks noGrp="1"/>
          </p:cNvSpPr>
          <p:nvPr>
            <p:ph type="sldNum" sz="quarter" idx="4294967295"/>
          </p:nvPr>
        </p:nvSpPr>
        <p:spPr bwMode="auto">
          <a:xfrm>
            <a:off x="3970338" y="8829675"/>
            <a:ext cx="3038475"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lstStyle>
            <a:lvl1pPr>
              <a:defRPr>
                <a:solidFill>
                  <a:schemeClr val="tx1"/>
                </a:solidFill>
                <a:latin typeface="Tahoma" panose="020B0604030504040204" pitchFamily="34" charset="0"/>
              </a:defRPr>
            </a:lvl1pPr>
            <a:lvl2pPr marL="755650" indent="-290513">
              <a:defRPr>
                <a:solidFill>
                  <a:schemeClr val="tx1"/>
                </a:solidFill>
                <a:latin typeface="Tahoma" panose="020B0604030504040204" pitchFamily="34" charset="0"/>
              </a:defRPr>
            </a:lvl2pPr>
            <a:lvl3pPr marL="1163638" indent="-231775">
              <a:defRPr>
                <a:solidFill>
                  <a:schemeClr val="tx1"/>
                </a:solidFill>
                <a:latin typeface="Tahoma" panose="020B0604030504040204" pitchFamily="34" charset="0"/>
              </a:defRPr>
            </a:lvl3pPr>
            <a:lvl4pPr marL="1630363" indent="-231775">
              <a:defRPr>
                <a:solidFill>
                  <a:schemeClr val="tx1"/>
                </a:solidFill>
                <a:latin typeface="Tahoma" panose="020B0604030504040204" pitchFamily="34" charset="0"/>
              </a:defRPr>
            </a:lvl4pPr>
            <a:lvl5pPr marL="2095500" indent="-231775">
              <a:defRPr>
                <a:solidFill>
                  <a:schemeClr val="tx1"/>
                </a:solidFill>
                <a:latin typeface="Tahoma" panose="020B0604030504040204" pitchFamily="34" charset="0"/>
              </a:defRPr>
            </a:lvl5pPr>
            <a:lvl6pPr marL="2552700" indent="-231775" eaLnBrk="0" fontAlgn="base" hangingPunct="0">
              <a:spcBef>
                <a:spcPct val="0"/>
              </a:spcBef>
              <a:spcAft>
                <a:spcPct val="0"/>
              </a:spcAft>
              <a:defRPr>
                <a:solidFill>
                  <a:schemeClr val="tx1"/>
                </a:solidFill>
                <a:latin typeface="Tahoma" panose="020B0604030504040204" pitchFamily="34" charset="0"/>
              </a:defRPr>
            </a:lvl6pPr>
            <a:lvl7pPr marL="3009900" indent="-231775" eaLnBrk="0" fontAlgn="base" hangingPunct="0">
              <a:spcBef>
                <a:spcPct val="0"/>
              </a:spcBef>
              <a:spcAft>
                <a:spcPct val="0"/>
              </a:spcAft>
              <a:defRPr>
                <a:solidFill>
                  <a:schemeClr val="tx1"/>
                </a:solidFill>
                <a:latin typeface="Tahoma" panose="020B0604030504040204" pitchFamily="34" charset="0"/>
              </a:defRPr>
            </a:lvl7pPr>
            <a:lvl8pPr marL="3467100" indent="-231775" eaLnBrk="0" fontAlgn="base" hangingPunct="0">
              <a:spcBef>
                <a:spcPct val="0"/>
              </a:spcBef>
              <a:spcAft>
                <a:spcPct val="0"/>
              </a:spcAft>
              <a:defRPr>
                <a:solidFill>
                  <a:schemeClr val="tx1"/>
                </a:solidFill>
                <a:latin typeface="Tahoma" panose="020B0604030504040204" pitchFamily="34" charset="0"/>
              </a:defRPr>
            </a:lvl8pPr>
            <a:lvl9pPr marL="3924300" indent="-231775" eaLnBrk="0" fontAlgn="base" hangingPunct="0">
              <a:spcBef>
                <a:spcPct val="0"/>
              </a:spcBef>
              <a:spcAft>
                <a:spcPct val="0"/>
              </a:spcAft>
              <a:defRPr>
                <a:solidFill>
                  <a:schemeClr val="tx1"/>
                </a:solidFill>
                <a:latin typeface="Tahoma" panose="020B0604030504040204" pitchFamily="34" charset="0"/>
              </a:defRPr>
            </a:lvl9pPr>
          </a:lstStyle>
          <a:p>
            <a:fld id="{1D864EFA-665D-4023-9871-D4DE378ECB1F}" type="slidenum">
              <a:rPr lang="en-US" altLang="en-US">
                <a:solidFill>
                  <a:prstClr val="black"/>
                </a:solidFill>
                <a:latin typeface="Calibri" panose="020F0502020204030204" pitchFamily="34" charset="0"/>
              </a:rPr>
              <a:pPr/>
              <a:t>15</a:t>
            </a:fld>
            <a:endParaRPr lang="en-US" altLang="en-US">
              <a:solidFill>
                <a:prstClr val="black"/>
              </a:solidFill>
              <a:latin typeface="Calibri" panose="020F0502020204030204" pitchFamily="34" charset="0"/>
            </a:endParaRPr>
          </a:p>
        </p:txBody>
      </p:sp>
    </p:spTree>
    <p:extLst>
      <p:ext uri="{BB962C8B-B14F-4D97-AF65-F5344CB8AC3E}">
        <p14:creationId xmlns:p14="http://schemas.microsoft.com/office/powerpoint/2010/main" val="1308308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Arial" panose="020B0604020202020204" pitchFamily="34" charset="0"/>
            </a:endParaRPr>
          </a:p>
        </p:txBody>
      </p:sp>
      <p:sp>
        <p:nvSpPr>
          <p:cNvPr id="60420" name="Slide Number Placeholder 3"/>
          <p:cNvSpPr>
            <a:spLocks noGrp="1"/>
          </p:cNvSpPr>
          <p:nvPr>
            <p:ph type="sldNum" sz="quarter" idx="4294967295"/>
          </p:nvPr>
        </p:nvSpPr>
        <p:spPr bwMode="auto">
          <a:xfrm>
            <a:off x="3970338" y="8829675"/>
            <a:ext cx="3038475" cy="465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7" tIns="46589" rIns="93177" bIns="46589"/>
          <a:lstStyle>
            <a:lvl1pPr>
              <a:defRPr>
                <a:solidFill>
                  <a:schemeClr val="tx1"/>
                </a:solidFill>
                <a:latin typeface="Tahoma" panose="020B0604030504040204" pitchFamily="34" charset="0"/>
              </a:defRPr>
            </a:lvl1pPr>
            <a:lvl2pPr marL="755650" indent="-290513">
              <a:defRPr>
                <a:solidFill>
                  <a:schemeClr val="tx1"/>
                </a:solidFill>
                <a:latin typeface="Tahoma" panose="020B0604030504040204" pitchFamily="34" charset="0"/>
              </a:defRPr>
            </a:lvl2pPr>
            <a:lvl3pPr marL="1163638" indent="-231775">
              <a:defRPr>
                <a:solidFill>
                  <a:schemeClr val="tx1"/>
                </a:solidFill>
                <a:latin typeface="Tahoma" panose="020B0604030504040204" pitchFamily="34" charset="0"/>
              </a:defRPr>
            </a:lvl3pPr>
            <a:lvl4pPr marL="1630363" indent="-231775">
              <a:defRPr>
                <a:solidFill>
                  <a:schemeClr val="tx1"/>
                </a:solidFill>
                <a:latin typeface="Tahoma" panose="020B0604030504040204" pitchFamily="34" charset="0"/>
              </a:defRPr>
            </a:lvl4pPr>
            <a:lvl5pPr marL="2095500" indent="-231775">
              <a:defRPr>
                <a:solidFill>
                  <a:schemeClr val="tx1"/>
                </a:solidFill>
                <a:latin typeface="Tahoma" panose="020B0604030504040204" pitchFamily="34" charset="0"/>
              </a:defRPr>
            </a:lvl5pPr>
            <a:lvl6pPr marL="2552700" indent="-231775" eaLnBrk="0" fontAlgn="base" hangingPunct="0">
              <a:spcBef>
                <a:spcPct val="0"/>
              </a:spcBef>
              <a:spcAft>
                <a:spcPct val="0"/>
              </a:spcAft>
              <a:defRPr>
                <a:solidFill>
                  <a:schemeClr val="tx1"/>
                </a:solidFill>
                <a:latin typeface="Tahoma" panose="020B0604030504040204" pitchFamily="34" charset="0"/>
              </a:defRPr>
            </a:lvl6pPr>
            <a:lvl7pPr marL="3009900" indent="-231775" eaLnBrk="0" fontAlgn="base" hangingPunct="0">
              <a:spcBef>
                <a:spcPct val="0"/>
              </a:spcBef>
              <a:spcAft>
                <a:spcPct val="0"/>
              </a:spcAft>
              <a:defRPr>
                <a:solidFill>
                  <a:schemeClr val="tx1"/>
                </a:solidFill>
                <a:latin typeface="Tahoma" panose="020B0604030504040204" pitchFamily="34" charset="0"/>
              </a:defRPr>
            </a:lvl7pPr>
            <a:lvl8pPr marL="3467100" indent="-231775" eaLnBrk="0" fontAlgn="base" hangingPunct="0">
              <a:spcBef>
                <a:spcPct val="0"/>
              </a:spcBef>
              <a:spcAft>
                <a:spcPct val="0"/>
              </a:spcAft>
              <a:defRPr>
                <a:solidFill>
                  <a:schemeClr val="tx1"/>
                </a:solidFill>
                <a:latin typeface="Tahoma" panose="020B0604030504040204" pitchFamily="34" charset="0"/>
              </a:defRPr>
            </a:lvl8pPr>
            <a:lvl9pPr marL="3924300" indent="-231775" eaLnBrk="0" fontAlgn="base" hangingPunct="0">
              <a:spcBef>
                <a:spcPct val="0"/>
              </a:spcBef>
              <a:spcAft>
                <a:spcPct val="0"/>
              </a:spcAft>
              <a:defRPr>
                <a:solidFill>
                  <a:schemeClr val="tx1"/>
                </a:solidFill>
                <a:latin typeface="Tahoma" panose="020B0604030504040204" pitchFamily="34" charset="0"/>
              </a:defRPr>
            </a:lvl9pPr>
          </a:lstStyle>
          <a:p>
            <a:fld id="{1D864EFA-665D-4023-9871-D4DE378ECB1F}" type="slidenum">
              <a:rPr lang="en-US" altLang="en-US">
                <a:solidFill>
                  <a:prstClr val="black"/>
                </a:solidFill>
                <a:latin typeface="Calibri" panose="020F0502020204030204" pitchFamily="34" charset="0"/>
              </a:rPr>
              <a:pPr/>
              <a:t>16</a:t>
            </a:fld>
            <a:endParaRPr lang="en-US" altLang="en-US">
              <a:solidFill>
                <a:prstClr val="black"/>
              </a:solidFill>
              <a:latin typeface="Calibri" panose="020F0502020204030204" pitchFamily="34" charset="0"/>
            </a:endParaRPr>
          </a:p>
        </p:txBody>
      </p:sp>
    </p:spTree>
    <p:extLst>
      <p:ext uri="{BB962C8B-B14F-4D97-AF65-F5344CB8AC3E}">
        <p14:creationId xmlns:p14="http://schemas.microsoft.com/office/powerpoint/2010/main" val="936967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574DEBF-BD97-2E49-949A-929EF7FD3CB1}"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9759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 Start by acknowledging the statistics regarding the success rates of recovery programs, which typically fall between 40-60% for sustained recovery over one year. Emphasize the importance of considering this data when developing harm reduction strategies.</a:t>
            </a:r>
          </a:p>
          <a:p>
            <a:endParaRPr lang="en-US" dirty="0"/>
          </a:p>
          <a:p>
            <a:r>
              <a:rPr lang="en-US" dirty="0"/>
              <a:t>Speaker Note: It's crucial to recognize that despite our best efforts, a significant portion of individuals we work with may struggle with relapse or return to chaotic drug use. This reality underscores the ethical imperative to provide comprehensive support, including harm reduction strategies.</a:t>
            </a:r>
          </a:p>
          <a:p>
            <a:endParaRPr lang="en-US" dirty="0"/>
          </a:p>
          <a:p>
            <a:r>
              <a:rPr lang="en-US" dirty="0"/>
              <a:t>Speaker Note: When engaging with individuals in recovery, approach the conversation with empathy and understanding. Acknowledge their efforts while also recognizing the challenges they may face, including having friends or family members who are still actively using drugs.</a:t>
            </a:r>
          </a:p>
          <a:p>
            <a:endParaRPr lang="en-US" dirty="0"/>
          </a:p>
          <a:p>
            <a:r>
              <a:rPr lang="en-US" dirty="0"/>
              <a:t>Speaker Note: Empower individuals by highlighting their role in supporting their loved ones' safety, even if they themselves are in recovery or have a strong plan for maintaining it. Encourage them to see themselves as agents of positive change within their social circles.</a:t>
            </a:r>
          </a:p>
          <a:p>
            <a:endParaRPr lang="en-US" dirty="0"/>
          </a:p>
          <a:p>
            <a:r>
              <a:rPr lang="en-US" dirty="0"/>
              <a:t>Speaker Note: Conclude by reaffirming the value of harm reduction efforts in saving lives and promoting the well-being of individuals and communities affected by substance use. Encourage ongoing dialogue and collaboration in implementing effective harm reduction strategies.</a:t>
            </a:r>
          </a:p>
        </p:txBody>
      </p:sp>
      <p:sp>
        <p:nvSpPr>
          <p:cNvPr id="4" name="Slide Number Placeholder 3"/>
          <p:cNvSpPr>
            <a:spLocks noGrp="1"/>
          </p:cNvSpPr>
          <p:nvPr>
            <p:ph type="sldNum" sz="quarter" idx="5"/>
          </p:nvPr>
        </p:nvSpPr>
        <p:spPr/>
        <p:txBody>
          <a:bodyPr/>
          <a:lstStyle/>
          <a:p>
            <a:fld id="{618B1F4E-96D6-4BD1-A8A7-8296AC55E3C3}" type="slidenum">
              <a:rPr lang="en-US" smtClean="0"/>
              <a:t>18</a:t>
            </a:fld>
            <a:endParaRPr lang="en-US"/>
          </a:p>
        </p:txBody>
      </p:sp>
    </p:spTree>
    <p:extLst>
      <p:ext uri="{BB962C8B-B14F-4D97-AF65-F5344CB8AC3E}">
        <p14:creationId xmlns:p14="http://schemas.microsoft.com/office/powerpoint/2010/main" val="22919671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to practice your elevator pitch (30 minutes)</a:t>
            </a:r>
          </a:p>
          <a:p>
            <a:endParaRPr lang="en-US" dirty="0"/>
          </a:p>
          <a:p>
            <a:r>
              <a:rPr lang="en-US" dirty="0"/>
              <a:t>Explain the importance of sharing safe use technics. Dead people don’t find recovery.</a:t>
            </a:r>
          </a:p>
          <a:p>
            <a:endParaRPr lang="en-US" dirty="0"/>
          </a:p>
          <a:p>
            <a:r>
              <a:rPr lang="en-US" dirty="0"/>
              <a:t>Depending on the client/peer we are talking to we may say things like:</a:t>
            </a:r>
          </a:p>
          <a:p>
            <a:pPr marL="171450" indent="-171450">
              <a:buFont typeface="Arial" panose="020B0604020202020204" pitchFamily="34" charset="0"/>
              <a:buChar char="•"/>
            </a:pPr>
            <a:r>
              <a:rPr lang="en-US" dirty="0"/>
              <a:t>I know you have chosen to not use again, this might be something you share with your friends that may still be struggling.</a:t>
            </a:r>
          </a:p>
          <a:p>
            <a:pPr marL="171450" indent="-171450">
              <a:buFont typeface="Arial" panose="020B0604020202020204" pitchFamily="34" charset="0"/>
              <a:buChar char="•"/>
            </a:pPr>
            <a:r>
              <a:rPr lang="en-US" dirty="0"/>
              <a:t>I want you to be safe, can I share some ways to stay safer?</a:t>
            </a:r>
          </a:p>
          <a:p>
            <a:pPr marL="0" indent="0">
              <a:buFont typeface="Arial" panose="020B0604020202020204" pitchFamily="34" charset="0"/>
              <a:buNone/>
            </a:pPr>
            <a:r>
              <a:rPr lang="en-US" dirty="0"/>
              <a:t>You can use your story to help</a:t>
            </a:r>
          </a:p>
          <a:p>
            <a:pPr marL="171450" indent="-171450">
              <a:buFont typeface="Arial" panose="020B0604020202020204" pitchFamily="34" charset="0"/>
              <a:buChar char="•"/>
            </a:pPr>
            <a:r>
              <a:rPr lang="en-US" dirty="0"/>
              <a:t>I remember when I started this journey of recovery. I had a few bad day and struggled. I want to share ways to stay safer on those days.</a:t>
            </a:r>
          </a:p>
          <a:p>
            <a:pPr marL="171450" indent="-171450">
              <a:buFont typeface="Arial" panose="020B0604020202020204" pitchFamily="34" charset="0"/>
              <a:buChar char="•"/>
            </a:pPr>
            <a:r>
              <a:rPr lang="en-US" dirty="0"/>
              <a:t>There are times life throws you curves and we may slip, these ideas can keep you safer.</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You want help provide idea about stay safer.</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Break into pairs and spend 15 minutes practicing. 7.5 minutes each.</a:t>
            </a:r>
          </a:p>
          <a:p>
            <a:r>
              <a:rPr lang="en-US" b="1" u="sng" dirty="0"/>
              <a:t>Your Elevator Pitch</a:t>
            </a:r>
          </a:p>
          <a:p>
            <a:pPr lvl="1"/>
            <a:r>
              <a:rPr lang="en-US" b="1" dirty="0"/>
              <a:t>Always have Naloxone on hand</a:t>
            </a:r>
          </a:p>
          <a:p>
            <a:pPr lvl="1"/>
            <a:r>
              <a:rPr lang="en-US" b="1" dirty="0"/>
              <a:t>Never use alone</a:t>
            </a:r>
          </a:p>
          <a:p>
            <a:pPr lvl="1"/>
            <a:r>
              <a:rPr lang="en-US" b="1" dirty="0"/>
              <a:t>Never use behind a locked door</a:t>
            </a:r>
          </a:p>
          <a:p>
            <a:pPr lvl="1"/>
            <a:r>
              <a:rPr lang="en-US" b="1" dirty="0"/>
              <a:t>Stagger your use</a:t>
            </a:r>
          </a:p>
          <a:p>
            <a:pPr lvl="1"/>
            <a:r>
              <a:rPr lang="en-US" b="1" dirty="0"/>
              <a:t>Give yourself a taste</a:t>
            </a:r>
          </a:p>
          <a:p>
            <a:pPr lvl="1"/>
            <a:r>
              <a:rPr lang="en-US" b="1" dirty="0"/>
              <a:t>Rotate injection sites</a:t>
            </a:r>
          </a:p>
          <a:p>
            <a:pPr lvl="1"/>
            <a:r>
              <a:rPr lang="en-US" b="1" dirty="0"/>
              <a:t>Don’t share syringes, spoons, cottons, straws, etc.</a:t>
            </a:r>
          </a:p>
          <a:p>
            <a:pPr lvl="1"/>
            <a:r>
              <a:rPr lang="en-US" b="1" dirty="0"/>
              <a:t>Stay hydrated and make sure you are eating</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Come back together and share feeling. </a:t>
            </a:r>
          </a:p>
          <a:p>
            <a:pPr marL="171450" indent="-171450">
              <a:buFont typeface="Arial" panose="020B0604020202020204" pitchFamily="34" charset="0"/>
              <a:buChar char="•"/>
            </a:pPr>
            <a:r>
              <a:rPr lang="en-US" dirty="0"/>
              <a:t>How did it feel to share?</a:t>
            </a:r>
          </a:p>
          <a:p>
            <a:pPr marL="171450" indent="-171450">
              <a:buFont typeface="Arial" panose="020B0604020202020204" pitchFamily="34" charset="0"/>
              <a:buChar char="•"/>
            </a:pPr>
            <a:r>
              <a:rPr lang="en-US" dirty="0"/>
              <a:t>Was it comfortable?</a:t>
            </a:r>
          </a:p>
          <a:p>
            <a:pPr marL="171450" indent="-171450">
              <a:buFont typeface="Arial" panose="020B0604020202020204" pitchFamily="34" charset="0"/>
              <a:buChar char="•"/>
            </a:pPr>
            <a:r>
              <a:rPr lang="en-US" dirty="0"/>
              <a:t>How did it feel to hear?</a:t>
            </a:r>
          </a:p>
          <a:p>
            <a:pPr marL="171450" indent="-171450">
              <a:buFont typeface="Arial" panose="020B0604020202020204" pitchFamily="34" charset="0"/>
              <a:buChar char="•"/>
            </a:pPr>
            <a:r>
              <a:rPr lang="en-US" dirty="0"/>
              <a:t>Did you feel like to person sharing cared?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06E45A-3711-4D7E-AF0C-38F1C936E5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6027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 are you going to keep it? Who are you going to tell about</a:t>
            </a:r>
            <a:r>
              <a:rPr lang="en-US" baseline="0" dirty="0"/>
              <a:t> it? </a:t>
            </a:r>
            <a:endParaRPr lang="en-US" dirty="0"/>
          </a:p>
        </p:txBody>
      </p:sp>
      <p:sp>
        <p:nvSpPr>
          <p:cNvPr id="4" name="Slide Number Placeholder 3"/>
          <p:cNvSpPr>
            <a:spLocks noGrp="1"/>
          </p:cNvSpPr>
          <p:nvPr>
            <p:ph type="sldNum" sz="quarter" idx="10"/>
          </p:nvPr>
        </p:nvSpPr>
        <p:spPr/>
        <p:txBody>
          <a:bodyPr/>
          <a:lstStyle/>
          <a:p>
            <a:fld id="{9C545F3C-6823-44D7-B51B-8062BB709D80}"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7091274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t>
            </a:r>
            <a:r>
              <a:rPr lang="en-US" b="1" dirty="0"/>
              <a:t>To</a:t>
            </a:r>
            <a:r>
              <a:rPr lang="en-US" b="1" baseline="0" dirty="0"/>
              <a:t> help normalize conversations about overdose:</a:t>
            </a:r>
            <a:br>
              <a:rPr lang="en-US" baseline="0" dirty="0"/>
            </a:br>
            <a:r>
              <a:rPr lang="en-US" i="1" baseline="0" dirty="0"/>
              <a:t>- Make it a standard practice to discuss overdose with all clients, so no one feels singled out for being more “at-risk” than others Start conversation with:</a:t>
            </a:r>
          </a:p>
          <a:p>
            <a:r>
              <a:rPr lang="en-US" baseline="0" dirty="0"/>
              <a:t>	- “We can feel confident that we’ll stay abstinent, but we’ve all seen relapse happen. 	And with opioids, the risk of overdose is real. So we want everyone to have this 	information – to help yourself or maybe someone you care about.”</a:t>
            </a:r>
          </a:p>
          <a:p>
            <a:r>
              <a:rPr lang="en-US" baseline="0" dirty="0"/>
              <a:t>      - </a:t>
            </a:r>
            <a:r>
              <a:rPr lang="en-US" i="1" baseline="0" dirty="0"/>
              <a:t>“Emphasize concern for the client’s safety and survival. No slip up or relapse should be fatal.”</a:t>
            </a:r>
            <a:br>
              <a:rPr lang="en-US" i="1" baseline="0" dirty="0"/>
            </a:br>
            <a:r>
              <a:rPr lang="en-US" i="1" baseline="0" dirty="0"/>
              <a:t>      - “Reinforce the clients ability to help others and the community. You can help spread this </a:t>
            </a:r>
            <a:br>
              <a:rPr lang="en-US" i="1" baseline="0" dirty="0"/>
            </a:br>
            <a:r>
              <a:rPr lang="en-US" i="1" baseline="0" dirty="0"/>
              <a:t>          information to others or you might even be in a position to save a life.”</a:t>
            </a:r>
            <a:br>
              <a:rPr lang="en-US" i="1" baseline="0" dirty="0"/>
            </a:br>
            <a:r>
              <a:rPr lang="en-US" i="1" baseline="0" dirty="0"/>
              <a:t>      - “See overdose education as an opportunity to have deeper conversations about behavior   </a:t>
            </a:r>
            <a:br>
              <a:rPr lang="en-US" i="1" baseline="0" dirty="0"/>
            </a:br>
            <a:r>
              <a:rPr lang="en-US" i="1" baseline="0" dirty="0"/>
              <a:t>          change.”</a:t>
            </a:r>
            <a:br>
              <a:rPr lang="en-US" baseline="0" dirty="0"/>
            </a:br>
            <a:r>
              <a:rPr lang="en-US" baseline="0" dirty="0"/>
              <a:t>Information from: http://stopoverdose.org/section/prescribers/</a:t>
            </a:r>
            <a:endParaRPr lang="en-US" dirty="0"/>
          </a:p>
        </p:txBody>
      </p:sp>
      <p:sp>
        <p:nvSpPr>
          <p:cNvPr id="4" name="Slide Number Placeholder 3"/>
          <p:cNvSpPr>
            <a:spLocks noGrp="1"/>
          </p:cNvSpPr>
          <p:nvPr>
            <p:ph type="sldNum" sz="quarter" idx="10"/>
          </p:nvPr>
        </p:nvSpPr>
        <p:spPr/>
        <p:txBody>
          <a:bodyPr/>
          <a:lstStyle/>
          <a:p>
            <a:fld id="{111CF91B-61AB-43F5-A286-B145FA3C52F3}"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789071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t>
            </a:r>
            <a:r>
              <a:rPr lang="en-US" b="1" dirty="0"/>
              <a:t>To</a:t>
            </a:r>
            <a:r>
              <a:rPr lang="en-US" b="1" baseline="0" dirty="0"/>
              <a:t> help normalize conversations about overdose:</a:t>
            </a:r>
            <a:br>
              <a:rPr lang="en-US" baseline="0" dirty="0"/>
            </a:br>
            <a:r>
              <a:rPr lang="en-US" i="1" baseline="0" dirty="0"/>
              <a:t>- Make it a standard practice to discuss overdose with all clients, so no one feels singled out for being more “at-risk” than others Start conversation with:</a:t>
            </a:r>
          </a:p>
          <a:p>
            <a:r>
              <a:rPr lang="en-US" baseline="0" dirty="0"/>
              <a:t>	- “We can feel confident that we’ll stay abstinent, but we’ve all seen relapse happen. 	And with opioids, the risk of overdose is real. So we want everyone to have this 	information – to help yourself or maybe someone you care about.”</a:t>
            </a:r>
          </a:p>
          <a:p>
            <a:r>
              <a:rPr lang="en-US" baseline="0" dirty="0"/>
              <a:t>      - </a:t>
            </a:r>
            <a:r>
              <a:rPr lang="en-US" i="1" baseline="0" dirty="0"/>
              <a:t>“Emphasize concern for the client’s safety and survival. No slip up or relapse should be fatal.”</a:t>
            </a:r>
            <a:br>
              <a:rPr lang="en-US" i="1" baseline="0" dirty="0"/>
            </a:br>
            <a:r>
              <a:rPr lang="en-US" i="1" baseline="0" dirty="0"/>
              <a:t>      - “Reinforce the clients ability to help others and the community. You can help spread this </a:t>
            </a:r>
            <a:br>
              <a:rPr lang="en-US" i="1" baseline="0" dirty="0"/>
            </a:br>
            <a:r>
              <a:rPr lang="en-US" i="1" baseline="0" dirty="0"/>
              <a:t>          information to others or you might even be in a position to save a life.”</a:t>
            </a:r>
            <a:br>
              <a:rPr lang="en-US" i="1" baseline="0" dirty="0"/>
            </a:br>
            <a:r>
              <a:rPr lang="en-US" i="1" baseline="0" dirty="0"/>
              <a:t>      - “See overdose education as an opportunity to have deeper conversations about behavior   </a:t>
            </a:r>
            <a:br>
              <a:rPr lang="en-US" i="1" baseline="0" dirty="0"/>
            </a:br>
            <a:r>
              <a:rPr lang="en-US" i="1" baseline="0" dirty="0"/>
              <a:t>          change.”</a:t>
            </a:r>
            <a:br>
              <a:rPr lang="en-US" baseline="0" dirty="0"/>
            </a:br>
            <a:r>
              <a:rPr lang="en-US" baseline="0" dirty="0"/>
              <a:t>Information from: http://stopoverdose.org/section/prescribers/</a:t>
            </a:r>
            <a:endParaRPr lang="en-US" dirty="0"/>
          </a:p>
        </p:txBody>
      </p:sp>
      <p:sp>
        <p:nvSpPr>
          <p:cNvPr id="4" name="Slide Number Placeholder 3"/>
          <p:cNvSpPr>
            <a:spLocks noGrp="1"/>
          </p:cNvSpPr>
          <p:nvPr>
            <p:ph type="sldNum" sz="quarter" idx="10"/>
          </p:nvPr>
        </p:nvSpPr>
        <p:spPr/>
        <p:txBody>
          <a:bodyPr/>
          <a:lstStyle/>
          <a:p>
            <a:fld id="{111CF91B-61AB-43F5-A286-B145FA3C52F3}"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174536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574DEBF-BD97-2E49-949A-929EF7FD3CB1}" type="slidenum">
              <a:rPr kumimoji="0"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46783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US" b="1" dirty="0">
                <a:solidFill>
                  <a:srgbClr val="FF0000"/>
                </a:solidFill>
              </a:rPr>
              <a:t>Information from CAPT</a:t>
            </a:r>
            <a:r>
              <a:rPr lang="en-US" b="1" baseline="0" dirty="0">
                <a:solidFill>
                  <a:srgbClr val="FF0000"/>
                </a:solidFill>
              </a:rPr>
              <a:t> Webinar:</a:t>
            </a:r>
            <a:br>
              <a:rPr lang="en-US" b="1" baseline="0" dirty="0">
                <a:solidFill>
                  <a:srgbClr val="FF0000"/>
                </a:solidFill>
              </a:rPr>
            </a:br>
            <a:br>
              <a:rPr lang="en-US" b="1" baseline="0" dirty="0">
                <a:solidFill>
                  <a:srgbClr val="FF0000"/>
                </a:solidFill>
              </a:rPr>
            </a:br>
            <a:r>
              <a:rPr lang="en-US" b="1" baseline="0" dirty="0">
                <a:solidFill>
                  <a:srgbClr val="FF0000"/>
                </a:solidFill>
              </a:rPr>
              <a:t>History of substance use or misuse: </a:t>
            </a:r>
            <a:br>
              <a:rPr lang="en-US" b="1" baseline="0" dirty="0">
                <a:solidFill>
                  <a:srgbClr val="FF0000"/>
                </a:solidFill>
              </a:rPr>
            </a:br>
            <a:r>
              <a:rPr lang="en-US" b="1" baseline="0" dirty="0">
                <a:solidFill>
                  <a:srgbClr val="FF0000"/>
                </a:solidFill>
              </a:rPr>
              <a:t>“Individuals who overdose are more likely than their counterparts to have a history of substance use or misuse, such as having: </a:t>
            </a:r>
            <a:br>
              <a:rPr lang="en-US" b="1" baseline="0" dirty="0">
                <a:solidFill>
                  <a:srgbClr val="FF0000"/>
                </a:solidFill>
              </a:rPr>
            </a:br>
            <a:r>
              <a:rPr lang="en-US" sz="1200" b="1" i="0" u="none" strike="noStrike" kern="1200" baseline="0" dirty="0">
                <a:solidFill>
                  <a:srgbClr val="FF0000"/>
                </a:solidFill>
                <a:latin typeface="+mn-lt"/>
                <a:ea typeface="+mn-ea"/>
                <a:cs typeface="+mn-cs"/>
              </a:rPr>
              <a:t>• Misused prescription drugs in the past 90 days (5)</a:t>
            </a:r>
          </a:p>
          <a:p>
            <a:r>
              <a:rPr lang="en-US" sz="1200" b="1" i="0" u="none" strike="noStrike" kern="1200" baseline="0" dirty="0">
                <a:solidFill>
                  <a:srgbClr val="FF0000"/>
                </a:solidFill>
                <a:latin typeface="+mn-lt"/>
                <a:ea typeface="+mn-ea"/>
                <a:cs typeface="+mn-cs"/>
              </a:rPr>
              <a:t>• Misused potent opioids, such as fentanyl (6)</a:t>
            </a:r>
          </a:p>
          <a:p>
            <a:r>
              <a:rPr lang="en-US" sz="1200" b="1" i="0" u="none" strike="noStrike" kern="1200" baseline="0" dirty="0">
                <a:solidFill>
                  <a:srgbClr val="FF0000"/>
                </a:solidFill>
                <a:latin typeface="+mn-lt"/>
                <a:ea typeface="+mn-ea"/>
                <a:cs typeface="+mn-cs"/>
              </a:rPr>
              <a:t>• Used prescription opioids and benzodiazepines (sedatives, anticonvulsants, muscle relaxers, etc.) at the same time (7)</a:t>
            </a:r>
          </a:p>
          <a:p>
            <a:r>
              <a:rPr lang="en-US" sz="1200" b="1" i="0" u="none" strike="noStrike" kern="1200" baseline="0" dirty="0">
                <a:solidFill>
                  <a:srgbClr val="FF0000"/>
                </a:solidFill>
                <a:latin typeface="+mn-lt"/>
                <a:ea typeface="+mn-ea"/>
                <a:cs typeface="+mn-cs"/>
              </a:rPr>
              <a:t>• Used heroin in her/his lifetime (7)</a:t>
            </a:r>
          </a:p>
          <a:p>
            <a:r>
              <a:rPr lang="en-US" sz="1200" b="1" i="0" u="none" strike="noStrike" kern="1200" baseline="0" dirty="0">
                <a:solidFill>
                  <a:srgbClr val="FF0000"/>
                </a:solidFill>
                <a:latin typeface="+mn-lt"/>
                <a:ea typeface="+mn-ea"/>
                <a:cs typeface="+mn-cs"/>
              </a:rPr>
              <a:t>• Used alcohol heavily (8)</a:t>
            </a:r>
          </a:p>
          <a:p>
            <a:r>
              <a:rPr lang="en-US" sz="1200" b="1" i="0" u="none" strike="noStrike" kern="1200" baseline="0" dirty="0">
                <a:solidFill>
                  <a:srgbClr val="FF0000"/>
                </a:solidFill>
                <a:latin typeface="+mn-lt"/>
                <a:ea typeface="+mn-ea"/>
                <a:cs typeface="+mn-cs"/>
              </a:rPr>
              <a:t>• Used injection drugs in the past 90 days (5) “</a:t>
            </a:r>
          </a:p>
          <a:p>
            <a:endParaRPr lang="en-US" sz="1200" b="1" i="0" u="none" strike="noStrike" kern="1200" baseline="0" dirty="0">
              <a:solidFill>
                <a:srgbClr val="FF0000"/>
              </a:solidFill>
              <a:latin typeface="+mn-lt"/>
              <a:ea typeface="+mn-ea"/>
              <a:cs typeface="+mn-cs"/>
            </a:endParaRPr>
          </a:p>
          <a:p>
            <a:r>
              <a:rPr lang="en-US" sz="1200" b="1" i="0" u="none" strike="noStrike" kern="1200" baseline="0" dirty="0">
                <a:solidFill>
                  <a:srgbClr val="FF0000"/>
                </a:solidFill>
                <a:latin typeface="+mn-lt"/>
                <a:ea typeface="+mn-ea"/>
                <a:cs typeface="+mn-cs"/>
              </a:rPr>
              <a:t>Access to Prescription Drugs:</a:t>
            </a:r>
          </a:p>
          <a:p>
            <a:r>
              <a:rPr lang="en-US" sz="1200" b="1" i="0" u="none" strike="noStrike" kern="1200" baseline="0" dirty="0">
                <a:solidFill>
                  <a:srgbClr val="FF0000"/>
                </a:solidFill>
                <a:latin typeface="+mn-lt"/>
                <a:ea typeface="+mn-ea"/>
                <a:cs typeface="+mn-cs"/>
              </a:rPr>
              <a:t>“Individuals who overdose are also more likely to have had access to prescription drugs, including:</a:t>
            </a:r>
            <a:br>
              <a:rPr lang="en-US" sz="1200" b="1" i="0" u="none" strike="noStrike" kern="1200" baseline="0" dirty="0">
                <a:solidFill>
                  <a:srgbClr val="FF0000"/>
                </a:solidFill>
                <a:latin typeface="+mn-lt"/>
                <a:ea typeface="+mn-ea"/>
                <a:cs typeface="+mn-cs"/>
              </a:rPr>
            </a:br>
            <a:r>
              <a:rPr lang="en-US" sz="1200" b="1" i="0" u="none" strike="noStrike" kern="1200" baseline="0" dirty="0">
                <a:solidFill>
                  <a:srgbClr val="FF0000"/>
                </a:solidFill>
                <a:latin typeface="+mn-lt"/>
                <a:ea typeface="+mn-ea"/>
                <a:cs typeface="+mn-cs"/>
              </a:rPr>
              <a:t>• excessive exposure to prescription opioids or benzodiazepines (9)</a:t>
            </a:r>
          </a:p>
          <a:p>
            <a:r>
              <a:rPr lang="en-US" sz="1200" b="1" i="0" u="none" strike="noStrike" kern="1200" baseline="0" dirty="0">
                <a:solidFill>
                  <a:srgbClr val="FF0000"/>
                </a:solidFill>
                <a:latin typeface="+mn-lt"/>
                <a:ea typeface="+mn-ea"/>
                <a:cs typeface="+mn-cs"/>
              </a:rPr>
              <a:t>• a maximum prescribed daily opioid dosage greater than 100 milligrams (10)</a:t>
            </a:r>
          </a:p>
          <a:p>
            <a:r>
              <a:rPr lang="en-US" sz="1200" b="1" i="0" u="none" strike="noStrike" kern="1200" baseline="0" dirty="0">
                <a:solidFill>
                  <a:srgbClr val="FF0000"/>
                </a:solidFill>
                <a:latin typeface="+mn-lt"/>
                <a:ea typeface="+mn-ea"/>
                <a:cs typeface="+mn-cs"/>
              </a:rPr>
              <a:t>• a prescription for opioids or tranquilizers (5)</a:t>
            </a:r>
          </a:p>
          <a:p>
            <a:r>
              <a:rPr lang="en-US" sz="1200" b="1" i="0" u="none" strike="noStrike" kern="1200" baseline="0" dirty="0">
                <a:solidFill>
                  <a:srgbClr val="FF0000"/>
                </a:solidFill>
                <a:latin typeface="+mn-lt"/>
                <a:ea typeface="+mn-ea"/>
                <a:cs typeface="+mn-cs"/>
              </a:rPr>
              <a:t>• filled prescriptions for two or more types of controlled substances (9)</a:t>
            </a:r>
          </a:p>
          <a:p>
            <a:r>
              <a:rPr lang="en-US" sz="1200" b="1" i="0" u="none" strike="noStrike" kern="1200" baseline="0" dirty="0">
                <a:solidFill>
                  <a:srgbClr val="FF0000"/>
                </a:solidFill>
                <a:latin typeface="+mn-lt"/>
                <a:ea typeface="+mn-ea"/>
                <a:cs typeface="+mn-cs"/>
              </a:rPr>
              <a:t>• four or more filled prescriptions (9)</a:t>
            </a:r>
          </a:p>
          <a:p>
            <a:endParaRPr lang="en-US" sz="1200" b="1" i="0" u="none" strike="noStrike" kern="1200" baseline="0" dirty="0">
              <a:solidFill>
                <a:srgbClr val="FF0000"/>
              </a:solidFill>
              <a:latin typeface="+mn-lt"/>
              <a:ea typeface="+mn-ea"/>
              <a:cs typeface="+mn-cs"/>
            </a:endParaRPr>
          </a:p>
          <a:p>
            <a:r>
              <a:rPr lang="en-US" sz="1200" b="1" i="0" u="none" strike="noStrike" kern="1200" baseline="0" dirty="0">
                <a:solidFill>
                  <a:srgbClr val="FF0000"/>
                </a:solidFill>
                <a:latin typeface="+mn-lt"/>
                <a:ea typeface="+mn-ea"/>
                <a:cs typeface="+mn-cs"/>
              </a:rPr>
              <a:t>“Engage in doctor-shopping or pharmacy-shopping behavior” (9)</a:t>
            </a:r>
          </a:p>
          <a:p>
            <a:endParaRPr lang="en-US" sz="1200" b="1" i="0" u="none" strike="noStrike" kern="1200" baseline="0" dirty="0">
              <a:solidFill>
                <a:srgbClr val="FF0000"/>
              </a:solidFill>
              <a:latin typeface="+mn-lt"/>
              <a:ea typeface="+mn-ea"/>
              <a:cs typeface="+mn-cs"/>
            </a:endParaRPr>
          </a:p>
          <a:p>
            <a:r>
              <a:rPr lang="en-US" sz="1200" b="1" i="0" u="none" strike="noStrike" kern="1200" baseline="0" dirty="0">
                <a:solidFill>
                  <a:srgbClr val="FF0000"/>
                </a:solidFill>
                <a:latin typeface="+mn-lt"/>
                <a:ea typeface="+mn-ea"/>
                <a:cs typeface="+mn-cs"/>
              </a:rPr>
              <a:t>“Witnessed a family member overdose” (5)</a:t>
            </a:r>
          </a:p>
          <a:p>
            <a:endParaRPr lang="en-US" b="1" dirty="0">
              <a:solidFill>
                <a:srgbClr val="FF0000"/>
              </a:solidFill>
            </a:endParaRPr>
          </a:p>
          <a:p>
            <a:r>
              <a:rPr lang="en-US" b="1" dirty="0">
                <a:solidFill>
                  <a:srgbClr val="FF0000"/>
                </a:solidFill>
              </a:rPr>
              <a:t>“Been</a:t>
            </a:r>
            <a:r>
              <a:rPr lang="en-US" b="1" baseline="0" dirty="0">
                <a:solidFill>
                  <a:srgbClr val="FF0000"/>
                </a:solidFill>
              </a:rPr>
              <a:t> incarcerated or had a change in tolerance related to incarceration history (5)”</a:t>
            </a:r>
            <a:endParaRPr lang="en-US" b="1" dirty="0">
              <a:solidFill>
                <a:srgbClr val="FF0000"/>
              </a:solidFill>
            </a:endParaRPr>
          </a:p>
          <a:p>
            <a:pPr marL="0" indent="0">
              <a:buFont typeface="Arial"/>
              <a:buNone/>
            </a:pPr>
            <a:br>
              <a:rPr lang="en-US" b="1" dirty="0">
                <a:solidFill>
                  <a:srgbClr val="FF0000"/>
                </a:solidFill>
              </a:rPr>
            </a:br>
            <a:r>
              <a:rPr lang="en-US" b="1" dirty="0">
                <a:solidFill>
                  <a:srgbClr val="FF0000"/>
                </a:solidFill>
              </a:rPr>
              <a:t>“Been admitted to a psychiatric hospital</a:t>
            </a:r>
            <a:r>
              <a:rPr lang="en-US" b="1" baseline="0" dirty="0">
                <a:solidFill>
                  <a:srgbClr val="FF0000"/>
                </a:solidFill>
              </a:rPr>
              <a:t> (8)”</a:t>
            </a:r>
          </a:p>
          <a:p>
            <a:pPr marL="0" indent="0">
              <a:buFont typeface="Arial"/>
              <a:buNone/>
            </a:pPr>
            <a:endParaRPr lang="en-US" b="1" baseline="0" dirty="0">
              <a:solidFill>
                <a:srgbClr val="FF0000"/>
              </a:solidFill>
            </a:endParaRPr>
          </a:p>
          <a:p>
            <a:pPr marL="0" indent="0">
              <a:buFont typeface="Arial"/>
              <a:buNone/>
            </a:pPr>
            <a:r>
              <a:rPr lang="en-US" b="1" baseline="0" dirty="0">
                <a:solidFill>
                  <a:srgbClr val="FF0000"/>
                </a:solidFill>
              </a:rPr>
              <a:t>“Experienced homelessness in the past 90 days (5)”</a:t>
            </a:r>
          </a:p>
          <a:p>
            <a:pPr marL="0" indent="0">
              <a:buFont typeface="Arial"/>
              <a:buNone/>
            </a:pPr>
            <a:endParaRPr lang="en-US" b="1" baseline="0" dirty="0">
              <a:solidFill>
                <a:srgbClr val="FF0000"/>
              </a:solidFill>
            </a:endParaRPr>
          </a:p>
          <a:p>
            <a:pPr marL="0" indent="0">
              <a:buFont typeface="Arial"/>
              <a:buNone/>
            </a:pPr>
            <a:r>
              <a:rPr lang="en-US" b="0" baseline="0" dirty="0">
                <a:solidFill>
                  <a:srgbClr val="FF0000"/>
                </a:solidFill>
              </a:rPr>
              <a:t>“Experienced a non-fatal overdose”</a:t>
            </a:r>
            <a:br>
              <a:rPr lang="en-US" b="0" dirty="0">
                <a:solidFill>
                  <a:srgbClr val="FF0000"/>
                </a:solidFill>
              </a:rPr>
            </a:br>
            <a:r>
              <a:rPr lang="en-US" b="0" dirty="0">
                <a:solidFill>
                  <a:srgbClr val="FF0000"/>
                </a:solidFill>
              </a:rPr>
              <a:t>General</a:t>
            </a:r>
            <a:r>
              <a:rPr lang="en-US" b="0" baseline="0" dirty="0">
                <a:solidFill>
                  <a:srgbClr val="FF0000"/>
                </a:solidFill>
              </a:rPr>
              <a:t> risk factors:</a:t>
            </a:r>
            <a:br>
              <a:rPr lang="en-US" b="0" baseline="0" dirty="0">
                <a:solidFill>
                  <a:srgbClr val="FF0000"/>
                </a:solidFill>
              </a:rPr>
            </a:br>
            <a:r>
              <a:rPr lang="en-US" b="0" baseline="0" dirty="0">
                <a:solidFill>
                  <a:srgbClr val="FF0000"/>
                </a:solidFill>
              </a:rPr>
              <a:t>- 2.8 times higher for individuals age 61-70</a:t>
            </a:r>
            <a:br>
              <a:rPr lang="en-US" b="0" baseline="0" dirty="0">
                <a:solidFill>
                  <a:srgbClr val="FF0000"/>
                </a:solidFill>
              </a:rPr>
            </a:br>
            <a:r>
              <a:rPr lang="en-US" b="0" baseline="0" dirty="0">
                <a:solidFill>
                  <a:srgbClr val="FF0000"/>
                </a:solidFill>
              </a:rPr>
              <a:t>- 5.4 times higher for age 71-80</a:t>
            </a:r>
            <a:br>
              <a:rPr lang="en-US" b="0" baseline="0" dirty="0">
                <a:solidFill>
                  <a:srgbClr val="FF0000"/>
                </a:solidFill>
              </a:rPr>
            </a:br>
            <a:r>
              <a:rPr lang="en-US" b="0" baseline="0" dirty="0">
                <a:solidFill>
                  <a:srgbClr val="FF0000"/>
                </a:solidFill>
              </a:rPr>
              <a:t>- 8.7 times higher for those over age 80</a:t>
            </a:r>
          </a:p>
          <a:p>
            <a:pPr marL="0" indent="0">
              <a:buFont typeface="Arial"/>
              <a:buNone/>
            </a:pPr>
            <a:endParaRPr lang="en-US" b="1" baseline="0" dirty="0">
              <a:solidFill>
                <a:srgbClr val="FF0000"/>
              </a:solidFill>
            </a:endParaRPr>
          </a:p>
          <a:p>
            <a:pPr marL="0" indent="0">
              <a:buFont typeface="Arial"/>
              <a:buNone/>
            </a:pPr>
            <a:endParaRPr lang="en-US" b="1" baseline="0" dirty="0">
              <a:solidFill>
                <a:srgbClr val="FF0000"/>
              </a:solidFill>
            </a:endParaRPr>
          </a:p>
          <a:p>
            <a:r>
              <a:rPr lang="en-US" b="1" baseline="0" dirty="0">
                <a:solidFill>
                  <a:srgbClr val="FF0000"/>
                </a:solidFill>
              </a:rPr>
              <a:t>REFERENCES FROM CAPT WEBINAR THAT MATCH NUMBERS ABOVE:</a:t>
            </a:r>
            <a:br>
              <a:rPr lang="en-US" b="1" baseline="0" dirty="0">
                <a:solidFill>
                  <a:srgbClr val="FF0000"/>
                </a:solidFill>
              </a:rPr>
            </a:br>
            <a:r>
              <a:rPr lang="en-US" b="1" baseline="0" dirty="0">
                <a:solidFill>
                  <a:srgbClr val="FF0000"/>
                </a:solidFill>
              </a:rPr>
              <a:t>1. </a:t>
            </a:r>
            <a:r>
              <a:rPr lang="en-US" sz="1200" b="1" i="0" u="none" strike="noStrike" kern="1200" baseline="0" dirty="0">
                <a:solidFill>
                  <a:srgbClr val="FF0000"/>
                </a:solidFill>
                <a:latin typeface="+mn-lt"/>
                <a:ea typeface="+mn-ea"/>
                <a:cs typeface="+mn-cs"/>
              </a:rPr>
              <a:t>NIDA (2015). Opioids. Retrieved November 1, 2016, from https://</a:t>
            </a:r>
            <a:r>
              <a:rPr lang="en-US" sz="1200" b="1" i="0" u="none" strike="noStrike" kern="1200" baseline="0" dirty="0" err="1">
                <a:solidFill>
                  <a:srgbClr val="FF0000"/>
                </a:solidFill>
                <a:latin typeface="+mn-lt"/>
                <a:ea typeface="+mn-ea"/>
                <a:cs typeface="+mn-cs"/>
              </a:rPr>
              <a:t>www.drugabuse.gov</a:t>
            </a:r>
            <a:r>
              <a:rPr lang="en-US" sz="1200" b="1" i="0" u="none" strike="noStrike" kern="1200" baseline="0" dirty="0">
                <a:solidFill>
                  <a:srgbClr val="FF0000"/>
                </a:solidFill>
                <a:latin typeface="+mn-lt"/>
                <a:ea typeface="+mn-ea"/>
                <a:cs typeface="+mn-cs"/>
              </a:rPr>
              <a:t>/drugs-abuse/opioids.</a:t>
            </a:r>
          </a:p>
          <a:p>
            <a:r>
              <a:rPr lang="en-US" sz="1200" b="1" i="0" u="none" strike="noStrike" kern="1200" baseline="0" dirty="0">
                <a:solidFill>
                  <a:srgbClr val="FF0000"/>
                </a:solidFill>
                <a:latin typeface="+mn-lt"/>
                <a:ea typeface="+mn-ea"/>
                <a:cs typeface="+mn-cs"/>
              </a:rPr>
              <a:t>2. </a:t>
            </a:r>
            <a:r>
              <a:rPr lang="en-US" sz="1200" b="1" i="0" u="none" strike="noStrike" kern="1200" baseline="0" dirty="0" err="1">
                <a:solidFill>
                  <a:srgbClr val="FF0000"/>
                </a:solidFill>
                <a:latin typeface="+mn-lt"/>
                <a:ea typeface="+mn-ea"/>
                <a:cs typeface="+mn-cs"/>
              </a:rPr>
              <a:t>Rossen</a:t>
            </a:r>
            <a:r>
              <a:rPr lang="en-US" sz="1200" b="1" i="0" u="none" strike="noStrike" kern="1200" baseline="0" dirty="0">
                <a:solidFill>
                  <a:srgbClr val="FF0000"/>
                </a:solidFill>
                <a:latin typeface="+mn-lt"/>
                <a:ea typeface="+mn-ea"/>
                <a:cs typeface="+mn-cs"/>
              </a:rPr>
              <a:t> LM, Bastian B, Warner M, Khan D, and Chong Y. Drug poisoning mortality: United States, 1999–2014.</a:t>
            </a:r>
          </a:p>
          <a:p>
            <a:r>
              <a:rPr lang="en-US" sz="1200" b="1" i="0" u="none" strike="noStrike" kern="1200" baseline="0" dirty="0">
                <a:solidFill>
                  <a:srgbClr val="FF0000"/>
                </a:solidFill>
                <a:latin typeface="+mn-lt"/>
                <a:ea typeface="+mn-ea"/>
                <a:cs typeface="+mn-cs"/>
              </a:rPr>
              <a:t>National Center for Health Statistics. 2016. Retrieved December 12, 2016, from https://</a:t>
            </a:r>
            <a:r>
              <a:rPr lang="en-US" sz="1200" b="1" i="0" u="none" strike="noStrike" kern="1200" baseline="0" dirty="0" err="1">
                <a:solidFill>
                  <a:srgbClr val="FF0000"/>
                </a:solidFill>
                <a:latin typeface="+mn-lt"/>
                <a:ea typeface="+mn-ea"/>
                <a:cs typeface="+mn-cs"/>
              </a:rPr>
              <a:t>blogs.cdc.gov</a:t>
            </a:r>
            <a:r>
              <a:rPr lang="en-US" sz="1200" b="1" i="0" u="none" strike="noStrike" kern="1200" baseline="0" dirty="0">
                <a:solidFill>
                  <a:srgbClr val="FF0000"/>
                </a:solidFill>
                <a:latin typeface="+mn-lt"/>
                <a:ea typeface="+mn-ea"/>
                <a:cs typeface="+mn-cs"/>
              </a:rPr>
              <a:t>/</a:t>
            </a:r>
            <a:r>
              <a:rPr lang="en-US" sz="1200" b="1" i="0" u="none" strike="noStrike" kern="1200" baseline="0" dirty="0" err="1">
                <a:solidFill>
                  <a:srgbClr val="FF0000"/>
                </a:solidFill>
                <a:latin typeface="+mn-lt"/>
                <a:ea typeface="+mn-ea"/>
                <a:cs typeface="+mn-cs"/>
              </a:rPr>
              <a:t>nchs-datavisualization</a:t>
            </a:r>
            <a:r>
              <a:rPr lang="en-US" sz="1200" b="1" i="0" u="none" strike="noStrike" kern="1200" baseline="0" dirty="0">
                <a:solidFill>
                  <a:srgbClr val="FF0000"/>
                </a:solidFill>
                <a:latin typeface="+mn-lt"/>
                <a:ea typeface="+mn-ea"/>
                <a:cs typeface="+mn-cs"/>
              </a:rPr>
              <a:t>/</a:t>
            </a:r>
          </a:p>
          <a:p>
            <a:r>
              <a:rPr lang="en-US" sz="1200" b="1" i="0" u="none" strike="noStrike" kern="1200" baseline="0" dirty="0">
                <a:solidFill>
                  <a:srgbClr val="FF0000"/>
                </a:solidFill>
                <a:latin typeface="+mn-lt"/>
                <a:ea typeface="+mn-ea"/>
                <a:cs typeface="+mn-cs"/>
              </a:rPr>
              <a:t>drug-poisoning-mortality/.</a:t>
            </a:r>
          </a:p>
          <a:p>
            <a:r>
              <a:rPr lang="en-US" sz="1200" b="1" i="0" u="none" strike="noStrike" kern="1200" baseline="0" dirty="0">
                <a:solidFill>
                  <a:srgbClr val="FF0000"/>
                </a:solidFill>
                <a:latin typeface="+mn-lt"/>
                <a:ea typeface="+mn-ea"/>
                <a:cs typeface="+mn-cs"/>
              </a:rPr>
              <a:t>3. CDC WONDER (2016). WONDER Online Databases. Retrieved November 1, 2016, from https://</a:t>
            </a:r>
            <a:r>
              <a:rPr lang="en-US" sz="1200" b="1" i="0" u="none" strike="noStrike" kern="1200" baseline="0" dirty="0" err="1">
                <a:solidFill>
                  <a:srgbClr val="FF0000"/>
                </a:solidFill>
                <a:latin typeface="+mn-lt"/>
                <a:ea typeface="+mn-ea"/>
                <a:cs typeface="+mn-cs"/>
              </a:rPr>
              <a:t>wonder.cdc.gov</a:t>
            </a:r>
            <a:r>
              <a:rPr lang="en-US" sz="1200" b="1" i="0" u="none" strike="noStrike" kern="1200" baseline="0" dirty="0">
                <a:solidFill>
                  <a:srgbClr val="FF0000"/>
                </a:solidFill>
                <a:latin typeface="+mn-lt"/>
                <a:ea typeface="+mn-ea"/>
                <a:cs typeface="+mn-cs"/>
              </a:rPr>
              <a:t>/.</a:t>
            </a:r>
          </a:p>
          <a:p>
            <a:r>
              <a:rPr lang="en-US" sz="1200" b="1" i="0" u="none" strike="noStrike" kern="1200" baseline="0" dirty="0">
                <a:solidFill>
                  <a:srgbClr val="FF0000"/>
                </a:solidFill>
                <a:latin typeface="+mn-lt"/>
                <a:ea typeface="+mn-ea"/>
                <a:cs typeface="+mn-cs"/>
              </a:rPr>
              <a:t>4. Cicero TJ, Ellis MS, Surratt HL, Kurtz SP. The Changing Face of Heroin Use in the United </a:t>
            </a:r>
            <a:r>
              <a:rPr lang="en-US" sz="1200" b="1" i="0" u="none" strike="noStrike" kern="1200" baseline="0" dirty="0" err="1">
                <a:solidFill>
                  <a:srgbClr val="FF0000"/>
                </a:solidFill>
                <a:latin typeface="+mn-lt"/>
                <a:ea typeface="+mn-ea"/>
                <a:cs typeface="+mn-cs"/>
              </a:rPr>
              <a:t>StatesA</a:t>
            </a:r>
            <a:r>
              <a:rPr lang="en-US" sz="1200" b="1" i="0" u="none" strike="noStrike" kern="1200" baseline="0" dirty="0">
                <a:solidFill>
                  <a:srgbClr val="FF0000"/>
                </a:solidFill>
                <a:latin typeface="+mn-lt"/>
                <a:ea typeface="+mn-ea"/>
                <a:cs typeface="+mn-cs"/>
              </a:rPr>
              <a:t> Retrospective</a:t>
            </a:r>
          </a:p>
          <a:p>
            <a:r>
              <a:rPr lang="en-US" sz="1200" b="1" i="0" u="none" strike="noStrike" kern="1200" baseline="0" dirty="0">
                <a:solidFill>
                  <a:srgbClr val="FF0000"/>
                </a:solidFill>
                <a:latin typeface="+mn-lt"/>
                <a:ea typeface="+mn-ea"/>
                <a:cs typeface="+mn-cs"/>
              </a:rPr>
              <a:t>Analysis of the Past 50 Years. JAMA Psychiatry.2014;71(7):821-826. doi:10.1001/jamapsychiatry.2014.366</a:t>
            </a:r>
          </a:p>
          <a:p>
            <a:r>
              <a:rPr lang="en-US" sz="1200" b="1" i="0" u="none" strike="noStrike" kern="1200" baseline="0" dirty="0">
                <a:solidFill>
                  <a:srgbClr val="FF0000"/>
                </a:solidFill>
                <a:latin typeface="+mn-lt"/>
                <a:ea typeface="+mn-ea"/>
                <a:cs typeface="+mn-cs"/>
              </a:rPr>
              <a:t>5. Silva, K., </a:t>
            </a:r>
            <a:r>
              <a:rPr lang="en-US" sz="1200" b="1" i="0" u="none" strike="noStrike" kern="1200" baseline="0" dirty="0" err="1">
                <a:solidFill>
                  <a:srgbClr val="FF0000"/>
                </a:solidFill>
                <a:latin typeface="+mn-lt"/>
                <a:ea typeface="+mn-ea"/>
                <a:cs typeface="+mn-cs"/>
              </a:rPr>
              <a:t>Schrager</a:t>
            </a:r>
            <a:r>
              <a:rPr lang="en-US" sz="1200" b="1" i="0" u="none" strike="noStrike" kern="1200" baseline="0" dirty="0">
                <a:solidFill>
                  <a:srgbClr val="FF0000"/>
                </a:solidFill>
                <a:latin typeface="+mn-lt"/>
                <a:ea typeface="+mn-ea"/>
                <a:cs typeface="+mn-cs"/>
              </a:rPr>
              <a:t>, S. M., </a:t>
            </a:r>
            <a:r>
              <a:rPr lang="en-US" sz="1200" b="1" i="0" u="none" strike="noStrike" kern="1200" baseline="0" dirty="0" err="1">
                <a:solidFill>
                  <a:srgbClr val="FF0000"/>
                </a:solidFill>
                <a:latin typeface="+mn-lt"/>
                <a:ea typeface="+mn-ea"/>
                <a:cs typeface="+mn-cs"/>
              </a:rPr>
              <a:t>Kecojevic</a:t>
            </a:r>
            <a:r>
              <a:rPr lang="en-US" sz="1200" b="1" i="0" u="none" strike="noStrike" kern="1200" baseline="0" dirty="0">
                <a:solidFill>
                  <a:srgbClr val="FF0000"/>
                </a:solidFill>
                <a:latin typeface="+mn-lt"/>
                <a:ea typeface="+mn-ea"/>
                <a:cs typeface="+mn-cs"/>
              </a:rPr>
              <a:t>, A., &amp; </a:t>
            </a:r>
            <a:r>
              <a:rPr lang="en-US" sz="1200" b="1" i="0" u="none" strike="noStrike" kern="1200" baseline="0" dirty="0" err="1">
                <a:solidFill>
                  <a:srgbClr val="FF0000"/>
                </a:solidFill>
                <a:latin typeface="+mn-lt"/>
                <a:ea typeface="+mn-ea"/>
                <a:cs typeface="+mn-cs"/>
              </a:rPr>
              <a:t>Lankenau</a:t>
            </a:r>
            <a:r>
              <a:rPr lang="en-US" sz="1200" b="1" i="0" u="none" strike="noStrike" kern="1200" baseline="0" dirty="0">
                <a:solidFill>
                  <a:srgbClr val="FF0000"/>
                </a:solidFill>
                <a:latin typeface="+mn-lt"/>
                <a:ea typeface="+mn-ea"/>
                <a:cs typeface="+mn-cs"/>
              </a:rPr>
              <a:t>, S. E. (2013). Factors associated with history of non-fatal</a:t>
            </a:r>
          </a:p>
          <a:p>
            <a:r>
              <a:rPr lang="en-US" sz="1200" b="1" i="0" u="none" strike="noStrike" kern="1200" baseline="0" dirty="0">
                <a:solidFill>
                  <a:srgbClr val="FF0000"/>
                </a:solidFill>
                <a:latin typeface="+mn-lt"/>
                <a:ea typeface="+mn-ea"/>
                <a:cs typeface="+mn-cs"/>
              </a:rPr>
              <a:t>overdose among young nonmedical users of prescription drugs. Drug and Alcohol Dependence, 128(1-2), 104-110.</a:t>
            </a:r>
          </a:p>
          <a:p>
            <a:r>
              <a:rPr lang="hr-HR" sz="1200" b="1" i="0" u="none" strike="noStrike" kern="1200" baseline="0" dirty="0">
                <a:solidFill>
                  <a:srgbClr val="FF0000"/>
                </a:solidFill>
                <a:latin typeface="+mn-lt"/>
                <a:ea typeface="+mn-ea"/>
                <a:cs typeface="+mn-cs"/>
              </a:rPr>
              <a:t>doi: 10.1016/j.drugalcdep.2012.08.014</a:t>
            </a:r>
          </a:p>
          <a:p>
            <a:r>
              <a:rPr lang="en-US" sz="1200" b="1" i="0" u="none" strike="noStrike" kern="1200" baseline="0" dirty="0">
                <a:solidFill>
                  <a:srgbClr val="FF0000"/>
                </a:solidFill>
                <a:latin typeface="+mn-lt"/>
                <a:ea typeface="+mn-ea"/>
                <a:cs typeface="+mn-cs"/>
              </a:rPr>
              <a:t>6. Peterson, A. B. (2016). Increases in fentanyl-related overdose deaths—Florida and Ohio, 2013–2015. MMWR.</a:t>
            </a:r>
          </a:p>
          <a:p>
            <a:r>
              <a:rPr lang="en-US" sz="1200" b="1" i="0" u="none" strike="noStrike" kern="1200" baseline="0" dirty="0">
                <a:solidFill>
                  <a:srgbClr val="FF0000"/>
                </a:solidFill>
                <a:latin typeface="+mn-lt"/>
                <a:ea typeface="+mn-ea"/>
                <a:cs typeface="+mn-cs"/>
              </a:rPr>
              <a:t>Morbidity and Mortality Weekly Report, 65(33), 844-849.</a:t>
            </a:r>
          </a:p>
          <a:p>
            <a:r>
              <a:rPr lang="en-US" sz="1200" b="1" i="0" u="none" strike="noStrike" kern="1200" baseline="0" dirty="0">
                <a:solidFill>
                  <a:srgbClr val="FF0000"/>
                </a:solidFill>
                <a:latin typeface="+mn-lt"/>
                <a:ea typeface="+mn-ea"/>
                <a:cs typeface="+mn-cs"/>
              </a:rPr>
              <a:t>7. </a:t>
            </a:r>
            <a:r>
              <a:rPr lang="en-US" sz="1200" b="1" i="0" u="none" strike="noStrike" kern="1200" baseline="0" dirty="0" err="1">
                <a:solidFill>
                  <a:srgbClr val="FF0000"/>
                </a:solidFill>
                <a:latin typeface="+mn-lt"/>
                <a:ea typeface="+mn-ea"/>
                <a:cs typeface="+mn-cs"/>
              </a:rPr>
              <a:t>Siegler</a:t>
            </a:r>
            <a:r>
              <a:rPr lang="en-US" sz="1200" b="1" i="0" u="none" strike="noStrike" kern="1200" baseline="0" dirty="0">
                <a:solidFill>
                  <a:srgbClr val="FF0000"/>
                </a:solidFill>
                <a:latin typeface="+mn-lt"/>
                <a:ea typeface="+mn-ea"/>
                <a:cs typeface="+mn-cs"/>
              </a:rPr>
              <a:t>, A., </a:t>
            </a:r>
            <a:r>
              <a:rPr lang="en-US" sz="1200" b="1" i="0" u="none" strike="noStrike" kern="1200" baseline="0" dirty="0" err="1">
                <a:solidFill>
                  <a:srgbClr val="FF0000"/>
                </a:solidFill>
                <a:latin typeface="+mn-lt"/>
                <a:ea typeface="+mn-ea"/>
                <a:cs typeface="+mn-cs"/>
              </a:rPr>
              <a:t>Tuazon</a:t>
            </a:r>
            <a:r>
              <a:rPr lang="en-US" sz="1200" b="1" i="0" u="none" strike="noStrike" kern="1200" baseline="0" dirty="0">
                <a:solidFill>
                  <a:srgbClr val="FF0000"/>
                </a:solidFill>
                <a:latin typeface="+mn-lt"/>
                <a:ea typeface="+mn-ea"/>
                <a:cs typeface="+mn-cs"/>
              </a:rPr>
              <a:t>, E., Bradley O’Brien, D., &amp; </a:t>
            </a:r>
            <a:r>
              <a:rPr lang="en-US" sz="1200" b="1" i="0" u="none" strike="noStrike" kern="1200" baseline="0" dirty="0" err="1">
                <a:solidFill>
                  <a:srgbClr val="FF0000"/>
                </a:solidFill>
                <a:latin typeface="+mn-lt"/>
                <a:ea typeface="+mn-ea"/>
                <a:cs typeface="+mn-cs"/>
              </a:rPr>
              <a:t>Paone</a:t>
            </a:r>
            <a:r>
              <a:rPr lang="en-US" sz="1200" b="1" i="0" u="none" strike="noStrike" kern="1200" baseline="0" dirty="0">
                <a:solidFill>
                  <a:srgbClr val="FF0000"/>
                </a:solidFill>
                <a:latin typeface="+mn-lt"/>
                <a:ea typeface="+mn-ea"/>
                <a:cs typeface="+mn-cs"/>
              </a:rPr>
              <a:t>, D. (2014). Unintentional opioid overdose deaths in New York</a:t>
            </a:r>
          </a:p>
          <a:p>
            <a:r>
              <a:rPr lang="en-US" sz="1200" b="1" i="0" u="none" strike="noStrike" kern="1200" baseline="0" dirty="0">
                <a:solidFill>
                  <a:srgbClr val="FF0000"/>
                </a:solidFill>
                <a:latin typeface="+mn-lt"/>
                <a:ea typeface="+mn-ea"/>
                <a:cs typeface="+mn-cs"/>
              </a:rPr>
              <a:t>City, 2005–2010: A place-based approach to reduce risk. International Journal of Drug Policy, 25(3), 569-574. </a:t>
            </a:r>
            <a:r>
              <a:rPr lang="en-US" sz="1200" b="1" i="0" u="none" strike="noStrike" kern="1200" baseline="0" dirty="0" err="1">
                <a:solidFill>
                  <a:srgbClr val="FF0000"/>
                </a:solidFill>
                <a:latin typeface="+mn-lt"/>
                <a:ea typeface="+mn-ea"/>
                <a:cs typeface="+mn-cs"/>
              </a:rPr>
              <a:t>doi</a:t>
            </a:r>
            <a:r>
              <a:rPr lang="en-US" sz="1200" b="1" i="0" u="none" strike="noStrike" kern="1200" baseline="0" dirty="0">
                <a:solidFill>
                  <a:srgbClr val="FF0000"/>
                </a:solidFill>
                <a:latin typeface="+mn-lt"/>
                <a:ea typeface="+mn-ea"/>
                <a:cs typeface="+mn-cs"/>
              </a:rPr>
              <a:t>:</a:t>
            </a:r>
          </a:p>
          <a:p>
            <a:r>
              <a:rPr lang="hr-HR" sz="1200" b="1" i="0" u="none" strike="noStrike" kern="1200" baseline="0" dirty="0">
                <a:solidFill>
                  <a:srgbClr val="FF0000"/>
                </a:solidFill>
                <a:latin typeface="+mn-lt"/>
                <a:ea typeface="+mn-ea"/>
                <a:cs typeface="+mn-cs"/>
              </a:rPr>
              <a:t>10.1016/j.drugpo.2013.10.015</a:t>
            </a:r>
          </a:p>
          <a:p>
            <a:r>
              <a:rPr lang="en-US" sz="1200" b="1" i="0" u="none" strike="noStrike" kern="1200" baseline="0" dirty="0">
                <a:solidFill>
                  <a:srgbClr val="FF0000"/>
                </a:solidFill>
                <a:latin typeface="+mn-lt"/>
                <a:ea typeface="+mn-ea"/>
                <a:cs typeface="+mn-cs"/>
              </a:rPr>
              <a:t>8. Green, T. C., Black, R., Serrano, J. M. G., </a:t>
            </a:r>
            <a:r>
              <a:rPr lang="en-US" sz="1200" b="1" i="0" u="none" strike="noStrike" kern="1200" baseline="0" dirty="0" err="1">
                <a:solidFill>
                  <a:srgbClr val="FF0000"/>
                </a:solidFill>
                <a:latin typeface="+mn-lt"/>
                <a:ea typeface="+mn-ea"/>
                <a:cs typeface="+mn-cs"/>
              </a:rPr>
              <a:t>Budman</a:t>
            </a:r>
            <a:r>
              <a:rPr lang="en-US" sz="1200" b="1" i="0" u="none" strike="noStrike" kern="1200" baseline="0" dirty="0">
                <a:solidFill>
                  <a:srgbClr val="FF0000"/>
                </a:solidFill>
                <a:latin typeface="+mn-lt"/>
                <a:ea typeface="+mn-ea"/>
                <a:cs typeface="+mn-cs"/>
              </a:rPr>
              <a:t>, S. H., &amp; Butler, S. F. (2011). Typologies of prescription opioid use</a:t>
            </a:r>
          </a:p>
          <a:p>
            <a:r>
              <a:rPr lang="en-US" sz="1200" b="1" i="0" u="none" strike="noStrike" kern="1200" baseline="0" dirty="0">
                <a:solidFill>
                  <a:srgbClr val="FF0000"/>
                </a:solidFill>
                <a:latin typeface="+mn-lt"/>
                <a:ea typeface="+mn-ea"/>
                <a:cs typeface="+mn-cs"/>
              </a:rPr>
              <a:t>in a large sample of adults assessed for substance abuse treatment. </a:t>
            </a:r>
            <a:r>
              <a:rPr lang="en-US" sz="1200" b="1" i="0" u="none" strike="noStrike" kern="1200" baseline="0" dirty="0" err="1">
                <a:solidFill>
                  <a:srgbClr val="FF0000"/>
                </a:solidFill>
                <a:latin typeface="+mn-lt"/>
                <a:ea typeface="+mn-ea"/>
                <a:cs typeface="+mn-cs"/>
              </a:rPr>
              <a:t>PloS</a:t>
            </a:r>
            <a:r>
              <a:rPr lang="en-US" sz="1200" b="1" i="0" u="none" strike="noStrike" kern="1200" baseline="0" dirty="0">
                <a:solidFill>
                  <a:srgbClr val="FF0000"/>
                </a:solidFill>
                <a:latin typeface="+mn-lt"/>
                <a:ea typeface="+mn-ea"/>
                <a:cs typeface="+mn-cs"/>
              </a:rPr>
              <a:t> one, 6(11), e27244.</a:t>
            </a:r>
          </a:p>
          <a:p>
            <a:r>
              <a:rPr lang="en-US" sz="1200" b="1" i="0" u="none" strike="noStrike" kern="1200" baseline="0" dirty="0">
                <a:solidFill>
                  <a:srgbClr val="FF0000"/>
                </a:solidFill>
                <a:latin typeface="+mn-lt"/>
                <a:ea typeface="+mn-ea"/>
                <a:cs typeface="+mn-cs"/>
              </a:rPr>
              <a:t>9. Peirce, G. L., Smith, M. J., Abate, M. A., &amp; Halverson, J. (2012). Doctor and pharmacy shopping for controlled</a:t>
            </a:r>
          </a:p>
          <a:p>
            <a:r>
              <a:rPr lang="en-US" sz="1200" b="1" i="0" u="none" strike="noStrike" kern="1200" baseline="0" dirty="0">
                <a:solidFill>
                  <a:srgbClr val="FF0000"/>
                </a:solidFill>
                <a:latin typeface="+mn-lt"/>
                <a:ea typeface="+mn-ea"/>
                <a:cs typeface="+mn-cs"/>
              </a:rPr>
              <a:t>substances. Medical Care, 50(6), 494–500. Retrieved from http://</a:t>
            </a:r>
            <a:r>
              <a:rPr lang="en-US" sz="1200" b="1" i="0" u="none" strike="noStrike" kern="1200" baseline="0" dirty="0" err="1">
                <a:solidFill>
                  <a:srgbClr val="FF0000"/>
                </a:solidFill>
                <a:latin typeface="+mn-lt"/>
                <a:ea typeface="+mn-ea"/>
                <a:cs typeface="+mn-cs"/>
              </a:rPr>
              <a:t>doi.org</a:t>
            </a:r>
            <a:r>
              <a:rPr lang="en-US" sz="1200" b="1" i="0" u="none" strike="noStrike" kern="1200" baseline="0" dirty="0">
                <a:solidFill>
                  <a:srgbClr val="FF0000"/>
                </a:solidFill>
                <a:latin typeface="+mn-lt"/>
                <a:ea typeface="+mn-ea"/>
                <a:cs typeface="+mn-cs"/>
              </a:rPr>
              <a:t>/10.1097/MLR.0b013e31824ebd81</a:t>
            </a:r>
          </a:p>
          <a:p>
            <a:r>
              <a:rPr lang="pl-PL" sz="1200" b="1" i="0" u="none" strike="noStrike" kern="1200" baseline="0" dirty="0">
                <a:solidFill>
                  <a:srgbClr val="FF0000"/>
                </a:solidFill>
                <a:latin typeface="+mn-lt"/>
                <a:ea typeface="+mn-ea"/>
                <a:cs typeface="+mn-cs"/>
              </a:rPr>
              <a:t>10. </a:t>
            </a:r>
            <a:r>
              <a:rPr lang="pl-PL" sz="1200" b="1" i="0" u="none" strike="noStrike" kern="1200" baseline="0" dirty="0" err="1">
                <a:solidFill>
                  <a:srgbClr val="FF0000"/>
                </a:solidFill>
                <a:latin typeface="+mn-lt"/>
                <a:ea typeface="+mn-ea"/>
                <a:cs typeface="+mn-cs"/>
              </a:rPr>
              <a:t>Bohnert</a:t>
            </a:r>
            <a:r>
              <a:rPr lang="pl-PL" sz="1200" b="1" i="0" u="none" strike="noStrike" kern="1200" baseline="0" dirty="0">
                <a:solidFill>
                  <a:srgbClr val="FF0000"/>
                </a:solidFill>
                <a:latin typeface="+mn-lt"/>
                <a:ea typeface="+mn-ea"/>
                <a:cs typeface="+mn-cs"/>
              </a:rPr>
              <a:t>, A. S. B., </a:t>
            </a:r>
            <a:r>
              <a:rPr lang="pl-PL" sz="1200" b="1" i="0" u="none" strike="noStrike" kern="1200" baseline="0" dirty="0" err="1">
                <a:solidFill>
                  <a:srgbClr val="FF0000"/>
                </a:solidFill>
                <a:latin typeface="+mn-lt"/>
                <a:ea typeface="+mn-ea"/>
                <a:cs typeface="+mn-cs"/>
              </a:rPr>
              <a:t>Valenstein</a:t>
            </a:r>
            <a:r>
              <a:rPr lang="pl-PL" sz="1200" b="1" i="0" u="none" strike="noStrike" kern="1200" baseline="0" dirty="0">
                <a:solidFill>
                  <a:srgbClr val="FF0000"/>
                </a:solidFill>
                <a:latin typeface="+mn-lt"/>
                <a:ea typeface="+mn-ea"/>
                <a:cs typeface="+mn-cs"/>
              </a:rPr>
              <a:t>, M., </a:t>
            </a:r>
            <a:r>
              <a:rPr lang="pl-PL" sz="1200" b="1" i="0" u="none" strike="noStrike" kern="1200" baseline="0" dirty="0" err="1">
                <a:solidFill>
                  <a:srgbClr val="FF0000"/>
                </a:solidFill>
                <a:latin typeface="+mn-lt"/>
                <a:ea typeface="+mn-ea"/>
                <a:cs typeface="+mn-cs"/>
              </a:rPr>
              <a:t>Bair</a:t>
            </a:r>
            <a:r>
              <a:rPr lang="pl-PL" sz="1200" b="1" i="0" u="none" strike="noStrike" kern="1200" baseline="0" dirty="0">
                <a:solidFill>
                  <a:srgbClr val="FF0000"/>
                </a:solidFill>
                <a:latin typeface="+mn-lt"/>
                <a:ea typeface="+mn-ea"/>
                <a:cs typeface="+mn-cs"/>
              </a:rPr>
              <a:t>, M. J., </a:t>
            </a:r>
            <a:r>
              <a:rPr lang="pl-PL" sz="1200" b="1" i="0" u="none" strike="noStrike" kern="1200" baseline="0" dirty="0" err="1">
                <a:solidFill>
                  <a:srgbClr val="FF0000"/>
                </a:solidFill>
                <a:latin typeface="+mn-lt"/>
                <a:ea typeface="+mn-ea"/>
                <a:cs typeface="+mn-cs"/>
              </a:rPr>
              <a:t>Ganoczy</a:t>
            </a:r>
            <a:r>
              <a:rPr lang="pl-PL" sz="1200" b="1" i="0" u="none" strike="noStrike" kern="1200" baseline="0" dirty="0">
                <a:solidFill>
                  <a:srgbClr val="FF0000"/>
                </a:solidFill>
                <a:latin typeface="+mn-lt"/>
                <a:ea typeface="+mn-ea"/>
                <a:cs typeface="+mn-cs"/>
              </a:rPr>
              <a:t>, D., </a:t>
            </a:r>
            <a:r>
              <a:rPr lang="pl-PL" sz="1200" b="1" i="0" u="none" strike="noStrike" kern="1200" baseline="0" dirty="0" err="1">
                <a:solidFill>
                  <a:srgbClr val="FF0000"/>
                </a:solidFill>
                <a:latin typeface="+mn-lt"/>
                <a:ea typeface="+mn-ea"/>
                <a:cs typeface="+mn-cs"/>
              </a:rPr>
              <a:t>McCarthy</a:t>
            </a:r>
            <a:r>
              <a:rPr lang="pl-PL" sz="1200" b="1" i="0" u="none" strike="noStrike" kern="1200" baseline="0" dirty="0">
                <a:solidFill>
                  <a:srgbClr val="FF0000"/>
                </a:solidFill>
                <a:latin typeface="+mn-lt"/>
                <a:ea typeface="+mn-ea"/>
                <a:cs typeface="+mn-cs"/>
              </a:rPr>
              <a:t>, J. F., </a:t>
            </a:r>
            <a:r>
              <a:rPr lang="pl-PL" sz="1200" b="1" i="0" u="none" strike="noStrike" kern="1200" baseline="0" dirty="0" err="1">
                <a:solidFill>
                  <a:srgbClr val="FF0000"/>
                </a:solidFill>
                <a:latin typeface="+mn-lt"/>
                <a:ea typeface="+mn-ea"/>
                <a:cs typeface="+mn-cs"/>
              </a:rPr>
              <a:t>Ilgen</a:t>
            </a:r>
            <a:r>
              <a:rPr lang="pl-PL" sz="1200" b="1" i="0" u="none" strike="noStrike" kern="1200" baseline="0" dirty="0">
                <a:solidFill>
                  <a:srgbClr val="FF0000"/>
                </a:solidFill>
                <a:latin typeface="+mn-lt"/>
                <a:ea typeface="+mn-ea"/>
                <a:cs typeface="+mn-cs"/>
              </a:rPr>
              <a:t>, M. A., &amp; </a:t>
            </a:r>
            <a:r>
              <a:rPr lang="pl-PL" sz="1200" b="1" i="0" u="none" strike="noStrike" kern="1200" baseline="0" dirty="0" err="1">
                <a:solidFill>
                  <a:srgbClr val="FF0000"/>
                </a:solidFill>
                <a:latin typeface="+mn-lt"/>
                <a:ea typeface="+mn-ea"/>
                <a:cs typeface="+mn-cs"/>
              </a:rPr>
              <a:t>Blow</a:t>
            </a:r>
            <a:r>
              <a:rPr lang="pl-PL" sz="1200" b="1" i="0" u="none" strike="noStrike" kern="1200" baseline="0" dirty="0">
                <a:solidFill>
                  <a:srgbClr val="FF0000"/>
                </a:solidFill>
                <a:latin typeface="+mn-lt"/>
                <a:ea typeface="+mn-ea"/>
                <a:cs typeface="+mn-cs"/>
              </a:rPr>
              <a:t>, F. C. (2011).</a:t>
            </a:r>
          </a:p>
          <a:p>
            <a:r>
              <a:rPr lang="pl-PL" sz="1200" b="1" i="0" u="none" strike="noStrike" kern="1200" baseline="0" dirty="0" err="1">
                <a:solidFill>
                  <a:srgbClr val="FF0000"/>
                </a:solidFill>
                <a:latin typeface="+mn-lt"/>
                <a:ea typeface="+mn-ea"/>
                <a:cs typeface="+mn-cs"/>
              </a:rPr>
              <a:t>Association</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between</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opioid</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prescribing</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patterns</a:t>
            </a:r>
            <a:r>
              <a:rPr lang="pl-PL" sz="1200" b="1" i="0" u="none" strike="noStrike" kern="1200" baseline="0" dirty="0">
                <a:solidFill>
                  <a:srgbClr val="FF0000"/>
                </a:solidFill>
                <a:latin typeface="+mn-lt"/>
                <a:ea typeface="+mn-ea"/>
                <a:cs typeface="+mn-cs"/>
              </a:rPr>
              <a:t> and </a:t>
            </a:r>
            <a:r>
              <a:rPr lang="pl-PL" sz="1200" b="1" i="0" u="none" strike="noStrike" kern="1200" baseline="0" dirty="0" err="1">
                <a:solidFill>
                  <a:srgbClr val="FF0000"/>
                </a:solidFill>
                <a:latin typeface="+mn-lt"/>
                <a:ea typeface="+mn-ea"/>
                <a:cs typeface="+mn-cs"/>
              </a:rPr>
              <a:t>opioid</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overdose-related</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deaths</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Journal</a:t>
            </a:r>
            <a:r>
              <a:rPr lang="pl-PL" sz="1200" b="1" i="0" u="none" strike="noStrike" kern="1200" baseline="0" dirty="0">
                <a:solidFill>
                  <a:srgbClr val="FF0000"/>
                </a:solidFill>
                <a:latin typeface="+mn-lt"/>
                <a:ea typeface="+mn-ea"/>
                <a:cs typeface="+mn-cs"/>
              </a:rPr>
              <a:t> of the American</a:t>
            </a:r>
          </a:p>
          <a:p>
            <a:r>
              <a:rPr lang="en-US" sz="1200" b="1" i="0" u="none" strike="noStrike" kern="1200" baseline="0" dirty="0">
                <a:solidFill>
                  <a:srgbClr val="FF0000"/>
                </a:solidFill>
                <a:latin typeface="+mn-lt"/>
                <a:ea typeface="+mn-ea"/>
                <a:cs typeface="+mn-cs"/>
              </a:rPr>
              <a:t>Medical Association, 305(13), 1315–1321. Retrieved from http://</a:t>
            </a:r>
            <a:r>
              <a:rPr lang="en-US" sz="1200" b="1" i="0" u="none" strike="noStrike" kern="1200" baseline="0" dirty="0" err="1">
                <a:solidFill>
                  <a:srgbClr val="FF0000"/>
                </a:solidFill>
                <a:latin typeface="+mn-lt"/>
                <a:ea typeface="+mn-ea"/>
                <a:cs typeface="+mn-cs"/>
              </a:rPr>
              <a:t>doi.org</a:t>
            </a:r>
            <a:r>
              <a:rPr lang="en-US" sz="1200" b="1" i="0" u="none" strike="noStrike" kern="1200" baseline="0" dirty="0">
                <a:solidFill>
                  <a:srgbClr val="FF0000"/>
                </a:solidFill>
                <a:latin typeface="+mn-lt"/>
                <a:ea typeface="+mn-ea"/>
                <a:cs typeface="+mn-cs"/>
              </a:rPr>
              <a:t>/10.1001/jama.2011.370</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11CF91B-61AB-43F5-A286-B145FA3C52F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02655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mj-lt"/>
              <a:buAutoNum type="arabicPeriod"/>
              <a:tabLst>
                <a:tab pos="457200" algn="l"/>
              </a:tabLst>
            </a:pPr>
            <a:r>
              <a:rPr lang="en-US" sz="1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What is the primary purpose of Narcan (naloxone)?</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 To treat alcohol addiction</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 To reverse opioid overdose</a:t>
            </a:r>
            <a:endParaRPr lang="en-US" sz="1100" b="1"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 To reduce anxiety symptoms</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 To lower blood pressure</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2"/>
              <a:tabLst>
                <a:tab pos="457200" algn="l"/>
              </a:tabLst>
            </a:pPr>
            <a:r>
              <a:rPr lang="en-US" sz="1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Which method is commonly used to administer Narcan in an emergency situation?</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 Oral tablets</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 Intramuscular injection</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 Intranasal spray</a:t>
            </a:r>
            <a:endParaRPr lang="en-US" sz="1100" b="1"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 Subcutaneous injection</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3"/>
              <a:tabLst>
                <a:tab pos="457200" algn="l"/>
              </a:tabLst>
            </a:pPr>
            <a:r>
              <a:rPr lang="en-US" sz="1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What are the typical signs of opioid overdose that indicate the need for Narcan administration?</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 Rapid breathing and flushed skin</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 Confusion and agitation</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 Unresponsiveness and shallow breathing</a:t>
            </a:r>
            <a:endParaRPr lang="en-US" sz="1100" b="1"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 Dilated pupils and increased heart rate</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4"/>
              <a:tabLst>
                <a:tab pos="457200" algn="l"/>
              </a:tabLst>
            </a:pPr>
            <a:r>
              <a:rPr lang="en-US" sz="1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What should be done immediately after administering Narcan?</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 Wait for the person to wake up on their own</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 Leave the person alone and call for help</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 Administer a second dose of Narcan immediately</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 Continue monitoring the person and their breathing</a:t>
            </a:r>
            <a:endParaRPr lang="en-US" sz="1100" b="1"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5"/>
              <a:tabLst>
                <a:tab pos="457200" algn="l"/>
              </a:tabLst>
            </a:pPr>
            <a:r>
              <a:rPr lang="en-US" sz="1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In which scenario should Narcan be administered?</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 Suspected alcohol overdose</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 Suspected benzodiazepine overdose</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 Suspected opioid overdose</a:t>
            </a:r>
            <a:endParaRPr lang="en-US" sz="1100" b="1"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 Suspected stimulant overdose</a:t>
            </a:r>
            <a:endParaRPr lang="en-US" sz="11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618B1F4E-96D6-4BD1-A8A7-8296AC55E3C3}" type="slidenum">
              <a:rPr lang="en-US" smtClean="0"/>
              <a:t>27</a:t>
            </a:fld>
            <a:endParaRPr lang="en-US"/>
          </a:p>
        </p:txBody>
      </p:sp>
    </p:spTree>
    <p:extLst>
      <p:ext uri="{BB962C8B-B14F-4D97-AF65-F5344CB8AC3E}">
        <p14:creationId xmlns:p14="http://schemas.microsoft.com/office/powerpoint/2010/main" val="39108219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574DEBF-BD97-2E49-949A-929EF7FD3CB1}" type="slidenum">
              <a:rPr kumimoji="0"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8095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US" b="1" dirty="0">
                <a:solidFill>
                  <a:srgbClr val="FF0000"/>
                </a:solidFill>
              </a:rPr>
              <a:t>Information from CAPT</a:t>
            </a:r>
            <a:r>
              <a:rPr lang="en-US" b="1" baseline="0" dirty="0">
                <a:solidFill>
                  <a:srgbClr val="FF0000"/>
                </a:solidFill>
              </a:rPr>
              <a:t> Webinar:</a:t>
            </a:r>
            <a:br>
              <a:rPr lang="en-US" b="1" baseline="0" dirty="0">
                <a:solidFill>
                  <a:srgbClr val="FF0000"/>
                </a:solidFill>
              </a:rPr>
            </a:br>
            <a:br>
              <a:rPr lang="en-US" b="1" baseline="0" dirty="0">
                <a:solidFill>
                  <a:srgbClr val="FF0000"/>
                </a:solidFill>
              </a:rPr>
            </a:br>
            <a:r>
              <a:rPr lang="en-US" b="1" baseline="0" dirty="0">
                <a:solidFill>
                  <a:srgbClr val="FF0000"/>
                </a:solidFill>
              </a:rPr>
              <a:t>History of substance use or misuse: </a:t>
            </a:r>
            <a:br>
              <a:rPr lang="en-US" b="1" baseline="0" dirty="0">
                <a:solidFill>
                  <a:srgbClr val="FF0000"/>
                </a:solidFill>
              </a:rPr>
            </a:br>
            <a:r>
              <a:rPr lang="en-US" b="1" baseline="0" dirty="0">
                <a:solidFill>
                  <a:srgbClr val="FF0000"/>
                </a:solidFill>
              </a:rPr>
              <a:t>“Individuals who overdose are more likely than their counterparts to have a history of substance use or misuse, such as having: </a:t>
            </a:r>
            <a:br>
              <a:rPr lang="en-US" b="1" baseline="0" dirty="0">
                <a:solidFill>
                  <a:srgbClr val="FF0000"/>
                </a:solidFill>
              </a:rPr>
            </a:br>
            <a:r>
              <a:rPr lang="en-US" sz="1200" b="1" i="0" u="none" strike="noStrike" kern="1200" baseline="0" dirty="0">
                <a:solidFill>
                  <a:srgbClr val="FF0000"/>
                </a:solidFill>
                <a:latin typeface="+mn-lt"/>
                <a:ea typeface="+mn-ea"/>
                <a:cs typeface="+mn-cs"/>
              </a:rPr>
              <a:t>• Misused prescription drugs in the past 90 days (5)</a:t>
            </a:r>
          </a:p>
          <a:p>
            <a:r>
              <a:rPr lang="en-US" sz="1200" b="1" i="0" u="none" strike="noStrike" kern="1200" baseline="0" dirty="0">
                <a:solidFill>
                  <a:srgbClr val="FF0000"/>
                </a:solidFill>
                <a:latin typeface="+mn-lt"/>
                <a:ea typeface="+mn-ea"/>
                <a:cs typeface="+mn-cs"/>
              </a:rPr>
              <a:t>• Misused potent opioids, such as fentanyl (6)</a:t>
            </a:r>
          </a:p>
          <a:p>
            <a:r>
              <a:rPr lang="en-US" sz="1200" b="1" i="0" u="none" strike="noStrike" kern="1200" baseline="0" dirty="0">
                <a:solidFill>
                  <a:srgbClr val="FF0000"/>
                </a:solidFill>
                <a:latin typeface="+mn-lt"/>
                <a:ea typeface="+mn-ea"/>
                <a:cs typeface="+mn-cs"/>
              </a:rPr>
              <a:t>• Used prescription opioids and benzodiazepines (sedatives, anticonvulsants, muscle relaxers, etc.) at the same time (7)</a:t>
            </a:r>
          </a:p>
          <a:p>
            <a:r>
              <a:rPr lang="en-US" sz="1200" b="1" i="0" u="none" strike="noStrike" kern="1200" baseline="0" dirty="0">
                <a:solidFill>
                  <a:srgbClr val="FF0000"/>
                </a:solidFill>
                <a:latin typeface="+mn-lt"/>
                <a:ea typeface="+mn-ea"/>
                <a:cs typeface="+mn-cs"/>
              </a:rPr>
              <a:t>• Used heroin in her/his lifetime (7)</a:t>
            </a:r>
          </a:p>
          <a:p>
            <a:r>
              <a:rPr lang="en-US" sz="1200" b="1" i="0" u="none" strike="noStrike" kern="1200" baseline="0" dirty="0">
                <a:solidFill>
                  <a:srgbClr val="FF0000"/>
                </a:solidFill>
                <a:latin typeface="+mn-lt"/>
                <a:ea typeface="+mn-ea"/>
                <a:cs typeface="+mn-cs"/>
              </a:rPr>
              <a:t>• Used alcohol heavily (8)</a:t>
            </a:r>
          </a:p>
          <a:p>
            <a:r>
              <a:rPr lang="en-US" sz="1200" b="1" i="0" u="none" strike="noStrike" kern="1200" baseline="0" dirty="0">
                <a:solidFill>
                  <a:srgbClr val="FF0000"/>
                </a:solidFill>
                <a:latin typeface="+mn-lt"/>
                <a:ea typeface="+mn-ea"/>
                <a:cs typeface="+mn-cs"/>
              </a:rPr>
              <a:t>• Used injection drugs in the past 90 days (5) “</a:t>
            </a:r>
          </a:p>
          <a:p>
            <a:endParaRPr lang="en-US" sz="1200" b="1" i="0" u="none" strike="noStrike" kern="1200" baseline="0" dirty="0">
              <a:solidFill>
                <a:srgbClr val="FF0000"/>
              </a:solidFill>
              <a:latin typeface="+mn-lt"/>
              <a:ea typeface="+mn-ea"/>
              <a:cs typeface="+mn-cs"/>
            </a:endParaRPr>
          </a:p>
          <a:p>
            <a:r>
              <a:rPr lang="en-US" sz="1200" b="1" i="0" u="none" strike="noStrike" kern="1200" baseline="0" dirty="0">
                <a:solidFill>
                  <a:srgbClr val="FF0000"/>
                </a:solidFill>
                <a:latin typeface="+mn-lt"/>
                <a:ea typeface="+mn-ea"/>
                <a:cs typeface="+mn-cs"/>
              </a:rPr>
              <a:t>Access to Prescription Drugs:</a:t>
            </a:r>
          </a:p>
          <a:p>
            <a:r>
              <a:rPr lang="en-US" sz="1200" b="1" i="0" u="none" strike="noStrike" kern="1200" baseline="0" dirty="0">
                <a:solidFill>
                  <a:srgbClr val="FF0000"/>
                </a:solidFill>
                <a:latin typeface="+mn-lt"/>
                <a:ea typeface="+mn-ea"/>
                <a:cs typeface="+mn-cs"/>
              </a:rPr>
              <a:t>“Individuals who overdose are also more likely to have had access to prescription drugs, including:</a:t>
            </a:r>
            <a:br>
              <a:rPr lang="en-US" sz="1200" b="1" i="0" u="none" strike="noStrike" kern="1200" baseline="0" dirty="0">
                <a:solidFill>
                  <a:srgbClr val="FF0000"/>
                </a:solidFill>
                <a:latin typeface="+mn-lt"/>
                <a:ea typeface="+mn-ea"/>
                <a:cs typeface="+mn-cs"/>
              </a:rPr>
            </a:br>
            <a:r>
              <a:rPr lang="en-US" sz="1200" b="1" i="0" u="none" strike="noStrike" kern="1200" baseline="0" dirty="0">
                <a:solidFill>
                  <a:srgbClr val="FF0000"/>
                </a:solidFill>
                <a:latin typeface="+mn-lt"/>
                <a:ea typeface="+mn-ea"/>
                <a:cs typeface="+mn-cs"/>
              </a:rPr>
              <a:t>• excessive exposure to prescription opioids or benzodiazepines (9)</a:t>
            </a:r>
          </a:p>
          <a:p>
            <a:r>
              <a:rPr lang="en-US" sz="1200" b="1" i="0" u="none" strike="noStrike" kern="1200" baseline="0" dirty="0">
                <a:solidFill>
                  <a:srgbClr val="FF0000"/>
                </a:solidFill>
                <a:latin typeface="+mn-lt"/>
                <a:ea typeface="+mn-ea"/>
                <a:cs typeface="+mn-cs"/>
              </a:rPr>
              <a:t>• a maximum prescribed daily opioid dosage greater than 100 milligrams (10)</a:t>
            </a:r>
          </a:p>
          <a:p>
            <a:r>
              <a:rPr lang="en-US" sz="1200" b="1" i="0" u="none" strike="noStrike" kern="1200" baseline="0" dirty="0">
                <a:solidFill>
                  <a:srgbClr val="FF0000"/>
                </a:solidFill>
                <a:latin typeface="+mn-lt"/>
                <a:ea typeface="+mn-ea"/>
                <a:cs typeface="+mn-cs"/>
              </a:rPr>
              <a:t>• a prescription for opioids or tranquilizers (5)</a:t>
            </a:r>
          </a:p>
          <a:p>
            <a:r>
              <a:rPr lang="en-US" sz="1200" b="1" i="0" u="none" strike="noStrike" kern="1200" baseline="0" dirty="0">
                <a:solidFill>
                  <a:srgbClr val="FF0000"/>
                </a:solidFill>
                <a:latin typeface="+mn-lt"/>
                <a:ea typeface="+mn-ea"/>
                <a:cs typeface="+mn-cs"/>
              </a:rPr>
              <a:t>• filled prescriptions for two or more types of controlled substances (9)</a:t>
            </a:r>
          </a:p>
          <a:p>
            <a:r>
              <a:rPr lang="en-US" sz="1200" b="1" i="0" u="none" strike="noStrike" kern="1200" baseline="0" dirty="0">
                <a:solidFill>
                  <a:srgbClr val="FF0000"/>
                </a:solidFill>
                <a:latin typeface="+mn-lt"/>
                <a:ea typeface="+mn-ea"/>
                <a:cs typeface="+mn-cs"/>
              </a:rPr>
              <a:t>• four or more filled prescriptions (9)</a:t>
            </a:r>
          </a:p>
          <a:p>
            <a:endParaRPr lang="en-US" sz="1200" b="1" i="0" u="none" strike="noStrike" kern="1200" baseline="0" dirty="0">
              <a:solidFill>
                <a:srgbClr val="FF0000"/>
              </a:solidFill>
              <a:latin typeface="+mn-lt"/>
              <a:ea typeface="+mn-ea"/>
              <a:cs typeface="+mn-cs"/>
            </a:endParaRPr>
          </a:p>
          <a:p>
            <a:r>
              <a:rPr lang="en-US" sz="1200" b="1" i="0" u="none" strike="noStrike" kern="1200" baseline="0" dirty="0">
                <a:solidFill>
                  <a:srgbClr val="FF0000"/>
                </a:solidFill>
                <a:latin typeface="+mn-lt"/>
                <a:ea typeface="+mn-ea"/>
                <a:cs typeface="+mn-cs"/>
              </a:rPr>
              <a:t>“Engage in doctor-shopping or pharmacy-shopping behavior” (9)</a:t>
            </a:r>
          </a:p>
          <a:p>
            <a:endParaRPr lang="en-US" sz="1200" b="1" i="0" u="none" strike="noStrike" kern="1200" baseline="0" dirty="0">
              <a:solidFill>
                <a:srgbClr val="FF0000"/>
              </a:solidFill>
              <a:latin typeface="+mn-lt"/>
              <a:ea typeface="+mn-ea"/>
              <a:cs typeface="+mn-cs"/>
            </a:endParaRPr>
          </a:p>
          <a:p>
            <a:r>
              <a:rPr lang="en-US" sz="1200" b="1" i="0" u="none" strike="noStrike" kern="1200" baseline="0" dirty="0">
                <a:solidFill>
                  <a:srgbClr val="FF0000"/>
                </a:solidFill>
                <a:latin typeface="+mn-lt"/>
                <a:ea typeface="+mn-ea"/>
                <a:cs typeface="+mn-cs"/>
              </a:rPr>
              <a:t>“Witnessed a family member overdose” (5)</a:t>
            </a:r>
          </a:p>
          <a:p>
            <a:endParaRPr lang="en-US" b="1" dirty="0">
              <a:solidFill>
                <a:srgbClr val="FF0000"/>
              </a:solidFill>
            </a:endParaRPr>
          </a:p>
          <a:p>
            <a:r>
              <a:rPr lang="en-US" b="1" dirty="0">
                <a:solidFill>
                  <a:srgbClr val="FF0000"/>
                </a:solidFill>
              </a:rPr>
              <a:t>“Been</a:t>
            </a:r>
            <a:r>
              <a:rPr lang="en-US" b="1" baseline="0" dirty="0">
                <a:solidFill>
                  <a:srgbClr val="FF0000"/>
                </a:solidFill>
              </a:rPr>
              <a:t> incarcerated or had a change in tolerance related to incarceration history (5)”</a:t>
            </a:r>
            <a:endParaRPr lang="en-US" b="1" dirty="0">
              <a:solidFill>
                <a:srgbClr val="FF0000"/>
              </a:solidFill>
            </a:endParaRPr>
          </a:p>
          <a:p>
            <a:pPr marL="0" indent="0">
              <a:buFont typeface="Arial"/>
              <a:buNone/>
            </a:pPr>
            <a:br>
              <a:rPr lang="en-US" b="1" dirty="0">
                <a:solidFill>
                  <a:srgbClr val="FF0000"/>
                </a:solidFill>
              </a:rPr>
            </a:br>
            <a:r>
              <a:rPr lang="en-US" b="1" dirty="0">
                <a:solidFill>
                  <a:srgbClr val="FF0000"/>
                </a:solidFill>
              </a:rPr>
              <a:t>“Been admitted to a psychiatric hospital</a:t>
            </a:r>
            <a:r>
              <a:rPr lang="en-US" b="1" baseline="0" dirty="0">
                <a:solidFill>
                  <a:srgbClr val="FF0000"/>
                </a:solidFill>
              </a:rPr>
              <a:t> (8)”</a:t>
            </a:r>
          </a:p>
          <a:p>
            <a:pPr marL="0" indent="0">
              <a:buFont typeface="Arial"/>
              <a:buNone/>
            </a:pPr>
            <a:endParaRPr lang="en-US" b="1" baseline="0" dirty="0">
              <a:solidFill>
                <a:srgbClr val="FF0000"/>
              </a:solidFill>
            </a:endParaRPr>
          </a:p>
          <a:p>
            <a:pPr marL="0" indent="0">
              <a:buFont typeface="Arial"/>
              <a:buNone/>
            </a:pPr>
            <a:r>
              <a:rPr lang="en-US" b="1" baseline="0" dirty="0">
                <a:solidFill>
                  <a:srgbClr val="FF0000"/>
                </a:solidFill>
              </a:rPr>
              <a:t>“Experienced homelessness in the past 90 days (5)”</a:t>
            </a:r>
          </a:p>
          <a:p>
            <a:pPr marL="0" indent="0">
              <a:buFont typeface="Arial"/>
              <a:buNone/>
            </a:pPr>
            <a:endParaRPr lang="en-US" b="1" baseline="0" dirty="0">
              <a:solidFill>
                <a:srgbClr val="FF0000"/>
              </a:solidFill>
            </a:endParaRPr>
          </a:p>
          <a:p>
            <a:pPr marL="0" indent="0">
              <a:buFont typeface="Arial"/>
              <a:buNone/>
            </a:pPr>
            <a:r>
              <a:rPr lang="en-US" b="0" baseline="0" dirty="0">
                <a:solidFill>
                  <a:srgbClr val="FF0000"/>
                </a:solidFill>
              </a:rPr>
              <a:t>“Experienced a non-fatal overdose”</a:t>
            </a:r>
            <a:br>
              <a:rPr lang="en-US" b="0" dirty="0">
                <a:solidFill>
                  <a:srgbClr val="FF0000"/>
                </a:solidFill>
              </a:rPr>
            </a:br>
            <a:r>
              <a:rPr lang="en-US" b="0" dirty="0">
                <a:solidFill>
                  <a:srgbClr val="FF0000"/>
                </a:solidFill>
              </a:rPr>
              <a:t>General</a:t>
            </a:r>
            <a:r>
              <a:rPr lang="en-US" b="0" baseline="0" dirty="0">
                <a:solidFill>
                  <a:srgbClr val="FF0000"/>
                </a:solidFill>
              </a:rPr>
              <a:t> risk factors:</a:t>
            </a:r>
            <a:br>
              <a:rPr lang="en-US" b="0" baseline="0" dirty="0">
                <a:solidFill>
                  <a:srgbClr val="FF0000"/>
                </a:solidFill>
              </a:rPr>
            </a:br>
            <a:r>
              <a:rPr lang="en-US" b="0" baseline="0" dirty="0">
                <a:solidFill>
                  <a:srgbClr val="FF0000"/>
                </a:solidFill>
              </a:rPr>
              <a:t>- 2.8 times higher for individuals age 61-70</a:t>
            </a:r>
            <a:br>
              <a:rPr lang="en-US" b="0" baseline="0" dirty="0">
                <a:solidFill>
                  <a:srgbClr val="FF0000"/>
                </a:solidFill>
              </a:rPr>
            </a:br>
            <a:r>
              <a:rPr lang="en-US" b="0" baseline="0" dirty="0">
                <a:solidFill>
                  <a:srgbClr val="FF0000"/>
                </a:solidFill>
              </a:rPr>
              <a:t>- 5.4 times higher for age 71-80</a:t>
            </a:r>
            <a:br>
              <a:rPr lang="en-US" b="0" baseline="0" dirty="0">
                <a:solidFill>
                  <a:srgbClr val="FF0000"/>
                </a:solidFill>
              </a:rPr>
            </a:br>
            <a:r>
              <a:rPr lang="en-US" b="0" baseline="0" dirty="0">
                <a:solidFill>
                  <a:srgbClr val="FF0000"/>
                </a:solidFill>
              </a:rPr>
              <a:t>- 8.7 times higher for those over age 80</a:t>
            </a:r>
          </a:p>
          <a:p>
            <a:pPr marL="0" indent="0">
              <a:buFont typeface="Arial"/>
              <a:buNone/>
            </a:pPr>
            <a:endParaRPr lang="en-US" b="1" baseline="0" dirty="0">
              <a:solidFill>
                <a:srgbClr val="FF0000"/>
              </a:solidFill>
            </a:endParaRPr>
          </a:p>
          <a:p>
            <a:pPr marL="0" indent="0">
              <a:buFont typeface="Arial"/>
              <a:buNone/>
            </a:pPr>
            <a:endParaRPr lang="en-US" b="1" baseline="0" dirty="0">
              <a:solidFill>
                <a:srgbClr val="FF0000"/>
              </a:solidFill>
            </a:endParaRPr>
          </a:p>
          <a:p>
            <a:r>
              <a:rPr lang="en-US" b="1" baseline="0" dirty="0">
                <a:solidFill>
                  <a:srgbClr val="FF0000"/>
                </a:solidFill>
              </a:rPr>
              <a:t>REFERENCES FROM CAPT WEBINAR THAT MATCH NUMBERS ABOVE:</a:t>
            </a:r>
            <a:br>
              <a:rPr lang="en-US" b="1" baseline="0" dirty="0">
                <a:solidFill>
                  <a:srgbClr val="FF0000"/>
                </a:solidFill>
              </a:rPr>
            </a:br>
            <a:r>
              <a:rPr lang="en-US" b="1" baseline="0" dirty="0">
                <a:solidFill>
                  <a:srgbClr val="FF0000"/>
                </a:solidFill>
              </a:rPr>
              <a:t>1. </a:t>
            </a:r>
            <a:r>
              <a:rPr lang="en-US" sz="1200" b="1" i="0" u="none" strike="noStrike" kern="1200" baseline="0" dirty="0">
                <a:solidFill>
                  <a:srgbClr val="FF0000"/>
                </a:solidFill>
                <a:latin typeface="+mn-lt"/>
                <a:ea typeface="+mn-ea"/>
                <a:cs typeface="+mn-cs"/>
              </a:rPr>
              <a:t>NIDA (2015). Opioids. Retrieved November 1, 2016, from https://</a:t>
            </a:r>
            <a:r>
              <a:rPr lang="en-US" sz="1200" b="1" i="0" u="none" strike="noStrike" kern="1200" baseline="0" dirty="0" err="1">
                <a:solidFill>
                  <a:srgbClr val="FF0000"/>
                </a:solidFill>
                <a:latin typeface="+mn-lt"/>
                <a:ea typeface="+mn-ea"/>
                <a:cs typeface="+mn-cs"/>
              </a:rPr>
              <a:t>www.drugabuse.gov</a:t>
            </a:r>
            <a:r>
              <a:rPr lang="en-US" sz="1200" b="1" i="0" u="none" strike="noStrike" kern="1200" baseline="0" dirty="0">
                <a:solidFill>
                  <a:srgbClr val="FF0000"/>
                </a:solidFill>
                <a:latin typeface="+mn-lt"/>
                <a:ea typeface="+mn-ea"/>
                <a:cs typeface="+mn-cs"/>
              </a:rPr>
              <a:t>/drugs-abuse/opioids.</a:t>
            </a:r>
          </a:p>
          <a:p>
            <a:r>
              <a:rPr lang="en-US" sz="1200" b="1" i="0" u="none" strike="noStrike" kern="1200" baseline="0" dirty="0">
                <a:solidFill>
                  <a:srgbClr val="FF0000"/>
                </a:solidFill>
                <a:latin typeface="+mn-lt"/>
                <a:ea typeface="+mn-ea"/>
                <a:cs typeface="+mn-cs"/>
              </a:rPr>
              <a:t>2. </a:t>
            </a:r>
            <a:r>
              <a:rPr lang="en-US" sz="1200" b="1" i="0" u="none" strike="noStrike" kern="1200" baseline="0" dirty="0" err="1">
                <a:solidFill>
                  <a:srgbClr val="FF0000"/>
                </a:solidFill>
                <a:latin typeface="+mn-lt"/>
                <a:ea typeface="+mn-ea"/>
                <a:cs typeface="+mn-cs"/>
              </a:rPr>
              <a:t>Rossen</a:t>
            </a:r>
            <a:r>
              <a:rPr lang="en-US" sz="1200" b="1" i="0" u="none" strike="noStrike" kern="1200" baseline="0" dirty="0">
                <a:solidFill>
                  <a:srgbClr val="FF0000"/>
                </a:solidFill>
                <a:latin typeface="+mn-lt"/>
                <a:ea typeface="+mn-ea"/>
                <a:cs typeface="+mn-cs"/>
              </a:rPr>
              <a:t> LM, Bastian B, Warner M, Khan D, and Chong Y. Drug poisoning mortality: United States, 1999–2014.</a:t>
            </a:r>
          </a:p>
          <a:p>
            <a:r>
              <a:rPr lang="en-US" sz="1200" b="1" i="0" u="none" strike="noStrike" kern="1200" baseline="0" dirty="0">
                <a:solidFill>
                  <a:srgbClr val="FF0000"/>
                </a:solidFill>
                <a:latin typeface="+mn-lt"/>
                <a:ea typeface="+mn-ea"/>
                <a:cs typeface="+mn-cs"/>
              </a:rPr>
              <a:t>National Center for Health Statistics. 2016. Retrieved December 12, 2016, from https://</a:t>
            </a:r>
            <a:r>
              <a:rPr lang="en-US" sz="1200" b="1" i="0" u="none" strike="noStrike" kern="1200" baseline="0" dirty="0" err="1">
                <a:solidFill>
                  <a:srgbClr val="FF0000"/>
                </a:solidFill>
                <a:latin typeface="+mn-lt"/>
                <a:ea typeface="+mn-ea"/>
                <a:cs typeface="+mn-cs"/>
              </a:rPr>
              <a:t>blogs.cdc.gov</a:t>
            </a:r>
            <a:r>
              <a:rPr lang="en-US" sz="1200" b="1" i="0" u="none" strike="noStrike" kern="1200" baseline="0" dirty="0">
                <a:solidFill>
                  <a:srgbClr val="FF0000"/>
                </a:solidFill>
                <a:latin typeface="+mn-lt"/>
                <a:ea typeface="+mn-ea"/>
                <a:cs typeface="+mn-cs"/>
              </a:rPr>
              <a:t>/</a:t>
            </a:r>
            <a:r>
              <a:rPr lang="en-US" sz="1200" b="1" i="0" u="none" strike="noStrike" kern="1200" baseline="0" dirty="0" err="1">
                <a:solidFill>
                  <a:srgbClr val="FF0000"/>
                </a:solidFill>
                <a:latin typeface="+mn-lt"/>
                <a:ea typeface="+mn-ea"/>
                <a:cs typeface="+mn-cs"/>
              </a:rPr>
              <a:t>nchs-datavisualization</a:t>
            </a:r>
            <a:r>
              <a:rPr lang="en-US" sz="1200" b="1" i="0" u="none" strike="noStrike" kern="1200" baseline="0" dirty="0">
                <a:solidFill>
                  <a:srgbClr val="FF0000"/>
                </a:solidFill>
                <a:latin typeface="+mn-lt"/>
                <a:ea typeface="+mn-ea"/>
                <a:cs typeface="+mn-cs"/>
              </a:rPr>
              <a:t>/</a:t>
            </a:r>
          </a:p>
          <a:p>
            <a:r>
              <a:rPr lang="en-US" sz="1200" b="1" i="0" u="none" strike="noStrike" kern="1200" baseline="0" dirty="0">
                <a:solidFill>
                  <a:srgbClr val="FF0000"/>
                </a:solidFill>
                <a:latin typeface="+mn-lt"/>
                <a:ea typeface="+mn-ea"/>
                <a:cs typeface="+mn-cs"/>
              </a:rPr>
              <a:t>drug-poisoning-mortality/.</a:t>
            </a:r>
          </a:p>
          <a:p>
            <a:r>
              <a:rPr lang="en-US" sz="1200" b="1" i="0" u="none" strike="noStrike" kern="1200" baseline="0" dirty="0">
                <a:solidFill>
                  <a:srgbClr val="FF0000"/>
                </a:solidFill>
                <a:latin typeface="+mn-lt"/>
                <a:ea typeface="+mn-ea"/>
                <a:cs typeface="+mn-cs"/>
              </a:rPr>
              <a:t>3. CDC WONDER (2016). WONDER Online Databases. Retrieved November 1, 2016, from https://</a:t>
            </a:r>
            <a:r>
              <a:rPr lang="en-US" sz="1200" b="1" i="0" u="none" strike="noStrike" kern="1200" baseline="0" dirty="0" err="1">
                <a:solidFill>
                  <a:srgbClr val="FF0000"/>
                </a:solidFill>
                <a:latin typeface="+mn-lt"/>
                <a:ea typeface="+mn-ea"/>
                <a:cs typeface="+mn-cs"/>
              </a:rPr>
              <a:t>wonder.cdc.gov</a:t>
            </a:r>
            <a:r>
              <a:rPr lang="en-US" sz="1200" b="1" i="0" u="none" strike="noStrike" kern="1200" baseline="0" dirty="0">
                <a:solidFill>
                  <a:srgbClr val="FF0000"/>
                </a:solidFill>
                <a:latin typeface="+mn-lt"/>
                <a:ea typeface="+mn-ea"/>
                <a:cs typeface="+mn-cs"/>
              </a:rPr>
              <a:t>/.</a:t>
            </a:r>
          </a:p>
          <a:p>
            <a:r>
              <a:rPr lang="en-US" sz="1200" b="1" i="0" u="none" strike="noStrike" kern="1200" baseline="0" dirty="0">
                <a:solidFill>
                  <a:srgbClr val="FF0000"/>
                </a:solidFill>
                <a:latin typeface="+mn-lt"/>
                <a:ea typeface="+mn-ea"/>
                <a:cs typeface="+mn-cs"/>
              </a:rPr>
              <a:t>4. Cicero TJ, Ellis MS, Surratt HL, Kurtz SP. The Changing Face of Heroin Use in the United </a:t>
            </a:r>
            <a:r>
              <a:rPr lang="en-US" sz="1200" b="1" i="0" u="none" strike="noStrike" kern="1200" baseline="0" dirty="0" err="1">
                <a:solidFill>
                  <a:srgbClr val="FF0000"/>
                </a:solidFill>
                <a:latin typeface="+mn-lt"/>
                <a:ea typeface="+mn-ea"/>
                <a:cs typeface="+mn-cs"/>
              </a:rPr>
              <a:t>StatesA</a:t>
            </a:r>
            <a:r>
              <a:rPr lang="en-US" sz="1200" b="1" i="0" u="none" strike="noStrike" kern="1200" baseline="0" dirty="0">
                <a:solidFill>
                  <a:srgbClr val="FF0000"/>
                </a:solidFill>
                <a:latin typeface="+mn-lt"/>
                <a:ea typeface="+mn-ea"/>
                <a:cs typeface="+mn-cs"/>
              </a:rPr>
              <a:t> Retrospective</a:t>
            </a:r>
          </a:p>
          <a:p>
            <a:r>
              <a:rPr lang="en-US" sz="1200" b="1" i="0" u="none" strike="noStrike" kern="1200" baseline="0" dirty="0">
                <a:solidFill>
                  <a:srgbClr val="FF0000"/>
                </a:solidFill>
                <a:latin typeface="+mn-lt"/>
                <a:ea typeface="+mn-ea"/>
                <a:cs typeface="+mn-cs"/>
              </a:rPr>
              <a:t>Analysis of the Past 50 Years. JAMA Psychiatry.2014;71(7):821-826. doi:10.1001/jamapsychiatry.2014.366</a:t>
            </a:r>
          </a:p>
          <a:p>
            <a:r>
              <a:rPr lang="en-US" sz="1200" b="1" i="0" u="none" strike="noStrike" kern="1200" baseline="0" dirty="0">
                <a:solidFill>
                  <a:srgbClr val="FF0000"/>
                </a:solidFill>
                <a:latin typeface="+mn-lt"/>
                <a:ea typeface="+mn-ea"/>
                <a:cs typeface="+mn-cs"/>
              </a:rPr>
              <a:t>5. Silva, K., </a:t>
            </a:r>
            <a:r>
              <a:rPr lang="en-US" sz="1200" b="1" i="0" u="none" strike="noStrike" kern="1200" baseline="0" dirty="0" err="1">
                <a:solidFill>
                  <a:srgbClr val="FF0000"/>
                </a:solidFill>
                <a:latin typeface="+mn-lt"/>
                <a:ea typeface="+mn-ea"/>
                <a:cs typeface="+mn-cs"/>
              </a:rPr>
              <a:t>Schrager</a:t>
            </a:r>
            <a:r>
              <a:rPr lang="en-US" sz="1200" b="1" i="0" u="none" strike="noStrike" kern="1200" baseline="0" dirty="0">
                <a:solidFill>
                  <a:srgbClr val="FF0000"/>
                </a:solidFill>
                <a:latin typeface="+mn-lt"/>
                <a:ea typeface="+mn-ea"/>
                <a:cs typeface="+mn-cs"/>
              </a:rPr>
              <a:t>, S. M., </a:t>
            </a:r>
            <a:r>
              <a:rPr lang="en-US" sz="1200" b="1" i="0" u="none" strike="noStrike" kern="1200" baseline="0" dirty="0" err="1">
                <a:solidFill>
                  <a:srgbClr val="FF0000"/>
                </a:solidFill>
                <a:latin typeface="+mn-lt"/>
                <a:ea typeface="+mn-ea"/>
                <a:cs typeface="+mn-cs"/>
              </a:rPr>
              <a:t>Kecojevic</a:t>
            </a:r>
            <a:r>
              <a:rPr lang="en-US" sz="1200" b="1" i="0" u="none" strike="noStrike" kern="1200" baseline="0" dirty="0">
                <a:solidFill>
                  <a:srgbClr val="FF0000"/>
                </a:solidFill>
                <a:latin typeface="+mn-lt"/>
                <a:ea typeface="+mn-ea"/>
                <a:cs typeface="+mn-cs"/>
              </a:rPr>
              <a:t>, A., &amp; </a:t>
            </a:r>
            <a:r>
              <a:rPr lang="en-US" sz="1200" b="1" i="0" u="none" strike="noStrike" kern="1200" baseline="0" dirty="0" err="1">
                <a:solidFill>
                  <a:srgbClr val="FF0000"/>
                </a:solidFill>
                <a:latin typeface="+mn-lt"/>
                <a:ea typeface="+mn-ea"/>
                <a:cs typeface="+mn-cs"/>
              </a:rPr>
              <a:t>Lankenau</a:t>
            </a:r>
            <a:r>
              <a:rPr lang="en-US" sz="1200" b="1" i="0" u="none" strike="noStrike" kern="1200" baseline="0" dirty="0">
                <a:solidFill>
                  <a:srgbClr val="FF0000"/>
                </a:solidFill>
                <a:latin typeface="+mn-lt"/>
                <a:ea typeface="+mn-ea"/>
                <a:cs typeface="+mn-cs"/>
              </a:rPr>
              <a:t>, S. E. (2013). Factors associated with history of non-fatal</a:t>
            </a:r>
          </a:p>
          <a:p>
            <a:r>
              <a:rPr lang="en-US" sz="1200" b="1" i="0" u="none" strike="noStrike" kern="1200" baseline="0" dirty="0">
                <a:solidFill>
                  <a:srgbClr val="FF0000"/>
                </a:solidFill>
                <a:latin typeface="+mn-lt"/>
                <a:ea typeface="+mn-ea"/>
                <a:cs typeface="+mn-cs"/>
              </a:rPr>
              <a:t>overdose among young nonmedical users of prescription drugs. Drug and Alcohol Dependence, 128(1-2), 104-110.</a:t>
            </a:r>
          </a:p>
          <a:p>
            <a:r>
              <a:rPr lang="hr-HR" sz="1200" b="1" i="0" u="none" strike="noStrike" kern="1200" baseline="0" dirty="0">
                <a:solidFill>
                  <a:srgbClr val="FF0000"/>
                </a:solidFill>
                <a:latin typeface="+mn-lt"/>
                <a:ea typeface="+mn-ea"/>
                <a:cs typeface="+mn-cs"/>
              </a:rPr>
              <a:t>doi: 10.1016/j.drugalcdep.2012.08.014</a:t>
            </a:r>
          </a:p>
          <a:p>
            <a:r>
              <a:rPr lang="en-US" sz="1200" b="1" i="0" u="none" strike="noStrike" kern="1200" baseline="0" dirty="0">
                <a:solidFill>
                  <a:srgbClr val="FF0000"/>
                </a:solidFill>
                <a:latin typeface="+mn-lt"/>
                <a:ea typeface="+mn-ea"/>
                <a:cs typeface="+mn-cs"/>
              </a:rPr>
              <a:t>6. Peterson, A. B. (2016). Increases in fentanyl-related overdose deaths—Florida and Ohio, 2013–2015. MMWR.</a:t>
            </a:r>
          </a:p>
          <a:p>
            <a:r>
              <a:rPr lang="en-US" sz="1200" b="1" i="0" u="none" strike="noStrike" kern="1200" baseline="0" dirty="0">
                <a:solidFill>
                  <a:srgbClr val="FF0000"/>
                </a:solidFill>
                <a:latin typeface="+mn-lt"/>
                <a:ea typeface="+mn-ea"/>
                <a:cs typeface="+mn-cs"/>
              </a:rPr>
              <a:t>Morbidity and Mortality Weekly Report, 65(33), 844-849.</a:t>
            </a:r>
          </a:p>
          <a:p>
            <a:r>
              <a:rPr lang="en-US" sz="1200" b="1" i="0" u="none" strike="noStrike" kern="1200" baseline="0" dirty="0">
                <a:solidFill>
                  <a:srgbClr val="FF0000"/>
                </a:solidFill>
                <a:latin typeface="+mn-lt"/>
                <a:ea typeface="+mn-ea"/>
                <a:cs typeface="+mn-cs"/>
              </a:rPr>
              <a:t>7. </a:t>
            </a:r>
            <a:r>
              <a:rPr lang="en-US" sz="1200" b="1" i="0" u="none" strike="noStrike" kern="1200" baseline="0" dirty="0" err="1">
                <a:solidFill>
                  <a:srgbClr val="FF0000"/>
                </a:solidFill>
                <a:latin typeface="+mn-lt"/>
                <a:ea typeface="+mn-ea"/>
                <a:cs typeface="+mn-cs"/>
              </a:rPr>
              <a:t>Siegler</a:t>
            </a:r>
            <a:r>
              <a:rPr lang="en-US" sz="1200" b="1" i="0" u="none" strike="noStrike" kern="1200" baseline="0" dirty="0">
                <a:solidFill>
                  <a:srgbClr val="FF0000"/>
                </a:solidFill>
                <a:latin typeface="+mn-lt"/>
                <a:ea typeface="+mn-ea"/>
                <a:cs typeface="+mn-cs"/>
              </a:rPr>
              <a:t>, A., </a:t>
            </a:r>
            <a:r>
              <a:rPr lang="en-US" sz="1200" b="1" i="0" u="none" strike="noStrike" kern="1200" baseline="0" dirty="0" err="1">
                <a:solidFill>
                  <a:srgbClr val="FF0000"/>
                </a:solidFill>
                <a:latin typeface="+mn-lt"/>
                <a:ea typeface="+mn-ea"/>
                <a:cs typeface="+mn-cs"/>
              </a:rPr>
              <a:t>Tuazon</a:t>
            </a:r>
            <a:r>
              <a:rPr lang="en-US" sz="1200" b="1" i="0" u="none" strike="noStrike" kern="1200" baseline="0" dirty="0">
                <a:solidFill>
                  <a:srgbClr val="FF0000"/>
                </a:solidFill>
                <a:latin typeface="+mn-lt"/>
                <a:ea typeface="+mn-ea"/>
                <a:cs typeface="+mn-cs"/>
              </a:rPr>
              <a:t>, E., Bradley O’Brien, D., &amp; </a:t>
            </a:r>
            <a:r>
              <a:rPr lang="en-US" sz="1200" b="1" i="0" u="none" strike="noStrike" kern="1200" baseline="0" dirty="0" err="1">
                <a:solidFill>
                  <a:srgbClr val="FF0000"/>
                </a:solidFill>
                <a:latin typeface="+mn-lt"/>
                <a:ea typeface="+mn-ea"/>
                <a:cs typeface="+mn-cs"/>
              </a:rPr>
              <a:t>Paone</a:t>
            </a:r>
            <a:r>
              <a:rPr lang="en-US" sz="1200" b="1" i="0" u="none" strike="noStrike" kern="1200" baseline="0" dirty="0">
                <a:solidFill>
                  <a:srgbClr val="FF0000"/>
                </a:solidFill>
                <a:latin typeface="+mn-lt"/>
                <a:ea typeface="+mn-ea"/>
                <a:cs typeface="+mn-cs"/>
              </a:rPr>
              <a:t>, D. (2014). Unintentional opioid overdose deaths in New York</a:t>
            </a:r>
          </a:p>
          <a:p>
            <a:r>
              <a:rPr lang="en-US" sz="1200" b="1" i="0" u="none" strike="noStrike" kern="1200" baseline="0" dirty="0">
                <a:solidFill>
                  <a:srgbClr val="FF0000"/>
                </a:solidFill>
                <a:latin typeface="+mn-lt"/>
                <a:ea typeface="+mn-ea"/>
                <a:cs typeface="+mn-cs"/>
              </a:rPr>
              <a:t>City, 2005–2010: A place-based approach to reduce risk. International Journal of Drug Policy, 25(3), 569-574. </a:t>
            </a:r>
            <a:r>
              <a:rPr lang="en-US" sz="1200" b="1" i="0" u="none" strike="noStrike" kern="1200" baseline="0" dirty="0" err="1">
                <a:solidFill>
                  <a:srgbClr val="FF0000"/>
                </a:solidFill>
                <a:latin typeface="+mn-lt"/>
                <a:ea typeface="+mn-ea"/>
                <a:cs typeface="+mn-cs"/>
              </a:rPr>
              <a:t>doi</a:t>
            </a:r>
            <a:r>
              <a:rPr lang="en-US" sz="1200" b="1" i="0" u="none" strike="noStrike" kern="1200" baseline="0" dirty="0">
                <a:solidFill>
                  <a:srgbClr val="FF0000"/>
                </a:solidFill>
                <a:latin typeface="+mn-lt"/>
                <a:ea typeface="+mn-ea"/>
                <a:cs typeface="+mn-cs"/>
              </a:rPr>
              <a:t>:</a:t>
            </a:r>
          </a:p>
          <a:p>
            <a:r>
              <a:rPr lang="hr-HR" sz="1200" b="1" i="0" u="none" strike="noStrike" kern="1200" baseline="0" dirty="0">
                <a:solidFill>
                  <a:srgbClr val="FF0000"/>
                </a:solidFill>
                <a:latin typeface="+mn-lt"/>
                <a:ea typeface="+mn-ea"/>
                <a:cs typeface="+mn-cs"/>
              </a:rPr>
              <a:t>10.1016/j.drugpo.2013.10.015</a:t>
            </a:r>
          </a:p>
          <a:p>
            <a:r>
              <a:rPr lang="en-US" sz="1200" b="1" i="0" u="none" strike="noStrike" kern="1200" baseline="0" dirty="0">
                <a:solidFill>
                  <a:srgbClr val="FF0000"/>
                </a:solidFill>
                <a:latin typeface="+mn-lt"/>
                <a:ea typeface="+mn-ea"/>
                <a:cs typeface="+mn-cs"/>
              </a:rPr>
              <a:t>8. Green, T. C., Black, R., Serrano, J. M. G., </a:t>
            </a:r>
            <a:r>
              <a:rPr lang="en-US" sz="1200" b="1" i="0" u="none" strike="noStrike" kern="1200" baseline="0" dirty="0" err="1">
                <a:solidFill>
                  <a:srgbClr val="FF0000"/>
                </a:solidFill>
                <a:latin typeface="+mn-lt"/>
                <a:ea typeface="+mn-ea"/>
                <a:cs typeface="+mn-cs"/>
              </a:rPr>
              <a:t>Budman</a:t>
            </a:r>
            <a:r>
              <a:rPr lang="en-US" sz="1200" b="1" i="0" u="none" strike="noStrike" kern="1200" baseline="0" dirty="0">
                <a:solidFill>
                  <a:srgbClr val="FF0000"/>
                </a:solidFill>
                <a:latin typeface="+mn-lt"/>
                <a:ea typeface="+mn-ea"/>
                <a:cs typeface="+mn-cs"/>
              </a:rPr>
              <a:t>, S. H., &amp; Butler, S. F. (2011). Typologies of prescription opioid use</a:t>
            </a:r>
          </a:p>
          <a:p>
            <a:r>
              <a:rPr lang="en-US" sz="1200" b="1" i="0" u="none" strike="noStrike" kern="1200" baseline="0" dirty="0">
                <a:solidFill>
                  <a:srgbClr val="FF0000"/>
                </a:solidFill>
                <a:latin typeface="+mn-lt"/>
                <a:ea typeface="+mn-ea"/>
                <a:cs typeface="+mn-cs"/>
              </a:rPr>
              <a:t>in a large sample of adults assessed for substance abuse treatment. </a:t>
            </a:r>
            <a:r>
              <a:rPr lang="en-US" sz="1200" b="1" i="0" u="none" strike="noStrike" kern="1200" baseline="0" dirty="0" err="1">
                <a:solidFill>
                  <a:srgbClr val="FF0000"/>
                </a:solidFill>
                <a:latin typeface="+mn-lt"/>
                <a:ea typeface="+mn-ea"/>
                <a:cs typeface="+mn-cs"/>
              </a:rPr>
              <a:t>PloS</a:t>
            </a:r>
            <a:r>
              <a:rPr lang="en-US" sz="1200" b="1" i="0" u="none" strike="noStrike" kern="1200" baseline="0" dirty="0">
                <a:solidFill>
                  <a:srgbClr val="FF0000"/>
                </a:solidFill>
                <a:latin typeface="+mn-lt"/>
                <a:ea typeface="+mn-ea"/>
                <a:cs typeface="+mn-cs"/>
              </a:rPr>
              <a:t> one, 6(11), e27244.</a:t>
            </a:r>
          </a:p>
          <a:p>
            <a:r>
              <a:rPr lang="en-US" sz="1200" b="1" i="0" u="none" strike="noStrike" kern="1200" baseline="0" dirty="0">
                <a:solidFill>
                  <a:srgbClr val="FF0000"/>
                </a:solidFill>
                <a:latin typeface="+mn-lt"/>
                <a:ea typeface="+mn-ea"/>
                <a:cs typeface="+mn-cs"/>
              </a:rPr>
              <a:t>9. Peirce, G. L., Smith, M. J., Abate, M. A., &amp; Halverson, J. (2012). Doctor and pharmacy shopping for controlled</a:t>
            </a:r>
          </a:p>
          <a:p>
            <a:r>
              <a:rPr lang="en-US" sz="1200" b="1" i="0" u="none" strike="noStrike" kern="1200" baseline="0" dirty="0">
                <a:solidFill>
                  <a:srgbClr val="FF0000"/>
                </a:solidFill>
                <a:latin typeface="+mn-lt"/>
                <a:ea typeface="+mn-ea"/>
                <a:cs typeface="+mn-cs"/>
              </a:rPr>
              <a:t>substances. Medical Care, 50(6), 494–500. Retrieved from http://</a:t>
            </a:r>
            <a:r>
              <a:rPr lang="en-US" sz="1200" b="1" i="0" u="none" strike="noStrike" kern="1200" baseline="0" dirty="0" err="1">
                <a:solidFill>
                  <a:srgbClr val="FF0000"/>
                </a:solidFill>
                <a:latin typeface="+mn-lt"/>
                <a:ea typeface="+mn-ea"/>
                <a:cs typeface="+mn-cs"/>
              </a:rPr>
              <a:t>doi.org</a:t>
            </a:r>
            <a:r>
              <a:rPr lang="en-US" sz="1200" b="1" i="0" u="none" strike="noStrike" kern="1200" baseline="0" dirty="0">
                <a:solidFill>
                  <a:srgbClr val="FF0000"/>
                </a:solidFill>
                <a:latin typeface="+mn-lt"/>
                <a:ea typeface="+mn-ea"/>
                <a:cs typeface="+mn-cs"/>
              </a:rPr>
              <a:t>/10.1097/MLR.0b013e31824ebd81</a:t>
            </a:r>
          </a:p>
          <a:p>
            <a:r>
              <a:rPr lang="pl-PL" sz="1200" b="1" i="0" u="none" strike="noStrike" kern="1200" baseline="0" dirty="0">
                <a:solidFill>
                  <a:srgbClr val="FF0000"/>
                </a:solidFill>
                <a:latin typeface="+mn-lt"/>
                <a:ea typeface="+mn-ea"/>
                <a:cs typeface="+mn-cs"/>
              </a:rPr>
              <a:t>10. </a:t>
            </a:r>
            <a:r>
              <a:rPr lang="pl-PL" sz="1200" b="1" i="0" u="none" strike="noStrike" kern="1200" baseline="0" dirty="0" err="1">
                <a:solidFill>
                  <a:srgbClr val="FF0000"/>
                </a:solidFill>
                <a:latin typeface="+mn-lt"/>
                <a:ea typeface="+mn-ea"/>
                <a:cs typeface="+mn-cs"/>
              </a:rPr>
              <a:t>Bohnert</a:t>
            </a:r>
            <a:r>
              <a:rPr lang="pl-PL" sz="1200" b="1" i="0" u="none" strike="noStrike" kern="1200" baseline="0" dirty="0">
                <a:solidFill>
                  <a:srgbClr val="FF0000"/>
                </a:solidFill>
                <a:latin typeface="+mn-lt"/>
                <a:ea typeface="+mn-ea"/>
                <a:cs typeface="+mn-cs"/>
              </a:rPr>
              <a:t>, A. S. B., </a:t>
            </a:r>
            <a:r>
              <a:rPr lang="pl-PL" sz="1200" b="1" i="0" u="none" strike="noStrike" kern="1200" baseline="0" dirty="0" err="1">
                <a:solidFill>
                  <a:srgbClr val="FF0000"/>
                </a:solidFill>
                <a:latin typeface="+mn-lt"/>
                <a:ea typeface="+mn-ea"/>
                <a:cs typeface="+mn-cs"/>
              </a:rPr>
              <a:t>Valenstein</a:t>
            </a:r>
            <a:r>
              <a:rPr lang="pl-PL" sz="1200" b="1" i="0" u="none" strike="noStrike" kern="1200" baseline="0" dirty="0">
                <a:solidFill>
                  <a:srgbClr val="FF0000"/>
                </a:solidFill>
                <a:latin typeface="+mn-lt"/>
                <a:ea typeface="+mn-ea"/>
                <a:cs typeface="+mn-cs"/>
              </a:rPr>
              <a:t>, M., </a:t>
            </a:r>
            <a:r>
              <a:rPr lang="pl-PL" sz="1200" b="1" i="0" u="none" strike="noStrike" kern="1200" baseline="0" dirty="0" err="1">
                <a:solidFill>
                  <a:srgbClr val="FF0000"/>
                </a:solidFill>
                <a:latin typeface="+mn-lt"/>
                <a:ea typeface="+mn-ea"/>
                <a:cs typeface="+mn-cs"/>
              </a:rPr>
              <a:t>Bair</a:t>
            </a:r>
            <a:r>
              <a:rPr lang="pl-PL" sz="1200" b="1" i="0" u="none" strike="noStrike" kern="1200" baseline="0" dirty="0">
                <a:solidFill>
                  <a:srgbClr val="FF0000"/>
                </a:solidFill>
                <a:latin typeface="+mn-lt"/>
                <a:ea typeface="+mn-ea"/>
                <a:cs typeface="+mn-cs"/>
              </a:rPr>
              <a:t>, M. J., </a:t>
            </a:r>
            <a:r>
              <a:rPr lang="pl-PL" sz="1200" b="1" i="0" u="none" strike="noStrike" kern="1200" baseline="0" dirty="0" err="1">
                <a:solidFill>
                  <a:srgbClr val="FF0000"/>
                </a:solidFill>
                <a:latin typeface="+mn-lt"/>
                <a:ea typeface="+mn-ea"/>
                <a:cs typeface="+mn-cs"/>
              </a:rPr>
              <a:t>Ganoczy</a:t>
            </a:r>
            <a:r>
              <a:rPr lang="pl-PL" sz="1200" b="1" i="0" u="none" strike="noStrike" kern="1200" baseline="0" dirty="0">
                <a:solidFill>
                  <a:srgbClr val="FF0000"/>
                </a:solidFill>
                <a:latin typeface="+mn-lt"/>
                <a:ea typeface="+mn-ea"/>
                <a:cs typeface="+mn-cs"/>
              </a:rPr>
              <a:t>, D., </a:t>
            </a:r>
            <a:r>
              <a:rPr lang="pl-PL" sz="1200" b="1" i="0" u="none" strike="noStrike" kern="1200" baseline="0" dirty="0" err="1">
                <a:solidFill>
                  <a:srgbClr val="FF0000"/>
                </a:solidFill>
                <a:latin typeface="+mn-lt"/>
                <a:ea typeface="+mn-ea"/>
                <a:cs typeface="+mn-cs"/>
              </a:rPr>
              <a:t>McCarthy</a:t>
            </a:r>
            <a:r>
              <a:rPr lang="pl-PL" sz="1200" b="1" i="0" u="none" strike="noStrike" kern="1200" baseline="0" dirty="0">
                <a:solidFill>
                  <a:srgbClr val="FF0000"/>
                </a:solidFill>
                <a:latin typeface="+mn-lt"/>
                <a:ea typeface="+mn-ea"/>
                <a:cs typeface="+mn-cs"/>
              </a:rPr>
              <a:t>, J. F., </a:t>
            </a:r>
            <a:r>
              <a:rPr lang="pl-PL" sz="1200" b="1" i="0" u="none" strike="noStrike" kern="1200" baseline="0" dirty="0" err="1">
                <a:solidFill>
                  <a:srgbClr val="FF0000"/>
                </a:solidFill>
                <a:latin typeface="+mn-lt"/>
                <a:ea typeface="+mn-ea"/>
                <a:cs typeface="+mn-cs"/>
              </a:rPr>
              <a:t>Ilgen</a:t>
            </a:r>
            <a:r>
              <a:rPr lang="pl-PL" sz="1200" b="1" i="0" u="none" strike="noStrike" kern="1200" baseline="0" dirty="0">
                <a:solidFill>
                  <a:srgbClr val="FF0000"/>
                </a:solidFill>
                <a:latin typeface="+mn-lt"/>
                <a:ea typeface="+mn-ea"/>
                <a:cs typeface="+mn-cs"/>
              </a:rPr>
              <a:t>, M. A., &amp; </a:t>
            </a:r>
            <a:r>
              <a:rPr lang="pl-PL" sz="1200" b="1" i="0" u="none" strike="noStrike" kern="1200" baseline="0" dirty="0" err="1">
                <a:solidFill>
                  <a:srgbClr val="FF0000"/>
                </a:solidFill>
                <a:latin typeface="+mn-lt"/>
                <a:ea typeface="+mn-ea"/>
                <a:cs typeface="+mn-cs"/>
              </a:rPr>
              <a:t>Blow</a:t>
            </a:r>
            <a:r>
              <a:rPr lang="pl-PL" sz="1200" b="1" i="0" u="none" strike="noStrike" kern="1200" baseline="0" dirty="0">
                <a:solidFill>
                  <a:srgbClr val="FF0000"/>
                </a:solidFill>
                <a:latin typeface="+mn-lt"/>
                <a:ea typeface="+mn-ea"/>
                <a:cs typeface="+mn-cs"/>
              </a:rPr>
              <a:t>, F. C. (2011).</a:t>
            </a:r>
          </a:p>
          <a:p>
            <a:r>
              <a:rPr lang="pl-PL" sz="1200" b="1" i="0" u="none" strike="noStrike" kern="1200" baseline="0" dirty="0" err="1">
                <a:solidFill>
                  <a:srgbClr val="FF0000"/>
                </a:solidFill>
                <a:latin typeface="+mn-lt"/>
                <a:ea typeface="+mn-ea"/>
                <a:cs typeface="+mn-cs"/>
              </a:rPr>
              <a:t>Association</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between</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opioid</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prescribing</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patterns</a:t>
            </a:r>
            <a:r>
              <a:rPr lang="pl-PL" sz="1200" b="1" i="0" u="none" strike="noStrike" kern="1200" baseline="0" dirty="0">
                <a:solidFill>
                  <a:srgbClr val="FF0000"/>
                </a:solidFill>
                <a:latin typeface="+mn-lt"/>
                <a:ea typeface="+mn-ea"/>
                <a:cs typeface="+mn-cs"/>
              </a:rPr>
              <a:t> and </a:t>
            </a:r>
            <a:r>
              <a:rPr lang="pl-PL" sz="1200" b="1" i="0" u="none" strike="noStrike" kern="1200" baseline="0" dirty="0" err="1">
                <a:solidFill>
                  <a:srgbClr val="FF0000"/>
                </a:solidFill>
                <a:latin typeface="+mn-lt"/>
                <a:ea typeface="+mn-ea"/>
                <a:cs typeface="+mn-cs"/>
              </a:rPr>
              <a:t>opioid</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overdose-related</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deaths</a:t>
            </a:r>
            <a:r>
              <a:rPr lang="pl-PL" sz="1200" b="1" i="0" u="none" strike="noStrike" kern="1200" baseline="0" dirty="0">
                <a:solidFill>
                  <a:srgbClr val="FF0000"/>
                </a:solidFill>
                <a:latin typeface="+mn-lt"/>
                <a:ea typeface="+mn-ea"/>
                <a:cs typeface="+mn-cs"/>
              </a:rPr>
              <a:t>. </a:t>
            </a:r>
            <a:r>
              <a:rPr lang="pl-PL" sz="1200" b="1" i="0" u="none" strike="noStrike" kern="1200" baseline="0" dirty="0" err="1">
                <a:solidFill>
                  <a:srgbClr val="FF0000"/>
                </a:solidFill>
                <a:latin typeface="+mn-lt"/>
                <a:ea typeface="+mn-ea"/>
                <a:cs typeface="+mn-cs"/>
              </a:rPr>
              <a:t>Journal</a:t>
            </a:r>
            <a:r>
              <a:rPr lang="pl-PL" sz="1200" b="1" i="0" u="none" strike="noStrike" kern="1200" baseline="0" dirty="0">
                <a:solidFill>
                  <a:srgbClr val="FF0000"/>
                </a:solidFill>
                <a:latin typeface="+mn-lt"/>
                <a:ea typeface="+mn-ea"/>
                <a:cs typeface="+mn-cs"/>
              </a:rPr>
              <a:t> of the American</a:t>
            </a:r>
          </a:p>
          <a:p>
            <a:r>
              <a:rPr lang="en-US" sz="1200" b="1" i="0" u="none" strike="noStrike" kern="1200" baseline="0" dirty="0">
                <a:solidFill>
                  <a:srgbClr val="FF0000"/>
                </a:solidFill>
                <a:latin typeface="+mn-lt"/>
                <a:ea typeface="+mn-ea"/>
                <a:cs typeface="+mn-cs"/>
              </a:rPr>
              <a:t>Medical Association, 305(13), 1315–1321. Retrieved from http://</a:t>
            </a:r>
            <a:r>
              <a:rPr lang="en-US" sz="1200" b="1" i="0" u="none" strike="noStrike" kern="1200" baseline="0" dirty="0" err="1">
                <a:solidFill>
                  <a:srgbClr val="FF0000"/>
                </a:solidFill>
                <a:latin typeface="+mn-lt"/>
                <a:ea typeface="+mn-ea"/>
                <a:cs typeface="+mn-cs"/>
              </a:rPr>
              <a:t>doi.org</a:t>
            </a:r>
            <a:r>
              <a:rPr lang="en-US" sz="1200" b="1" i="0" u="none" strike="noStrike" kern="1200" baseline="0" dirty="0">
                <a:solidFill>
                  <a:srgbClr val="FF0000"/>
                </a:solidFill>
                <a:latin typeface="+mn-lt"/>
                <a:ea typeface="+mn-ea"/>
                <a:cs typeface="+mn-cs"/>
              </a:rPr>
              <a:t>/10.1001/jama.2011.370</a:t>
            </a:r>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111CF91B-61AB-43F5-A286-B145FA3C52F3}"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467075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dirty="0"/>
              <a:t>*85% of overdoses occur in the company of others*</a:t>
            </a:r>
          </a:p>
          <a:p>
            <a:endParaRPr lang="en-US" sz="1200" i="1" dirty="0"/>
          </a:p>
          <a:p>
            <a:r>
              <a:rPr lang="en-US" sz="1200" b="1" i="1" dirty="0"/>
              <a:t>** Sometime people</a:t>
            </a:r>
            <a:r>
              <a:rPr lang="en-US" sz="1200" b="1" i="1" baseline="0" dirty="0"/>
              <a:t> “fall out” (slang of pass out/overdose) in a position that further restricts breathing, like if their neck is crooked – something to be aware of</a:t>
            </a:r>
            <a:br>
              <a:rPr lang="en-US" sz="1200" b="1" i="1" baseline="0" dirty="0"/>
            </a:br>
            <a:br>
              <a:rPr lang="en-US" sz="1200" b="1" i="1" baseline="0" dirty="0"/>
            </a:br>
            <a:r>
              <a:rPr lang="en-US" sz="1200" b="1" i="1" baseline="0" dirty="0"/>
              <a:t>*** There’s a huge range in time between use and OD- sometimes it’s a minute, sometimes over 6 hours… if you come upon some who OD’s you never know how long it’s been, always give naloxone…the image od an OD being someone with a needle in their arm is inaccurate, more often than not</a:t>
            </a:r>
            <a:endParaRPr lang="en-US" b="1" dirty="0"/>
          </a:p>
        </p:txBody>
      </p:sp>
      <p:sp>
        <p:nvSpPr>
          <p:cNvPr id="4" name="Slide Number Placeholder 3"/>
          <p:cNvSpPr>
            <a:spLocks noGrp="1"/>
          </p:cNvSpPr>
          <p:nvPr>
            <p:ph type="sldNum" sz="quarter" idx="10"/>
          </p:nvPr>
        </p:nvSpPr>
        <p:spPr/>
        <p:txBody>
          <a:bodyPr/>
          <a:lstStyle/>
          <a:p>
            <a:fld id="{111CF91B-61AB-43F5-A286-B145FA3C52F3}"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405706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central nervous</a:t>
            </a:r>
            <a:r>
              <a:rPr lang="en-US" baseline="0" dirty="0"/>
              <a:t> system has already depressed breathing rates, something like an </a:t>
            </a:r>
            <a:r>
              <a:rPr lang="en-US" baseline="0" dirty="0" err="1"/>
              <a:t>icebath</a:t>
            </a:r>
            <a:r>
              <a:rPr lang="en-US" baseline="0" dirty="0"/>
              <a:t> would further slow the system and cause more damage!</a:t>
            </a:r>
            <a:endParaRPr lang="en-US" dirty="0"/>
          </a:p>
        </p:txBody>
      </p:sp>
      <p:sp>
        <p:nvSpPr>
          <p:cNvPr id="4" name="Slide Number Placeholder 3"/>
          <p:cNvSpPr>
            <a:spLocks noGrp="1"/>
          </p:cNvSpPr>
          <p:nvPr>
            <p:ph type="sldNum" sz="quarter" idx="10"/>
          </p:nvPr>
        </p:nvSpPr>
        <p:spPr/>
        <p:txBody>
          <a:bodyPr/>
          <a:lstStyle/>
          <a:p>
            <a:fld id="{9C545F3C-6823-44D7-B51B-8062BB709D80}"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495053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Refer group to manual p. 7 for details on types of naloxone</a:t>
            </a:r>
          </a:p>
          <a:p>
            <a:r>
              <a:rPr lang="en-US"/>
              <a:t>https://harmreduction.org/wp-content/uploads/2016/07/Naloxone-ribbon.jpg</a:t>
            </a:r>
          </a:p>
          <a:p>
            <a:r>
              <a:rPr lang="en-US"/>
              <a:t>https://www.drugabuse.gov/sites/default/files/billboard-naloxone-advisory.jpg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574DEBF-BD97-2E49-949A-929EF7FD3CB1}"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1611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endParaRPr lang="en-US" b="1" dirty="0"/>
          </a:p>
        </p:txBody>
      </p:sp>
      <p:sp>
        <p:nvSpPr>
          <p:cNvPr id="4" name="Slide Number Placeholder 3"/>
          <p:cNvSpPr>
            <a:spLocks noGrp="1"/>
          </p:cNvSpPr>
          <p:nvPr>
            <p:ph type="sldNum" sz="quarter" idx="10"/>
          </p:nvPr>
        </p:nvSpPr>
        <p:spPr/>
        <p:txBody>
          <a:bodyPr/>
          <a:lstStyle/>
          <a:p>
            <a:fld id="{9C545F3C-6823-44D7-B51B-8062BB709D80}"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327033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CONDUCT DEMO FOR GROUP ACTIVITY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574DEBF-BD97-2E49-949A-929EF7FD3CB1}" type="slidenum">
              <a:rPr kumimoji="0"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8339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review 911 Good Samaritan law in St Louis City</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Rescue breathing – 1 breath every 7 seconds – if the brain is getting any oxygen at all then naloxone should work- even if you can get in just a little bit with your breaths this could mean life instead of death</a:t>
            </a:r>
          </a:p>
          <a:p>
            <a:endParaRPr lang="en-US" dirty="0"/>
          </a:p>
        </p:txBody>
      </p:sp>
      <p:sp>
        <p:nvSpPr>
          <p:cNvPr id="4" name="Slide Number Placeholder 3"/>
          <p:cNvSpPr>
            <a:spLocks noGrp="1"/>
          </p:cNvSpPr>
          <p:nvPr>
            <p:ph type="sldNum" sz="quarter" idx="10"/>
          </p:nvPr>
        </p:nvSpPr>
        <p:spPr/>
        <p:txBody>
          <a:bodyPr/>
          <a:lstStyle/>
          <a:p>
            <a:fld id="{9C545F3C-6823-44D7-B51B-8062BB709D80}"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751745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3B8490-68E3-4757-8321-97DE4600BC4C}"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1452985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06864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0365078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254477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907798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1/27/2025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241026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8490-68E3-4757-8321-97DE4600BC4C}"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35367943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8490-68E3-4757-8321-97DE4600BC4C}"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355558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A3B8490-68E3-4757-8321-97DE4600BC4C}" type="datetimeFigureOut">
              <a:rPr lang="en-US" smtClean="0"/>
              <a:t>1/27/2025</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41E6346B-63EF-4FE4-8588-6E92EFA91000}" type="slidenum">
              <a:rPr lang="en-US" smtClean="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902493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8490-68E3-4757-8321-97DE4600BC4C}"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6346B-63EF-4FE4-8588-6E92EFA91000}"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31129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3B8490-68E3-4757-8321-97DE4600BC4C}"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6346B-63EF-4FE4-8588-6E92EFA91000}"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22340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8490-68E3-4757-8321-97DE4600BC4C}"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26548421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3B8490-68E3-4757-8321-97DE4600BC4C}"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6346B-63EF-4FE4-8588-6E92EFA91000}"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449278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3B8490-68E3-4757-8321-97DE4600BC4C}" type="datetimeFigureOut">
              <a:rPr lang="en-US" smtClean="0"/>
              <a:t>1/27/2025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E6346B-63EF-4FE4-8588-6E92EFA91000}"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1082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3B8490-68E3-4757-8321-97DE4600BC4C}" type="datetimeFigureOut">
              <a:rPr lang="en-US" smtClean="0"/>
              <a:t>1/27/2025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E6346B-63EF-4FE4-8588-6E92EFA91000}"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91941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3B8490-68E3-4757-8321-97DE4600BC4C}" type="datetimeFigureOut">
              <a:rPr lang="en-US" smtClean="0"/>
              <a:t>1/27/2025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11032449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A3B8490-68E3-4757-8321-97DE4600BC4C}"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6346B-63EF-4FE4-8588-6E92EFA91000}"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364521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EA3B8490-68E3-4757-8321-97DE4600BC4C}" type="datetimeFigureOut">
              <a:rPr lang="en-US" smtClean="0"/>
              <a:t>1/27/2025</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41E6346B-63EF-4FE4-8588-6E92EFA91000}"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61654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8490-68E3-4757-8321-97DE4600BC4C}"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6346B-63EF-4FE4-8588-6E92EFA91000}"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585192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A3B8490-68E3-4757-8321-97DE4600BC4C}"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6346B-63EF-4FE4-8588-6E92EFA91000}"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941357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0F28B-45E3-4585-87E3-73838692A70B}"/>
              </a:ext>
            </a:extLst>
          </p:cNvPr>
          <p:cNvSpPr>
            <a:spLocks noGrp="1"/>
          </p:cNvSpPr>
          <p:nvPr>
            <p:ph type="ctrTitle"/>
          </p:nvPr>
        </p:nvSpPr>
        <p:spPr>
          <a:xfrm>
            <a:off x="457200" y="668049"/>
            <a:ext cx="7626795" cy="2841914"/>
          </a:xfrm>
        </p:spPr>
        <p:txBody>
          <a:bodyPr anchor="b">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4F755B0-E17A-4B52-A99D-C35BB18BB2D0}"/>
              </a:ext>
            </a:extLst>
          </p:cNvPr>
          <p:cNvSpPr>
            <a:spLocks noGrp="1"/>
          </p:cNvSpPr>
          <p:nvPr>
            <p:ph type="subTitle" idx="1"/>
          </p:nvPr>
        </p:nvSpPr>
        <p:spPr>
          <a:xfrm>
            <a:off x="457200" y="3602038"/>
            <a:ext cx="7626795" cy="250172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8390C28-805B-4DA6-A10E-651C0FD01716}"/>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5" name="Footer Placeholder 4">
            <a:extLst>
              <a:ext uri="{FF2B5EF4-FFF2-40B4-BE49-F238E27FC236}">
                <a16:creationId xmlns:a16="http://schemas.microsoft.com/office/drawing/2014/main" id="{0D5EBBA9-C52F-4628-AE0D-DCD1772F91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C5BAC57-F8E1-4B54-A111-CB53B32031AB}"/>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8522885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A2C84-1247-4534-81D1-136C3E1EBB0D}"/>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048D490-CEA6-4844-A537-F749658D377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1DAEFC9-887F-4E73-9938-6032D52864AA}"/>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5" name="Footer Placeholder 4">
            <a:extLst>
              <a:ext uri="{FF2B5EF4-FFF2-40B4-BE49-F238E27FC236}">
                <a16:creationId xmlns:a16="http://schemas.microsoft.com/office/drawing/2014/main" id="{ABFCF0CF-134A-404E-A177-9FAAA039F8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A1B0DC-2D2C-408B-A577-904A2385C0AA}"/>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5035014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3B8490-68E3-4757-8321-97DE4600BC4C}"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20415378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55431-EF88-4771-9699-27EF70A55112}"/>
              </a:ext>
            </a:extLst>
          </p:cNvPr>
          <p:cNvSpPr>
            <a:spLocks noGrp="1"/>
          </p:cNvSpPr>
          <p:nvPr>
            <p:ph type="title"/>
          </p:nvPr>
        </p:nvSpPr>
        <p:spPr>
          <a:xfrm>
            <a:off x="457200" y="668050"/>
            <a:ext cx="7673389" cy="3816588"/>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DAF57C3-A928-4093-B3FC-ECC2194AE9E9}"/>
              </a:ext>
            </a:extLst>
          </p:cNvPr>
          <p:cNvSpPr>
            <a:spLocks noGrp="1"/>
          </p:cNvSpPr>
          <p:nvPr>
            <p:ph type="body" idx="1"/>
          </p:nvPr>
        </p:nvSpPr>
        <p:spPr>
          <a:xfrm>
            <a:off x="457200" y="4589463"/>
            <a:ext cx="7673389"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7BFD625-A893-46D3-A518-9E969CB4FE54}"/>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5" name="Footer Placeholder 4">
            <a:extLst>
              <a:ext uri="{FF2B5EF4-FFF2-40B4-BE49-F238E27FC236}">
                <a16:creationId xmlns:a16="http://schemas.microsoft.com/office/drawing/2014/main" id="{FFCAD37A-B380-4B65-9FB9-3FB914120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E773B6-CD13-4451-9BF3-C4102BA5E899}"/>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9717626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C1FBD0A-9F7B-4EBB-9982-B55F5F9806C4}"/>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1" name="Color Fill">
            <a:extLst>
              <a:ext uri="{FF2B5EF4-FFF2-40B4-BE49-F238E27FC236}">
                <a16:creationId xmlns:a16="http://schemas.microsoft.com/office/drawing/2014/main" id="{88CFF0B8-0BA9-4DD9-B7B2-0655DC8419A8}"/>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14" name="Group 13">
            <a:extLst>
              <a:ext uri="{FF2B5EF4-FFF2-40B4-BE49-F238E27FC236}">
                <a16:creationId xmlns:a16="http://schemas.microsoft.com/office/drawing/2014/main" id="{C77B910E-9B87-4291-987B-6883212CBAEC}"/>
              </a:ext>
              <a:ext uri="{C183D7F6-B498-43B3-948B-1728B52AA6E4}">
                <adec:decorative xmlns:adec="http://schemas.microsoft.com/office/drawing/2017/decorative" val="1"/>
              </a:ext>
            </a:extLst>
          </p:cNvPr>
          <p:cNvGrpSpPr/>
          <p:nvPr/>
        </p:nvGrpSpPr>
        <p:grpSpPr>
          <a:xfrm>
            <a:off x="11151383" y="2767655"/>
            <a:ext cx="1040617" cy="2833045"/>
            <a:chOff x="11151383" y="2767655"/>
            <a:chExt cx="1040617" cy="2833045"/>
          </a:xfrm>
        </p:grpSpPr>
        <p:sp>
          <p:nvSpPr>
            <p:cNvPr id="15" name="Oval 14">
              <a:extLst>
                <a:ext uri="{FF2B5EF4-FFF2-40B4-BE49-F238E27FC236}">
                  <a16:creationId xmlns:a16="http://schemas.microsoft.com/office/drawing/2014/main" id="{05596CF7-55B3-409D-A36C-F5BE9D625628}"/>
                </a:ext>
              </a:extLst>
            </p:cNvPr>
            <p:cNvSpPr/>
            <p:nvPr/>
          </p:nvSpPr>
          <p:spPr>
            <a:xfrm>
              <a:off x="11783194" y="2943021"/>
              <a:ext cx="246527" cy="246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Freeform: Shape 16">
              <a:extLst>
                <a:ext uri="{FF2B5EF4-FFF2-40B4-BE49-F238E27FC236}">
                  <a16:creationId xmlns:a16="http://schemas.microsoft.com/office/drawing/2014/main" id="{92245D23-45D8-474C-8A38-633E99962676}"/>
                </a:ext>
              </a:extLst>
            </p:cNvPr>
            <p:cNvSpPr/>
            <p:nvPr/>
          </p:nvSpPr>
          <p:spPr>
            <a:xfrm flipV="1">
              <a:off x="11151383" y="4336822"/>
              <a:ext cx="1040617" cy="1263878"/>
            </a:xfrm>
            <a:custGeom>
              <a:avLst/>
              <a:gdLst>
                <a:gd name="connsiteX0" fmla="*/ 1087069 w 1119832"/>
                <a:gd name="connsiteY0" fmla="*/ 1138 h 1360088"/>
                <a:gd name="connsiteX1" fmla="*/ 1119832 w 1119832"/>
                <a:gd name="connsiteY1" fmla="*/ 3278 h 1360088"/>
                <a:gd name="connsiteX2" fmla="*/ 1119832 w 1119832"/>
                <a:gd name="connsiteY2" fmla="*/ 1097964 h 1360088"/>
                <a:gd name="connsiteX3" fmla="*/ 1109686 w 1119832"/>
                <a:gd name="connsiteY3" fmla="*/ 1109686 h 1360088"/>
                <a:gd name="connsiteX4" fmla="*/ 25249 w 1119832"/>
                <a:gd name="connsiteY4" fmla="*/ 1334840 h 1360088"/>
                <a:gd name="connsiteX5" fmla="*/ 250404 w 1119832"/>
                <a:gd name="connsiteY5" fmla="*/ 250404 h 1360088"/>
                <a:gd name="connsiteX6" fmla="*/ 1087069 w 1119832"/>
                <a:gd name="connsiteY6" fmla="*/ 1138 h 13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32" h="1360088">
                  <a:moveTo>
                    <a:pt x="1087069" y="1138"/>
                  </a:moveTo>
                  <a:lnTo>
                    <a:pt x="1119832" y="3278"/>
                  </a:lnTo>
                  <a:lnTo>
                    <a:pt x="1119832" y="1097964"/>
                  </a:lnTo>
                  <a:lnTo>
                    <a:pt x="1109686" y="1109686"/>
                  </a:lnTo>
                  <a:cubicBezTo>
                    <a:pt x="748058" y="1471314"/>
                    <a:pt x="25249" y="1334840"/>
                    <a:pt x="25249" y="1334840"/>
                  </a:cubicBezTo>
                  <a:cubicBezTo>
                    <a:pt x="25249" y="1334840"/>
                    <a:pt x="-111224" y="612032"/>
                    <a:pt x="250404" y="250404"/>
                  </a:cubicBezTo>
                  <a:cubicBezTo>
                    <a:pt x="476422" y="24386"/>
                    <a:pt x="843525" y="-7060"/>
                    <a:pt x="1087069" y="1138"/>
                  </a:cubicBez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8" name="Freeform: Shape 17">
              <a:extLst>
                <a:ext uri="{FF2B5EF4-FFF2-40B4-BE49-F238E27FC236}">
                  <a16:creationId xmlns:a16="http://schemas.microsoft.com/office/drawing/2014/main" id="{918A8D14-28CA-4095-B2FA-E48B3150AD1B}"/>
                </a:ext>
                <a:ext uri="{C183D7F6-B498-43B3-948B-1728B52AA6E4}">
                  <adec:decorative xmlns:adec="http://schemas.microsoft.com/office/drawing/2017/decorative" val="1"/>
                </a:ext>
              </a:extLst>
            </p:cNvPr>
            <p:cNvSpPr/>
            <p:nvPr/>
          </p:nvSpPr>
          <p:spPr>
            <a:xfrm>
              <a:off x="11638492" y="2767655"/>
              <a:ext cx="553508" cy="1567713"/>
            </a:xfrm>
            <a:custGeom>
              <a:avLst/>
              <a:gdLst>
                <a:gd name="connsiteX0" fmla="*/ 612019 w 612019"/>
                <a:gd name="connsiteY0" fmla="*/ 0 h 1733435"/>
                <a:gd name="connsiteX1" fmla="*/ 612019 w 612019"/>
                <a:gd name="connsiteY1" fmla="*/ 1733435 h 1733435"/>
                <a:gd name="connsiteX2" fmla="*/ 180103 w 612019"/>
                <a:gd name="connsiteY2" fmla="*/ 1301519 h 1733435"/>
                <a:gd name="connsiteX3" fmla="*/ 180103 w 612019"/>
                <a:gd name="connsiteY3" fmla="*/ 431916 h 1733435"/>
              </a:gdLst>
              <a:ahLst/>
              <a:cxnLst>
                <a:cxn ang="0">
                  <a:pos x="connsiteX0" y="connsiteY0"/>
                </a:cxn>
                <a:cxn ang="0">
                  <a:pos x="connsiteX1" y="connsiteY1"/>
                </a:cxn>
                <a:cxn ang="0">
                  <a:pos x="connsiteX2" y="connsiteY2"/>
                </a:cxn>
                <a:cxn ang="0">
                  <a:pos x="connsiteX3" y="connsiteY3"/>
                </a:cxn>
              </a:cxnLst>
              <a:rect l="l" t="t" r="r" b="b"/>
              <a:pathLst>
                <a:path w="612019" h="1733435">
                  <a:moveTo>
                    <a:pt x="612019" y="0"/>
                  </a:moveTo>
                  <a:lnTo>
                    <a:pt x="612019" y="1733435"/>
                  </a:lnTo>
                  <a:lnTo>
                    <a:pt x="180103" y="1301519"/>
                  </a:lnTo>
                  <a:cubicBezTo>
                    <a:pt x="-60034" y="1061382"/>
                    <a:pt x="-60034" y="672053"/>
                    <a:pt x="180103" y="431916"/>
                  </a:cubicBezTo>
                  <a:close/>
                </a:path>
              </a:pathLst>
            </a:custGeom>
            <a:solidFill>
              <a:schemeClr val="accent1">
                <a:lumMod val="60000"/>
                <a:lumOff val="40000"/>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grpSp>
      <p:sp>
        <p:nvSpPr>
          <p:cNvPr id="13" name="Texture">
            <a:extLst>
              <a:ext uri="{FF2B5EF4-FFF2-40B4-BE49-F238E27FC236}">
                <a16:creationId xmlns:a16="http://schemas.microsoft.com/office/drawing/2014/main" id="{1D1F176A-19F1-4537-800D-210F29EC1AC2}"/>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D0A04C26-6125-4D95-9FC0-50DEB9419E63}"/>
              </a:ext>
            </a:extLst>
          </p:cNvPr>
          <p:cNvSpPr>
            <a:spLocks noGrp="1"/>
          </p:cNvSpPr>
          <p:nvPr>
            <p:ph type="title"/>
          </p:nvPr>
        </p:nvSpPr>
        <p:spPr>
          <a:xfrm>
            <a:off x="457200" y="668049"/>
            <a:ext cx="10451534" cy="159174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535401A-13E5-4CED-864F-06D6EECCBCAA}"/>
              </a:ext>
            </a:extLst>
          </p:cNvPr>
          <p:cNvSpPr>
            <a:spLocks noGrp="1"/>
          </p:cNvSpPr>
          <p:nvPr>
            <p:ph sz="half" idx="1"/>
          </p:nvPr>
        </p:nvSpPr>
        <p:spPr>
          <a:xfrm>
            <a:off x="457200" y="2341329"/>
            <a:ext cx="5562600" cy="3835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C513523-8F78-4766-91D7-03E329B6833A}"/>
              </a:ext>
            </a:extLst>
          </p:cNvPr>
          <p:cNvSpPr>
            <a:spLocks noGrp="1"/>
          </p:cNvSpPr>
          <p:nvPr>
            <p:ph sz="half" idx="2"/>
          </p:nvPr>
        </p:nvSpPr>
        <p:spPr>
          <a:xfrm>
            <a:off x="6172200" y="2341329"/>
            <a:ext cx="4736534" cy="3835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4E5B757F-BAD2-4343-BD57-FC02D0BE19EC}"/>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6" name="Footer Placeholder 5">
            <a:extLst>
              <a:ext uri="{FF2B5EF4-FFF2-40B4-BE49-F238E27FC236}">
                <a16:creationId xmlns:a16="http://schemas.microsoft.com/office/drawing/2014/main" id="{5A30EF3C-A61E-4F43-9C8F-BC9A6455C6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119D947-1DC8-4CE9-A031-6EEB776BD0BF}"/>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8456779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C5BFA9BB-A51E-4D09-8602-5AD9010463BA}"/>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3" name="Color Fill">
            <a:extLst>
              <a:ext uri="{FF2B5EF4-FFF2-40B4-BE49-F238E27FC236}">
                <a16:creationId xmlns:a16="http://schemas.microsoft.com/office/drawing/2014/main" id="{A60257A1-779B-4048-BC0D-1EA579B5B1C5}"/>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16" name="Group 15">
            <a:extLst>
              <a:ext uri="{FF2B5EF4-FFF2-40B4-BE49-F238E27FC236}">
                <a16:creationId xmlns:a16="http://schemas.microsoft.com/office/drawing/2014/main" id="{38F4B5D0-AA24-4702-9C01-FC1A03E7B607}"/>
              </a:ext>
              <a:ext uri="{C183D7F6-B498-43B3-948B-1728B52AA6E4}">
                <adec:decorative xmlns:adec="http://schemas.microsoft.com/office/drawing/2017/decorative" val="1"/>
              </a:ext>
            </a:extLst>
          </p:cNvPr>
          <p:cNvGrpSpPr/>
          <p:nvPr/>
        </p:nvGrpSpPr>
        <p:grpSpPr>
          <a:xfrm>
            <a:off x="11151383" y="2767655"/>
            <a:ext cx="1040617" cy="2833045"/>
            <a:chOff x="11151383" y="2767655"/>
            <a:chExt cx="1040617" cy="2833045"/>
          </a:xfrm>
        </p:grpSpPr>
        <p:sp>
          <p:nvSpPr>
            <p:cNvPr id="17" name="Oval 16">
              <a:extLst>
                <a:ext uri="{FF2B5EF4-FFF2-40B4-BE49-F238E27FC236}">
                  <a16:creationId xmlns:a16="http://schemas.microsoft.com/office/drawing/2014/main" id="{29CBF9BD-1EB2-4122-98FE-F2B5DF8771C9}"/>
                </a:ext>
              </a:extLst>
            </p:cNvPr>
            <p:cNvSpPr/>
            <p:nvPr/>
          </p:nvSpPr>
          <p:spPr>
            <a:xfrm>
              <a:off x="11783194" y="2943021"/>
              <a:ext cx="246527" cy="246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Freeform: Shape 17">
              <a:extLst>
                <a:ext uri="{FF2B5EF4-FFF2-40B4-BE49-F238E27FC236}">
                  <a16:creationId xmlns:a16="http://schemas.microsoft.com/office/drawing/2014/main" id="{7C41FF89-01DF-4236-AA4D-243CB8A464B3}"/>
                </a:ext>
              </a:extLst>
            </p:cNvPr>
            <p:cNvSpPr/>
            <p:nvPr/>
          </p:nvSpPr>
          <p:spPr>
            <a:xfrm flipV="1">
              <a:off x="11151383" y="4336822"/>
              <a:ext cx="1040617" cy="1263878"/>
            </a:xfrm>
            <a:custGeom>
              <a:avLst/>
              <a:gdLst>
                <a:gd name="connsiteX0" fmla="*/ 1087069 w 1119832"/>
                <a:gd name="connsiteY0" fmla="*/ 1138 h 1360088"/>
                <a:gd name="connsiteX1" fmla="*/ 1119832 w 1119832"/>
                <a:gd name="connsiteY1" fmla="*/ 3278 h 1360088"/>
                <a:gd name="connsiteX2" fmla="*/ 1119832 w 1119832"/>
                <a:gd name="connsiteY2" fmla="*/ 1097964 h 1360088"/>
                <a:gd name="connsiteX3" fmla="*/ 1109686 w 1119832"/>
                <a:gd name="connsiteY3" fmla="*/ 1109686 h 1360088"/>
                <a:gd name="connsiteX4" fmla="*/ 25249 w 1119832"/>
                <a:gd name="connsiteY4" fmla="*/ 1334840 h 1360088"/>
                <a:gd name="connsiteX5" fmla="*/ 250404 w 1119832"/>
                <a:gd name="connsiteY5" fmla="*/ 250404 h 1360088"/>
                <a:gd name="connsiteX6" fmla="*/ 1087069 w 1119832"/>
                <a:gd name="connsiteY6" fmla="*/ 1138 h 13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32" h="1360088">
                  <a:moveTo>
                    <a:pt x="1087069" y="1138"/>
                  </a:moveTo>
                  <a:lnTo>
                    <a:pt x="1119832" y="3278"/>
                  </a:lnTo>
                  <a:lnTo>
                    <a:pt x="1119832" y="1097964"/>
                  </a:lnTo>
                  <a:lnTo>
                    <a:pt x="1109686" y="1109686"/>
                  </a:lnTo>
                  <a:cubicBezTo>
                    <a:pt x="748058" y="1471314"/>
                    <a:pt x="25249" y="1334840"/>
                    <a:pt x="25249" y="1334840"/>
                  </a:cubicBezTo>
                  <a:cubicBezTo>
                    <a:pt x="25249" y="1334840"/>
                    <a:pt x="-111224" y="612032"/>
                    <a:pt x="250404" y="250404"/>
                  </a:cubicBezTo>
                  <a:cubicBezTo>
                    <a:pt x="476422" y="24386"/>
                    <a:pt x="843525" y="-7060"/>
                    <a:pt x="1087069" y="1138"/>
                  </a:cubicBez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9" name="Freeform: Shape 18">
              <a:extLst>
                <a:ext uri="{FF2B5EF4-FFF2-40B4-BE49-F238E27FC236}">
                  <a16:creationId xmlns:a16="http://schemas.microsoft.com/office/drawing/2014/main" id="{FD03BB88-350D-4DE0-BB34-870F64356890}"/>
                </a:ext>
                <a:ext uri="{C183D7F6-B498-43B3-948B-1728B52AA6E4}">
                  <adec:decorative xmlns:adec="http://schemas.microsoft.com/office/drawing/2017/decorative" val="1"/>
                </a:ext>
              </a:extLst>
            </p:cNvPr>
            <p:cNvSpPr/>
            <p:nvPr/>
          </p:nvSpPr>
          <p:spPr>
            <a:xfrm>
              <a:off x="11638492" y="2767655"/>
              <a:ext cx="553508" cy="1567713"/>
            </a:xfrm>
            <a:custGeom>
              <a:avLst/>
              <a:gdLst>
                <a:gd name="connsiteX0" fmla="*/ 612019 w 612019"/>
                <a:gd name="connsiteY0" fmla="*/ 0 h 1733435"/>
                <a:gd name="connsiteX1" fmla="*/ 612019 w 612019"/>
                <a:gd name="connsiteY1" fmla="*/ 1733435 h 1733435"/>
                <a:gd name="connsiteX2" fmla="*/ 180103 w 612019"/>
                <a:gd name="connsiteY2" fmla="*/ 1301519 h 1733435"/>
                <a:gd name="connsiteX3" fmla="*/ 180103 w 612019"/>
                <a:gd name="connsiteY3" fmla="*/ 431916 h 1733435"/>
              </a:gdLst>
              <a:ahLst/>
              <a:cxnLst>
                <a:cxn ang="0">
                  <a:pos x="connsiteX0" y="connsiteY0"/>
                </a:cxn>
                <a:cxn ang="0">
                  <a:pos x="connsiteX1" y="connsiteY1"/>
                </a:cxn>
                <a:cxn ang="0">
                  <a:pos x="connsiteX2" y="connsiteY2"/>
                </a:cxn>
                <a:cxn ang="0">
                  <a:pos x="connsiteX3" y="connsiteY3"/>
                </a:cxn>
              </a:cxnLst>
              <a:rect l="l" t="t" r="r" b="b"/>
              <a:pathLst>
                <a:path w="612019" h="1733435">
                  <a:moveTo>
                    <a:pt x="612019" y="0"/>
                  </a:moveTo>
                  <a:lnTo>
                    <a:pt x="612019" y="1733435"/>
                  </a:lnTo>
                  <a:lnTo>
                    <a:pt x="180103" y="1301519"/>
                  </a:lnTo>
                  <a:cubicBezTo>
                    <a:pt x="-60034" y="1061382"/>
                    <a:pt x="-60034" y="672053"/>
                    <a:pt x="180103" y="431916"/>
                  </a:cubicBezTo>
                  <a:close/>
                </a:path>
              </a:pathLst>
            </a:custGeom>
            <a:solidFill>
              <a:schemeClr val="accent1">
                <a:lumMod val="60000"/>
                <a:lumOff val="40000"/>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grpSp>
      <p:sp>
        <p:nvSpPr>
          <p:cNvPr id="15" name="Texture">
            <a:extLst>
              <a:ext uri="{FF2B5EF4-FFF2-40B4-BE49-F238E27FC236}">
                <a16:creationId xmlns:a16="http://schemas.microsoft.com/office/drawing/2014/main" id="{4A8025C0-8995-4863-A847-7ED1F8CCE811}"/>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50162335-6445-435C-A1C6-9F090B965040}"/>
              </a:ext>
            </a:extLst>
          </p:cNvPr>
          <p:cNvSpPr>
            <a:spLocks noGrp="1"/>
          </p:cNvSpPr>
          <p:nvPr>
            <p:ph type="title"/>
          </p:nvPr>
        </p:nvSpPr>
        <p:spPr>
          <a:xfrm>
            <a:off x="457200" y="668049"/>
            <a:ext cx="10450629" cy="1325564"/>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5074B3D-418F-464D-91E7-993D0B480108}"/>
              </a:ext>
            </a:extLst>
          </p:cNvPr>
          <p:cNvSpPr>
            <a:spLocks noGrp="1"/>
          </p:cNvSpPr>
          <p:nvPr>
            <p:ph type="body" idx="1"/>
          </p:nvPr>
        </p:nvSpPr>
        <p:spPr>
          <a:xfrm>
            <a:off x="457086" y="2182814"/>
            <a:ext cx="502151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904709-9362-4AB5-9AA2-32F51BF06A39}"/>
              </a:ext>
            </a:extLst>
          </p:cNvPr>
          <p:cNvSpPr>
            <a:spLocks noGrp="1"/>
          </p:cNvSpPr>
          <p:nvPr>
            <p:ph sz="half" idx="2"/>
          </p:nvPr>
        </p:nvSpPr>
        <p:spPr>
          <a:xfrm>
            <a:off x="457086" y="3115949"/>
            <a:ext cx="5021512" cy="3073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B083836-1CF5-406F-B0CB-643F37066CE6}"/>
              </a:ext>
            </a:extLst>
          </p:cNvPr>
          <p:cNvSpPr>
            <a:spLocks noGrp="1"/>
          </p:cNvSpPr>
          <p:nvPr>
            <p:ph type="body" sz="quarter" idx="3"/>
          </p:nvPr>
        </p:nvSpPr>
        <p:spPr>
          <a:xfrm>
            <a:off x="5890597" y="2182814"/>
            <a:ext cx="501723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4A8670-0F33-4222-AAC9-96A21C47C336}"/>
              </a:ext>
            </a:extLst>
          </p:cNvPr>
          <p:cNvSpPr>
            <a:spLocks noGrp="1"/>
          </p:cNvSpPr>
          <p:nvPr>
            <p:ph sz="quarter" idx="4"/>
          </p:nvPr>
        </p:nvSpPr>
        <p:spPr>
          <a:xfrm>
            <a:off x="5890597" y="3115949"/>
            <a:ext cx="5017232" cy="3073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DA1E6970-4A96-4519-9C0E-11E245D563C9}"/>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8" name="Footer Placeholder 7">
            <a:extLst>
              <a:ext uri="{FF2B5EF4-FFF2-40B4-BE49-F238E27FC236}">
                <a16:creationId xmlns:a16="http://schemas.microsoft.com/office/drawing/2014/main" id="{35FEE249-70F5-4359-B699-23D68A5037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02AE510-A38C-45EE-B061-CB02E4E3DD7C}"/>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5063887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A9D1A-F943-4838-BA2F-6DF4F2EC9FEC}"/>
              </a:ext>
            </a:extLst>
          </p:cNvPr>
          <p:cNvSpPr>
            <a:spLocks noGrp="1"/>
          </p:cNvSpPr>
          <p:nvPr>
            <p:ph type="title"/>
          </p:nvPr>
        </p:nvSpPr>
        <p:spPr>
          <a:xfrm>
            <a:off x="457200" y="668049"/>
            <a:ext cx="7685037" cy="1363816"/>
          </a:xfrm>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F6FEE401-3424-4696-A6FC-BBEE79379F9D}"/>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4" name="Footer Placeholder 3">
            <a:extLst>
              <a:ext uri="{FF2B5EF4-FFF2-40B4-BE49-F238E27FC236}">
                <a16:creationId xmlns:a16="http://schemas.microsoft.com/office/drawing/2014/main" id="{01E9D767-A30A-4508-B510-99AB91737A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30979DC-F3D5-43AB-8A0F-9C8A14E0CEF4}"/>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9436740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DCDA0B-9BEE-4B57-8F97-96D5645D0658}"/>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3" name="Footer Placeholder 2">
            <a:extLst>
              <a:ext uri="{FF2B5EF4-FFF2-40B4-BE49-F238E27FC236}">
                <a16:creationId xmlns:a16="http://schemas.microsoft.com/office/drawing/2014/main" id="{05282AF2-09A1-4A1C-AEB6-577962B714C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C4D99D9-82B1-496C-ABBC-4FF0C375DCE7}"/>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5338085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7D9AFA4-EB8E-4091-A5E2-1B9D163A0709}"/>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1" name="Color Fill">
            <a:extLst>
              <a:ext uri="{FF2B5EF4-FFF2-40B4-BE49-F238E27FC236}">
                <a16:creationId xmlns:a16="http://schemas.microsoft.com/office/drawing/2014/main" id="{F25018FE-FB44-4E2E-A181-B3476F3E8550}"/>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14" name="Group 13">
            <a:extLst>
              <a:ext uri="{FF2B5EF4-FFF2-40B4-BE49-F238E27FC236}">
                <a16:creationId xmlns:a16="http://schemas.microsoft.com/office/drawing/2014/main" id="{A6C7CD4B-70DE-49E2-A336-B6F43F58FFA4}"/>
              </a:ext>
              <a:ext uri="{C183D7F6-B498-43B3-948B-1728B52AA6E4}">
                <adec:decorative xmlns:adec="http://schemas.microsoft.com/office/drawing/2017/decorative" val="1"/>
              </a:ext>
            </a:extLst>
          </p:cNvPr>
          <p:cNvGrpSpPr/>
          <p:nvPr/>
        </p:nvGrpSpPr>
        <p:grpSpPr>
          <a:xfrm>
            <a:off x="10300855" y="0"/>
            <a:ext cx="1891145" cy="5600700"/>
            <a:chOff x="10300855" y="0"/>
            <a:chExt cx="1891145" cy="5600700"/>
          </a:xfrm>
        </p:grpSpPr>
        <p:sp>
          <p:nvSpPr>
            <p:cNvPr id="15" name="Oval 14">
              <a:extLst>
                <a:ext uri="{FF2B5EF4-FFF2-40B4-BE49-F238E27FC236}">
                  <a16:creationId xmlns:a16="http://schemas.microsoft.com/office/drawing/2014/main" id="{B4B8BFC9-6F67-47CB-BAE4-45260FBAF397}"/>
                </a:ext>
              </a:extLst>
            </p:cNvPr>
            <p:cNvSpPr/>
            <p:nvPr/>
          </p:nvSpPr>
          <p:spPr>
            <a:xfrm>
              <a:off x="11783194" y="2943021"/>
              <a:ext cx="246527" cy="246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Graphic 9">
              <a:extLst>
                <a:ext uri="{FF2B5EF4-FFF2-40B4-BE49-F238E27FC236}">
                  <a16:creationId xmlns:a16="http://schemas.microsoft.com/office/drawing/2014/main" id="{40F836E5-3C5B-4DE7-B09A-AE00DEE730A9}"/>
                </a:ext>
              </a:extLst>
            </p:cNvPr>
            <p:cNvSpPr/>
            <p:nvPr/>
          </p:nvSpPr>
          <p:spPr>
            <a:xfrm>
              <a:off x="10330568" y="2199078"/>
              <a:ext cx="1195288" cy="119528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lumMod val="75000"/>
                <a:alpha val="65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7" name="Freeform: Shape 16">
              <a:extLst>
                <a:ext uri="{FF2B5EF4-FFF2-40B4-BE49-F238E27FC236}">
                  <a16:creationId xmlns:a16="http://schemas.microsoft.com/office/drawing/2014/main" id="{68E1B8E4-080E-4F43-B33F-59DD21B6B658}"/>
                </a:ext>
              </a:extLst>
            </p:cNvPr>
            <p:cNvSpPr/>
            <p:nvPr/>
          </p:nvSpPr>
          <p:spPr>
            <a:xfrm flipV="1">
              <a:off x="11151383" y="4336822"/>
              <a:ext cx="1040617" cy="1263878"/>
            </a:xfrm>
            <a:custGeom>
              <a:avLst/>
              <a:gdLst>
                <a:gd name="connsiteX0" fmla="*/ 1087069 w 1119832"/>
                <a:gd name="connsiteY0" fmla="*/ 1138 h 1360088"/>
                <a:gd name="connsiteX1" fmla="*/ 1119832 w 1119832"/>
                <a:gd name="connsiteY1" fmla="*/ 3278 h 1360088"/>
                <a:gd name="connsiteX2" fmla="*/ 1119832 w 1119832"/>
                <a:gd name="connsiteY2" fmla="*/ 1097964 h 1360088"/>
                <a:gd name="connsiteX3" fmla="*/ 1109686 w 1119832"/>
                <a:gd name="connsiteY3" fmla="*/ 1109686 h 1360088"/>
                <a:gd name="connsiteX4" fmla="*/ 25249 w 1119832"/>
                <a:gd name="connsiteY4" fmla="*/ 1334840 h 1360088"/>
                <a:gd name="connsiteX5" fmla="*/ 250404 w 1119832"/>
                <a:gd name="connsiteY5" fmla="*/ 250404 h 1360088"/>
                <a:gd name="connsiteX6" fmla="*/ 1087069 w 1119832"/>
                <a:gd name="connsiteY6" fmla="*/ 1138 h 13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32" h="1360088">
                  <a:moveTo>
                    <a:pt x="1087069" y="1138"/>
                  </a:moveTo>
                  <a:lnTo>
                    <a:pt x="1119832" y="3278"/>
                  </a:lnTo>
                  <a:lnTo>
                    <a:pt x="1119832" y="1097964"/>
                  </a:lnTo>
                  <a:lnTo>
                    <a:pt x="1109686" y="1109686"/>
                  </a:lnTo>
                  <a:cubicBezTo>
                    <a:pt x="748058" y="1471314"/>
                    <a:pt x="25249" y="1334840"/>
                    <a:pt x="25249" y="1334840"/>
                  </a:cubicBezTo>
                  <a:cubicBezTo>
                    <a:pt x="25249" y="1334840"/>
                    <a:pt x="-111224" y="612032"/>
                    <a:pt x="250404" y="250404"/>
                  </a:cubicBezTo>
                  <a:cubicBezTo>
                    <a:pt x="476422" y="24386"/>
                    <a:pt x="843525" y="-7060"/>
                    <a:pt x="1087069" y="1138"/>
                  </a:cubicBez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8" name="Freeform: Shape 17">
              <a:extLst>
                <a:ext uri="{FF2B5EF4-FFF2-40B4-BE49-F238E27FC236}">
                  <a16:creationId xmlns:a16="http://schemas.microsoft.com/office/drawing/2014/main" id="{507639D4-740A-4B71-8393-99CA375EB4A0}"/>
                </a:ext>
                <a:ext uri="{C183D7F6-B498-43B3-948B-1728B52AA6E4}">
                  <adec:decorative xmlns:adec="http://schemas.microsoft.com/office/drawing/2017/decorative" val="1"/>
                </a:ext>
              </a:extLst>
            </p:cNvPr>
            <p:cNvSpPr/>
            <p:nvPr/>
          </p:nvSpPr>
          <p:spPr>
            <a:xfrm>
              <a:off x="11638492" y="2767655"/>
              <a:ext cx="553508" cy="1567713"/>
            </a:xfrm>
            <a:custGeom>
              <a:avLst/>
              <a:gdLst>
                <a:gd name="connsiteX0" fmla="*/ 612019 w 612019"/>
                <a:gd name="connsiteY0" fmla="*/ 0 h 1733435"/>
                <a:gd name="connsiteX1" fmla="*/ 612019 w 612019"/>
                <a:gd name="connsiteY1" fmla="*/ 1733435 h 1733435"/>
                <a:gd name="connsiteX2" fmla="*/ 180103 w 612019"/>
                <a:gd name="connsiteY2" fmla="*/ 1301519 h 1733435"/>
                <a:gd name="connsiteX3" fmla="*/ 180103 w 612019"/>
                <a:gd name="connsiteY3" fmla="*/ 431916 h 1733435"/>
              </a:gdLst>
              <a:ahLst/>
              <a:cxnLst>
                <a:cxn ang="0">
                  <a:pos x="connsiteX0" y="connsiteY0"/>
                </a:cxn>
                <a:cxn ang="0">
                  <a:pos x="connsiteX1" y="connsiteY1"/>
                </a:cxn>
                <a:cxn ang="0">
                  <a:pos x="connsiteX2" y="connsiteY2"/>
                </a:cxn>
                <a:cxn ang="0">
                  <a:pos x="connsiteX3" y="connsiteY3"/>
                </a:cxn>
              </a:cxnLst>
              <a:rect l="l" t="t" r="r" b="b"/>
              <a:pathLst>
                <a:path w="612019" h="1733435">
                  <a:moveTo>
                    <a:pt x="612019" y="0"/>
                  </a:moveTo>
                  <a:lnTo>
                    <a:pt x="612019" y="1733435"/>
                  </a:lnTo>
                  <a:lnTo>
                    <a:pt x="180103" y="1301519"/>
                  </a:lnTo>
                  <a:cubicBezTo>
                    <a:pt x="-60034" y="1061382"/>
                    <a:pt x="-60034" y="672053"/>
                    <a:pt x="180103" y="431916"/>
                  </a:cubicBezTo>
                  <a:close/>
                </a:path>
              </a:pathLst>
            </a:custGeom>
            <a:solidFill>
              <a:schemeClr val="accent1">
                <a:lumMod val="60000"/>
                <a:lumOff val="40000"/>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9" name="Graphic 9">
              <a:extLst>
                <a:ext uri="{FF2B5EF4-FFF2-40B4-BE49-F238E27FC236}">
                  <a16:creationId xmlns:a16="http://schemas.microsoft.com/office/drawing/2014/main" id="{AE7E56E5-1F6A-442B-B5E0-ED19F815D2E2}"/>
                </a:ext>
              </a:extLst>
            </p:cNvPr>
            <p:cNvSpPr/>
            <p:nvPr/>
          </p:nvSpPr>
          <p:spPr>
            <a:xfrm flipH="1">
              <a:off x="10300855" y="0"/>
              <a:ext cx="1891145" cy="1891145"/>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0" name="Graphic 9">
              <a:extLst>
                <a:ext uri="{FF2B5EF4-FFF2-40B4-BE49-F238E27FC236}">
                  <a16:creationId xmlns:a16="http://schemas.microsoft.com/office/drawing/2014/main" id="{3774E986-8FE2-4670-A4C0-96E213269BD7}"/>
                </a:ext>
              </a:extLst>
            </p:cNvPr>
            <p:cNvSpPr/>
            <p:nvPr/>
          </p:nvSpPr>
          <p:spPr>
            <a:xfrm flipH="1">
              <a:off x="10424367" y="122795"/>
              <a:ext cx="1644119" cy="164411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13" name="Texture">
            <a:extLst>
              <a:ext uri="{FF2B5EF4-FFF2-40B4-BE49-F238E27FC236}">
                <a16:creationId xmlns:a16="http://schemas.microsoft.com/office/drawing/2014/main" id="{3A5846DF-A106-4887-BE2C-DCD89DAA6539}"/>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6767E81C-AA51-44A0-B21C-757B2F3B90C5}"/>
              </a:ext>
            </a:extLst>
          </p:cNvPr>
          <p:cNvSpPr>
            <a:spLocks noGrp="1"/>
          </p:cNvSpPr>
          <p:nvPr>
            <p:ph type="title"/>
          </p:nvPr>
        </p:nvSpPr>
        <p:spPr>
          <a:xfrm>
            <a:off x="457200" y="668049"/>
            <a:ext cx="4314825" cy="1957828"/>
          </a:xfrm>
        </p:spPr>
        <p:txBody>
          <a:bodyPr anchor="b">
            <a:normAutofit/>
          </a:bodyPr>
          <a:lstStyle>
            <a:lvl1pPr>
              <a:defRPr sz="4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7A0438A-298D-4466-B55D-F466C345C3CC}"/>
              </a:ext>
            </a:extLst>
          </p:cNvPr>
          <p:cNvSpPr>
            <a:spLocks noGrp="1"/>
          </p:cNvSpPr>
          <p:nvPr>
            <p:ph idx="1"/>
          </p:nvPr>
        </p:nvSpPr>
        <p:spPr>
          <a:xfrm>
            <a:off x="5183188" y="668049"/>
            <a:ext cx="4875212" cy="5231253"/>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C4143104-0579-4974-88D2-61DF1A30D390}"/>
              </a:ext>
            </a:extLst>
          </p:cNvPr>
          <p:cNvSpPr>
            <a:spLocks noGrp="1"/>
          </p:cNvSpPr>
          <p:nvPr>
            <p:ph type="body" sz="half" idx="2"/>
          </p:nvPr>
        </p:nvSpPr>
        <p:spPr>
          <a:xfrm>
            <a:off x="457200" y="2749024"/>
            <a:ext cx="4314825" cy="3119964"/>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A32755-0632-47CB-AA69-7EFB212FA160}"/>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6" name="Footer Placeholder 5">
            <a:extLst>
              <a:ext uri="{FF2B5EF4-FFF2-40B4-BE49-F238E27FC236}">
                <a16:creationId xmlns:a16="http://schemas.microsoft.com/office/drawing/2014/main" id="{38ED0B4F-5B59-4064-A88B-E9938A40FF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512E7F-93B8-4E93-BCB3-ADE74FC1504B}"/>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13771837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F3C1870-4E69-4DE7-BF2F-DE8A7881C640}"/>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1" name="Color Fill">
            <a:extLst>
              <a:ext uri="{FF2B5EF4-FFF2-40B4-BE49-F238E27FC236}">
                <a16:creationId xmlns:a16="http://schemas.microsoft.com/office/drawing/2014/main" id="{7439AB1C-A8A1-4745-9625-B18FE9160BBB}"/>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14" name="Group 13">
            <a:extLst>
              <a:ext uri="{FF2B5EF4-FFF2-40B4-BE49-F238E27FC236}">
                <a16:creationId xmlns:a16="http://schemas.microsoft.com/office/drawing/2014/main" id="{11ADDC4D-D9AA-48F8-BD10-2D20F14607A6}"/>
              </a:ext>
              <a:ext uri="{C183D7F6-B498-43B3-948B-1728B52AA6E4}">
                <adec:decorative xmlns:adec="http://schemas.microsoft.com/office/drawing/2017/decorative" val="1"/>
              </a:ext>
            </a:extLst>
          </p:cNvPr>
          <p:cNvGrpSpPr/>
          <p:nvPr/>
        </p:nvGrpSpPr>
        <p:grpSpPr>
          <a:xfrm>
            <a:off x="10300855" y="0"/>
            <a:ext cx="1891145" cy="5600700"/>
            <a:chOff x="10300855" y="0"/>
            <a:chExt cx="1891145" cy="5600700"/>
          </a:xfrm>
        </p:grpSpPr>
        <p:sp>
          <p:nvSpPr>
            <p:cNvPr id="15" name="Oval 14">
              <a:extLst>
                <a:ext uri="{FF2B5EF4-FFF2-40B4-BE49-F238E27FC236}">
                  <a16:creationId xmlns:a16="http://schemas.microsoft.com/office/drawing/2014/main" id="{C1136312-3085-4615-A743-4EE531585B11}"/>
                </a:ext>
              </a:extLst>
            </p:cNvPr>
            <p:cNvSpPr/>
            <p:nvPr/>
          </p:nvSpPr>
          <p:spPr>
            <a:xfrm>
              <a:off x="11783194" y="2943021"/>
              <a:ext cx="246527" cy="246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Graphic 9">
              <a:extLst>
                <a:ext uri="{FF2B5EF4-FFF2-40B4-BE49-F238E27FC236}">
                  <a16:creationId xmlns:a16="http://schemas.microsoft.com/office/drawing/2014/main" id="{29539FE4-376B-4187-A80A-C98EBA23DA30}"/>
                </a:ext>
              </a:extLst>
            </p:cNvPr>
            <p:cNvSpPr/>
            <p:nvPr/>
          </p:nvSpPr>
          <p:spPr>
            <a:xfrm>
              <a:off x="10330568" y="2199078"/>
              <a:ext cx="1195288" cy="119528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lumMod val="75000"/>
                <a:alpha val="65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7" name="Freeform: Shape 16">
              <a:extLst>
                <a:ext uri="{FF2B5EF4-FFF2-40B4-BE49-F238E27FC236}">
                  <a16:creationId xmlns:a16="http://schemas.microsoft.com/office/drawing/2014/main" id="{A11DC5D7-2276-4A57-8783-A0EFB00416E9}"/>
                </a:ext>
              </a:extLst>
            </p:cNvPr>
            <p:cNvSpPr/>
            <p:nvPr/>
          </p:nvSpPr>
          <p:spPr>
            <a:xfrm flipV="1">
              <a:off x="11151383" y="4336822"/>
              <a:ext cx="1040617" cy="1263878"/>
            </a:xfrm>
            <a:custGeom>
              <a:avLst/>
              <a:gdLst>
                <a:gd name="connsiteX0" fmla="*/ 1087069 w 1119832"/>
                <a:gd name="connsiteY0" fmla="*/ 1138 h 1360088"/>
                <a:gd name="connsiteX1" fmla="*/ 1119832 w 1119832"/>
                <a:gd name="connsiteY1" fmla="*/ 3278 h 1360088"/>
                <a:gd name="connsiteX2" fmla="*/ 1119832 w 1119832"/>
                <a:gd name="connsiteY2" fmla="*/ 1097964 h 1360088"/>
                <a:gd name="connsiteX3" fmla="*/ 1109686 w 1119832"/>
                <a:gd name="connsiteY3" fmla="*/ 1109686 h 1360088"/>
                <a:gd name="connsiteX4" fmla="*/ 25249 w 1119832"/>
                <a:gd name="connsiteY4" fmla="*/ 1334840 h 1360088"/>
                <a:gd name="connsiteX5" fmla="*/ 250404 w 1119832"/>
                <a:gd name="connsiteY5" fmla="*/ 250404 h 1360088"/>
                <a:gd name="connsiteX6" fmla="*/ 1087069 w 1119832"/>
                <a:gd name="connsiteY6" fmla="*/ 1138 h 13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32" h="1360088">
                  <a:moveTo>
                    <a:pt x="1087069" y="1138"/>
                  </a:moveTo>
                  <a:lnTo>
                    <a:pt x="1119832" y="3278"/>
                  </a:lnTo>
                  <a:lnTo>
                    <a:pt x="1119832" y="1097964"/>
                  </a:lnTo>
                  <a:lnTo>
                    <a:pt x="1109686" y="1109686"/>
                  </a:lnTo>
                  <a:cubicBezTo>
                    <a:pt x="748058" y="1471314"/>
                    <a:pt x="25249" y="1334840"/>
                    <a:pt x="25249" y="1334840"/>
                  </a:cubicBezTo>
                  <a:cubicBezTo>
                    <a:pt x="25249" y="1334840"/>
                    <a:pt x="-111224" y="612032"/>
                    <a:pt x="250404" y="250404"/>
                  </a:cubicBezTo>
                  <a:cubicBezTo>
                    <a:pt x="476422" y="24386"/>
                    <a:pt x="843525" y="-7060"/>
                    <a:pt x="1087069" y="1138"/>
                  </a:cubicBez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8" name="Freeform: Shape 17">
              <a:extLst>
                <a:ext uri="{FF2B5EF4-FFF2-40B4-BE49-F238E27FC236}">
                  <a16:creationId xmlns:a16="http://schemas.microsoft.com/office/drawing/2014/main" id="{57D5B578-4971-4ADC-97D8-B9CEF52AA71B}"/>
                </a:ext>
                <a:ext uri="{C183D7F6-B498-43B3-948B-1728B52AA6E4}">
                  <adec:decorative xmlns:adec="http://schemas.microsoft.com/office/drawing/2017/decorative" val="1"/>
                </a:ext>
              </a:extLst>
            </p:cNvPr>
            <p:cNvSpPr/>
            <p:nvPr/>
          </p:nvSpPr>
          <p:spPr>
            <a:xfrm>
              <a:off x="11638492" y="2767655"/>
              <a:ext cx="553508" cy="1567713"/>
            </a:xfrm>
            <a:custGeom>
              <a:avLst/>
              <a:gdLst>
                <a:gd name="connsiteX0" fmla="*/ 612019 w 612019"/>
                <a:gd name="connsiteY0" fmla="*/ 0 h 1733435"/>
                <a:gd name="connsiteX1" fmla="*/ 612019 w 612019"/>
                <a:gd name="connsiteY1" fmla="*/ 1733435 h 1733435"/>
                <a:gd name="connsiteX2" fmla="*/ 180103 w 612019"/>
                <a:gd name="connsiteY2" fmla="*/ 1301519 h 1733435"/>
                <a:gd name="connsiteX3" fmla="*/ 180103 w 612019"/>
                <a:gd name="connsiteY3" fmla="*/ 431916 h 1733435"/>
              </a:gdLst>
              <a:ahLst/>
              <a:cxnLst>
                <a:cxn ang="0">
                  <a:pos x="connsiteX0" y="connsiteY0"/>
                </a:cxn>
                <a:cxn ang="0">
                  <a:pos x="connsiteX1" y="connsiteY1"/>
                </a:cxn>
                <a:cxn ang="0">
                  <a:pos x="connsiteX2" y="connsiteY2"/>
                </a:cxn>
                <a:cxn ang="0">
                  <a:pos x="connsiteX3" y="connsiteY3"/>
                </a:cxn>
              </a:cxnLst>
              <a:rect l="l" t="t" r="r" b="b"/>
              <a:pathLst>
                <a:path w="612019" h="1733435">
                  <a:moveTo>
                    <a:pt x="612019" y="0"/>
                  </a:moveTo>
                  <a:lnTo>
                    <a:pt x="612019" y="1733435"/>
                  </a:lnTo>
                  <a:lnTo>
                    <a:pt x="180103" y="1301519"/>
                  </a:lnTo>
                  <a:cubicBezTo>
                    <a:pt x="-60034" y="1061382"/>
                    <a:pt x="-60034" y="672053"/>
                    <a:pt x="180103" y="431916"/>
                  </a:cubicBezTo>
                  <a:close/>
                </a:path>
              </a:pathLst>
            </a:custGeom>
            <a:solidFill>
              <a:schemeClr val="accent1">
                <a:lumMod val="60000"/>
                <a:lumOff val="40000"/>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9" name="Graphic 9">
              <a:extLst>
                <a:ext uri="{FF2B5EF4-FFF2-40B4-BE49-F238E27FC236}">
                  <a16:creationId xmlns:a16="http://schemas.microsoft.com/office/drawing/2014/main" id="{2D968E77-E43D-4870-93BC-CBF1947336B3}"/>
                </a:ext>
              </a:extLst>
            </p:cNvPr>
            <p:cNvSpPr/>
            <p:nvPr/>
          </p:nvSpPr>
          <p:spPr>
            <a:xfrm flipH="1">
              <a:off x="10300855" y="0"/>
              <a:ext cx="1891145" cy="1891145"/>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0" name="Graphic 9">
              <a:extLst>
                <a:ext uri="{FF2B5EF4-FFF2-40B4-BE49-F238E27FC236}">
                  <a16:creationId xmlns:a16="http://schemas.microsoft.com/office/drawing/2014/main" id="{1221D41A-E71E-4587-A876-F8778E7C03E1}"/>
                </a:ext>
              </a:extLst>
            </p:cNvPr>
            <p:cNvSpPr/>
            <p:nvPr/>
          </p:nvSpPr>
          <p:spPr>
            <a:xfrm flipH="1">
              <a:off x="10424367" y="122795"/>
              <a:ext cx="1644119" cy="164411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13" name="Texture">
            <a:extLst>
              <a:ext uri="{FF2B5EF4-FFF2-40B4-BE49-F238E27FC236}">
                <a16:creationId xmlns:a16="http://schemas.microsoft.com/office/drawing/2014/main" id="{50457195-385D-490A-91AB-30B969C61953}"/>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7E06FF6D-24FA-4E04-90ED-7DBE228B2AA6}"/>
              </a:ext>
            </a:extLst>
          </p:cNvPr>
          <p:cNvSpPr>
            <a:spLocks noGrp="1"/>
          </p:cNvSpPr>
          <p:nvPr>
            <p:ph type="title"/>
          </p:nvPr>
        </p:nvSpPr>
        <p:spPr>
          <a:xfrm>
            <a:off x="457200" y="668049"/>
            <a:ext cx="4314825" cy="2235711"/>
          </a:xfrm>
        </p:spPr>
        <p:txBody>
          <a:bodyPr anchor="b">
            <a:noAutofit/>
          </a:bodyPr>
          <a:lstStyle>
            <a:lvl1pPr algn="l" defTabSz="914400" rtl="0" eaLnBrk="1" latinLnBrk="0" hangingPunct="1">
              <a:lnSpc>
                <a:spcPct val="90000"/>
              </a:lnSpc>
              <a:spcBef>
                <a:spcPct val="0"/>
              </a:spcBef>
              <a:buNone/>
              <a:defRPr lang="en-US" sz="4400" kern="1200">
                <a:solidFill>
                  <a:schemeClr val="tx1"/>
                </a:solidFill>
                <a:latin typeface="+mj-lt"/>
                <a:ea typeface="+mj-ea"/>
                <a:cs typeface="+mj-cs"/>
              </a:defRPr>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4432D78B-0E21-420F-9DFF-6131CB0F7E69}"/>
              </a:ext>
            </a:extLst>
          </p:cNvPr>
          <p:cNvSpPr>
            <a:spLocks noGrp="1"/>
          </p:cNvSpPr>
          <p:nvPr>
            <p:ph type="pic" idx="1"/>
          </p:nvPr>
        </p:nvSpPr>
        <p:spPr>
          <a:xfrm>
            <a:off x="5183188" y="668049"/>
            <a:ext cx="4958436" cy="52312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D8AC2A57-1064-4391-B96B-4D04305E0BE7}"/>
              </a:ext>
            </a:extLst>
          </p:cNvPr>
          <p:cNvSpPr>
            <a:spLocks noGrp="1"/>
          </p:cNvSpPr>
          <p:nvPr>
            <p:ph type="body" sz="half" idx="2"/>
          </p:nvPr>
        </p:nvSpPr>
        <p:spPr>
          <a:xfrm>
            <a:off x="457200" y="2941222"/>
            <a:ext cx="4314825" cy="2927765"/>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FD04EB0-850A-4256-8D12-E01A201A4FE1}"/>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6" name="Footer Placeholder 5">
            <a:extLst>
              <a:ext uri="{FF2B5EF4-FFF2-40B4-BE49-F238E27FC236}">
                <a16:creationId xmlns:a16="http://schemas.microsoft.com/office/drawing/2014/main" id="{7E9CF4AF-C757-4552-AB8A-3B89C37464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62A368-F12B-4B5E-82F0-A6AEE6AF2C83}"/>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26327742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A5B40-C529-41A6-8D06-07AF9430A8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B5A354-E2A8-4A91-9D7A-36D9E0915C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5D3944-2E3D-42BC-B83D-7630699D48C5}"/>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5" name="Footer Placeholder 4">
            <a:extLst>
              <a:ext uri="{FF2B5EF4-FFF2-40B4-BE49-F238E27FC236}">
                <a16:creationId xmlns:a16="http://schemas.microsoft.com/office/drawing/2014/main" id="{F2FC57FA-204E-4A7A-BAE2-DF17BB0FFB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BDA36D-49FF-495A-8E25-4CCC98E39032}"/>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8847287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544ECD05-4E94-4A60-8FDA-700BF100B0BA}"/>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8" name="Color Fill">
            <a:extLst>
              <a:ext uri="{FF2B5EF4-FFF2-40B4-BE49-F238E27FC236}">
                <a16:creationId xmlns:a16="http://schemas.microsoft.com/office/drawing/2014/main" id="{8BCB0EB2-4067-418C-9465-9D4C71240E0B}"/>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8" name="Group 7">
            <a:extLst>
              <a:ext uri="{FF2B5EF4-FFF2-40B4-BE49-F238E27FC236}">
                <a16:creationId xmlns:a16="http://schemas.microsoft.com/office/drawing/2014/main" id="{04E37999-41E7-446D-8C53-B904C3CE87A5}"/>
              </a:ext>
              <a:ext uri="{C183D7F6-B498-43B3-948B-1728B52AA6E4}">
                <adec:decorative xmlns:adec="http://schemas.microsoft.com/office/drawing/2017/decorative" val="1"/>
              </a:ext>
            </a:extLst>
          </p:cNvPr>
          <p:cNvGrpSpPr/>
          <p:nvPr/>
        </p:nvGrpSpPr>
        <p:grpSpPr>
          <a:xfrm>
            <a:off x="10300855" y="0"/>
            <a:ext cx="1891145" cy="5600700"/>
            <a:chOff x="10300855" y="0"/>
            <a:chExt cx="1891145" cy="5600700"/>
          </a:xfrm>
        </p:grpSpPr>
        <p:sp>
          <p:nvSpPr>
            <p:cNvPr id="9" name="Oval 8">
              <a:extLst>
                <a:ext uri="{FF2B5EF4-FFF2-40B4-BE49-F238E27FC236}">
                  <a16:creationId xmlns:a16="http://schemas.microsoft.com/office/drawing/2014/main" id="{438A90E8-87F8-4150-B5EB-E19C8A01AFB9}"/>
                </a:ext>
              </a:extLst>
            </p:cNvPr>
            <p:cNvSpPr/>
            <p:nvPr/>
          </p:nvSpPr>
          <p:spPr>
            <a:xfrm>
              <a:off x="11783194" y="2943021"/>
              <a:ext cx="246527" cy="246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Graphic 9">
              <a:extLst>
                <a:ext uri="{FF2B5EF4-FFF2-40B4-BE49-F238E27FC236}">
                  <a16:creationId xmlns:a16="http://schemas.microsoft.com/office/drawing/2014/main" id="{724DCA1C-A8E8-4F90-8FAE-85B1426C108A}"/>
                </a:ext>
              </a:extLst>
            </p:cNvPr>
            <p:cNvSpPr/>
            <p:nvPr/>
          </p:nvSpPr>
          <p:spPr>
            <a:xfrm>
              <a:off x="10330568" y="2199078"/>
              <a:ext cx="1195288" cy="119528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lumMod val="75000"/>
                <a:alpha val="65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1" name="Freeform: Shape 10">
              <a:extLst>
                <a:ext uri="{FF2B5EF4-FFF2-40B4-BE49-F238E27FC236}">
                  <a16:creationId xmlns:a16="http://schemas.microsoft.com/office/drawing/2014/main" id="{158D6291-6756-44E3-9FCE-0B2ECA5EE664}"/>
                </a:ext>
              </a:extLst>
            </p:cNvPr>
            <p:cNvSpPr/>
            <p:nvPr/>
          </p:nvSpPr>
          <p:spPr>
            <a:xfrm flipV="1">
              <a:off x="11151383" y="4336822"/>
              <a:ext cx="1040617" cy="1263878"/>
            </a:xfrm>
            <a:custGeom>
              <a:avLst/>
              <a:gdLst>
                <a:gd name="connsiteX0" fmla="*/ 1087069 w 1119832"/>
                <a:gd name="connsiteY0" fmla="*/ 1138 h 1360088"/>
                <a:gd name="connsiteX1" fmla="*/ 1119832 w 1119832"/>
                <a:gd name="connsiteY1" fmla="*/ 3278 h 1360088"/>
                <a:gd name="connsiteX2" fmla="*/ 1119832 w 1119832"/>
                <a:gd name="connsiteY2" fmla="*/ 1097964 h 1360088"/>
                <a:gd name="connsiteX3" fmla="*/ 1109686 w 1119832"/>
                <a:gd name="connsiteY3" fmla="*/ 1109686 h 1360088"/>
                <a:gd name="connsiteX4" fmla="*/ 25249 w 1119832"/>
                <a:gd name="connsiteY4" fmla="*/ 1334840 h 1360088"/>
                <a:gd name="connsiteX5" fmla="*/ 250404 w 1119832"/>
                <a:gd name="connsiteY5" fmla="*/ 250404 h 1360088"/>
                <a:gd name="connsiteX6" fmla="*/ 1087069 w 1119832"/>
                <a:gd name="connsiteY6" fmla="*/ 1138 h 136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832" h="1360088">
                  <a:moveTo>
                    <a:pt x="1087069" y="1138"/>
                  </a:moveTo>
                  <a:lnTo>
                    <a:pt x="1119832" y="3278"/>
                  </a:lnTo>
                  <a:lnTo>
                    <a:pt x="1119832" y="1097964"/>
                  </a:lnTo>
                  <a:lnTo>
                    <a:pt x="1109686" y="1109686"/>
                  </a:lnTo>
                  <a:cubicBezTo>
                    <a:pt x="748058" y="1471314"/>
                    <a:pt x="25249" y="1334840"/>
                    <a:pt x="25249" y="1334840"/>
                  </a:cubicBezTo>
                  <a:cubicBezTo>
                    <a:pt x="25249" y="1334840"/>
                    <a:pt x="-111224" y="612032"/>
                    <a:pt x="250404" y="250404"/>
                  </a:cubicBezTo>
                  <a:cubicBezTo>
                    <a:pt x="476422" y="24386"/>
                    <a:pt x="843525" y="-7060"/>
                    <a:pt x="1087069" y="1138"/>
                  </a:cubicBez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2" name="Freeform: Shape 11">
              <a:extLst>
                <a:ext uri="{FF2B5EF4-FFF2-40B4-BE49-F238E27FC236}">
                  <a16:creationId xmlns:a16="http://schemas.microsoft.com/office/drawing/2014/main" id="{C37CA96E-9DD9-4172-B63B-50DF43B576DA}"/>
                </a:ext>
                <a:ext uri="{C183D7F6-B498-43B3-948B-1728B52AA6E4}">
                  <adec:decorative xmlns:adec="http://schemas.microsoft.com/office/drawing/2017/decorative" val="1"/>
                </a:ext>
              </a:extLst>
            </p:cNvPr>
            <p:cNvSpPr/>
            <p:nvPr/>
          </p:nvSpPr>
          <p:spPr>
            <a:xfrm>
              <a:off x="11638492" y="2767655"/>
              <a:ext cx="553508" cy="1567713"/>
            </a:xfrm>
            <a:custGeom>
              <a:avLst/>
              <a:gdLst>
                <a:gd name="connsiteX0" fmla="*/ 612019 w 612019"/>
                <a:gd name="connsiteY0" fmla="*/ 0 h 1733435"/>
                <a:gd name="connsiteX1" fmla="*/ 612019 w 612019"/>
                <a:gd name="connsiteY1" fmla="*/ 1733435 h 1733435"/>
                <a:gd name="connsiteX2" fmla="*/ 180103 w 612019"/>
                <a:gd name="connsiteY2" fmla="*/ 1301519 h 1733435"/>
                <a:gd name="connsiteX3" fmla="*/ 180103 w 612019"/>
                <a:gd name="connsiteY3" fmla="*/ 431916 h 1733435"/>
              </a:gdLst>
              <a:ahLst/>
              <a:cxnLst>
                <a:cxn ang="0">
                  <a:pos x="connsiteX0" y="connsiteY0"/>
                </a:cxn>
                <a:cxn ang="0">
                  <a:pos x="connsiteX1" y="connsiteY1"/>
                </a:cxn>
                <a:cxn ang="0">
                  <a:pos x="connsiteX2" y="connsiteY2"/>
                </a:cxn>
                <a:cxn ang="0">
                  <a:pos x="connsiteX3" y="connsiteY3"/>
                </a:cxn>
              </a:cxnLst>
              <a:rect l="l" t="t" r="r" b="b"/>
              <a:pathLst>
                <a:path w="612019" h="1733435">
                  <a:moveTo>
                    <a:pt x="612019" y="0"/>
                  </a:moveTo>
                  <a:lnTo>
                    <a:pt x="612019" y="1733435"/>
                  </a:lnTo>
                  <a:lnTo>
                    <a:pt x="180103" y="1301519"/>
                  </a:lnTo>
                  <a:cubicBezTo>
                    <a:pt x="-60034" y="1061382"/>
                    <a:pt x="-60034" y="672053"/>
                    <a:pt x="180103" y="431916"/>
                  </a:cubicBezTo>
                  <a:close/>
                </a:path>
              </a:pathLst>
            </a:custGeom>
            <a:solidFill>
              <a:schemeClr val="accent1">
                <a:lumMod val="60000"/>
                <a:lumOff val="40000"/>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en-US" dirty="0"/>
            </a:p>
          </p:txBody>
        </p:sp>
        <p:sp>
          <p:nvSpPr>
            <p:cNvPr id="13" name="Graphic 9">
              <a:extLst>
                <a:ext uri="{FF2B5EF4-FFF2-40B4-BE49-F238E27FC236}">
                  <a16:creationId xmlns:a16="http://schemas.microsoft.com/office/drawing/2014/main" id="{B335AFFE-BF3D-491C-8255-692B9DAC6775}"/>
                </a:ext>
              </a:extLst>
            </p:cNvPr>
            <p:cNvSpPr/>
            <p:nvPr/>
          </p:nvSpPr>
          <p:spPr>
            <a:xfrm flipH="1">
              <a:off x="10300855" y="0"/>
              <a:ext cx="1891145" cy="1891145"/>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solidFill>
              <a:schemeClr val="accent1">
                <a:alpha val="60000"/>
              </a:schemeClr>
            </a:solidFill>
            <a:ln w="9331"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Graphic 9">
              <a:extLst>
                <a:ext uri="{FF2B5EF4-FFF2-40B4-BE49-F238E27FC236}">
                  <a16:creationId xmlns:a16="http://schemas.microsoft.com/office/drawing/2014/main" id="{AA052AAF-7A7C-4EDB-AE2C-FCA3A756C4E5}"/>
                </a:ext>
              </a:extLst>
            </p:cNvPr>
            <p:cNvSpPr/>
            <p:nvPr/>
          </p:nvSpPr>
          <p:spPr>
            <a:xfrm flipH="1">
              <a:off x="10424367" y="122795"/>
              <a:ext cx="1644119" cy="1644119"/>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sp>
        <p:nvSpPr>
          <p:cNvPr id="20" name="Texture">
            <a:extLst>
              <a:ext uri="{FF2B5EF4-FFF2-40B4-BE49-F238E27FC236}">
                <a16:creationId xmlns:a16="http://schemas.microsoft.com/office/drawing/2014/main" id="{31F99E9D-6528-47AC-B178-7032D0E17DF8}"/>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2">
              <a:alphaModFix amt="6000"/>
            </a:blip>
            <a:srcRect/>
            <a:tile tx="0" ty="0" sx="100000" sy="100000" flip="none" algn="tl"/>
          </a:blipFill>
          <a:ln w="9525" cap="flat">
            <a:noFill/>
            <a:prstDash val="solid"/>
            <a:miter/>
          </a:ln>
        </p:spPr>
        <p:txBody>
          <a:bodyPr rtlCol="0" anchor="ctr"/>
          <a:lstStyle/>
          <a:p>
            <a:endParaRPr lang="en-US" dirty="0"/>
          </a:p>
        </p:txBody>
      </p:sp>
      <p:sp>
        <p:nvSpPr>
          <p:cNvPr id="2" name="Vertical Title 1">
            <a:extLst>
              <a:ext uri="{FF2B5EF4-FFF2-40B4-BE49-F238E27FC236}">
                <a16:creationId xmlns:a16="http://schemas.microsoft.com/office/drawing/2014/main" id="{834DD302-622D-4E42-BD6F-FAAA98B3728C}"/>
              </a:ext>
            </a:extLst>
          </p:cNvPr>
          <p:cNvSpPr>
            <a:spLocks noGrp="1"/>
          </p:cNvSpPr>
          <p:nvPr>
            <p:ph type="title" orient="vert"/>
          </p:nvPr>
        </p:nvSpPr>
        <p:spPr>
          <a:xfrm>
            <a:off x="7306311" y="668049"/>
            <a:ext cx="2628900" cy="5508913"/>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4C70D9F5-C907-405F-BE11-571C61745EC6}"/>
              </a:ext>
            </a:extLst>
          </p:cNvPr>
          <p:cNvSpPr>
            <a:spLocks noGrp="1"/>
          </p:cNvSpPr>
          <p:nvPr>
            <p:ph type="body" orient="vert" idx="1"/>
          </p:nvPr>
        </p:nvSpPr>
        <p:spPr>
          <a:xfrm>
            <a:off x="457200" y="668049"/>
            <a:ext cx="6689098" cy="55089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DCFD860-3FBD-4FE7-A9FD-1D4A4D10AABF}"/>
              </a:ext>
            </a:extLst>
          </p:cNvPr>
          <p:cNvSpPr>
            <a:spLocks noGrp="1"/>
          </p:cNvSpPr>
          <p:nvPr>
            <p:ph type="dt" sz="half" idx="10"/>
          </p:nvPr>
        </p:nvSpPr>
        <p:spPr/>
        <p:txBody>
          <a:bodyPr/>
          <a:lstStyle/>
          <a:p>
            <a:fld id="{D208048B-57AF-4F53-BC84-8E0A1033FBEC}" type="datetimeFigureOut">
              <a:rPr lang="en-US" smtClean="0"/>
              <a:t>1/27/2025</a:t>
            </a:fld>
            <a:endParaRPr lang="en-US"/>
          </a:p>
        </p:txBody>
      </p:sp>
      <p:sp>
        <p:nvSpPr>
          <p:cNvPr id="5" name="Footer Placeholder 4">
            <a:extLst>
              <a:ext uri="{FF2B5EF4-FFF2-40B4-BE49-F238E27FC236}">
                <a16:creationId xmlns:a16="http://schemas.microsoft.com/office/drawing/2014/main" id="{560A367B-81B3-4BD3-9C95-18EC0710A2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7D8E54-346D-4D66-BF99-96DA43F80DF8}"/>
              </a:ext>
            </a:extLst>
          </p:cNvPr>
          <p:cNvSpPr>
            <a:spLocks noGrp="1"/>
          </p:cNvSpPr>
          <p:nvPr>
            <p:ph type="sldNum" sz="quarter" idx="12"/>
          </p:nvPr>
        </p:nvSpPr>
        <p:spPr/>
        <p:txBody>
          <a:bodyPr/>
          <a:lstStyle/>
          <a:p>
            <a:fld id="{BD8A8A1B-4E1E-43EF-8A39-7D4A3879B941}" type="slidenum">
              <a:rPr lang="en-US" smtClean="0"/>
              <a:t>‹#›</a:t>
            </a:fld>
            <a:endParaRPr lang="en-US"/>
          </a:p>
        </p:txBody>
      </p:sp>
    </p:spTree>
    <p:extLst>
      <p:ext uri="{BB962C8B-B14F-4D97-AF65-F5344CB8AC3E}">
        <p14:creationId xmlns:p14="http://schemas.microsoft.com/office/powerpoint/2010/main" val="3038361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A3B8490-68E3-4757-8321-97DE4600BC4C}"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1543030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A3B8490-68E3-4757-8321-97DE4600BC4C}" type="datetimeFigureOut">
              <a:rPr lang="en-US" smtClean="0"/>
              <a:t>1/27/2025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3788512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A3B8490-68E3-4757-8321-97DE4600BC4C}" type="datetimeFigureOut">
              <a:rPr lang="en-US" smtClean="0"/>
              <a:t>1/27/2025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399102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3B8490-68E3-4757-8321-97DE4600BC4C}" type="datetimeFigureOut">
              <a:rPr lang="en-US" smtClean="0"/>
              <a:t>1/27/2025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3602716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A3B8490-68E3-4757-8321-97DE4600BC4C}"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3866626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3B8490-68E3-4757-8321-97DE4600BC4C}"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E6346B-63EF-4FE4-8588-6E92EFA91000}" type="slidenum">
              <a:rPr lang="en-US" smtClean="0"/>
              <a:t>‹#›</a:t>
            </a:fld>
            <a:endParaRPr lang="en-US"/>
          </a:p>
        </p:txBody>
      </p:sp>
    </p:spTree>
    <p:extLst>
      <p:ext uri="{BB962C8B-B14F-4D97-AF65-F5344CB8AC3E}">
        <p14:creationId xmlns:p14="http://schemas.microsoft.com/office/powerpoint/2010/main" val="1892683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jp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2.jpe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1/27/2025</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30762220"/>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B61BEF0D-F0BB-DE4B-95CE-6DB70DBA9567}" type="datetimeFigureOut">
              <a:rPr lang="en-US" smtClean="0"/>
              <a:pPr/>
              <a:t>1/27/2025</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D57F1E4F-1CFF-5643-939E-217C01CDF565}" type="slidenum">
              <a:rPr lang="en-US" smtClean="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1964753"/>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F358BAA-9C8A-4E17-BAD8-32FD6FFEA730}"/>
              </a:ext>
              <a:ext uri="{C183D7F6-B498-43B3-948B-1728B52AA6E4}">
                <adec:decorative xmlns:adec="http://schemas.microsoft.com/office/drawing/2017/decorative" val="1"/>
              </a:ext>
            </a:extLst>
          </p:cNvPr>
          <p:cNvSpPr/>
          <p:nvPr/>
        </p:nvSpPr>
        <p:spPr>
          <a:xfrm>
            <a:off x="0" y="0"/>
            <a:ext cx="12188952" cy="6858000"/>
          </a:xfrm>
          <a:prstGeom prst="rect">
            <a:avLst/>
          </a:prstGeom>
          <a:ln w="9525" cap="flat">
            <a:noFill/>
            <a:prstDash val="solid"/>
            <a:miter/>
          </a:ln>
        </p:spPr>
        <p:txBody>
          <a:bodyPr rtlCol="0" anchor="ctr"/>
          <a:lstStyle/>
          <a:p>
            <a:endParaRPr lang="en-US">
              <a:solidFill>
                <a:schemeClr val="tx1"/>
              </a:solidFill>
            </a:endParaRPr>
          </a:p>
        </p:txBody>
      </p:sp>
      <p:sp>
        <p:nvSpPr>
          <p:cNvPr id="10" name="Color Fill">
            <a:extLst>
              <a:ext uri="{FF2B5EF4-FFF2-40B4-BE49-F238E27FC236}">
                <a16:creationId xmlns:a16="http://schemas.microsoft.com/office/drawing/2014/main" id="{4D6F41A4-BEE3-4935-9371-4ADEA67A22F9}"/>
              </a:ext>
              <a:ext uri="{C183D7F6-B498-43B3-948B-1728B52AA6E4}">
                <adec:decorative xmlns:adec="http://schemas.microsoft.com/office/drawing/2017/decorative" val="1"/>
              </a:ext>
            </a:extLst>
          </p:cNvPr>
          <p:cNvSpPr/>
          <p:nvPr/>
        </p:nvSpPr>
        <p:spPr>
          <a:xfrm>
            <a:off x="0" y="0"/>
            <a:ext cx="12188952" cy="6858000"/>
          </a:xfrm>
          <a:prstGeom prst="rect">
            <a:avLst/>
          </a:prstGeom>
          <a:solidFill>
            <a:schemeClr val="bg2">
              <a:lumMod val="75000"/>
              <a:lumOff val="25000"/>
              <a:alpha val="40000"/>
            </a:schemeClr>
          </a:solidFill>
          <a:ln w="9525" cap="flat">
            <a:noFill/>
            <a:prstDash val="solid"/>
            <a:miter/>
          </a:ln>
        </p:spPr>
        <p:txBody>
          <a:bodyPr rtlCol="0" anchor="ctr"/>
          <a:lstStyle/>
          <a:p>
            <a:endParaRPr lang="en-US" dirty="0">
              <a:solidFill>
                <a:schemeClr val="bg2">
                  <a:lumMod val="75000"/>
                  <a:lumOff val="25000"/>
                </a:schemeClr>
              </a:solidFill>
            </a:endParaRPr>
          </a:p>
        </p:txBody>
      </p:sp>
      <p:grpSp>
        <p:nvGrpSpPr>
          <p:cNvPr id="13" name="Group 12">
            <a:extLst>
              <a:ext uri="{FF2B5EF4-FFF2-40B4-BE49-F238E27FC236}">
                <a16:creationId xmlns:a16="http://schemas.microsoft.com/office/drawing/2014/main" id="{7726F010-956A-40BC-8A1F-8002DC729B4C}"/>
              </a:ext>
              <a:ext uri="{C183D7F6-B498-43B3-948B-1728B52AA6E4}">
                <adec:decorative xmlns:adec="http://schemas.microsoft.com/office/drawing/2017/decorative" val="1"/>
              </a:ext>
            </a:extLst>
          </p:cNvPr>
          <p:cNvGrpSpPr/>
          <p:nvPr/>
        </p:nvGrpSpPr>
        <p:grpSpPr>
          <a:xfrm>
            <a:off x="8351566" y="0"/>
            <a:ext cx="3840434" cy="6858000"/>
            <a:chOff x="8351565" y="0"/>
            <a:chExt cx="3840434" cy="6858000"/>
          </a:xfrm>
        </p:grpSpPr>
        <p:sp>
          <p:nvSpPr>
            <p:cNvPr id="14" name="Oval 13">
              <a:extLst>
                <a:ext uri="{FF2B5EF4-FFF2-40B4-BE49-F238E27FC236}">
                  <a16:creationId xmlns:a16="http://schemas.microsoft.com/office/drawing/2014/main" id="{D386E468-0048-46C4-ADDD-FBE7A6AE9F31}"/>
                </a:ext>
              </a:extLst>
            </p:cNvPr>
            <p:cNvSpPr/>
            <p:nvPr/>
          </p:nvSpPr>
          <p:spPr>
            <a:xfrm>
              <a:off x="11260165" y="519204"/>
              <a:ext cx="474635" cy="47463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15" name="Freeform: Shape 14">
              <a:extLst>
                <a:ext uri="{FF2B5EF4-FFF2-40B4-BE49-F238E27FC236}">
                  <a16:creationId xmlns:a16="http://schemas.microsoft.com/office/drawing/2014/main" id="{C5B35ED4-0C31-4C8C-A45E-6A3EDEAB2867}"/>
                </a:ext>
              </a:extLst>
            </p:cNvPr>
            <p:cNvSpPr/>
            <p:nvPr/>
          </p:nvSpPr>
          <p:spPr>
            <a:xfrm>
              <a:off x="8385871" y="0"/>
              <a:ext cx="2955657" cy="679194"/>
            </a:xfrm>
            <a:custGeom>
              <a:avLst/>
              <a:gdLst>
                <a:gd name="connsiteX0" fmla="*/ 0 w 2955657"/>
                <a:gd name="connsiteY0" fmla="*/ 0 h 679194"/>
                <a:gd name="connsiteX1" fmla="*/ 2955657 w 2955657"/>
                <a:gd name="connsiteY1" fmla="*/ 0 h 679194"/>
                <a:gd name="connsiteX2" fmla="*/ 2892839 w 2955657"/>
                <a:gd name="connsiteY2" fmla="*/ 84007 h 679194"/>
                <a:gd name="connsiteX3" fmla="*/ 1630760 w 2955657"/>
                <a:gd name="connsiteY3" fmla="*/ 679194 h 679194"/>
                <a:gd name="connsiteX4" fmla="*/ 0 w 2955657"/>
                <a:gd name="connsiteY4" fmla="*/ 679194 h 67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5657" h="679194">
                  <a:moveTo>
                    <a:pt x="0" y="0"/>
                  </a:moveTo>
                  <a:lnTo>
                    <a:pt x="2955657" y="0"/>
                  </a:lnTo>
                  <a:lnTo>
                    <a:pt x="2892839" y="84007"/>
                  </a:lnTo>
                  <a:cubicBezTo>
                    <a:pt x="2592855" y="447504"/>
                    <a:pt x="2138868" y="679194"/>
                    <a:pt x="1630760" y="679194"/>
                  </a:cubicBezTo>
                  <a:lnTo>
                    <a:pt x="0" y="679194"/>
                  </a:lnTo>
                  <a:close/>
                </a:path>
              </a:pathLst>
            </a:custGeom>
            <a:solidFill>
              <a:schemeClr val="accent1">
                <a:lumMod val="60000"/>
                <a:lumOff val="40000"/>
                <a:alpha val="60000"/>
              </a:schemeClr>
            </a:solidFill>
            <a:ln w="9331" cap="flat">
              <a:noFill/>
              <a:prstDash val="solid"/>
              <a:miter/>
            </a:ln>
          </p:spPr>
          <p:txBody>
            <a:bodyPr rtlCol="0" anchor="ctr"/>
            <a:lstStyle/>
            <a:p>
              <a:pPr lvl="0"/>
              <a:endParaRPr lang="en-US"/>
            </a:p>
          </p:txBody>
        </p:sp>
        <p:sp>
          <p:nvSpPr>
            <p:cNvPr id="16" name="Freeform: Shape 15">
              <a:extLst>
                <a:ext uri="{FF2B5EF4-FFF2-40B4-BE49-F238E27FC236}">
                  <a16:creationId xmlns:a16="http://schemas.microsoft.com/office/drawing/2014/main" id="{B40A1EF3-FA93-48F4-9F82-BC0C79635750}"/>
                </a:ext>
              </a:extLst>
            </p:cNvPr>
            <p:cNvSpPr/>
            <p:nvPr/>
          </p:nvSpPr>
          <p:spPr>
            <a:xfrm>
              <a:off x="8351565" y="4121414"/>
              <a:ext cx="3266317" cy="2736586"/>
            </a:xfrm>
            <a:custGeom>
              <a:avLst/>
              <a:gdLst>
                <a:gd name="connsiteX0" fmla="*/ 1635557 w 3266317"/>
                <a:gd name="connsiteY0" fmla="*/ 0 h 2736586"/>
                <a:gd name="connsiteX1" fmla="*/ 3266317 w 3266317"/>
                <a:gd name="connsiteY1" fmla="*/ 0 h 2736586"/>
                <a:gd name="connsiteX2" fmla="*/ 3266317 w 3266317"/>
                <a:gd name="connsiteY2" fmla="*/ 1630760 h 2736586"/>
                <a:gd name="connsiteX3" fmla="*/ 2892838 w 3266317"/>
                <a:gd name="connsiteY3" fmla="*/ 2671131 h 2736586"/>
                <a:gd name="connsiteX4" fmla="*/ 2833348 w 3266317"/>
                <a:gd name="connsiteY4" fmla="*/ 2736586 h 2736586"/>
                <a:gd name="connsiteX5" fmla="*/ 0 w 3266317"/>
                <a:gd name="connsiteY5" fmla="*/ 2736586 h 2736586"/>
                <a:gd name="connsiteX6" fmla="*/ 0 w 3266317"/>
                <a:gd name="connsiteY6" fmla="*/ 1635558 h 2736586"/>
                <a:gd name="connsiteX7" fmla="*/ 1635557 w 3266317"/>
                <a:gd name="connsiteY7" fmla="*/ 0 h 2736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6317" h="2736586">
                  <a:moveTo>
                    <a:pt x="1635557" y="0"/>
                  </a:moveTo>
                  <a:lnTo>
                    <a:pt x="3266317" y="0"/>
                  </a:lnTo>
                  <a:lnTo>
                    <a:pt x="3266317" y="1630760"/>
                  </a:lnTo>
                  <a:cubicBezTo>
                    <a:pt x="3266317" y="2025955"/>
                    <a:pt x="3126159" y="2388411"/>
                    <a:pt x="2892838" y="2671131"/>
                  </a:cubicBezTo>
                  <a:lnTo>
                    <a:pt x="2833348" y="2736586"/>
                  </a:lnTo>
                  <a:lnTo>
                    <a:pt x="0" y="2736586"/>
                  </a:lnTo>
                  <a:lnTo>
                    <a:pt x="0" y="1635558"/>
                  </a:lnTo>
                  <a:cubicBezTo>
                    <a:pt x="0" y="732255"/>
                    <a:pt x="732254" y="0"/>
                    <a:pt x="1635557" y="0"/>
                  </a:cubicBezTo>
                  <a:close/>
                </a:path>
              </a:pathLst>
            </a:custGeom>
            <a:solidFill>
              <a:schemeClr val="accent1">
                <a:lumMod val="60000"/>
                <a:lumOff val="40000"/>
                <a:alpha val="60000"/>
              </a:schemeClr>
            </a:solidFill>
            <a:ln w="9331" cap="flat">
              <a:noFill/>
              <a:prstDash val="solid"/>
              <a:miter/>
            </a:ln>
          </p:spPr>
          <p:txBody>
            <a:bodyPr rtlCol="0" anchor="ctr"/>
            <a:lstStyle/>
            <a:p>
              <a:pPr lvl="0"/>
              <a:endParaRPr lang="en-US" dirty="0"/>
            </a:p>
          </p:txBody>
        </p:sp>
        <p:sp>
          <p:nvSpPr>
            <p:cNvPr id="17" name="Freeform: Shape 16">
              <a:extLst>
                <a:ext uri="{FF2B5EF4-FFF2-40B4-BE49-F238E27FC236}">
                  <a16:creationId xmlns:a16="http://schemas.microsoft.com/office/drawing/2014/main" id="{A985F09D-6969-44D0-B04F-4EDE0FEDAF63}"/>
                </a:ext>
              </a:extLst>
            </p:cNvPr>
            <p:cNvSpPr/>
            <p:nvPr/>
          </p:nvSpPr>
          <p:spPr>
            <a:xfrm>
              <a:off x="11755674" y="3386384"/>
              <a:ext cx="436325" cy="1309674"/>
            </a:xfrm>
            <a:custGeom>
              <a:avLst/>
              <a:gdLst>
                <a:gd name="connsiteX0" fmla="*/ 470325 w 477612"/>
                <a:gd name="connsiteY0" fmla="*/ 0 h 1433600"/>
                <a:gd name="connsiteX1" fmla="*/ 475607 w 477612"/>
                <a:gd name="connsiteY1" fmla="*/ 3701 h 1433600"/>
                <a:gd name="connsiteX2" fmla="*/ 477612 w 477612"/>
                <a:gd name="connsiteY2" fmla="*/ 5160 h 1433600"/>
                <a:gd name="connsiteX3" fmla="*/ 477612 w 477612"/>
                <a:gd name="connsiteY3" fmla="*/ 1428441 h 1433600"/>
                <a:gd name="connsiteX4" fmla="*/ 475607 w 477612"/>
                <a:gd name="connsiteY4" fmla="*/ 1429900 h 1433600"/>
                <a:gd name="connsiteX5" fmla="*/ 470325 w 477612"/>
                <a:gd name="connsiteY5" fmla="*/ 1433600 h 1433600"/>
                <a:gd name="connsiteX6" fmla="*/ 0 w 477612"/>
                <a:gd name="connsiteY6" fmla="*/ 716800 h 1433600"/>
                <a:gd name="connsiteX7" fmla="*/ 470325 w 477612"/>
                <a:gd name="connsiteY7" fmla="*/ 0 h 14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612" h="1433600">
                  <a:moveTo>
                    <a:pt x="470325" y="0"/>
                  </a:moveTo>
                  <a:cubicBezTo>
                    <a:pt x="470325" y="0"/>
                    <a:pt x="472162" y="1254"/>
                    <a:pt x="475607" y="3701"/>
                  </a:cubicBezTo>
                  <a:lnTo>
                    <a:pt x="477612" y="5160"/>
                  </a:lnTo>
                  <a:lnTo>
                    <a:pt x="477612" y="1428441"/>
                  </a:lnTo>
                  <a:lnTo>
                    <a:pt x="475607" y="1429900"/>
                  </a:lnTo>
                  <a:cubicBezTo>
                    <a:pt x="472162" y="1432347"/>
                    <a:pt x="470325" y="1433600"/>
                    <a:pt x="470325" y="1433600"/>
                  </a:cubicBezTo>
                  <a:cubicBezTo>
                    <a:pt x="470325" y="1433600"/>
                    <a:pt x="0" y="1112672"/>
                    <a:pt x="0" y="716800"/>
                  </a:cubicBezTo>
                  <a:cubicBezTo>
                    <a:pt x="0" y="320929"/>
                    <a:pt x="470325" y="0"/>
                    <a:pt x="470325" y="0"/>
                  </a:cubicBezTo>
                  <a:close/>
                </a:path>
              </a:pathLst>
            </a:custGeom>
            <a:pattFill prst="pct5">
              <a:fgClr>
                <a:schemeClr val="accent4">
                  <a:lumMod val="20000"/>
                  <a:lumOff val="80000"/>
                </a:schemeClr>
              </a:fgClr>
              <a:bgClr>
                <a:schemeClr val="accent4">
                  <a:lumMod val="60000"/>
                  <a:lumOff val="40000"/>
                </a:schemeClr>
              </a:bgClr>
            </a:pattFill>
            <a:ln w="9525" cap="flat">
              <a:noFill/>
              <a:prstDash val="solid"/>
              <a:miter/>
            </a:ln>
          </p:spPr>
          <p:txBody>
            <a:bodyPr rtlCol="0" anchor="ctr"/>
            <a:lstStyle/>
            <a:p>
              <a:pPr lvl="0"/>
              <a:endParaRPr lang="en-US" dirty="0"/>
            </a:p>
          </p:txBody>
        </p:sp>
        <p:sp>
          <p:nvSpPr>
            <p:cNvPr id="18" name="Graphic 9">
              <a:extLst>
                <a:ext uri="{FF2B5EF4-FFF2-40B4-BE49-F238E27FC236}">
                  <a16:creationId xmlns:a16="http://schemas.microsoft.com/office/drawing/2014/main" id="{003913A0-A3C0-4ED8-8920-318068FBC46F}"/>
                </a:ext>
              </a:extLst>
            </p:cNvPr>
            <p:cNvSpPr/>
            <p:nvPr/>
          </p:nvSpPr>
          <p:spPr>
            <a:xfrm>
              <a:off x="8385870" y="791588"/>
              <a:ext cx="3232012" cy="3232012"/>
            </a:xfrm>
            <a:custGeom>
              <a:avLst/>
              <a:gdLst>
                <a:gd name="connsiteX0" fmla="*/ 6861546 w 6861545"/>
                <a:gd name="connsiteY0" fmla="*/ 6861546 h 6861545"/>
                <a:gd name="connsiteX1" fmla="*/ 3435812 w 6861545"/>
                <a:gd name="connsiteY1" fmla="*/ 6861546 h 6861545"/>
                <a:gd name="connsiteX2" fmla="*/ 0 w 6861545"/>
                <a:gd name="connsiteY2" fmla="*/ 3425734 h 6861545"/>
                <a:gd name="connsiteX3" fmla="*/ 0 w 6861545"/>
                <a:gd name="connsiteY3" fmla="*/ 0 h 6861545"/>
                <a:gd name="connsiteX4" fmla="*/ 3425734 w 6861545"/>
                <a:gd name="connsiteY4" fmla="*/ 0 h 6861545"/>
                <a:gd name="connsiteX5" fmla="*/ 6861546 w 6861545"/>
                <a:gd name="connsiteY5" fmla="*/ 3435812 h 6861545"/>
                <a:gd name="connsiteX6" fmla="*/ 6861546 w 6861545"/>
                <a:gd name="connsiteY6" fmla="*/ 6861546 h 686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1545" h="6861545">
                  <a:moveTo>
                    <a:pt x="6861546" y="6861546"/>
                  </a:moveTo>
                  <a:lnTo>
                    <a:pt x="3435812" y="6861546"/>
                  </a:lnTo>
                  <a:cubicBezTo>
                    <a:pt x="1538245" y="6861546"/>
                    <a:pt x="0" y="5323301"/>
                    <a:pt x="0" y="3425734"/>
                  </a:cubicBezTo>
                  <a:lnTo>
                    <a:pt x="0" y="0"/>
                  </a:lnTo>
                  <a:lnTo>
                    <a:pt x="3425734" y="0"/>
                  </a:lnTo>
                  <a:cubicBezTo>
                    <a:pt x="5323301" y="0"/>
                    <a:pt x="6861546" y="1538245"/>
                    <a:pt x="6861546" y="3435812"/>
                  </a:cubicBezTo>
                  <a:lnTo>
                    <a:pt x="6861546" y="6861546"/>
                  </a:lnTo>
                  <a:close/>
                </a:path>
              </a:pathLst>
            </a:custGeom>
            <a:pattFill prst="pct5">
              <a:fgClr>
                <a:schemeClr val="accent4">
                  <a:lumMod val="60000"/>
                  <a:lumOff val="40000"/>
                </a:schemeClr>
              </a:fgClr>
              <a:bgClr>
                <a:schemeClr val="accent1">
                  <a:lumMod val="75000"/>
                </a:schemeClr>
              </a:bgClr>
            </a:pattFill>
            <a:ln w="9525" cap="flat">
              <a:noFill/>
              <a:prstDash val="solid"/>
              <a:miter/>
            </a:ln>
          </p:spPr>
          <p:txBody>
            <a:bodyPr rtlCol="0" anchor="ctr"/>
            <a:lstStyle/>
            <a:p>
              <a:pPr lvl="0"/>
              <a:endParaRPr lang="en-US"/>
            </a:p>
          </p:txBody>
        </p:sp>
      </p:grpSp>
      <p:sp>
        <p:nvSpPr>
          <p:cNvPr id="12" name="Texture">
            <a:extLst>
              <a:ext uri="{FF2B5EF4-FFF2-40B4-BE49-F238E27FC236}">
                <a16:creationId xmlns:a16="http://schemas.microsoft.com/office/drawing/2014/main" id="{7FE1D329-7CB2-4DF5-B0C0-36DD19EBC66D}"/>
              </a:ext>
              <a:ext uri="{C183D7F6-B498-43B3-948B-1728B52AA6E4}">
                <adec:decorative xmlns:adec="http://schemas.microsoft.com/office/drawing/2017/decorative" val="1"/>
              </a:ext>
            </a:extLst>
          </p:cNvPr>
          <p:cNvSpPr/>
          <p:nvPr/>
        </p:nvSpPr>
        <p:spPr>
          <a:xfrm>
            <a:off x="3048" y="0"/>
            <a:ext cx="12188952" cy="6858000"/>
          </a:xfrm>
          <a:prstGeom prst="rect">
            <a:avLst/>
          </a:prstGeom>
          <a:blipFill dpi="0" rotWithShape="1">
            <a:blip r:embed="rId13">
              <a:alphaModFix amt="6000"/>
            </a:blip>
            <a:srcRect/>
            <a:tile tx="0" ty="0" sx="100000" sy="100000" flip="none" algn="tl"/>
          </a:blipFill>
          <a:ln w="9525" cap="flat">
            <a:noFill/>
            <a:prstDash val="solid"/>
            <a:miter/>
          </a:ln>
        </p:spPr>
        <p:txBody>
          <a:bodyPr rtlCol="0" anchor="ctr"/>
          <a:lstStyle/>
          <a:p>
            <a:endParaRPr lang="en-US" dirty="0"/>
          </a:p>
        </p:txBody>
      </p:sp>
      <p:sp>
        <p:nvSpPr>
          <p:cNvPr id="2" name="Title Placeholder 1">
            <a:extLst>
              <a:ext uri="{FF2B5EF4-FFF2-40B4-BE49-F238E27FC236}">
                <a16:creationId xmlns:a16="http://schemas.microsoft.com/office/drawing/2014/main" id="{093083B5-1505-44FE-894D-AA1AB6D60FCE}"/>
              </a:ext>
            </a:extLst>
          </p:cNvPr>
          <p:cNvSpPr>
            <a:spLocks noGrp="1"/>
          </p:cNvSpPr>
          <p:nvPr>
            <p:ph type="title"/>
          </p:nvPr>
        </p:nvSpPr>
        <p:spPr>
          <a:xfrm>
            <a:off x="457200" y="668049"/>
            <a:ext cx="7685037" cy="132556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03F3930-F8C8-43B1-BC1A-6264F4ACB2E1}"/>
              </a:ext>
            </a:extLst>
          </p:cNvPr>
          <p:cNvSpPr>
            <a:spLocks noGrp="1"/>
          </p:cNvSpPr>
          <p:nvPr>
            <p:ph type="body" idx="1"/>
          </p:nvPr>
        </p:nvSpPr>
        <p:spPr>
          <a:xfrm>
            <a:off x="457200" y="2096713"/>
            <a:ext cx="7685037" cy="40802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9F4F2F7-3ECA-43D7-BFF3-FBB407AEAB46}"/>
              </a:ext>
            </a:extLst>
          </p:cNvPr>
          <p:cNvSpPr>
            <a:spLocks noGrp="1"/>
          </p:cNvSpPr>
          <p:nvPr>
            <p:ph type="dt" sz="half" idx="2"/>
          </p:nvPr>
        </p:nvSpPr>
        <p:spPr>
          <a:xfrm>
            <a:off x="457200" y="6356350"/>
            <a:ext cx="2743200" cy="365125"/>
          </a:xfrm>
          <a:prstGeom prst="rect">
            <a:avLst/>
          </a:prstGeom>
        </p:spPr>
        <p:txBody>
          <a:bodyPr vert="horz" lIns="91440" tIns="45720" rIns="91440" bIns="45720" rtlCol="0" anchor="ctr"/>
          <a:lstStyle>
            <a:lvl1pPr algn="l">
              <a:defRPr sz="1000" spc="110" baseline="0">
                <a:solidFill>
                  <a:schemeClr val="tx1">
                    <a:tint val="75000"/>
                  </a:schemeClr>
                </a:solidFill>
              </a:defRPr>
            </a:lvl1pPr>
          </a:lstStyle>
          <a:p>
            <a:fld id="{D208048B-57AF-4F53-BC84-8E0A1033FBEC}" type="datetimeFigureOut">
              <a:rPr lang="en-US" smtClean="0"/>
              <a:pPr/>
              <a:t>1/27/2025</a:t>
            </a:fld>
            <a:endParaRPr lang="en-US" dirty="0"/>
          </a:p>
        </p:txBody>
      </p:sp>
      <p:sp>
        <p:nvSpPr>
          <p:cNvPr id="5" name="Footer Placeholder 4">
            <a:extLst>
              <a:ext uri="{FF2B5EF4-FFF2-40B4-BE49-F238E27FC236}">
                <a16:creationId xmlns:a16="http://schemas.microsoft.com/office/drawing/2014/main" id="{1D3A193F-0B61-43DD-8E45-EFEAC43E3826}"/>
              </a:ext>
            </a:extLst>
          </p:cNvPr>
          <p:cNvSpPr>
            <a:spLocks noGrp="1"/>
          </p:cNvSpPr>
          <p:nvPr>
            <p:ph type="ftr" sz="quarter" idx="3"/>
          </p:nvPr>
        </p:nvSpPr>
        <p:spPr>
          <a:xfrm>
            <a:off x="457200" y="155448"/>
            <a:ext cx="4114800" cy="365125"/>
          </a:xfrm>
          <a:prstGeom prst="rect">
            <a:avLst/>
          </a:prstGeom>
        </p:spPr>
        <p:txBody>
          <a:bodyPr vert="horz" lIns="91440" tIns="45720" rIns="91440" bIns="45720" rtlCol="0" anchor="ctr"/>
          <a:lstStyle>
            <a:lvl1pPr algn="l">
              <a:defRPr sz="1000" spc="110" baseline="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4625961-D3A8-4945-AEE4-EE1952DBDCAE}"/>
              </a:ext>
            </a:extLst>
          </p:cNvPr>
          <p:cNvSpPr>
            <a:spLocks noGrp="1"/>
          </p:cNvSpPr>
          <p:nvPr>
            <p:ph type="sldNum" sz="quarter" idx="4"/>
          </p:nvPr>
        </p:nvSpPr>
        <p:spPr>
          <a:xfrm>
            <a:off x="10954512" y="6355080"/>
            <a:ext cx="795528" cy="365760"/>
          </a:xfrm>
          <a:prstGeom prst="rect">
            <a:avLst/>
          </a:prstGeom>
        </p:spPr>
        <p:txBody>
          <a:bodyPr vert="horz" lIns="91440" tIns="45720" rIns="91440" bIns="45720" rtlCol="0" anchor="ctr"/>
          <a:lstStyle>
            <a:lvl1pPr algn="r">
              <a:defRPr sz="1000" spc="110" baseline="0">
                <a:solidFill>
                  <a:schemeClr val="tx1">
                    <a:tint val="75000"/>
                  </a:schemeClr>
                </a:solidFill>
              </a:defRPr>
            </a:lvl1pPr>
          </a:lstStyle>
          <a:p>
            <a:fld id="{BD8A8A1B-4E1E-43EF-8A39-7D4A3879B941}" type="slidenum">
              <a:rPr lang="en-US" smtClean="0"/>
              <a:pPr/>
              <a:t>‹#›</a:t>
            </a:fld>
            <a:endParaRPr lang="en-US" dirty="0"/>
          </a:p>
        </p:txBody>
      </p:sp>
    </p:spTree>
    <p:extLst>
      <p:ext uri="{BB962C8B-B14F-4D97-AF65-F5344CB8AC3E}">
        <p14:creationId xmlns:p14="http://schemas.microsoft.com/office/powerpoint/2010/main" val="4265661323"/>
      </p:ext>
    </p:extLst>
  </p:cSld>
  <p:clrMap bg1="dk1" tx1="lt1" bg2="dk2"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www.mohopeproject.org/ODreport"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tags" Target="../tags/tag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2.png"/><Relationship Id="rId2" Type="http://schemas.openxmlformats.org/officeDocument/2006/relationships/slideLayout" Target="../slideLayouts/slideLayout18.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11.jpe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tags" Target="../tags/tag3.xml"/><Relationship Id="rId5" Type="http://schemas.openxmlformats.org/officeDocument/2006/relationships/image" Target="../media/image13.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s://www.nomodeaths.org/"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hyperlink" Target="https://www.hopkinsmedicine.org/opioids/what-are-opioids.html" TargetMode="External"/><Relationship Id="rId5" Type="http://schemas.openxmlformats.org/officeDocument/2006/relationships/hyperlink" Target="https://www.nomodeaths.org/recovery-services" TargetMode="External"/><Relationship Id="rId4" Type="http://schemas.openxmlformats.org/officeDocument/2006/relationships/hyperlink" Target="http://mohopeproject.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0214" y="808815"/>
            <a:ext cx="7766936" cy="3270025"/>
          </a:xfrm>
        </p:spPr>
        <p:txBody>
          <a:bodyPr/>
          <a:lstStyle/>
          <a:p>
            <a:pPr algn="ctr"/>
            <a:r>
              <a:rPr lang="en-US" dirty="0"/>
              <a:t>NARCAN Training</a:t>
            </a:r>
            <a:br>
              <a:rPr lang="en-US" dirty="0"/>
            </a:br>
            <a:br>
              <a:rPr lang="en-US" dirty="0"/>
            </a:br>
            <a:r>
              <a:rPr lang="en-US" sz="4400" dirty="0"/>
              <a:t>Session 16</a:t>
            </a:r>
            <a:br>
              <a:rPr lang="en-US" dirty="0"/>
            </a:br>
            <a:endParaRPr lang="en-US" dirty="0"/>
          </a:p>
        </p:txBody>
      </p:sp>
    </p:spTree>
    <p:extLst>
      <p:ext uri="{BB962C8B-B14F-4D97-AF65-F5344CB8AC3E}">
        <p14:creationId xmlns:p14="http://schemas.microsoft.com/office/powerpoint/2010/main" val="3352250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772400" cy="1191768"/>
          </a:xfrm>
        </p:spPr>
        <p:txBody>
          <a:bodyPr/>
          <a:lstStyle/>
          <a:p>
            <a:r>
              <a:rPr lang="en-US" dirty="0"/>
              <a:t>What is </a:t>
            </a:r>
            <a:r>
              <a:rPr lang="en-US" dirty="0" err="1"/>
              <a:t>Narcan</a:t>
            </a:r>
            <a:r>
              <a:rPr lang="en-US" dirty="0"/>
              <a:t>?</a:t>
            </a:r>
          </a:p>
        </p:txBody>
      </p:sp>
      <p:sp>
        <p:nvSpPr>
          <p:cNvPr id="5" name="Content Placeholder 2"/>
          <p:cNvSpPr>
            <a:spLocks noGrp="1"/>
          </p:cNvSpPr>
          <p:nvPr>
            <p:ph idx="1"/>
          </p:nvPr>
        </p:nvSpPr>
        <p:spPr>
          <a:xfrm>
            <a:off x="533400" y="1142999"/>
            <a:ext cx="9448800" cy="5410201"/>
          </a:xfrm>
        </p:spPr>
        <p:txBody>
          <a:bodyPr>
            <a:normAutofit/>
          </a:bodyPr>
          <a:lstStyle/>
          <a:p>
            <a:r>
              <a:rPr lang="en-US" sz="3200" dirty="0"/>
              <a:t>Narcan® (naloxone) is a medication that reverses the effects of an opioid overdose </a:t>
            </a:r>
          </a:p>
          <a:p>
            <a:r>
              <a:rPr lang="en-US" sz="3200" dirty="0"/>
              <a:t>Onset of action: 2-3 minutes</a:t>
            </a:r>
            <a:endParaRPr lang="en-US" altLang="en-US" sz="3200" dirty="0"/>
          </a:p>
          <a:p>
            <a:r>
              <a:rPr lang="en-US" altLang="en-US" sz="3200" dirty="0"/>
              <a:t>Narcan’s effects start to wear off after ~30 minutes and are gone by ~90 minutes. </a:t>
            </a:r>
            <a:r>
              <a:rPr lang="en-US" altLang="en-US" sz="3200" dirty="0">
                <a:solidFill>
                  <a:srgbClr val="EF4036"/>
                </a:solidFill>
              </a:rPr>
              <a:t>Average = 60 min</a:t>
            </a:r>
          </a:p>
          <a:p>
            <a:pPr lvl="1"/>
            <a:r>
              <a:rPr lang="en-US" altLang="en-US" sz="3200" dirty="0"/>
              <a:t>It’s possible that someone can slip back in to an overdose state – which is why it’s important to get immediate medical attention</a:t>
            </a:r>
          </a:p>
          <a:p>
            <a:endParaRPr lang="en-US" dirty="0"/>
          </a:p>
        </p:txBody>
      </p:sp>
    </p:spTree>
    <p:extLst>
      <p:ext uri="{BB962C8B-B14F-4D97-AF65-F5344CB8AC3E}">
        <p14:creationId xmlns:p14="http://schemas.microsoft.com/office/powerpoint/2010/main" val="2609135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300734" y="892698"/>
            <a:ext cx="7950144" cy="369332"/>
          </a:xfrm>
        </p:spPr>
        <p:txBody>
          <a:bodyPr wrap="square" lIns="0" tIns="0" rIns="0" bIns="0">
            <a:spAutoFit/>
          </a:bodyPr>
          <a:lstStyle/>
          <a:p>
            <a:pPr algn="ctr"/>
            <a:r>
              <a:rPr lang="en-US" sz="2400" u="sng">
                <a:solidFill>
                  <a:schemeClr val="tx2"/>
                </a:solidFill>
              </a:rPr>
              <a:t>What to Do If Someone Overdoses</a:t>
            </a:r>
            <a:endParaRPr lang="en-US" sz="2400">
              <a:solidFill>
                <a:schemeClr val="tx2"/>
              </a:solidFill>
            </a:endParaRPr>
          </a:p>
        </p:txBody>
      </p:sp>
      <p:graphicFrame>
        <p:nvGraphicFramePr>
          <p:cNvPr id="4" name="Diagram 3">
            <a:extLst>
              <a:ext uri="{FF2B5EF4-FFF2-40B4-BE49-F238E27FC236}">
                <a16:creationId xmlns:a16="http://schemas.microsoft.com/office/drawing/2014/main" id="{5924EA01-F8BB-1A41-BCAB-6A4A45F04B3D}"/>
              </a:ext>
            </a:extLst>
          </p:cNvPr>
          <p:cNvGraphicFramePr/>
          <p:nvPr>
            <p:extLst>
              <p:ext uri="{D42A27DB-BD31-4B8C-83A1-F6EECF244321}">
                <p14:modId xmlns:p14="http://schemas.microsoft.com/office/powerpoint/2010/main" val="1838617581"/>
              </p:ext>
            </p:extLst>
          </p:nvPr>
        </p:nvGraphicFramePr>
        <p:xfrm>
          <a:off x="937259" y="1583853"/>
          <a:ext cx="8491555" cy="43355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88E2E871-C307-3B40-8573-2846C4A27756}"/>
              </a:ext>
            </a:extLst>
          </p:cNvPr>
          <p:cNvSpPr txBox="1"/>
          <p:nvPr/>
        </p:nvSpPr>
        <p:spPr>
          <a:xfrm>
            <a:off x="361711" y="6191965"/>
            <a:ext cx="8889167" cy="307777"/>
          </a:xfrm>
          <a:prstGeom prst="rect">
            <a:avLst/>
          </a:prstGeom>
        </p:spPr>
        <p:txBody>
          <a:bodyPr wrap="square" lIns="0" tIns="0" rIns="0" bIns="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a:ln>
                  <a:noFill/>
                </a:ln>
                <a:solidFill>
                  <a:srgbClr val="2C3C43"/>
                </a:solidFill>
                <a:effectLst/>
                <a:uLnTx/>
                <a:uFillTx/>
                <a:latin typeface="Trebuchet MS" panose="020B0603020202020204"/>
                <a:ea typeface="+mn-ea"/>
                <a:cs typeface="+mn-cs"/>
              </a:rPr>
              <a:t>Report all overdoses at </a:t>
            </a:r>
            <a:r>
              <a:rPr kumimoji="0" lang="en-US" sz="2000" b="1" i="1" u="none" strike="noStrike" kern="1200" cap="none" spc="0" normalizeH="0" baseline="0" noProof="0">
                <a:ln>
                  <a:noFill/>
                </a:ln>
                <a:solidFill>
                  <a:srgbClr val="2C3C43"/>
                </a:solidFill>
                <a:effectLst/>
                <a:uLnTx/>
                <a:uFillTx/>
                <a:latin typeface="Trebuchet MS" panose="020B0603020202020204"/>
                <a:ea typeface="+mn-ea"/>
                <a:cs typeface="+mn-cs"/>
                <a:hlinkClick r:id="rId8"/>
              </a:rPr>
              <a:t>www.mohopeproject.org/ODreport</a:t>
            </a:r>
            <a:endParaRPr kumimoji="0" lang="en-US" sz="2000" b="1" i="1" u="none" strike="noStrike" kern="1200" cap="none" spc="0" normalizeH="0" baseline="0" noProof="0">
              <a:ln>
                <a:noFill/>
              </a:ln>
              <a:solidFill>
                <a:srgbClr val="2C3C43"/>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06289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143096D5-7C2D-C147-8D9B-0FE5675B4F57}"/>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graphicEl>
                                              <a:dgm id="{012443A6-0B0F-0F48-B0C1-E21FC85C97B7}"/>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graphicEl>
                                              <a:dgm id="{9F97B65E-B694-BC43-BA19-0F4841E23776}"/>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graphicEl>
                                              <a:dgm id="{BD1BC629-3226-1842-9BD4-221B13F24F31}"/>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31980DA5-A93B-1C4E-BCCE-754A176F31EA}"/>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graphicEl>
                                              <a:dgm id="{FA63CED5-F13D-A048-9E2C-919FF04D3AD9}"/>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graphicEl>
                                              <a:dgm id="{D0E8E1D7-CF3B-7E4F-AB63-A1A078E899A2}"/>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graphicEl>
                                              <a:dgm id="{5FD2BF38-8B28-A34E-9DD8-CCD0E70527BA}"/>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graphicEl>
                                              <a:dgm id="{F356E663-2434-AC4C-95AD-B9661FE7F997}"/>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graphicEl>
                                              <a:dgm id="{AD42A951-C9B5-7249-A85B-431BEDF46246}"/>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graphicEl>
                                              <a:dgm id="{658B0B08-2D41-604E-BFD0-965646E294A8}"/>
                                            </p:graphic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graphicEl>
                                              <a:dgm id="{B7A07F67-ACC2-4848-B4F5-FF518B890AFB}"/>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graphicEl>
                                              <a:dgm id="{8CB96ECC-CD6B-6144-B356-B5B0ECD560BA}"/>
                                            </p:graphic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
                                            <p:graphicEl>
                                              <a:dgm id="{17A423DC-B63B-0842-A926-D9168C2547D3}"/>
                                            </p:graphic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dissolve">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Here’s what to do if someone overdoses</a:t>
            </a:r>
          </a:p>
        </p:txBody>
      </p:sp>
      <p:sp>
        <p:nvSpPr>
          <p:cNvPr id="4" name="Content Placeholder 2"/>
          <p:cNvSpPr>
            <a:spLocks noGrp="1"/>
          </p:cNvSpPr>
          <p:nvPr>
            <p:ph idx="1"/>
          </p:nvPr>
        </p:nvSpPr>
        <p:spPr>
          <a:xfrm>
            <a:off x="609600" y="1143000"/>
            <a:ext cx="10152888" cy="4050792"/>
          </a:xfrm>
        </p:spPr>
        <p:txBody>
          <a:bodyPr>
            <a:normAutofit/>
          </a:bodyPr>
          <a:lstStyle/>
          <a:p>
            <a:pPr marL="617220" lvl="1" indent="-342900">
              <a:buFont typeface="+mj-lt"/>
              <a:buAutoNum type="arabicPeriod"/>
            </a:pPr>
            <a:r>
              <a:rPr lang="en-US" sz="2600" dirty="0"/>
              <a:t>Give 1 dose of </a:t>
            </a:r>
            <a:r>
              <a:rPr lang="en-US" sz="2600" dirty="0" err="1"/>
              <a:t>Narcan</a:t>
            </a:r>
            <a:r>
              <a:rPr lang="en-US" sz="2600" dirty="0"/>
              <a:t> nasal spray</a:t>
            </a:r>
          </a:p>
          <a:p>
            <a:pPr marL="617220" lvl="1" indent="-342900">
              <a:buFont typeface="+mj-lt"/>
              <a:buAutoNum type="arabicPeriod"/>
            </a:pPr>
            <a:r>
              <a:rPr lang="en-US" sz="2600" dirty="0"/>
              <a:t>Call 911</a:t>
            </a:r>
          </a:p>
          <a:p>
            <a:pPr marL="617220" lvl="1" indent="-342900">
              <a:buFont typeface="+mj-lt"/>
              <a:buAutoNum type="arabicPeriod"/>
            </a:pPr>
            <a:r>
              <a:rPr lang="en-US" sz="2600" dirty="0"/>
              <a:t>Clear Airway/Administer rescue breaths/put in recovery position</a:t>
            </a:r>
          </a:p>
          <a:p>
            <a:pPr marL="617220" lvl="1" indent="-342900">
              <a:buFont typeface="+mj-lt"/>
              <a:buAutoNum type="arabicPeriod"/>
            </a:pPr>
            <a:r>
              <a:rPr lang="en-US" sz="2600" dirty="0"/>
              <a:t>Stay with the person</a:t>
            </a:r>
          </a:p>
          <a:p>
            <a:pPr marL="617220" lvl="1" indent="-342900">
              <a:buFont typeface="+mj-lt"/>
              <a:buAutoNum type="arabicPeriod"/>
            </a:pPr>
            <a:r>
              <a:rPr lang="en-US" sz="2600" dirty="0"/>
              <a:t>Give 2</a:t>
            </a:r>
            <a:r>
              <a:rPr lang="en-US" sz="2600" baseline="30000" dirty="0"/>
              <a:t>nd</a:t>
            </a:r>
            <a:r>
              <a:rPr lang="en-US" sz="2600" dirty="0"/>
              <a:t> </a:t>
            </a:r>
            <a:r>
              <a:rPr lang="en-US" sz="2600" dirty="0" err="1"/>
              <a:t>Narcan</a:t>
            </a:r>
            <a:r>
              <a:rPr lang="en-US" sz="2600" dirty="0"/>
              <a:t> dose after 2-3 minutes if 1</a:t>
            </a:r>
            <a:r>
              <a:rPr lang="en-US" sz="2600" baseline="30000" dirty="0"/>
              <a:t>st</a:t>
            </a:r>
            <a:r>
              <a:rPr lang="en-US" sz="2600" dirty="0"/>
              <a:t> dose is not successful</a:t>
            </a:r>
          </a:p>
        </p:txBody>
      </p:sp>
      <p:pic>
        <p:nvPicPr>
          <p:cNvPr id="3" name="Picture 2"/>
          <p:cNvPicPr>
            <a:picLocks noChangeAspect="1"/>
          </p:cNvPicPr>
          <p:nvPr/>
        </p:nvPicPr>
        <p:blipFill>
          <a:blip r:embed="rId3"/>
          <a:stretch>
            <a:fillRect/>
          </a:stretch>
        </p:blipFill>
        <p:spPr>
          <a:xfrm>
            <a:off x="1475942" y="4927601"/>
            <a:ext cx="8420204" cy="1861880"/>
          </a:xfrm>
          <a:prstGeom prst="rect">
            <a:avLst/>
          </a:prstGeom>
        </p:spPr>
      </p:pic>
    </p:spTree>
    <p:extLst>
      <p:ext uri="{BB962C8B-B14F-4D97-AF65-F5344CB8AC3E}">
        <p14:creationId xmlns:p14="http://schemas.microsoft.com/office/powerpoint/2010/main" val="16856159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0" y="1705535"/>
            <a:ext cx="12192000" cy="3446929"/>
          </a:xfrm>
          <a:prstGeom prst="rect">
            <a:avLst/>
          </a:prstGeom>
        </p:spPr>
      </p:pic>
    </p:spTree>
    <p:extLst>
      <p:ext uri="{BB962C8B-B14F-4D97-AF65-F5344CB8AC3E}">
        <p14:creationId xmlns:p14="http://schemas.microsoft.com/office/powerpoint/2010/main" val="4245756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txBox="1">
            <a:spLocks noChangeArrowheads="1"/>
          </p:cNvSpPr>
          <p:nvPr/>
        </p:nvSpPr>
        <p:spPr bwMode="auto">
          <a:xfrm>
            <a:off x="1695451" y="1981202"/>
            <a:ext cx="8758238"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ts val="400"/>
              </a:spcBef>
              <a:buClr>
                <a:srgbClr val="3F3F3F"/>
              </a:buClr>
              <a:buSzPct val="68000"/>
              <a:buFont typeface="Wingdings 3" panose="05040102010807070707" pitchFamily="18" charset="2"/>
              <a:buChar char=""/>
            </a:pPr>
            <a:endParaRPr lang="en-US" altLang="en-US" sz="2800" dirty="0">
              <a:solidFill>
                <a:srgbClr val="000000"/>
              </a:solidFill>
              <a:latin typeface="Lucida Sans Unicode" panose="020B0602030504020204" pitchFamily="34" charset="0"/>
            </a:endParaRPr>
          </a:p>
        </p:txBody>
      </p:sp>
      <p:sp>
        <p:nvSpPr>
          <p:cNvPr id="4" name="Title 1"/>
          <p:cNvSpPr>
            <a:spLocks noGrp="1"/>
          </p:cNvSpPr>
          <p:nvPr>
            <p:ph type="title"/>
          </p:nvPr>
        </p:nvSpPr>
        <p:spPr/>
        <p:txBody>
          <a:bodyPr>
            <a:normAutofit/>
          </a:bodyPr>
          <a:lstStyle/>
          <a:p>
            <a:pPr>
              <a:defRPr/>
            </a:pPr>
            <a:r>
              <a:rPr lang="en-US" altLang="en-US" dirty="0"/>
              <a:t>How to use </a:t>
            </a:r>
            <a:r>
              <a:rPr lang="en-US" altLang="en-US" dirty="0" err="1"/>
              <a:t>Narcan</a:t>
            </a:r>
            <a:endParaRPr lang="en-US" altLang="en-US" dirty="0"/>
          </a:p>
        </p:txBody>
      </p:sp>
      <p:pic>
        <p:nvPicPr>
          <p:cNvPr id="57348" name="Picture 1"/>
          <p:cNvPicPr>
            <a:picLocks noChangeAspect="1" noChangeArrowheads="1"/>
          </p:cNvPicPr>
          <p:nvPr/>
        </p:nvPicPr>
        <p:blipFill>
          <a:blip r:embed="rId4">
            <a:extLst>
              <a:ext uri="{28A0092B-C50C-407E-A947-70E740481C1C}">
                <a14:useLocalDpi xmlns:a14="http://schemas.microsoft.com/office/drawing/2010/main" val="0"/>
              </a:ext>
            </a:extLst>
          </a:blip>
          <a:srcRect t="16406" r="66505"/>
          <a:stretch>
            <a:fillRect/>
          </a:stretch>
        </p:blipFill>
        <p:spPr bwMode="auto">
          <a:xfrm>
            <a:off x="185440" y="1853754"/>
            <a:ext cx="4451592" cy="1636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23467" y="1853754"/>
            <a:ext cx="3059497" cy="345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50"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72392" y="1831433"/>
            <a:ext cx="4034168" cy="3502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4962762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txBox="1">
            <a:spLocks noChangeArrowheads="1"/>
          </p:cNvSpPr>
          <p:nvPr/>
        </p:nvSpPr>
        <p:spPr bwMode="auto">
          <a:xfrm>
            <a:off x="1695451" y="1981202"/>
            <a:ext cx="8758238"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ts val="400"/>
              </a:spcBef>
              <a:buClr>
                <a:srgbClr val="3F3F3F"/>
              </a:buClr>
              <a:buSzPct val="68000"/>
              <a:buFont typeface="Wingdings 3" panose="05040102010807070707" pitchFamily="18" charset="2"/>
              <a:buChar char=""/>
            </a:pPr>
            <a:endParaRPr lang="en-US" altLang="en-US" sz="2800">
              <a:solidFill>
                <a:srgbClr val="000000"/>
              </a:solidFill>
              <a:latin typeface="Lucida Sans Unicode" panose="020B0602030504020204" pitchFamily="34" charset="0"/>
            </a:endParaRPr>
          </a:p>
        </p:txBody>
      </p:sp>
      <p:sp>
        <p:nvSpPr>
          <p:cNvPr id="4" name="Title 1"/>
          <p:cNvSpPr>
            <a:spLocks noGrp="1"/>
          </p:cNvSpPr>
          <p:nvPr>
            <p:ph type="title"/>
          </p:nvPr>
        </p:nvSpPr>
        <p:spPr/>
        <p:txBody>
          <a:bodyPr>
            <a:normAutofit/>
          </a:bodyPr>
          <a:lstStyle/>
          <a:p>
            <a:pPr>
              <a:defRPr/>
            </a:pPr>
            <a:r>
              <a:rPr lang="en-US" altLang="en-US" dirty="0"/>
              <a:t>How to use </a:t>
            </a:r>
            <a:r>
              <a:rPr lang="en-US" altLang="en-US" dirty="0" err="1"/>
              <a:t>Narcan</a:t>
            </a:r>
            <a:endParaRPr lang="en-US" altLang="en-US" dirty="0"/>
          </a:p>
        </p:txBody>
      </p:sp>
      <p:pic>
        <p:nvPicPr>
          <p:cNvPr id="5939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4478" y="1853754"/>
            <a:ext cx="5398888" cy="3237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548" y="5249216"/>
            <a:ext cx="1752600" cy="72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9" name="Picture 1"/>
          <p:cNvPicPr>
            <a:picLocks noChangeAspect="1" noChangeArrowheads="1"/>
          </p:cNvPicPr>
          <p:nvPr/>
        </p:nvPicPr>
        <p:blipFill>
          <a:blip r:embed="rId6">
            <a:extLst>
              <a:ext uri="{28A0092B-C50C-407E-A947-70E740481C1C}">
                <a14:useLocalDpi xmlns:a14="http://schemas.microsoft.com/office/drawing/2010/main" val="0"/>
              </a:ext>
            </a:extLst>
          </a:blip>
          <a:srcRect l="33382" t="16406" r="33308"/>
          <a:stretch>
            <a:fillRect/>
          </a:stretch>
        </p:blipFill>
        <p:spPr bwMode="auto">
          <a:xfrm>
            <a:off x="1931058" y="5219056"/>
            <a:ext cx="3781851"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83301" y="1853754"/>
            <a:ext cx="4444078" cy="3237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7255008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txBox="1">
            <a:spLocks noChangeArrowheads="1"/>
          </p:cNvSpPr>
          <p:nvPr/>
        </p:nvSpPr>
        <p:spPr bwMode="auto">
          <a:xfrm>
            <a:off x="1695451" y="1981202"/>
            <a:ext cx="8758238"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ts val="400"/>
              </a:spcBef>
              <a:buClr>
                <a:srgbClr val="3F3F3F"/>
              </a:buClr>
              <a:buSzPct val="68000"/>
              <a:buFont typeface="Wingdings 3" panose="05040102010807070707" pitchFamily="18" charset="2"/>
              <a:buChar char=""/>
            </a:pPr>
            <a:endParaRPr lang="en-US" altLang="en-US" sz="2800">
              <a:solidFill>
                <a:srgbClr val="000000"/>
              </a:solidFill>
              <a:latin typeface="Lucida Sans Unicode" panose="020B0602030504020204" pitchFamily="34" charset="0"/>
            </a:endParaRPr>
          </a:p>
        </p:txBody>
      </p:sp>
      <p:sp>
        <p:nvSpPr>
          <p:cNvPr id="4" name="Title 1"/>
          <p:cNvSpPr>
            <a:spLocks noGrp="1"/>
          </p:cNvSpPr>
          <p:nvPr>
            <p:ph type="title"/>
          </p:nvPr>
        </p:nvSpPr>
        <p:spPr/>
        <p:txBody>
          <a:bodyPr>
            <a:normAutofit/>
          </a:bodyPr>
          <a:lstStyle/>
          <a:p>
            <a:pPr>
              <a:defRPr/>
            </a:pPr>
            <a:r>
              <a:rPr lang="en-US" altLang="en-US" dirty="0"/>
              <a:t>How to use </a:t>
            </a:r>
            <a:r>
              <a:rPr lang="en-US" altLang="en-US" dirty="0" err="1"/>
              <a:t>Narcan</a:t>
            </a:r>
            <a:endParaRPr lang="en-US" altLang="en-US" dirty="0"/>
          </a:p>
        </p:txBody>
      </p:sp>
      <p:sp>
        <p:nvSpPr>
          <p:cNvPr id="7" name="Rectangle 3"/>
          <p:cNvSpPr txBox="1">
            <a:spLocks noChangeArrowheads="1"/>
          </p:cNvSpPr>
          <p:nvPr/>
        </p:nvSpPr>
        <p:spPr bwMode="auto">
          <a:xfrm>
            <a:off x="228600" y="1498601"/>
            <a:ext cx="11677651"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ts val="533"/>
              </a:spcBef>
              <a:buClr>
                <a:srgbClr val="3F3F3F"/>
              </a:buClr>
              <a:buSzPct val="68000"/>
              <a:buFont typeface="Wingdings 3" panose="05040102010807070707" pitchFamily="18" charset="2"/>
              <a:buChar char=""/>
            </a:pPr>
            <a:endParaRPr lang="en-US" altLang="en-US" sz="3733" dirty="0">
              <a:solidFill>
                <a:srgbClr val="000000"/>
              </a:solidFill>
              <a:latin typeface="Lucida Sans Unicode" panose="020B0602030504020204" pitchFamily="34" charset="0"/>
            </a:endParaRPr>
          </a:p>
        </p:txBody>
      </p:sp>
      <p:pic>
        <p:nvPicPr>
          <p:cNvPr id="9" name="Picture 1"/>
          <p:cNvPicPr>
            <a:picLocks noChangeAspect="1" noChangeArrowheads="1"/>
          </p:cNvPicPr>
          <p:nvPr/>
        </p:nvPicPr>
        <p:blipFill>
          <a:blip r:embed="rId4">
            <a:extLst>
              <a:ext uri="{28A0092B-C50C-407E-A947-70E740481C1C}">
                <a14:useLocalDpi xmlns:a14="http://schemas.microsoft.com/office/drawing/2010/main" val="0"/>
              </a:ext>
            </a:extLst>
          </a:blip>
          <a:srcRect l="66644" t="17188"/>
          <a:stretch>
            <a:fillRect/>
          </a:stretch>
        </p:blipFill>
        <p:spPr bwMode="auto">
          <a:xfrm>
            <a:off x="1451579" y="1853754"/>
            <a:ext cx="4544396" cy="166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6635575" y="983999"/>
            <a:ext cx="4544396" cy="5817103"/>
          </a:xfrm>
          <a:prstGeom prst="rect">
            <a:avLst/>
          </a:prstGeom>
        </p:spPr>
      </p:pic>
    </p:spTree>
    <p:custDataLst>
      <p:tags r:id="rId1"/>
    </p:custDataLst>
    <p:extLst>
      <p:ext uri="{BB962C8B-B14F-4D97-AF65-F5344CB8AC3E}">
        <p14:creationId xmlns:p14="http://schemas.microsoft.com/office/powerpoint/2010/main" val="2736825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089DD29-F2BE-B54B-9866-7E7DFAA027F3}"/>
              </a:ext>
            </a:extLst>
          </p:cNvPr>
          <p:cNvSpPr txBox="1">
            <a:spLocks/>
          </p:cNvSpPr>
          <p:nvPr/>
        </p:nvSpPr>
        <p:spPr>
          <a:xfrm>
            <a:off x="937259" y="1344281"/>
            <a:ext cx="8743208" cy="923330"/>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marR="0" lvl="0" indent="-342900" algn="l" defTabSz="457200" rtl="0" eaLnBrk="1" fontAlgn="auto" latinLnBrk="0" hangingPunct="1">
              <a:lnSpc>
                <a:spcPct val="100000"/>
              </a:lnSpc>
              <a:spcBef>
                <a:spcPct val="0"/>
              </a:spcBef>
              <a:spcAft>
                <a:spcPts val="0"/>
              </a:spcAft>
              <a:buClrTx/>
              <a:buSzTx/>
              <a:buFont typeface="Courier New" panose="02070309020205020404" pitchFamily="49" charset="0"/>
              <a:buChar char="o"/>
              <a:tabLst/>
              <a:defRPr/>
            </a:pPr>
            <a:r>
              <a:rPr kumimoji="0" lang="en-US" sz="2000" b="0" i="0" u="none" strike="noStrike" kern="1200" cap="none" spc="0" normalizeH="0" baseline="0" noProof="0">
                <a:ln>
                  <a:noFill/>
                </a:ln>
                <a:solidFill>
                  <a:srgbClr val="2C3C43"/>
                </a:solidFill>
                <a:effectLst/>
                <a:uLnTx/>
                <a:uFillTx/>
                <a:latin typeface="Trebuchet MS" panose="020B0603020202020204"/>
                <a:ea typeface="+mj-ea"/>
                <a:cs typeface="+mj-cs"/>
              </a:rPr>
              <a:t>Engagement in treatment</a:t>
            </a:r>
          </a:p>
          <a:p>
            <a:pPr marL="815975" marR="0" lvl="0" indent="-342900" algn="l" defTabSz="457200" rtl="0" eaLnBrk="1" fontAlgn="auto" latinLnBrk="0" hangingPunct="1">
              <a:lnSpc>
                <a:spcPct val="100000"/>
              </a:lnSpc>
              <a:spcBef>
                <a:spcPct val="0"/>
              </a:spcBef>
              <a:spcAft>
                <a:spcPts val="0"/>
              </a:spcAft>
              <a:buClrTx/>
              <a:buSzTx/>
              <a:buFont typeface="Wingdings" pitchFamily="2" charset="2"/>
              <a:buChar char="§"/>
              <a:tabLst/>
              <a:defRPr/>
            </a:pPr>
            <a:r>
              <a:rPr kumimoji="0" lang="en-US" sz="2000" b="0" i="0" u="none" strike="noStrike" kern="1200" cap="none" spc="0" normalizeH="0" baseline="0" noProof="0">
                <a:ln>
                  <a:noFill/>
                </a:ln>
                <a:solidFill>
                  <a:srgbClr val="2C3C43"/>
                </a:solidFill>
                <a:effectLst/>
                <a:uLnTx/>
                <a:uFillTx/>
                <a:latin typeface="Trebuchet MS" panose="020B0603020202020204"/>
                <a:ea typeface="+mj-ea"/>
                <a:cs typeface="+mj-cs"/>
              </a:rPr>
              <a:t>Individuals eliminate/reduce drug use = decreases risk</a:t>
            </a:r>
          </a:p>
          <a:p>
            <a:pPr marL="815975" marR="0" lvl="0" indent="-342900" algn="l" defTabSz="457200" rtl="0" eaLnBrk="1" fontAlgn="auto" latinLnBrk="0" hangingPunct="1">
              <a:lnSpc>
                <a:spcPct val="100000"/>
              </a:lnSpc>
              <a:spcBef>
                <a:spcPct val="0"/>
              </a:spcBef>
              <a:spcAft>
                <a:spcPts val="0"/>
              </a:spcAft>
              <a:buClrTx/>
              <a:buSzTx/>
              <a:buFont typeface="Wingdings" pitchFamily="2" charset="2"/>
              <a:buChar char="§"/>
              <a:tabLst/>
              <a:defRPr/>
            </a:pPr>
            <a:r>
              <a:rPr kumimoji="0" lang="en-US" sz="2000" b="0" i="0" u="none" strike="noStrike" kern="1200" cap="none" spc="0" normalizeH="0" baseline="0" noProof="0">
                <a:ln>
                  <a:noFill/>
                </a:ln>
                <a:solidFill>
                  <a:srgbClr val="2C3C43"/>
                </a:solidFill>
                <a:effectLst/>
                <a:uLnTx/>
                <a:uFillTx/>
                <a:latin typeface="Trebuchet MS" panose="020B0603020202020204"/>
                <a:ea typeface="+mj-ea"/>
                <a:cs typeface="+mj-cs"/>
              </a:rPr>
              <a:t>Lowers tolerance = increases risk</a:t>
            </a:r>
          </a:p>
        </p:txBody>
      </p:sp>
      <p:sp>
        <p:nvSpPr>
          <p:cNvPr id="14" name="Title 1">
            <a:extLst>
              <a:ext uri="{FF2B5EF4-FFF2-40B4-BE49-F238E27FC236}">
                <a16:creationId xmlns:a16="http://schemas.microsoft.com/office/drawing/2014/main" id="{76EC2E9E-CA8E-8746-8C94-4FEE1CD67DC5}"/>
              </a:ext>
            </a:extLst>
          </p:cNvPr>
          <p:cNvSpPr txBox="1">
            <a:spLocks/>
          </p:cNvSpPr>
          <p:nvPr/>
        </p:nvSpPr>
        <p:spPr>
          <a:xfrm>
            <a:off x="1252026" y="789704"/>
            <a:ext cx="7005592" cy="369332"/>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400" b="0" i="0" u="sng" strike="noStrike" kern="1200" cap="none" spc="0" normalizeH="0" baseline="0" noProof="0">
                <a:ln>
                  <a:noFill/>
                </a:ln>
                <a:solidFill>
                  <a:srgbClr val="2C3C43"/>
                </a:solidFill>
                <a:effectLst/>
                <a:uLnTx/>
                <a:uFillTx/>
                <a:latin typeface="Trebuchet MS" panose="020B0603020202020204"/>
                <a:ea typeface="+mj-ea"/>
                <a:cs typeface="+mj-cs"/>
              </a:rPr>
              <a:t>The Overdose-Treatment Paradox (O’neill, 2016) </a:t>
            </a:r>
          </a:p>
        </p:txBody>
      </p:sp>
      <p:graphicFrame>
        <p:nvGraphicFramePr>
          <p:cNvPr id="2" name="Diagram 1">
            <a:extLst>
              <a:ext uri="{FF2B5EF4-FFF2-40B4-BE49-F238E27FC236}">
                <a16:creationId xmlns:a16="http://schemas.microsoft.com/office/drawing/2014/main" id="{9CBA12E9-96A4-D946-AF55-2CAEE63424C5}"/>
              </a:ext>
            </a:extLst>
          </p:cNvPr>
          <p:cNvGraphicFramePr/>
          <p:nvPr/>
        </p:nvGraphicFramePr>
        <p:xfrm>
          <a:off x="3418450" y="2553194"/>
          <a:ext cx="5879930" cy="32286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a:extLst>
              <a:ext uri="{FF2B5EF4-FFF2-40B4-BE49-F238E27FC236}">
                <a16:creationId xmlns:a16="http://schemas.microsoft.com/office/drawing/2014/main" id="{E2D32375-17DC-B549-9E22-CA90D894F9A5}"/>
              </a:ext>
            </a:extLst>
          </p:cNvPr>
          <p:cNvSpPr txBox="1">
            <a:spLocks/>
          </p:cNvSpPr>
          <p:nvPr/>
        </p:nvSpPr>
        <p:spPr>
          <a:xfrm>
            <a:off x="255599" y="3297728"/>
            <a:ext cx="2894837" cy="1292662"/>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n-US" sz="2800" b="1" i="0" u="sng" strike="noStrike" kern="1200" cap="none" spc="0" normalizeH="0" baseline="0" noProof="0" dirty="0">
                <a:ln>
                  <a:noFill/>
                </a:ln>
                <a:solidFill>
                  <a:srgbClr val="2C3C43"/>
                </a:solidFill>
                <a:effectLst/>
                <a:uLnTx/>
                <a:uFillTx/>
                <a:latin typeface="Trebuchet MS" panose="020B0603020202020204"/>
                <a:ea typeface="+mj-ea"/>
                <a:cs typeface="+mj-cs"/>
              </a:rPr>
              <a:t>Harm Reduction Tips and Safer Use Practices</a:t>
            </a:r>
          </a:p>
        </p:txBody>
      </p:sp>
    </p:spTree>
    <p:extLst>
      <p:ext uri="{BB962C8B-B14F-4D97-AF65-F5344CB8AC3E}">
        <p14:creationId xmlns:p14="http://schemas.microsoft.com/office/powerpoint/2010/main" val="2615815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95920-0488-26C3-DCCD-72BEFF80AEA2}"/>
              </a:ext>
            </a:extLst>
          </p:cNvPr>
          <p:cNvSpPr>
            <a:spLocks noGrp="1"/>
          </p:cNvSpPr>
          <p:nvPr>
            <p:ph type="title"/>
          </p:nvPr>
        </p:nvSpPr>
        <p:spPr>
          <a:xfrm>
            <a:off x="569758" y="125506"/>
            <a:ext cx="8596668" cy="1320800"/>
          </a:xfrm>
        </p:spPr>
        <p:txBody>
          <a:bodyPr>
            <a:normAutofit fontScale="90000"/>
          </a:bodyPr>
          <a:lstStyle/>
          <a:p>
            <a:r>
              <a:rPr lang="en-US" b="1" u="sng" dirty="0"/>
              <a:t>Old School Elevator Pitch</a:t>
            </a:r>
            <a:br>
              <a:rPr lang="en-US" b="1" u="sng" dirty="0"/>
            </a:br>
            <a:r>
              <a:rPr lang="en-US" dirty="0"/>
              <a:t>9 out of 10 will return to use</a:t>
            </a:r>
            <a:br>
              <a:rPr lang="en-US" dirty="0"/>
            </a:br>
            <a:endParaRPr lang="en-US" dirty="0"/>
          </a:p>
        </p:txBody>
      </p:sp>
      <p:sp>
        <p:nvSpPr>
          <p:cNvPr id="3" name="Content Placeholder 2">
            <a:extLst>
              <a:ext uri="{FF2B5EF4-FFF2-40B4-BE49-F238E27FC236}">
                <a16:creationId xmlns:a16="http://schemas.microsoft.com/office/drawing/2014/main" id="{2BEBEC64-76BC-2596-998C-C81862D8F9B3}"/>
              </a:ext>
            </a:extLst>
          </p:cNvPr>
          <p:cNvSpPr>
            <a:spLocks noGrp="1"/>
          </p:cNvSpPr>
          <p:nvPr>
            <p:ph idx="1"/>
          </p:nvPr>
        </p:nvSpPr>
        <p:spPr>
          <a:xfrm>
            <a:off x="399427" y="1237224"/>
            <a:ext cx="9425890" cy="4948423"/>
          </a:xfrm>
        </p:spPr>
        <p:txBody>
          <a:bodyPr>
            <a:noAutofit/>
          </a:bodyPr>
          <a:lstStyle/>
          <a:p>
            <a:r>
              <a:rPr lang="en-US" sz="2400" dirty="0"/>
              <a:t>Most studies show 40-60% success rate, if we measure success by 1 year of sustained recovery. </a:t>
            </a:r>
          </a:p>
          <a:p>
            <a:r>
              <a:rPr lang="en-US" sz="2400" dirty="0"/>
              <a:t>That means roughly half of the people we work with will return to chaotic use. Taking that into consideration, we are acting unethically and setting up people we serve to die if we are not sharing safe using tips with them. </a:t>
            </a:r>
          </a:p>
          <a:p>
            <a:r>
              <a:rPr lang="en-US" sz="2400" b="1" i="1" dirty="0"/>
              <a:t>Here is how I share with the people I work with, "I know you are working on your recovery (or have got a great gameplan to maintain your recovery), but I bet you still have family and friends who are actively using. They don't deserve to die just because they are using drugs, do they? Of course not, we want them to live amazing lives, so I am going to share with you some tips you can share with them so that they have a better chance of staying alive."</a:t>
            </a:r>
          </a:p>
        </p:txBody>
      </p:sp>
    </p:spTree>
    <p:extLst>
      <p:ext uri="{BB962C8B-B14F-4D97-AF65-F5344CB8AC3E}">
        <p14:creationId xmlns:p14="http://schemas.microsoft.com/office/powerpoint/2010/main" val="3873101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1C3A4-0250-AEDD-4D85-34C13927FB04}"/>
              </a:ext>
            </a:extLst>
          </p:cNvPr>
          <p:cNvSpPr>
            <a:spLocks noGrp="1"/>
          </p:cNvSpPr>
          <p:nvPr>
            <p:ph type="title"/>
          </p:nvPr>
        </p:nvSpPr>
        <p:spPr>
          <a:xfrm>
            <a:off x="188259" y="18255"/>
            <a:ext cx="7685037" cy="1325563"/>
          </a:xfrm>
        </p:spPr>
        <p:txBody>
          <a:bodyPr/>
          <a:lstStyle/>
          <a:p>
            <a:r>
              <a:rPr lang="en-US" dirty="0"/>
              <a:t>Safe Use Elevator Pitch</a:t>
            </a:r>
          </a:p>
        </p:txBody>
      </p:sp>
      <p:sp>
        <p:nvSpPr>
          <p:cNvPr id="3" name="Content Placeholder 2">
            <a:extLst>
              <a:ext uri="{FF2B5EF4-FFF2-40B4-BE49-F238E27FC236}">
                <a16:creationId xmlns:a16="http://schemas.microsoft.com/office/drawing/2014/main" id="{F115E972-957A-898E-5B6E-D5128B5CC562}"/>
              </a:ext>
            </a:extLst>
          </p:cNvPr>
          <p:cNvSpPr>
            <a:spLocks noGrp="1"/>
          </p:cNvSpPr>
          <p:nvPr>
            <p:ph idx="1"/>
          </p:nvPr>
        </p:nvSpPr>
        <p:spPr>
          <a:xfrm>
            <a:off x="430306" y="1487113"/>
            <a:ext cx="7685037" cy="5254346"/>
          </a:xfrm>
        </p:spPr>
        <p:txBody>
          <a:bodyPr>
            <a:normAutofit/>
          </a:bodyPr>
          <a:lstStyle/>
          <a:p>
            <a:r>
              <a:rPr lang="en-US" sz="3200" b="1" u="sng" dirty="0"/>
              <a:t>Your Elevator Pitch</a:t>
            </a:r>
          </a:p>
          <a:p>
            <a:pPr lvl="1"/>
            <a:r>
              <a:rPr lang="en-US" sz="2800" b="1" dirty="0"/>
              <a:t>Always have Naloxone on hand</a:t>
            </a:r>
          </a:p>
          <a:p>
            <a:pPr lvl="1"/>
            <a:r>
              <a:rPr lang="en-US" sz="2800" b="1" dirty="0"/>
              <a:t>Never use alone</a:t>
            </a:r>
          </a:p>
          <a:p>
            <a:pPr lvl="1"/>
            <a:r>
              <a:rPr lang="en-US" sz="2800" b="1" dirty="0"/>
              <a:t>Never use behind a locked door</a:t>
            </a:r>
          </a:p>
          <a:p>
            <a:pPr lvl="1"/>
            <a:r>
              <a:rPr lang="en-US" sz="2800" b="1" dirty="0"/>
              <a:t>Stagger your use</a:t>
            </a:r>
          </a:p>
          <a:p>
            <a:pPr lvl="1"/>
            <a:r>
              <a:rPr lang="en-US" sz="2800" b="1" dirty="0"/>
              <a:t>Give yourself a taste</a:t>
            </a:r>
          </a:p>
          <a:p>
            <a:pPr lvl="1"/>
            <a:r>
              <a:rPr lang="en-US" sz="2800" b="1" dirty="0"/>
              <a:t>Rotate injection sites</a:t>
            </a:r>
          </a:p>
          <a:p>
            <a:pPr lvl="1"/>
            <a:r>
              <a:rPr lang="en-US" sz="2800" b="1" dirty="0"/>
              <a:t>Don’t share syringes, spoons, cottons, straws, etc.</a:t>
            </a:r>
          </a:p>
          <a:p>
            <a:pPr lvl="1"/>
            <a:r>
              <a:rPr lang="en-US" sz="2800" b="1" dirty="0"/>
              <a:t>Stay hydrated and make sure you are eating</a:t>
            </a:r>
          </a:p>
        </p:txBody>
      </p:sp>
    </p:spTree>
    <p:extLst>
      <p:ext uri="{BB962C8B-B14F-4D97-AF65-F5344CB8AC3E}">
        <p14:creationId xmlns:p14="http://schemas.microsoft.com/office/powerpoint/2010/main" val="15450270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E16D3-5C0D-4318-8349-57ADA1AB8BF9}"/>
              </a:ext>
            </a:extLst>
          </p:cNvPr>
          <p:cNvSpPr>
            <a:spLocks noGrp="1"/>
          </p:cNvSpPr>
          <p:nvPr>
            <p:ph type="title"/>
          </p:nvPr>
        </p:nvSpPr>
        <p:spPr/>
        <p:txBody>
          <a:bodyPr>
            <a:noAutofit/>
          </a:bodyPr>
          <a:lstStyle/>
          <a:p>
            <a:r>
              <a:rPr kumimoji="0" lang="en-US" sz="3200" b="0" i="0" u="none" strike="noStrike" kern="1200" cap="none" spc="0" normalizeH="0" baseline="0" noProof="0" dirty="0">
                <a:ln>
                  <a:noFill/>
                </a:ln>
                <a:solidFill>
                  <a:srgbClr val="2C3C43"/>
                </a:solidFill>
                <a:effectLst/>
                <a:uLnTx/>
                <a:uFillTx/>
                <a:latin typeface="Trebuchet MS" panose="020B0603020202020204"/>
                <a:ea typeface="+mj-ea"/>
                <a:cs typeface="+mj-cs"/>
              </a:rPr>
              <a:t>Dead people never find recovery, so we need to learn how to better educate and equip people who may still actively use or have a recurrence of use after periods of recovery.</a:t>
            </a:r>
            <a:endParaRPr lang="en-US" sz="3200" dirty="0"/>
          </a:p>
        </p:txBody>
      </p:sp>
      <p:sp>
        <p:nvSpPr>
          <p:cNvPr id="3" name="Content Placeholder 2">
            <a:extLst>
              <a:ext uri="{FF2B5EF4-FFF2-40B4-BE49-F238E27FC236}">
                <a16:creationId xmlns:a16="http://schemas.microsoft.com/office/drawing/2014/main" id="{BEE3D5B7-4556-40E6-BAB9-0A2FA1723929}"/>
              </a:ext>
            </a:extLst>
          </p:cNvPr>
          <p:cNvSpPr>
            <a:spLocks noGrp="1"/>
          </p:cNvSpPr>
          <p:nvPr>
            <p:ph idx="1"/>
          </p:nvPr>
        </p:nvSpPr>
        <p:spPr>
          <a:xfrm>
            <a:off x="175070" y="3049063"/>
            <a:ext cx="9601196" cy="3318936"/>
          </a:xfrm>
        </p:spPr>
        <p:txBody>
          <a:bodyPr>
            <a:normAutofit/>
          </a:bodyPr>
          <a:lstStyle/>
          <a:p>
            <a:r>
              <a:rPr kumimoji="0" lang="en-US" sz="32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Let’s talk about how Opioids/Opiates work, how to educate our people on being safe if they continue to use or have a recurrence of use and how to reverse an opioid overdose if it occurs by using rescue breathing and Narcan</a:t>
            </a:r>
            <a:endParaRPr lang="en-US" sz="3200" dirty="0"/>
          </a:p>
        </p:txBody>
      </p:sp>
    </p:spTree>
    <p:extLst>
      <p:ext uri="{BB962C8B-B14F-4D97-AF65-F5344CB8AC3E}">
        <p14:creationId xmlns:p14="http://schemas.microsoft.com/office/powerpoint/2010/main" val="1856210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51520" cy="1609344"/>
          </a:xfrm>
        </p:spPr>
        <p:txBody>
          <a:bodyPr/>
          <a:lstStyle/>
          <a:p>
            <a:r>
              <a:rPr lang="en-US" dirty="0"/>
              <a:t>Why should you keep it around?</a:t>
            </a:r>
          </a:p>
        </p:txBody>
      </p:sp>
      <p:sp>
        <p:nvSpPr>
          <p:cNvPr id="3" name="Content Placeholder 2"/>
          <p:cNvSpPr>
            <a:spLocks noGrp="1"/>
          </p:cNvSpPr>
          <p:nvPr>
            <p:ph idx="1"/>
          </p:nvPr>
        </p:nvSpPr>
        <p:spPr>
          <a:xfrm>
            <a:off x="381000" y="1371600"/>
            <a:ext cx="9188669" cy="4776787"/>
          </a:xfrm>
        </p:spPr>
        <p:txBody>
          <a:bodyPr>
            <a:normAutofit/>
          </a:bodyPr>
          <a:lstStyle/>
          <a:p>
            <a:r>
              <a:rPr lang="en-US" sz="3600" dirty="0"/>
              <a:t>If you overdose, people around you will be able to save your life</a:t>
            </a:r>
          </a:p>
          <a:p>
            <a:r>
              <a:rPr lang="en-US" sz="3600" dirty="0"/>
              <a:t>If someone else overdoses, you’ll be able to save their life</a:t>
            </a:r>
          </a:p>
          <a:p>
            <a:r>
              <a:rPr lang="en-US" sz="3600" dirty="0"/>
              <a:t>It is not dangerous and people can’t get high from it</a:t>
            </a:r>
          </a:p>
          <a:p>
            <a:pPr lvl="1"/>
            <a:r>
              <a:rPr lang="en-US" sz="2800" dirty="0"/>
              <a:t>No harm will be done if it’s used on someone who isn’t overdosing</a:t>
            </a:r>
          </a:p>
        </p:txBody>
      </p:sp>
    </p:spTree>
    <p:extLst>
      <p:ext uri="{BB962C8B-B14F-4D97-AF65-F5344CB8AC3E}">
        <p14:creationId xmlns:p14="http://schemas.microsoft.com/office/powerpoint/2010/main" val="505562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95656"/>
            <a:ext cx="7772400" cy="1609344"/>
          </a:xfrm>
        </p:spPr>
        <p:txBody>
          <a:bodyPr/>
          <a:lstStyle/>
          <a:p>
            <a:r>
              <a:rPr lang="en-US" dirty="0"/>
              <a:t>Getting and having Narcan	</a:t>
            </a:r>
          </a:p>
        </p:txBody>
      </p:sp>
      <p:sp>
        <p:nvSpPr>
          <p:cNvPr id="3" name="Content Placeholder 2"/>
          <p:cNvSpPr>
            <a:spLocks noGrp="1"/>
          </p:cNvSpPr>
          <p:nvPr>
            <p:ph idx="1"/>
          </p:nvPr>
        </p:nvSpPr>
        <p:spPr>
          <a:xfrm>
            <a:off x="685800" y="1100328"/>
            <a:ext cx="9141372" cy="5541579"/>
          </a:xfrm>
        </p:spPr>
        <p:txBody>
          <a:bodyPr>
            <a:normAutofit/>
          </a:bodyPr>
          <a:lstStyle/>
          <a:p>
            <a:r>
              <a:rPr lang="en-US" sz="2800" dirty="0"/>
              <a:t>You can get </a:t>
            </a:r>
            <a:r>
              <a:rPr lang="en-US" sz="2800" dirty="0" err="1"/>
              <a:t>Narcan</a:t>
            </a:r>
            <a:r>
              <a:rPr lang="en-US" sz="2800" dirty="0"/>
              <a:t> (or naloxone) from the pharmacy</a:t>
            </a:r>
          </a:p>
          <a:p>
            <a:pPr lvl="1"/>
            <a:endParaRPr lang="en-US" sz="2800" dirty="0"/>
          </a:p>
          <a:p>
            <a:r>
              <a:rPr lang="en-US" sz="2800" dirty="0"/>
              <a:t>Read the instructions and go over it with family and friends who may be the ones nearby if you overdose</a:t>
            </a:r>
          </a:p>
          <a:p>
            <a:endParaRPr lang="en-US" sz="2800" dirty="0"/>
          </a:p>
          <a:p>
            <a:r>
              <a:rPr lang="en-US" sz="2800" dirty="0"/>
              <a:t>Keep it readily accessible and at room temperature</a:t>
            </a:r>
          </a:p>
          <a:p>
            <a:pPr lvl="1"/>
            <a:r>
              <a:rPr lang="en-US" sz="2800" dirty="0"/>
              <a:t>Make sure others know where it is</a:t>
            </a:r>
          </a:p>
          <a:p>
            <a:pPr lvl="1"/>
            <a:r>
              <a:rPr lang="en-US" sz="2800" dirty="0"/>
              <a:t>Don’t store it in your car </a:t>
            </a:r>
          </a:p>
          <a:p>
            <a:pPr lvl="1"/>
            <a:r>
              <a:rPr lang="en-US" sz="2800" dirty="0"/>
              <a:t>Avoid extreme heat, cold and keep out of sunlight</a:t>
            </a:r>
          </a:p>
          <a:p>
            <a:pPr marL="274320" lvl="1" indent="0">
              <a:buNone/>
            </a:pPr>
            <a:endParaRPr lang="en-US" dirty="0"/>
          </a:p>
        </p:txBody>
      </p:sp>
    </p:spTree>
    <p:extLst>
      <p:ext uri="{BB962C8B-B14F-4D97-AF65-F5344CB8AC3E}">
        <p14:creationId xmlns:p14="http://schemas.microsoft.com/office/powerpoint/2010/main" val="20422230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79832"/>
            <a:ext cx="7772400" cy="1039368"/>
          </a:xfrm>
        </p:spPr>
        <p:txBody>
          <a:bodyPr>
            <a:normAutofit fontScale="90000"/>
          </a:bodyPr>
          <a:lstStyle/>
          <a:p>
            <a:r>
              <a:rPr lang="en-US" dirty="0"/>
              <a:t>Preventing a future overdose, even if you are on medication management.</a:t>
            </a:r>
            <a:endParaRPr lang="en-US" sz="3100" dirty="0"/>
          </a:p>
        </p:txBody>
      </p:sp>
      <p:sp>
        <p:nvSpPr>
          <p:cNvPr id="3" name="Content Placeholder 2"/>
          <p:cNvSpPr>
            <a:spLocks noGrp="1"/>
          </p:cNvSpPr>
          <p:nvPr>
            <p:ph idx="1"/>
          </p:nvPr>
        </p:nvSpPr>
        <p:spPr>
          <a:xfrm>
            <a:off x="325820" y="1219200"/>
            <a:ext cx="9196552" cy="4953000"/>
          </a:xfrm>
        </p:spPr>
        <p:txBody>
          <a:bodyPr>
            <a:normAutofit/>
          </a:bodyPr>
          <a:lstStyle/>
          <a:p>
            <a:r>
              <a:rPr lang="en-US" sz="2400" dirty="0"/>
              <a:t>Co-prescription is the “gold standard” – it doesn’t mean we don’t trust you</a:t>
            </a:r>
          </a:p>
          <a:p>
            <a:pPr lvl="1"/>
            <a:r>
              <a:rPr lang="en-US" sz="2400" dirty="0"/>
              <a:t>You can still overdose when on MAT</a:t>
            </a:r>
          </a:p>
          <a:p>
            <a:r>
              <a:rPr lang="en-US" sz="2400" dirty="0"/>
              <a:t>“If you choose to use…”</a:t>
            </a:r>
          </a:p>
          <a:p>
            <a:pPr lvl="1"/>
            <a:r>
              <a:rPr lang="en-US" sz="2400" dirty="0"/>
              <a:t>Be around others</a:t>
            </a:r>
          </a:p>
          <a:p>
            <a:pPr lvl="1"/>
            <a:r>
              <a:rPr lang="en-US" sz="2400" dirty="0"/>
              <a:t>Always have </a:t>
            </a:r>
            <a:r>
              <a:rPr lang="en-US" sz="2400" dirty="0" err="1"/>
              <a:t>Narcan</a:t>
            </a:r>
            <a:r>
              <a:rPr lang="en-US" sz="2400" dirty="0"/>
              <a:t> nearby (and someone who knows how to use it)</a:t>
            </a:r>
          </a:p>
          <a:p>
            <a:pPr lvl="1"/>
            <a:r>
              <a:rPr lang="en-US" sz="2400" dirty="0"/>
              <a:t>Test a small amount of a new product (e.g., “taste your shot”)</a:t>
            </a:r>
          </a:p>
          <a:p>
            <a:pPr lvl="1"/>
            <a:r>
              <a:rPr lang="en-US" sz="2400" dirty="0"/>
              <a:t>Be extra cautious after a period of abstinence/non-use - tolerance is depleted after 3-5 days</a:t>
            </a:r>
          </a:p>
          <a:p>
            <a:endParaRPr lang="en-US" dirty="0"/>
          </a:p>
        </p:txBody>
      </p:sp>
    </p:spTree>
    <p:extLst>
      <p:ext uri="{BB962C8B-B14F-4D97-AF65-F5344CB8AC3E}">
        <p14:creationId xmlns:p14="http://schemas.microsoft.com/office/powerpoint/2010/main" val="31019168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79832"/>
            <a:ext cx="10287000" cy="1039368"/>
          </a:xfrm>
        </p:spPr>
        <p:txBody>
          <a:bodyPr>
            <a:normAutofit/>
          </a:bodyPr>
          <a:lstStyle/>
          <a:p>
            <a:r>
              <a:rPr lang="en-US" dirty="0"/>
              <a:t>What happens if the </a:t>
            </a:r>
            <a:r>
              <a:rPr lang="en-US" dirty="0" err="1"/>
              <a:t>Narcan</a:t>
            </a:r>
            <a:r>
              <a:rPr lang="en-US" dirty="0"/>
              <a:t> gets used? </a:t>
            </a:r>
            <a:endParaRPr lang="en-US" sz="3100" dirty="0"/>
          </a:p>
        </p:txBody>
      </p:sp>
      <p:sp>
        <p:nvSpPr>
          <p:cNvPr id="3" name="Content Placeholder 2"/>
          <p:cNvSpPr>
            <a:spLocks noGrp="1"/>
          </p:cNvSpPr>
          <p:nvPr>
            <p:ph idx="1"/>
          </p:nvPr>
        </p:nvSpPr>
        <p:spPr>
          <a:xfrm>
            <a:off x="838200" y="1214437"/>
            <a:ext cx="9251731" cy="4953000"/>
          </a:xfrm>
        </p:spPr>
        <p:txBody>
          <a:bodyPr>
            <a:normAutofit/>
          </a:bodyPr>
          <a:lstStyle/>
          <a:p>
            <a:r>
              <a:rPr lang="en-US" sz="2800" dirty="0"/>
              <a:t>If it gets used, tell someone </a:t>
            </a:r>
          </a:p>
          <a:p>
            <a:pPr lvl="1"/>
            <a:r>
              <a:rPr lang="en-US" sz="2800" dirty="0"/>
              <a:t>No punishment</a:t>
            </a:r>
          </a:p>
          <a:p>
            <a:pPr lvl="1"/>
            <a:r>
              <a:rPr lang="en-US" sz="2800" dirty="0"/>
              <a:t>Opportunity for change</a:t>
            </a:r>
          </a:p>
          <a:p>
            <a:pPr lvl="1"/>
            <a:r>
              <a:rPr lang="en-US" sz="2800" dirty="0"/>
              <a:t>Get a new device</a:t>
            </a:r>
          </a:p>
          <a:p>
            <a:pPr lvl="1"/>
            <a:r>
              <a:rPr lang="en-US" sz="2800" dirty="0"/>
              <a:t>Complete the MO-HOPE Overdose Field Report (if not already done by the client)</a:t>
            </a:r>
          </a:p>
          <a:p>
            <a:r>
              <a:rPr lang="en-US" sz="2800" dirty="0"/>
              <a:t>Naloxone is available at some pharmacies without an outside prescription if you or your family want additional doses</a:t>
            </a:r>
          </a:p>
        </p:txBody>
      </p:sp>
    </p:spTree>
    <p:extLst>
      <p:ext uri="{BB962C8B-B14F-4D97-AF65-F5344CB8AC3E}">
        <p14:creationId xmlns:p14="http://schemas.microsoft.com/office/powerpoint/2010/main" val="3146052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3244840" y="648344"/>
            <a:ext cx="4420872" cy="369332"/>
          </a:xfrm>
        </p:spPr>
        <p:txBody>
          <a:bodyPr wrap="square" lIns="0" tIns="0" rIns="0" bIns="0">
            <a:spAutoFit/>
          </a:bodyPr>
          <a:lstStyle/>
          <a:p>
            <a:pPr algn="ctr"/>
            <a:r>
              <a:rPr lang="en-US" sz="2400" u="sng" dirty="0">
                <a:solidFill>
                  <a:schemeClr val="tx2"/>
                </a:solidFill>
              </a:rPr>
              <a:t>Where to Obtain Naloxone</a:t>
            </a:r>
            <a:endParaRPr lang="en-US" sz="2400" dirty="0">
              <a:solidFill>
                <a:schemeClr val="tx2"/>
              </a:solidFill>
            </a:endParaRPr>
          </a:p>
        </p:txBody>
      </p:sp>
      <p:graphicFrame>
        <p:nvGraphicFramePr>
          <p:cNvPr id="15" name="Diagram 14">
            <a:extLst>
              <a:ext uri="{FF2B5EF4-FFF2-40B4-BE49-F238E27FC236}">
                <a16:creationId xmlns:a16="http://schemas.microsoft.com/office/drawing/2014/main" id="{7905F61A-8BDC-E44A-8FCD-B1BD2A93788B}"/>
              </a:ext>
            </a:extLst>
          </p:cNvPr>
          <p:cNvGraphicFramePr>
            <a:graphicFrameLocks/>
          </p:cNvGraphicFramePr>
          <p:nvPr>
            <p:extLst>
              <p:ext uri="{D42A27DB-BD31-4B8C-83A1-F6EECF244321}">
                <p14:modId xmlns:p14="http://schemas.microsoft.com/office/powerpoint/2010/main" val="2318945027"/>
              </p:ext>
            </p:extLst>
          </p:nvPr>
        </p:nvGraphicFramePr>
        <p:xfrm>
          <a:off x="699752" y="1169325"/>
          <a:ext cx="8846030" cy="53448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62303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AD40D-8029-BBF0-2A9E-3178430434FA}"/>
              </a:ext>
            </a:extLst>
          </p:cNvPr>
          <p:cNvSpPr>
            <a:spLocks noGrp="1"/>
          </p:cNvSpPr>
          <p:nvPr>
            <p:ph type="title"/>
          </p:nvPr>
        </p:nvSpPr>
        <p:spPr/>
        <p:txBody>
          <a:bodyPr>
            <a:normAutofit fontScale="90000"/>
          </a:bodyPr>
          <a:lstStyle/>
          <a:p>
            <a:r>
              <a:rPr lang="en-US" sz="3600" b="1" dirty="0">
                <a:solidFill>
                  <a:schemeClr val="tx2"/>
                </a:solidFill>
              </a:rPr>
              <a:t>Free at one of the twelve Recovery Community Centers in Missouri</a:t>
            </a:r>
            <a:br>
              <a:rPr lang="en-US" sz="3600" dirty="0">
                <a:solidFill>
                  <a:schemeClr val="tx2"/>
                </a:solidFill>
              </a:rPr>
            </a:br>
            <a:endParaRPr lang="en-US" dirty="0"/>
          </a:p>
        </p:txBody>
      </p:sp>
      <p:sp>
        <p:nvSpPr>
          <p:cNvPr id="3" name="Content Placeholder 2">
            <a:extLst>
              <a:ext uri="{FF2B5EF4-FFF2-40B4-BE49-F238E27FC236}">
                <a16:creationId xmlns:a16="http://schemas.microsoft.com/office/drawing/2014/main" id="{DEB28C0B-C991-87FA-F556-AA078D9647E4}"/>
              </a:ext>
            </a:extLst>
          </p:cNvPr>
          <p:cNvSpPr>
            <a:spLocks noGrp="1"/>
          </p:cNvSpPr>
          <p:nvPr>
            <p:ph idx="1"/>
          </p:nvPr>
        </p:nvSpPr>
        <p:spPr>
          <a:xfrm>
            <a:off x="677334" y="1840549"/>
            <a:ext cx="8596668" cy="4407851"/>
          </a:xfrm>
        </p:spPr>
        <p:txBody>
          <a:bodyPr>
            <a:normAutofit/>
          </a:bodyPr>
          <a:lstStyle/>
          <a:p>
            <a:r>
              <a:rPr lang="en-US" dirty="0"/>
              <a:t>Healing House Kansas City 112 N Elmwood Ave Kansas City, MO 64123 (816) 768-8005 healinghousekc.org/</a:t>
            </a:r>
            <a:r>
              <a:rPr lang="en-US" dirty="0" err="1"/>
              <a:t>rcc</a:t>
            </a:r>
            <a:r>
              <a:rPr lang="en-US" dirty="0"/>
              <a:t>/</a:t>
            </a:r>
          </a:p>
          <a:p>
            <a:r>
              <a:rPr lang="en-US" dirty="0"/>
              <a:t>The Pier Recovery Community Center 204 E Market St Warrensburg, MO 64093 (660) 429-2222 recoverylighthouse.org</a:t>
            </a:r>
          </a:p>
          <a:p>
            <a:r>
              <a:rPr lang="en-US" dirty="0"/>
              <a:t>Beacon of Hope Recovery Community Center 910 W Main St Sedalia, MO 64093 (660) 827-4357 recoverylighthouse.org</a:t>
            </a:r>
          </a:p>
          <a:p>
            <a:r>
              <a:rPr lang="en-US" dirty="0"/>
              <a:t>The Reentry Opportunity Center (The ROC) 2108 Paris Rd Columbia, MO 65202 (57Landmark Recovery Center 204 Metro Dr Jefferson City, MO 65109 (573) 635-3065 landmarkrecoveryjcmo.com3) 607-9372 comoroc.org </a:t>
            </a:r>
          </a:p>
          <a:p>
            <a:r>
              <a:rPr lang="en-US" dirty="0"/>
              <a:t>The ROCC (Recovery Outreach Community Center) 1402 S Main St Joplin, MO 64801 (417) 552-0412 roccjoplin.com</a:t>
            </a:r>
          </a:p>
          <a:p>
            <a:r>
              <a:rPr lang="en-US" dirty="0"/>
              <a:t>Landmark Recovery Center 204 Metro Dr Jefferson City, MO 65109 (573) 635-3065 landmarkrecoveryjcmo.com</a:t>
            </a:r>
          </a:p>
          <a:p>
            <a:endParaRPr lang="en-US" dirty="0"/>
          </a:p>
        </p:txBody>
      </p:sp>
    </p:spTree>
    <p:extLst>
      <p:ext uri="{BB962C8B-B14F-4D97-AF65-F5344CB8AC3E}">
        <p14:creationId xmlns:p14="http://schemas.microsoft.com/office/powerpoint/2010/main" val="35853282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AD40D-8029-BBF0-2A9E-3178430434FA}"/>
              </a:ext>
            </a:extLst>
          </p:cNvPr>
          <p:cNvSpPr>
            <a:spLocks noGrp="1"/>
          </p:cNvSpPr>
          <p:nvPr>
            <p:ph type="title"/>
          </p:nvPr>
        </p:nvSpPr>
        <p:spPr/>
        <p:txBody>
          <a:bodyPr>
            <a:normAutofit fontScale="90000"/>
          </a:bodyPr>
          <a:lstStyle/>
          <a:p>
            <a:r>
              <a:rPr lang="en-US" sz="3600" b="1" dirty="0">
                <a:solidFill>
                  <a:schemeClr val="tx2"/>
                </a:solidFill>
              </a:rPr>
              <a:t>Free at one of the twelve Recovery Community Centers in Missouri</a:t>
            </a:r>
            <a:br>
              <a:rPr lang="en-US" sz="3600" dirty="0">
                <a:solidFill>
                  <a:schemeClr val="tx2"/>
                </a:solidFill>
              </a:rPr>
            </a:br>
            <a:endParaRPr lang="en-US" dirty="0"/>
          </a:p>
        </p:txBody>
      </p:sp>
      <p:sp>
        <p:nvSpPr>
          <p:cNvPr id="3" name="Content Placeholder 2">
            <a:extLst>
              <a:ext uri="{FF2B5EF4-FFF2-40B4-BE49-F238E27FC236}">
                <a16:creationId xmlns:a16="http://schemas.microsoft.com/office/drawing/2014/main" id="{DEB28C0B-C991-87FA-F556-AA078D9647E4}"/>
              </a:ext>
            </a:extLst>
          </p:cNvPr>
          <p:cNvSpPr>
            <a:spLocks noGrp="1"/>
          </p:cNvSpPr>
          <p:nvPr>
            <p:ph idx="1"/>
          </p:nvPr>
        </p:nvSpPr>
        <p:spPr>
          <a:xfrm>
            <a:off x="677334" y="1840549"/>
            <a:ext cx="8596668" cy="4804091"/>
          </a:xfrm>
        </p:spPr>
        <p:txBody>
          <a:bodyPr>
            <a:normAutofit/>
          </a:bodyPr>
          <a:lstStyle/>
          <a:p>
            <a:r>
              <a:rPr lang="en-US" dirty="0"/>
              <a:t>Springfield Recovery Community Center 1925 E Bennett St, Suite J Springfield, MO 65804 (417) 368-0852 betterlifeinrecovery.com/</a:t>
            </a:r>
            <a:r>
              <a:rPr lang="en-US" dirty="0" err="1"/>
              <a:t>srcc</a:t>
            </a:r>
            <a:endParaRPr lang="en-US" dirty="0"/>
          </a:p>
          <a:p>
            <a:r>
              <a:rPr lang="en-US" dirty="0"/>
              <a:t>We Do Recover Community Center 715 Broadway St. Cape Girardeau, MO 63701 (573) 803-0234 gibson-center.com/services/we-</a:t>
            </a:r>
            <a:r>
              <a:rPr lang="en-US" dirty="0" err="1"/>
              <a:t>dorecover</a:t>
            </a:r>
            <a:r>
              <a:rPr lang="en-US" dirty="0"/>
              <a:t>-community-center/ </a:t>
            </a:r>
          </a:p>
          <a:p>
            <a:r>
              <a:rPr lang="en-US" dirty="0"/>
              <a:t>We Do Recover Community Center (Sikeston) 901 S </a:t>
            </a:r>
            <a:r>
              <a:rPr lang="en-US" dirty="0" err="1"/>
              <a:t>Kingshighway</a:t>
            </a:r>
            <a:r>
              <a:rPr lang="en-US" dirty="0"/>
              <a:t> Sikeston, MO 63801 (573) 475-9108 gibson-center.com/services/we-</a:t>
            </a:r>
            <a:r>
              <a:rPr lang="en-US" dirty="0" err="1"/>
              <a:t>dorecover</a:t>
            </a:r>
            <a:r>
              <a:rPr lang="en-US" dirty="0"/>
              <a:t>-community-center/</a:t>
            </a:r>
          </a:p>
          <a:p>
            <a:r>
              <a:rPr lang="en-US" dirty="0"/>
              <a:t>LIFE Recovery Community Center 4145 Kennerly Ave St. Louis, MO 63113 (314) 802-2696</a:t>
            </a:r>
          </a:p>
          <a:p>
            <a:r>
              <a:rPr lang="en-US" dirty="0"/>
              <a:t>St. Louis Empowerment Center 907 Dock St. St. Louis, MO 63147 (314) 652-6100 dbsaempowerment.org</a:t>
            </a:r>
          </a:p>
          <a:p>
            <a:r>
              <a:rPr lang="en-US" dirty="0" err="1"/>
              <a:t>MoNetwork</a:t>
            </a:r>
            <a:r>
              <a:rPr lang="en-US" dirty="0"/>
              <a:t> 4022 S Broadway St. Louis, MO 63118 (844) 732-3587 monetwork.org</a:t>
            </a:r>
          </a:p>
        </p:txBody>
      </p:sp>
    </p:spTree>
    <p:extLst>
      <p:ext uri="{BB962C8B-B14F-4D97-AF65-F5344CB8AC3E}">
        <p14:creationId xmlns:p14="http://schemas.microsoft.com/office/powerpoint/2010/main" val="14368409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C7E2898-4D66-EE6D-DD85-BF3B96001035}"/>
              </a:ext>
            </a:extLst>
          </p:cNvPr>
          <p:cNvSpPr txBox="1"/>
          <p:nvPr/>
        </p:nvSpPr>
        <p:spPr>
          <a:xfrm>
            <a:off x="1119562" y="837037"/>
            <a:ext cx="8860808" cy="5845318"/>
          </a:xfrm>
          <a:prstGeom prst="rect">
            <a:avLst/>
          </a:prstGeom>
          <a:noFill/>
        </p:spPr>
        <p:txBody>
          <a:bodyPr wrap="square">
            <a:spAutoFit/>
          </a:bodyPr>
          <a:lstStyle/>
          <a:p>
            <a:pPr marL="342900" marR="0" lvl="0" indent="-342900">
              <a:lnSpc>
                <a:spcPct val="107000"/>
              </a:lnSpc>
              <a:spcBef>
                <a:spcPts val="0"/>
              </a:spcBef>
              <a:spcAft>
                <a:spcPts val="0"/>
              </a:spcAft>
              <a:buFont typeface="+mj-lt"/>
              <a:buAutoNum type="arabicPeriod"/>
              <a:tabLst>
                <a:tab pos="457200" algn="l"/>
              </a:tabLst>
            </a:pPr>
            <a:r>
              <a:rPr lang="en-US" sz="14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What is the primary purpose of Narcan (naloxone)?</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 To treat alcohol addiction</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 To reverse opioid overdose</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 To reduce anxiety symptoms</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 To lower blood pressure</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2"/>
              <a:tabLst>
                <a:tab pos="457200" algn="l"/>
              </a:tabLst>
            </a:pPr>
            <a:r>
              <a:rPr lang="en-US" sz="14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Which method is commonly used to administer Narcan in an emergency situation?</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 Oral tablets</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 Intramuscular injection</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 Intranasal spray</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 Subcutaneous injection</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3"/>
              <a:tabLst>
                <a:tab pos="457200" algn="l"/>
              </a:tabLst>
            </a:pPr>
            <a:r>
              <a:rPr lang="en-US" sz="14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What are the typical signs of opioid overdose that indicate the need for Narcan administration?</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 Rapid breathing and flushed skin</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 Confusion and agitation</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 Unresponsiveness and shallow breathing</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 Dilated pupils and increased heart rate</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4"/>
              <a:tabLst>
                <a:tab pos="457200" algn="l"/>
              </a:tabLst>
            </a:pPr>
            <a:r>
              <a:rPr lang="en-US" sz="14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What should be done immediately after administering Narcan?</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 Wait for the person to wake up on their own</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 Leave the person alone and call for help</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 Administer a second dose of Narcan immediately</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 Continue monitoring the person and their breathing</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startAt="5"/>
              <a:tabLst>
                <a:tab pos="457200" algn="l"/>
              </a:tabLst>
            </a:pPr>
            <a:r>
              <a:rPr lang="en-US" sz="14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In which scenario should Narcan be administered?</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 Suspected alcohol overdose</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 Suspected benzodiazepine overdose</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 Suspected opioid overdose</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742950" marR="0" lvl="1" indent="-285750">
              <a:lnSpc>
                <a:spcPct val="107000"/>
              </a:lnSpc>
              <a:spcBef>
                <a:spcPts val="0"/>
              </a:spcBef>
              <a:spcAft>
                <a:spcPts val="0"/>
              </a:spcAft>
              <a:buSzPts val="1000"/>
              <a:buFont typeface="Symbol" panose="05050102010706020507" pitchFamily="18" charset="2"/>
              <a:buChar char=""/>
              <a:tabLst>
                <a:tab pos="914400" algn="l"/>
              </a:tabLst>
            </a:pPr>
            <a:r>
              <a:rPr lang="en-US" sz="1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 Suspected stimulant overdose</a:t>
            </a:r>
            <a:endParaRPr lang="en-US" sz="1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BD728883-3E1C-B57C-2E06-C08B7376FB71}"/>
              </a:ext>
            </a:extLst>
          </p:cNvPr>
          <p:cNvSpPr txBox="1"/>
          <p:nvPr/>
        </p:nvSpPr>
        <p:spPr>
          <a:xfrm>
            <a:off x="2429051" y="123416"/>
            <a:ext cx="3533340" cy="584775"/>
          </a:xfrm>
          <a:prstGeom prst="rect">
            <a:avLst/>
          </a:prstGeom>
          <a:noFill/>
        </p:spPr>
        <p:txBody>
          <a:bodyPr wrap="none" rtlCol="0">
            <a:spAutoFit/>
          </a:bodyPr>
          <a:lstStyle/>
          <a:p>
            <a:r>
              <a:rPr lang="en-US" sz="3200" b="1" dirty="0"/>
              <a:t>Review questions</a:t>
            </a:r>
          </a:p>
        </p:txBody>
      </p:sp>
    </p:spTree>
    <p:extLst>
      <p:ext uri="{BB962C8B-B14F-4D97-AF65-F5344CB8AC3E}">
        <p14:creationId xmlns:p14="http://schemas.microsoft.com/office/powerpoint/2010/main" val="26468819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5F12369-D848-7F49-B0B3-A99181B83F00}"/>
              </a:ext>
            </a:extLst>
          </p:cNvPr>
          <p:cNvSpPr txBox="1">
            <a:spLocks/>
          </p:cNvSpPr>
          <p:nvPr/>
        </p:nvSpPr>
        <p:spPr>
          <a:xfrm>
            <a:off x="627576" y="1212308"/>
            <a:ext cx="9421859" cy="3148763"/>
          </a:xfrm>
          <a:prstGeom prst="rect">
            <a:avLst/>
          </a:prstGeom>
        </p:spPr>
        <p:txBody>
          <a:bodyPr vert="horz" lIns="91440" tIns="45720" rIns="91440" bIns="45720" rtlCol="0" anchor="t">
            <a:no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marL="342900" marR="0" lvl="0" indent="-342900" algn="l" defTabSz="457200" rtl="0" eaLnBrk="1" fontAlgn="auto" latinLnBrk="0" hangingPunct="1">
              <a:lnSpc>
                <a:spcPct val="100000"/>
              </a:lnSpc>
              <a:spcBef>
                <a:spcPts val="1000"/>
              </a:spcBef>
              <a:spcAft>
                <a:spcPts val="0"/>
              </a:spcAft>
              <a:buClr>
                <a:srgbClr val="2C3C43"/>
              </a:buClr>
              <a:buSzPct val="100000"/>
              <a:buFont typeface="Arial" panose="020B0604020202020204" pitchFamily="34" charset="0"/>
              <a:buChar char="•"/>
              <a:tabLst/>
              <a:defRPr/>
            </a:pPr>
            <a:r>
              <a:rPr kumimoji="0" lang="en-US" sz="2800" b="1" i="0" u="none" strike="noStrike" kern="1200" cap="none" spc="0" normalizeH="0" baseline="0" noProof="0" dirty="0">
                <a:ln>
                  <a:noFill/>
                </a:ln>
                <a:solidFill>
                  <a:srgbClr val="2C3C43"/>
                </a:solidFill>
                <a:effectLst/>
                <a:uLnTx/>
                <a:uFillTx/>
                <a:latin typeface="Trebuchet MS" panose="020B0603020202020204"/>
                <a:ea typeface="+mn-ea"/>
                <a:cs typeface="+mn-cs"/>
              </a:rPr>
              <a:t>The Missouri Opioid State Targeted Response (STR) and Missouri State Opioid Response (SOR) projects</a:t>
            </a:r>
            <a:r>
              <a:rPr kumimoji="0" lang="en-US" sz="2800" b="0" i="0" u="none" strike="noStrike" kern="1200" cap="none" spc="0" normalizeH="0" baseline="0" noProof="0" dirty="0">
                <a:ln>
                  <a:noFill/>
                </a:ln>
                <a:solidFill>
                  <a:srgbClr val="2C3C43"/>
                </a:solidFill>
                <a:effectLst/>
                <a:uLnTx/>
                <a:uFillTx/>
                <a:latin typeface="Trebuchet MS" panose="020B0603020202020204"/>
                <a:ea typeface="+mn-ea"/>
                <a:cs typeface="+mn-cs"/>
              </a:rPr>
              <a:t> – </a:t>
            </a:r>
            <a:r>
              <a:rPr kumimoji="0" lang="en-US" sz="2800" b="0" i="0" u="sng" strike="noStrike" kern="1200" cap="none" spc="0" normalizeH="0" baseline="0" noProof="0" dirty="0">
                <a:ln>
                  <a:noFill/>
                </a:ln>
                <a:solidFill>
                  <a:srgbClr val="2C3C43"/>
                </a:solidFill>
                <a:effectLst/>
                <a:uLnTx/>
                <a:uFillTx/>
                <a:latin typeface="Trebuchet MS" panose="020B0603020202020204"/>
                <a:ea typeface="+mn-ea"/>
                <a:cs typeface="+mn-cs"/>
                <a:hlinkClick r:id="rId3">
                  <a:extLst>
                    <a:ext uri="{A12FA001-AC4F-418D-AE19-62706E023703}">
                      <ahyp:hlinkClr xmlns:ahyp="http://schemas.microsoft.com/office/drawing/2018/hyperlinkcolor" val="tx"/>
                    </a:ext>
                  </a:extLst>
                </a:hlinkClick>
              </a:rPr>
              <a:t>https://www.nomodeaths.org/</a:t>
            </a:r>
            <a:endParaRPr kumimoji="0" lang="en-US" sz="2800" b="0" i="0" u="sng" strike="noStrike" kern="1200" cap="none" spc="0" normalizeH="0" baseline="0" noProof="0" dirty="0">
              <a:ln>
                <a:noFill/>
              </a:ln>
              <a:solidFill>
                <a:srgbClr val="2C3C43"/>
              </a:solidFill>
              <a:effectLst/>
              <a:uLnTx/>
              <a:uFillTx/>
              <a:latin typeface="Trebuchet MS" panose="020B060302020202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2C3C43"/>
              </a:buClr>
              <a:buSzPct val="100000"/>
              <a:buFont typeface="Arial" panose="020B0604020202020204" pitchFamily="34" charset="0"/>
              <a:buChar char="•"/>
              <a:tabLst/>
              <a:defRPr/>
            </a:pPr>
            <a:r>
              <a:rPr kumimoji="0" lang="en-US" sz="2800" b="1" i="0" u="none" strike="noStrike" kern="1200" cap="none" spc="0" normalizeH="0" baseline="0" noProof="0" dirty="0">
                <a:ln>
                  <a:noFill/>
                </a:ln>
                <a:solidFill>
                  <a:srgbClr val="2C3C43"/>
                </a:solidFill>
                <a:effectLst/>
                <a:uLnTx/>
                <a:uFillTx/>
                <a:latin typeface="Trebuchet MS" panose="020B0603020202020204"/>
                <a:ea typeface="+mn-ea"/>
                <a:cs typeface="+mn-cs"/>
              </a:rPr>
              <a:t>The MO-HOPE Project</a:t>
            </a:r>
            <a:r>
              <a:rPr kumimoji="0" lang="en-US" sz="2800" b="0" i="0" u="none" strike="noStrike" kern="1200" cap="none" spc="0" normalizeH="0" baseline="0" noProof="0" dirty="0">
                <a:ln>
                  <a:noFill/>
                </a:ln>
                <a:solidFill>
                  <a:srgbClr val="2C3C43"/>
                </a:solidFill>
                <a:effectLst/>
                <a:uLnTx/>
                <a:uFillTx/>
                <a:latin typeface="Trebuchet MS" panose="020B0603020202020204"/>
                <a:ea typeface="+mn-ea"/>
                <a:cs typeface="+mn-cs"/>
              </a:rPr>
              <a:t> -- </a:t>
            </a:r>
            <a:r>
              <a:rPr kumimoji="0" lang="en-US" sz="2800" b="0" i="0" u="none" strike="noStrike" kern="1200" cap="none" spc="0" normalizeH="0" baseline="0" noProof="0" dirty="0">
                <a:ln>
                  <a:noFill/>
                </a:ln>
                <a:solidFill>
                  <a:srgbClr val="2C3C43"/>
                </a:solidFill>
                <a:effectLst/>
                <a:uLnTx/>
                <a:uFillTx/>
                <a:latin typeface="Trebuchet MS" panose="020B0603020202020204"/>
                <a:ea typeface="+mn-ea"/>
                <a:cs typeface="+mn-cs"/>
                <a:hlinkClick r:id="rId4">
                  <a:extLst>
                    <a:ext uri="{A12FA001-AC4F-418D-AE19-62706E023703}">
                      <ahyp:hlinkClr xmlns:ahyp="http://schemas.microsoft.com/office/drawing/2018/hyperlinkcolor" val="tx"/>
                    </a:ext>
                  </a:extLst>
                </a:hlinkClick>
              </a:rPr>
              <a:t>http://mohopeproject.org/</a:t>
            </a:r>
            <a:endParaRPr kumimoji="0" lang="en-US" sz="2800" b="0" i="0" u="none" strike="noStrike" kern="1200" cap="none" spc="0" normalizeH="0" baseline="0" noProof="0" dirty="0">
              <a:ln>
                <a:noFill/>
              </a:ln>
              <a:solidFill>
                <a:srgbClr val="2C3C43"/>
              </a:solidFill>
              <a:effectLst/>
              <a:uLnTx/>
              <a:uFillTx/>
              <a:latin typeface="Trebuchet MS" panose="020B060302020202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2C3C43"/>
              </a:buClr>
              <a:buSzPct val="100000"/>
              <a:buFont typeface="Arial" panose="020B0604020202020204" pitchFamily="34" charset="0"/>
              <a:buChar char="•"/>
              <a:tabLst/>
              <a:defRPr/>
            </a:pPr>
            <a:r>
              <a:rPr kumimoji="0" lang="en-US" sz="2800" b="1" i="0" u="none" strike="noStrike" kern="1200" cap="none" spc="0" normalizeH="0" baseline="0" noProof="0" dirty="0">
                <a:ln>
                  <a:noFill/>
                </a:ln>
                <a:solidFill>
                  <a:srgbClr val="2C3C43"/>
                </a:solidFill>
                <a:effectLst/>
                <a:uLnTx/>
                <a:uFillTx/>
                <a:latin typeface="Trebuchet MS" panose="020B0603020202020204"/>
                <a:ea typeface="+mn-ea"/>
                <a:cs typeface="+mn-cs"/>
              </a:rPr>
              <a:t>NOMODEATHS/Recovery Community Centers</a:t>
            </a:r>
            <a:r>
              <a:rPr kumimoji="0" lang="en-US" sz="2800" b="0" i="0" u="none" strike="noStrike" kern="1200" cap="none" spc="0" normalizeH="0" baseline="0" noProof="0" dirty="0">
                <a:ln>
                  <a:noFill/>
                </a:ln>
                <a:solidFill>
                  <a:srgbClr val="2C3C43"/>
                </a:solidFill>
                <a:effectLst/>
                <a:uLnTx/>
                <a:uFillTx/>
                <a:latin typeface="Trebuchet MS" panose="020B0603020202020204"/>
                <a:ea typeface="+mn-ea"/>
                <a:cs typeface="+mn-cs"/>
              </a:rPr>
              <a:t>-- </a:t>
            </a:r>
            <a:r>
              <a:rPr kumimoji="0" lang="en-US" sz="2800" b="0" i="0" u="none" strike="noStrike" kern="1200" cap="none" spc="0" normalizeH="0" baseline="0" noProof="0" dirty="0">
                <a:ln>
                  <a:noFill/>
                </a:ln>
                <a:solidFill>
                  <a:srgbClr val="2C3C43"/>
                </a:solidFill>
                <a:effectLst/>
                <a:uLnTx/>
                <a:uFillTx/>
                <a:latin typeface="Trebuchet MS" panose="020B0603020202020204"/>
                <a:ea typeface="+mn-ea"/>
                <a:cs typeface="+mn-cs"/>
                <a:hlinkClick r:id="rId5">
                  <a:extLst>
                    <a:ext uri="{A12FA001-AC4F-418D-AE19-62706E023703}">
                      <ahyp:hlinkClr xmlns:ahyp="http://schemas.microsoft.com/office/drawing/2018/hyperlinkcolor" val="tx"/>
                    </a:ext>
                  </a:extLst>
                </a:hlinkClick>
              </a:rPr>
              <a:t>https://www.nomodeaths.org/recovery-services</a:t>
            </a:r>
            <a:endParaRPr kumimoji="0" lang="en-US" sz="2800" b="0" i="0" u="none" strike="noStrike" kern="1200" cap="none" spc="0" normalizeH="0" baseline="0" noProof="0" dirty="0">
              <a:ln>
                <a:noFill/>
              </a:ln>
              <a:solidFill>
                <a:srgbClr val="2C3C43"/>
              </a:solidFill>
              <a:effectLst/>
              <a:uLnTx/>
              <a:uFillTx/>
              <a:latin typeface="Trebuchet MS" panose="020B0603020202020204"/>
              <a:ea typeface="+mn-ea"/>
              <a:cs typeface="+mn-cs"/>
            </a:endParaRPr>
          </a:p>
          <a:p>
            <a:pPr marL="342900" marR="0" lvl="0" indent="-342900" algn="l" defTabSz="457200" rtl="0" eaLnBrk="1" fontAlgn="auto" latinLnBrk="0" hangingPunct="1">
              <a:lnSpc>
                <a:spcPct val="100000"/>
              </a:lnSpc>
              <a:spcBef>
                <a:spcPts val="1000"/>
              </a:spcBef>
              <a:spcAft>
                <a:spcPts val="0"/>
              </a:spcAft>
              <a:buClr>
                <a:srgbClr val="2C3C43"/>
              </a:buClr>
              <a:buSzPct val="100000"/>
              <a:buFont typeface="Arial" panose="020B0604020202020204" pitchFamily="34" charset="0"/>
              <a:buChar char="•"/>
              <a:tabLst/>
              <a:defRPr/>
            </a:pPr>
            <a:r>
              <a:rPr kumimoji="0" lang="en-US" sz="2800" b="1" i="0" u="none" strike="noStrike" kern="1200" cap="none" spc="0" normalizeH="0" baseline="0" noProof="0" dirty="0">
                <a:ln>
                  <a:noFill/>
                </a:ln>
                <a:solidFill>
                  <a:srgbClr val="2C3C43"/>
                </a:solidFill>
                <a:effectLst/>
                <a:uLnTx/>
                <a:uFillTx/>
                <a:latin typeface="Trebuchet MS" panose="020B0603020202020204"/>
                <a:ea typeface="+mn-ea"/>
                <a:cs typeface="+mn-cs"/>
              </a:rPr>
              <a:t>Johns Hopkins Medicine</a:t>
            </a:r>
            <a:r>
              <a:rPr kumimoji="0" lang="en-US" sz="2800" b="0" i="0" u="none" strike="noStrike" kern="1200" cap="none" spc="0" normalizeH="0" baseline="0" noProof="0" dirty="0">
                <a:ln>
                  <a:noFill/>
                </a:ln>
                <a:solidFill>
                  <a:srgbClr val="2C3C43"/>
                </a:solidFill>
                <a:effectLst/>
                <a:uLnTx/>
                <a:uFillTx/>
                <a:latin typeface="Trebuchet MS" panose="020B0603020202020204"/>
                <a:ea typeface="+mn-ea"/>
                <a:cs typeface="+mn-cs"/>
              </a:rPr>
              <a:t> – </a:t>
            </a:r>
            <a:r>
              <a:rPr kumimoji="0" lang="en-US" sz="2800" b="0" i="0" u="none" strike="noStrike" kern="1200" cap="none" spc="0" normalizeH="0" baseline="0" noProof="0" dirty="0">
                <a:ln>
                  <a:noFill/>
                </a:ln>
                <a:solidFill>
                  <a:srgbClr val="2C3C43"/>
                </a:solidFill>
                <a:effectLst/>
                <a:uLnTx/>
                <a:uFillTx/>
                <a:latin typeface="Trebuchet MS" panose="020B0603020202020204"/>
                <a:ea typeface="+mn-ea"/>
                <a:cs typeface="+mn-cs"/>
                <a:hlinkClick r:id="rId6">
                  <a:extLst>
                    <a:ext uri="{A12FA001-AC4F-418D-AE19-62706E023703}">
                      <ahyp:hlinkClr xmlns:ahyp="http://schemas.microsoft.com/office/drawing/2018/hyperlinkcolor" val="tx"/>
                    </a:ext>
                  </a:extLst>
                </a:hlinkClick>
              </a:rPr>
              <a:t>https://www.hopkinsmedicine.org/opioids/what-are-opioids.html</a:t>
            </a:r>
            <a:endParaRPr kumimoji="0" lang="en-US" sz="2800" b="0" i="0" u="none" strike="noStrike" kern="1200" cap="none" spc="0" normalizeH="0" baseline="0" noProof="0" dirty="0">
              <a:ln>
                <a:noFill/>
              </a:ln>
              <a:solidFill>
                <a:srgbClr val="2C3C43"/>
              </a:solidFill>
              <a:effectLst/>
              <a:uLnTx/>
              <a:uFillTx/>
              <a:latin typeface="Trebuchet MS" panose="020B0603020202020204"/>
              <a:ea typeface="+mn-ea"/>
              <a:cs typeface="+mn-cs"/>
            </a:endParaRPr>
          </a:p>
        </p:txBody>
      </p:sp>
      <p:sp>
        <p:nvSpPr>
          <p:cNvPr id="12" name="Title 1">
            <a:extLst>
              <a:ext uri="{FF2B5EF4-FFF2-40B4-BE49-F238E27FC236}">
                <a16:creationId xmlns:a16="http://schemas.microsoft.com/office/drawing/2014/main" id="{E86F1E8B-4C66-9B4D-9B3E-C2971810DA25}"/>
              </a:ext>
            </a:extLst>
          </p:cNvPr>
          <p:cNvSpPr>
            <a:spLocks noGrp="1"/>
          </p:cNvSpPr>
          <p:nvPr>
            <p:ph type="ctrTitle"/>
          </p:nvPr>
        </p:nvSpPr>
        <p:spPr>
          <a:xfrm>
            <a:off x="892436" y="245517"/>
            <a:ext cx="7969442" cy="492443"/>
          </a:xfrm>
        </p:spPr>
        <p:txBody>
          <a:bodyPr wrap="square" lIns="0" tIns="0" rIns="0" bIns="0">
            <a:spAutoFit/>
          </a:bodyPr>
          <a:lstStyle/>
          <a:p>
            <a:pPr algn="ctr"/>
            <a:r>
              <a:rPr lang="en-US" sz="3200" u="sng" dirty="0">
                <a:solidFill>
                  <a:schemeClr val="tx2"/>
                </a:solidFill>
              </a:rPr>
              <a:t>Sources</a:t>
            </a:r>
            <a:endParaRPr lang="en-US" sz="3200" dirty="0">
              <a:solidFill>
                <a:schemeClr val="tx2"/>
              </a:solidFill>
            </a:endParaRPr>
          </a:p>
        </p:txBody>
      </p:sp>
    </p:spTree>
    <p:extLst>
      <p:ext uri="{BB962C8B-B14F-4D97-AF65-F5344CB8AC3E}">
        <p14:creationId xmlns:p14="http://schemas.microsoft.com/office/powerpoint/2010/main" val="2960963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76EC2E9E-CA8E-8746-8C94-4FEE1CD67DC5}"/>
              </a:ext>
            </a:extLst>
          </p:cNvPr>
          <p:cNvSpPr txBox="1">
            <a:spLocks/>
          </p:cNvSpPr>
          <p:nvPr/>
        </p:nvSpPr>
        <p:spPr>
          <a:xfrm>
            <a:off x="677334" y="609600"/>
            <a:ext cx="8596668" cy="520508"/>
          </a:xfrm>
          <a:prstGeom prst="rect">
            <a:avLst/>
          </a:prstGeom>
        </p:spPr>
        <p:txBody>
          <a:bodyPr vert="horz" lIns="91440" tIns="45720" rIns="91440" bIns="45720" rtlCol="0" anchor="t">
            <a:norm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spcAft>
                <a:spcPts val="600"/>
              </a:spcAft>
            </a:pPr>
            <a:r>
              <a:rPr lang="en-US" sz="2800" u="sng">
                <a:solidFill>
                  <a:schemeClr val="tx2"/>
                </a:solidFill>
              </a:rPr>
              <a:t>How Opioids Work</a:t>
            </a:r>
          </a:p>
        </p:txBody>
      </p:sp>
      <p:sp>
        <p:nvSpPr>
          <p:cNvPr id="54" name="Content Placeholder 3">
            <a:extLst>
              <a:ext uri="{FF2B5EF4-FFF2-40B4-BE49-F238E27FC236}">
                <a16:creationId xmlns:a16="http://schemas.microsoft.com/office/drawing/2014/main" id="{E6608AD5-F9D7-2746-A5EC-0DB2E6873083}"/>
              </a:ext>
            </a:extLst>
          </p:cNvPr>
          <p:cNvSpPr>
            <a:spLocks noGrp="1"/>
          </p:cNvSpPr>
          <p:nvPr/>
        </p:nvSpPr>
        <p:spPr>
          <a:xfrm>
            <a:off x="711586" y="5567498"/>
            <a:ext cx="6928237" cy="754053"/>
          </a:xfrm>
          <a:prstGeom prst="rect">
            <a:avLst/>
          </a:prstGeom>
        </p:spPr>
        <p:txBody>
          <a:bodyPr vert="horz" wrap="square" lIns="0" tIns="0" rIns="0" bIns="0" rtlCol="0" anchor="t">
            <a:sp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630000" lvl="2" indent="0">
              <a:buNone/>
            </a:pPr>
            <a:r>
              <a:rPr lang="en-US" sz="2000" b="1" dirty="0"/>
              <a:t>Without intervention, breathing stops </a:t>
            </a:r>
            <a:r>
              <a:rPr lang="en-US" sz="2000" b="1" dirty="0">
                <a:sym typeface="Wingdings" pitchFamily="2" charset="2"/>
              </a:rPr>
              <a:t> </a:t>
            </a:r>
          </a:p>
          <a:p>
            <a:pPr marL="972000" lvl="3" indent="0">
              <a:buNone/>
            </a:pPr>
            <a:r>
              <a:rPr lang="en-US" sz="2000" b="1" dirty="0">
                <a:sym typeface="Wingdings" pitchFamily="2" charset="2"/>
              </a:rPr>
              <a:t>This is how people die from an opioid overdose.</a:t>
            </a:r>
            <a:endParaRPr lang="en-US" sz="2000" b="1" dirty="0"/>
          </a:p>
        </p:txBody>
      </p:sp>
      <p:sp>
        <p:nvSpPr>
          <p:cNvPr id="55" name="Title 1">
            <a:extLst>
              <a:ext uri="{FF2B5EF4-FFF2-40B4-BE49-F238E27FC236}">
                <a16:creationId xmlns:a16="http://schemas.microsoft.com/office/drawing/2014/main" id="{905C44C6-484B-8843-89C2-EA9A9D1DBEFE}"/>
              </a:ext>
            </a:extLst>
          </p:cNvPr>
          <p:cNvSpPr txBox="1">
            <a:spLocks/>
          </p:cNvSpPr>
          <p:nvPr/>
        </p:nvSpPr>
        <p:spPr>
          <a:xfrm>
            <a:off x="2829230" y="1446315"/>
            <a:ext cx="7038064" cy="615553"/>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Arial" panose="020B0604020202020204" pitchFamily="34" charset="0"/>
              <a:buChar char="•"/>
            </a:pPr>
            <a:r>
              <a:rPr lang="en-US" sz="2000">
                <a:solidFill>
                  <a:schemeClr val="tx2"/>
                </a:solidFill>
              </a:rPr>
              <a:t>Opioids attach (bind) to natural opiate receptors on neurons (nerve cells) in the brain.</a:t>
            </a:r>
          </a:p>
        </p:txBody>
      </p:sp>
      <p:sp>
        <p:nvSpPr>
          <p:cNvPr id="57" name="Title 1">
            <a:extLst>
              <a:ext uri="{FF2B5EF4-FFF2-40B4-BE49-F238E27FC236}">
                <a16:creationId xmlns:a16="http://schemas.microsoft.com/office/drawing/2014/main" id="{9BB1788E-9209-6542-ACF7-90B2D7285C31}"/>
              </a:ext>
            </a:extLst>
          </p:cNvPr>
          <p:cNvSpPr txBox="1">
            <a:spLocks/>
          </p:cNvSpPr>
          <p:nvPr/>
        </p:nvSpPr>
        <p:spPr>
          <a:xfrm>
            <a:off x="599270" y="3274963"/>
            <a:ext cx="7845747"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Arial" panose="020B0604020202020204" pitchFamily="34" charset="0"/>
              <a:buChar char="•"/>
            </a:pPr>
            <a:r>
              <a:rPr lang="en-US" sz="2000">
                <a:solidFill>
                  <a:schemeClr val="tx2"/>
                </a:solidFill>
              </a:rPr>
              <a:t>The “opioid effect” causes (among other things):</a:t>
            </a:r>
          </a:p>
        </p:txBody>
      </p:sp>
      <p:sp>
        <p:nvSpPr>
          <p:cNvPr id="58" name="Title 1">
            <a:extLst>
              <a:ext uri="{FF2B5EF4-FFF2-40B4-BE49-F238E27FC236}">
                <a16:creationId xmlns:a16="http://schemas.microsoft.com/office/drawing/2014/main" id="{79075082-53EE-E741-86F8-A25FE81BE8E5}"/>
              </a:ext>
            </a:extLst>
          </p:cNvPr>
          <p:cNvSpPr txBox="1">
            <a:spLocks/>
          </p:cNvSpPr>
          <p:nvPr/>
        </p:nvSpPr>
        <p:spPr>
          <a:xfrm>
            <a:off x="2829229" y="2273265"/>
            <a:ext cx="7038065" cy="615553"/>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Arial" panose="020B0604020202020204" pitchFamily="34" charset="0"/>
              <a:buChar char="•"/>
            </a:pPr>
            <a:r>
              <a:rPr lang="en-US" sz="2000">
                <a:solidFill>
                  <a:schemeClr val="tx2"/>
                </a:solidFill>
              </a:rPr>
              <a:t>Once the opioids bind to these receptors, those neurons send signals to the brain which cause the “opioid effect.”</a:t>
            </a:r>
          </a:p>
        </p:txBody>
      </p:sp>
      <p:sp>
        <p:nvSpPr>
          <p:cNvPr id="59" name="Title 1">
            <a:extLst>
              <a:ext uri="{FF2B5EF4-FFF2-40B4-BE49-F238E27FC236}">
                <a16:creationId xmlns:a16="http://schemas.microsoft.com/office/drawing/2014/main" id="{197EF18D-7AD1-0B4B-83B9-837219F0221E}"/>
              </a:ext>
            </a:extLst>
          </p:cNvPr>
          <p:cNvSpPr txBox="1">
            <a:spLocks/>
          </p:cNvSpPr>
          <p:nvPr/>
        </p:nvSpPr>
        <p:spPr>
          <a:xfrm>
            <a:off x="1017983" y="3785061"/>
            <a:ext cx="3809027"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Wingdings" pitchFamily="2" charset="2"/>
              <a:buChar char="Ø"/>
            </a:pPr>
            <a:r>
              <a:rPr lang="en-US" sz="2000">
                <a:solidFill>
                  <a:schemeClr val="tx2"/>
                </a:solidFill>
              </a:rPr>
              <a:t>Analgesia (blocks pain)</a:t>
            </a:r>
          </a:p>
        </p:txBody>
      </p:sp>
      <p:sp>
        <p:nvSpPr>
          <p:cNvPr id="60" name="Title 1">
            <a:extLst>
              <a:ext uri="{FF2B5EF4-FFF2-40B4-BE49-F238E27FC236}">
                <a16:creationId xmlns:a16="http://schemas.microsoft.com/office/drawing/2014/main" id="{E4848A26-B4E9-744C-8BF4-625E3229E15D}"/>
              </a:ext>
            </a:extLst>
          </p:cNvPr>
          <p:cNvSpPr txBox="1">
            <a:spLocks/>
          </p:cNvSpPr>
          <p:nvPr/>
        </p:nvSpPr>
        <p:spPr>
          <a:xfrm>
            <a:off x="1000052" y="4292781"/>
            <a:ext cx="5961059"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Wingdings" pitchFamily="2" charset="2"/>
              <a:buChar char="Ø"/>
            </a:pPr>
            <a:r>
              <a:rPr lang="en-US" sz="2000">
                <a:solidFill>
                  <a:schemeClr val="tx2"/>
                </a:solidFill>
              </a:rPr>
              <a:t>Euphoria (floods brain’s reward system)</a:t>
            </a:r>
          </a:p>
        </p:txBody>
      </p:sp>
      <p:sp>
        <p:nvSpPr>
          <p:cNvPr id="61" name="Title 1">
            <a:extLst>
              <a:ext uri="{FF2B5EF4-FFF2-40B4-BE49-F238E27FC236}">
                <a16:creationId xmlns:a16="http://schemas.microsoft.com/office/drawing/2014/main" id="{D1375C75-7A28-E649-A7E5-6B9FBA18AD79}"/>
              </a:ext>
            </a:extLst>
          </p:cNvPr>
          <p:cNvSpPr txBox="1">
            <a:spLocks/>
          </p:cNvSpPr>
          <p:nvPr/>
        </p:nvSpPr>
        <p:spPr>
          <a:xfrm>
            <a:off x="1017983" y="4868564"/>
            <a:ext cx="6100189"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Wingdings" pitchFamily="2" charset="2"/>
              <a:buChar char="Ø"/>
            </a:pPr>
            <a:r>
              <a:rPr lang="en-US" sz="2000">
                <a:solidFill>
                  <a:schemeClr val="tx2"/>
                </a:solidFill>
              </a:rPr>
              <a:t>Respiratory depression (slows breathing)</a:t>
            </a:r>
          </a:p>
        </p:txBody>
      </p:sp>
      <p:pic>
        <p:nvPicPr>
          <p:cNvPr id="4" name="Picture 3">
            <a:extLst>
              <a:ext uri="{FF2B5EF4-FFF2-40B4-BE49-F238E27FC236}">
                <a16:creationId xmlns:a16="http://schemas.microsoft.com/office/drawing/2014/main" id="{01D6F1AF-F4A5-2E42-A7E2-DEFC7DA55F12}"/>
              </a:ext>
            </a:extLst>
          </p:cNvPr>
          <p:cNvPicPr>
            <a:picLocks noChangeAspect="1"/>
          </p:cNvPicPr>
          <p:nvPr/>
        </p:nvPicPr>
        <p:blipFill>
          <a:blip r:embed="rId3" cstate="screen">
            <a:duotone>
              <a:schemeClr val="accent2">
                <a:shade val="45000"/>
                <a:satMod val="135000"/>
              </a:schemeClr>
              <a:prstClr val="white"/>
            </a:duotone>
            <a:alphaModFix/>
            <a:extLst>
              <a:ext uri="{28A0092B-C50C-407E-A947-70E740481C1C}">
                <a14:useLocalDpi xmlns:a14="http://schemas.microsoft.com/office/drawing/2010/main"/>
              </a:ext>
            </a:extLst>
          </a:blip>
          <a:stretch>
            <a:fillRect/>
          </a:stretch>
        </p:blipFill>
        <p:spPr>
          <a:xfrm rot="884475" flipH="1">
            <a:off x="295092" y="1363728"/>
            <a:ext cx="2239045" cy="1324207"/>
          </a:xfrm>
          <a:prstGeom prst="rect">
            <a:avLst/>
          </a:prstGeom>
        </p:spPr>
      </p:pic>
    </p:spTree>
    <p:extLst>
      <p:ext uri="{BB962C8B-B14F-4D97-AF65-F5344CB8AC3E}">
        <p14:creationId xmlns:p14="http://schemas.microsoft.com/office/powerpoint/2010/main" val="102523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dissolve">
                                      <p:cBhvr>
                                        <p:cTn id="3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7" grpId="0"/>
      <p:bldP spid="58" grpId="0"/>
      <p:bldP spid="59" grpId="0"/>
      <p:bldP spid="60" grpId="0"/>
      <p:bldP spid="6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18"/>
            <a:ext cx="11506200" cy="909782"/>
          </a:xfrm>
        </p:spPr>
        <p:txBody>
          <a:bodyPr>
            <a:normAutofit/>
          </a:bodyPr>
          <a:lstStyle/>
          <a:p>
            <a:r>
              <a:rPr lang="en-US" dirty="0"/>
              <a:t>What are risk factors for an overdose?</a:t>
            </a:r>
          </a:p>
        </p:txBody>
      </p:sp>
      <p:sp>
        <p:nvSpPr>
          <p:cNvPr id="5" name="TextBox 4"/>
          <p:cNvSpPr txBox="1"/>
          <p:nvPr/>
        </p:nvSpPr>
        <p:spPr>
          <a:xfrm>
            <a:off x="1102659" y="914400"/>
            <a:ext cx="7113803" cy="529375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sng" strike="noStrike" kern="1200" cap="none" spc="0" normalizeH="0" baseline="0" noProof="0" dirty="0">
                <a:ln>
                  <a:noFill/>
                </a:ln>
                <a:solidFill>
                  <a:srgbClr val="000000"/>
                </a:solidFill>
                <a:effectLst/>
                <a:uLnTx/>
                <a:uFillTx/>
                <a:latin typeface="Trebuchet MS" panose="020B0603020202020204"/>
                <a:ea typeface="+mn-ea"/>
                <a:cs typeface="+mn-cs"/>
              </a:rPr>
              <a:t>Chronic:</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0" i="0" u="sng" strike="noStrike" kern="1200" cap="none" spc="0" normalizeH="0" baseline="0" noProof="0" dirty="0">
              <a:ln>
                <a:noFill/>
              </a:ln>
              <a:solidFill>
                <a:srgbClr val="000000"/>
              </a:solidFill>
              <a:effectLst/>
              <a:uLnTx/>
              <a:uFillTx/>
              <a:latin typeface="Trebuchet MS" panose="020B0603020202020204"/>
              <a:ea typeface="+mn-ea"/>
              <a:cs typeface="+mn-cs"/>
            </a:endParaRP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r>
              <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rPr>
              <a:t>Previous overdose</a:t>
            </a: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endPar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endParaRP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r>
              <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rPr>
              <a:t>History of substance use or misuse</a:t>
            </a: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endPar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endParaRP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r>
              <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rPr>
              <a:t>Previous suicide attempt</a:t>
            </a: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endPar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endParaRP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r>
              <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rPr>
              <a:t>Access to prescription drugs</a:t>
            </a: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endPar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endParaRP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r>
              <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rPr>
              <a:t>Witnessed a family member overdose</a:t>
            </a: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endPar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endParaRPr>
          </a:p>
          <a:p>
            <a:pPr marL="457200" marR="0" lvl="0" indent="-45720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r>
              <a:rPr kumimoji="0" lang="en-US" sz="2400" b="0" i="0" u="none" strike="noStrike" kern="1200" cap="none" spc="0" normalizeH="0" baseline="0" noProof="0" dirty="0">
                <a:ln>
                  <a:noFill/>
                </a:ln>
                <a:solidFill>
                  <a:srgbClr val="000000"/>
                </a:solidFill>
                <a:effectLst/>
                <a:uLnTx/>
                <a:uFillTx/>
                <a:latin typeface="Trebuchet MS" panose="020B0603020202020204"/>
                <a:ea typeface="+mn-ea"/>
                <a:cs typeface="+mn-cs"/>
              </a:rPr>
              <a:t>High Rx opioid dose and/or sustained action</a:t>
            </a:r>
          </a:p>
          <a:p>
            <a:pPr marL="285750" marR="0" lvl="0" indent="-285750" algn="l" defTabSz="457200" rtl="0" eaLnBrk="1" fontAlgn="auto" latinLnBrk="0" hangingPunct="1">
              <a:lnSpc>
                <a:spcPct val="100000"/>
              </a:lnSpc>
              <a:spcBef>
                <a:spcPts val="0"/>
              </a:spcBef>
              <a:spcAft>
                <a:spcPts val="0"/>
              </a:spcAft>
              <a:buClr>
                <a:srgbClr val="FF0000"/>
              </a:buClr>
              <a:buSzPct val="90000"/>
              <a:buFont typeface="Wingdings" charset="2"/>
              <a:buChar char="§"/>
              <a:tabLst/>
              <a:defRPr/>
            </a:pPr>
            <a:endParaRPr kumimoji="0" lang="en-US" sz="180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25445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18"/>
            <a:ext cx="11506200" cy="909782"/>
          </a:xfrm>
        </p:spPr>
        <p:txBody>
          <a:bodyPr>
            <a:normAutofit/>
          </a:bodyPr>
          <a:lstStyle/>
          <a:p>
            <a:r>
              <a:rPr lang="en-US" dirty="0"/>
              <a:t>What are risk factors for an overdose?</a:t>
            </a:r>
          </a:p>
        </p:txBody>
      </p:sp>
      <p:sp>
        <p:nvSpPr>
          <p:cNvPr id="3" name="TextBox 2"/>
          <p:cNvSpPr txBox="1"/>
          <p:nvPr/>
        </p:nvSpPr>
        <p:spPr>
          <a:xfrm>
            <a:off x="536182" y="517803"/>
            <a:ext cx="9369818" cy="6340197"/>
          </a:xfrm>
          <a:prstGeom prst="rect">
            <a:avLst/>
          </a:prstGeom>
          <a:noFill/>
        </p:spPr>
        <p:txBody>
          <a:bodyPr wrap="square" rtlCol="0">
            <a:spAutoFit/>
          </a:bodyPr>
          <a:lstStyle/>
          <a:p>
            <a:r>
              <a:rPr lang="en-US" sz="2800" u="sng" dirty="0">
                <a:solidFill>
                  <a:srgbClr val="000000"/>
                </a:solidFill>
              </a:rPr>
              <a:t>Acute:</a:t>
            </a:r>
          </a:p>
          <a:p>
            <a:pPr marL="457200" indent="-457200">
              <a:buClr>
                <a:srgbClr val="FF0000"/>
              </a:buClr>
              <a:buSzPct val="90000"/>
              <a:buFont typeface="Wingdings" charset="2"/>
              <a:buChar char="§"/>
            </a:pPr>
            <a:r>
              <a:rPr lang="en-US" sz="2400" b="1" dirty="0">
                <a:solidFill>
                  <a:srgbClr val="000000"/>
                </a:solidFill>
              </a:rPr>
              <a:t>Period of abstinence= Decreased tolerance (Incarceration, detox, rehab, etc.)</a:t>
            </a:r>
          </a:p>
          <a:p>
            <a:pPr marL="457200" indent="-457200">
              <a:buClr>
                <a:srgbClr val="FF0000"/>
              </a:buClr>
              <a:buSzPct val="90000"/>
              <a:buFont typeface="Wingdings" charset="2"/>
              <a:buChar char="§"/>
            </a:pPr>
            <a:endParaRPr lang="en-US" sz="2400" b="1" dirty="0">
              <a:solidFill>
                <a:srgbClr val="000000"/>
              </a:solidFill>
            </a:endParaRPr>
          </a:p>
          <a:p>
            <a:pPr marL="457200" indent="-457200">
              <a:buClr>
                <a:srgbClr val="FF0000"/>
              </a:buClr>
              <a:buSzPct val="90000"/>
              <a:buFont typeface="Wingdings" charset="2"/>
              <a:buChar char="§"/>
            </a:pPr>
            <a:r>
              <a:rPr lang="en-US" sz="2400" b="1" dirty="0">
                <a:solidFill>
                  <a:srgbClr val="000000"/>
                </a:solidFill>
              </a:rPr>
              <a:t>A change in amount or purity (e.g., fentanyl)</a:t>
            </a:r>
          </a:p>
          <a:p>
            <a:pPr marL="457200" indent="-457200">
              <a:buClr>
                <a:srgbClr val="FF0000"/>
              </a:buClr>
              <a:buSzPct val="90000"/>
              <a:buFont typeface="Wingdings" charset="2"/>
              <a:buChar char="§"/>
            </a:pPr>
            <a:endParaRPr lang="en-US" sz="2400" b="1" dirty="0">
              <a:solidFill>
                <a:srgbClr val="000000"/>
              </a:solidFill>
            </a:endParaRPr>
          </a:p>
          <a:p>
            <a:pPr marL="457200" indent="-457200">
              <a:buClr>
                <a:srgbClr val="FF0000"/>
              </a:buClr>
              <a:buSzPct val="90000"/>
              <a:buFont typeface="Wingdings" charset="2"/>
              <a:buChar char="§"/>
            </a:pPr>
            <a:r>
              <a:rPr lang="en-US" sz="2400" b="1" dirty="0">
                <a:solidFill>
                  <a:srgbClr val="000000"/>
                </a:solidFill>
              </a:rPr>
              <a:t>Injecting</a:t>
            </a:r>
          </a:p>
          <a:p>
            <a:pPr marL="457200" indent="-457200">
              <a:buClr>
                <a:srgbClr val="FF0000"/>
              </a:buClr>
              <a:buSzPct val="90000"/>
              <a:buFont typeface="Wingdings" charset="2"/>
              <a:buChar char="§"/>
            </a:pPr>
            <a:endParaRPr lang="en-US" sz="2400" b="1" dirty="0">
              <a:solidFill>
                <a:srgbClr val="000000"/>
              </a:solidFill>
            </a:endParaRPr>
          </a:p>
          <a:p>
            <a:pPr marL="457200" indent="-457200">
              <a:buClr>
                <a:srgbClr val="FF0000"/>
              </a:buClr>
              <a:buSzPct val="90000"/>
              <a:buFont typeface="Wingdings" charset="2"/>
              <a:buChar char="§"/>
            </a:pPr>
            <a:r>
              <a:rPr lang="en-US" sz="2400" b="1" dirty="0">
                <a:solidFill>
                  <a:srgbClr val="000000"/>
                </a:solidFill>
              </a:rPr>
              <a:t>Mixing opioids with other substances </a:t>
            </a:r>
            <a:br>
              <a:rPr lang="en-US" sz="2400" b="1" dirty="0">
                <a:solidFill>
                  <a:srgbClr val="000000"/>
                </a:solidFill>
              </a:rPr>
            </a:br>
            <a:r>
              <a:rPr lang="en-US" sz="2400" b="1" dirty="0">
                <a:solidFill>
                  <a:srgbClr val="000000"/>
                </a:solidFill>
              </a:rPr>
              <a:t>(CNS depressants-alcohol, benzodiazepines, </a:t>
            </a:r>
            <a:r>
              <a:rPr lang="en-US" sz="2400" b="1" dirty="0" err="1">
                <a:solidFill>
                  <a:srgbClr val="000000"/>
                </a:solidFill>
              </a:rPr>
              <a:t>etc</a:t>
            </a:r>
            <a:r>
              <a:rPr lang="en-US" sz="2400" b="1" dirty="0">
                <a:solidFill>
                  <a:srgbClr val="000000"/>
                </a:solidFill>
              </a:rPr>
              <a:t>…)</a:t>
            </a:r>
          </a:p>
          <a:p>
            <a:pPr marL="457200" indent="-457200">
              <a:buClr>
                <a:srgbClr val="FF0000"/>
              </a:buClr>
              <a:buSzPct val="90000"/>
              <a:buFont typeface="Wingdings" charset="2"/>
              <a:buChar char="§"/>
            </a:pPr>
            <a:endParaRPr lang="en-US" sz="2400" b="1" dirty="0">
              <a:solidFill>
                <a:srgbClr val="000000"/>
              </a:solidFill>
            </a:endParaRPr>
          </a:p>
          <a:p>
            <a:pPr marL="457200" indent="-457200">
              <a:buClr>
                <a:srgbClr val="FF0000"/>
              </a:buClr>
              <a:buSzPct val="90000"/>
              <a:buFont typeface="Wingdings" charset="2"/>
              <a:buChar char="§"/>
            </a:pPr>
            <a:r>
              <a:rPr lang="en-US" sz="2400" b="1" dirty="0">
                <a:solidFill>
                  <a:srgbClr val="000000"/>
                </a:solidFill>
              </a:rPr>
              <a:t>Using alone</a:t>
            </a:r>
          </a:p>
          <a:p>
            <a:pPr marL="457200" indent="-457200">
              <a:buClr>
                <a:srgbClr val="FF0000"/>
              </a:buClr>
              <a:buSzPct val="90000"/>
              <a:buFont typeface="Wingdings" charset="2"/>
              <a:buChar char="§"/>
            </a:pPr>
            <a:endParaRPr lang="en-US" sz="2400" b="1" dirty="0">
              <a:solidFill>
                <a:srgbClr val="000000"/>
              </a:solidFill>
            </a:endParaRPr>
          </a:p>
          <a:p>
            <a:pPr marL="457200" indent="-457200">
              <a:buClr>
                <a:srgbClr val="FF0000"/>
              </a:buClr>
              <a:buSzPct val="90000"/>
              <a:buFont typeface="Wingdings" charset="2"/>
              <a:buChar char="§"/>
            </a:pPr>
            <a:r>
              <a:rPr lang="en-US" sz="2400" b="1" dirty="0">
                <a:solidFill>
                  <a:srgbClr val="000000"/>
                </a:solidFill>
              </a:rPr>
              <a:t>Being physically ill/respiratory disease</a:t>
            </a:r>
          </a:p>
          <a:p>
            <a:pPr marL="457200" indent="-457200">
              <a:buClr>
                <a:srgbClr val="FF0000"/>
              </a:buClr>
              <a:buSzPct val="90000"/>
              <a:buFont typeface="Wingdings" charset="2"/>
              <a:buChar char="§"/>
            </a:pPr>
            <a:endParaRPr lang="en-US" sz="2400" b="1" dirty="0">
              <a:solidFill>
                <a:srgbClr val="000000"/>
              </a:solidFill>
            </a:endParaRPr>
          </a:p>
          <a:p>
            <a:pPr marL="457200" indent="-457200">
              <a:buClr>
                <a:srgbClr val="FF0000"/>
              </a:buClr>
              <a:buSzPct val="90000"/>
              <a:buFont typeface="Wingdings" charset="2"/>
              <a:buChar char="§"/>
            </a:pPr>
            <a:r>
              <a:rPr lang="en-US" sz="2400" b="1" dirty="0">
                <a:solidFill>
                  <a:srgbClr val="000000"/>
                </a:solidFill>
              </a:rPr>
              <a:t>Homeless in the past 90 days</a:t>
            </a:r>
          </a:p>
          <a:p>
            <a:pPr marL="285750" indent="-285750">
              <a:buClr>
                <a:srgbClr val="FF0000"/>
              </a:buClr>
              <a:buSzPct val="90000"/>
              <a:buFont typeface="Wingdings" charset="2"/>
              <a:buChar char="§"/>
            </a:pPr>
            <a:endParaRPr lang="en-US" dirty="0">
              <a:solidFill>
                <a:srgbClr val="000000"/>
              </a:solidFill>
            </a:endParaRPr>
          </a:p>
        </p:txBody>
      </p:sp>
    </p:spTree>
    <p:extLst>
      <p:ext uri="{BB962C8B-B14F-4D97-AF65-F5344CB8AC3E}">
        <p14:creationId xmlns:p14="http://schemas.microsoft.com/office/powerpoint/2010/main" val="4107546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11887200" cy="1267968"/>
          </a:xfrm>
        </p:spPr>
        <p:txBody>
          <a:bodyPr>
            <a:normAutofit/>
          </a:bodyPr>
          <a:lstStyle/>
          <a:p>
            <a:r>
              <a:rPr lang="en-US" dirty="0"/>
              <a:t>How can you tell if someone’s overdosing?</a:t>
            </a:r>
          </a:p>
        </p:txBody>
      </p:sp>
      <p:sp>
        <p:nvSpPr>
          <p:cNvPr id="3" name="Content Placeholder 2"/>
          <p:cNvSpPr>
            <a:spLocks noGrp="1"/>
          </p:cNvSpPr>
          <p:nvPr>
            <p:ph idx="1"/>
          </p:nvPr>
        </p:nvSpPr>
        <p:spPr>
          <a:xfrm>
            <a:off x="304800" y="1219200"/>
            <a:ext cx="5486400" cy="4495800"/>
          </a:xfrm>
        </p:spPr>
        <p:txBody>
          <a:bodyPr>
            <a:normAutofit/>
          </a:bodyPr>
          <a:lstStyle/>
          <a:p>
            <a:pPr marL="0" indent="0">
              <a:buNone/>
            </a:pPr>
            <a:r>
              <a:rPr lang="en-US" sz="2800" dirty="0"/>
              <a:t>Really High</a:t>
            </a:r>
          </a:p>
          <a:p>
            <a:r>
              <a:rPr lang="en-US" sz="2800" dirty="0"/>
              <a:t>Muscles become relaxed</a:t>
            </a:r>
          </a:p>
          <a:p>
            <a:r>
              <a:rPr lang="en-US" sz="2800" dirty="0"/>
              <a:t>Speech is slowed/slurred</a:t>
            </a:r>
          </a:p>
          <a:p>
            <a:r>
              <a:rPr lang="en-US" sz="2800" dirty="0"/>
              <a:t>Sleepy looking</a:t>
            </a:r>
          </a:p>
          <a:p>
            <a:r>
              <a:rPr lang="en-US" sz="2800" dirty="0"/>
              <a:t>Will respond to stimulation like yelling, sternum rub, pinching, etc.</a:t>
            </a:r>
          </a:p>
          <a:p>
            <a:r>
              <a:rPr lang="en-US" sz="2800" dirty="0"/>
              <a:t>Nodding out</a:t>
            </a:r>
          </a:p>
        </p:txBody>
      </p:sp>
      <p:sp>
        <p:nvSpPr>
          <p:cNvPr id="5" name="Content Placeholder 2"/>
          <p:cNvSpPr txBox="1">
            <a:spLocks/>
          </p:cNvSpPr>
          <p:nvPr/>
        </p:nvSpPr>
        <p:spPr>
          <a:xfrm>
            <a:off x="6096000" y="1143000"/>
            <a:ext cx="5791200" cy="6187966"/>
          </a:xfrm>
          <a:prstGeom prst="rect">
            <a:avLst/>
          </a:prstGeom>
          <a:ln>
            <a:noFill/>
          </a:ln>
          <a:effectLst/>
        </p:spPr>
        <p:txBody>
          <a:bodyPr vert="horz" lIns="91440" tIns="45720" rIns="91440" bIns="45720" rtlCol="0">
            <a:normAutofit fontScale="70000" lnSpcReduction="20000"/>
          </a:bodyPr>
          <a:lstStyle>
            <a:lvl1pPr marL="342900" indent="-342900" algn="l" defTabSz="914400" rtl="0" eaLnBrk="1" latinLnBrk="0" hangingPunct="1">
              <a:lnSpc>
                <a:spcPct val="100000"/>
              </a:lnSpc>
              <a:spcBef>
                <a:spcPts val="400"/>
              </a:spcBef>
              <a:spcAft>
                <a:spcPts val="700"/>
              </a:spcAft>
              <a:buClr>
                <a:srgbClr val="009344"/>
              </a:buClr>
              <a:buSzPct val="110000"/>
              <a:buFont typeface="Wingdings" pitchFamily="2" charset="2"/>
              <a:buChar char="§"/>
              <a:defRPr sz="3200" kern="1200">
                <a:solidFill>
                  <a:schemeClr val="tx1"/>
                </a:solidFill>
                <a:latin typeface="Myriad Pro" pitchFamily="34" charset="0"/>
                <a:ea typeface="+mn-ea"/>
                <a:cs typeface="+mn-cs"/>
              </a:defRPr>
            </a:lvl1pPr>
            <a:lvl2pPr marL="742950" indent="-285750" algn="l" defTabSz="914400" rtl="0" eaLnBrk="1" latinLnBrk="0" hangingPunct="1">
              <a:lnSpc>
                <a:spcPct val="100000"/>
              </a:lnSpc>
              <a:spcBef>
                <a:spcPts val="400"/>
              </a:spcBef>
              <a:spcAft>
                <a:spcPts val="700"/>
              </a:spcAft>
              <a:buClr>
                <a:srgbClr val="EF4036"/>
              </a:buClr>
              <a:buSzPct val="100000"/>
              <a:buFont typeface="Arial" pitchFamily="34" charset="0"/>
              <a:buChar char="•"/>
              <a:defRPr sz="2800" kern="1200">
                <a:solidFill>
                  <a:schemeClr val="tx1"/>
                </a:solidFill>
                <a:latin typeface="Myriad Pro" pitchFamily="34" charset="0"/>
                <a:ea typeface="+mn-ea"/>
                <a:cs typeface="+mn-cs"/>
              </a:defRPr>
            </a:lvl2pPr>
            <a:lvl3pPr marL="1143000" indent="-228600" algn="l" defTabSz="914400" rtl="0" eaLnBrk="1" latinLnBrk="0" hangingPunct="1">
              <a:lnSpc>
                <a:spcPct val="100000"/>
              </a:lnSpc>
              <a:spcBef>
                <a:spcPts val="400"/>
              </a:spcBef>
              <a:spcAft>
                <a:spcPts val="700"/>
              </a:spcAft>
              <a:buClr>
                <a:srgbClr val="009344"/>
              </a:buClr>
              <a:buSzPct val="60000"/>
              <a:buFont typeface="Wingdings" pitchFamily="2" charset="2"/>
              <a:buChar char="q"/>
              <a:defRPr sz="2400" kern="1200">
                <a:solidFill>
                  <a:schemeClr val="tx1"/>
                </a:solidFill>
                <a:latin typeface="Myriad Pro" pitchFamily="34" charset="0"/>
                <a:ea typeface="+mn-ea"/>
                <a:cs typeface="+mn-cs"/>
              </a:defRPr>
            </a:lvl3pPr>
            <a:lvl4pPr marL="1600200" indent="-228600" algn="l" defTabSz="914400" rtl="0" eaLnBrk="1" latinLnBrk="0" hangingPunct="1">
              <a:lnSpc>
                <a:spcPct val="100000"/>
              </a:lnSpc>
              <a:spcBef>
                <a:spcPts val="400"/>
              </a:spcBef>
              <a:spcAft>
                <a:spcPts val="700"/>
              </a:spcAft>
              <a:buClr>
                <a:srgbClr val="EF4036"/>
              </a:buClr>
              <a:buSzPct val="85000"/>
              <a:buFont typeface="Wingdings" pitchFamily="2" charset="2"/>
              <a:buChar char="Ø"/>
              <a:defRPr sz="2000" kern="1200">
                <a:solidFill>
                  <a:schemeClr val="tx1"/>
                </a:solidFill>
                <a:latin typeface="Myriad Pro" pitchFamily="34" charset="0"/>
                <a:ea typeface="+mn-ea"/>
                <a:cs typeface="+mn-cs"/>
              </a:defRPr>
            </a:lvl4pPr>
            <a:lvl5pPr marL="2057400" indent="-228600" algn="l" defTabSz="914400" rtl="0" eaLnBrk="1" latinLnBrk="0" hangingPunct="1">
              <a:lnSpc>
                <a:spcPct val="100000"/>
              </a:lnSpc>
              <a:spcBef>
                <a:spcPts val="400"/>
              </a:spcBef>
              <a:spcAft>
                <a:spcPts val="700"/>
              </a:spcAft>
              <a:buClr>
                <a:srgbClr val="009344"/>
              </a:buClr>
              <a:buSzPct val="85000"/>
              <a:buFont typeface="Arial" pitchFamily="34" charset="0"/>
              <a:buChar char="»"/>
              <a:defRPr sz="2000" kern="1200">
                <a:solidFill>
                  <a:schemeClr val="tx1"/>
                </a:solidFill>
                <a:latin typeface="Myriad Pro"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US" sz="4600" b="1" i="1" u="sng" dirty="0">
                <a:solidFill>
                  <a:srgbClr val="000000"/>
                </a:solidFill>
              </a:rPr>
              <a:t>Overdose</a:t>
            </a:r>
          </a:p>
          <a:p>
            <a:r>
              <a:rPr lang="en-US" sz="4000" b="1" dirty="0">
                <a:solidFill>
                  <a:srgbClr val="000000"/>
                </a:solidFill>
                <a:highlight>
                  <a:srgbClr val="FFFF00"/>
                </a:highlight>
              </a:rPr>
              <a:t>Deep snoring or gurgling (death rattle) or wheezing</a:t>
            </a:r>
          </a:p>
          <a:p>
            <a:r>
              <a:rPr lang="en-US" sz="4000" b="1" dirty="0">
                <a:solidFill>
                  <a:srgbClr val="000000"/>
                </a:solidFill>
                <a:highlight>
                  <a:srgbClr val="FFFF00"/>
                </a:highlight>
              </a:rPr>
              <a:t>Blue or grayish skin- usually lips and fingertips begin to darken first</a:t>
            </a:r>
          </a:p>
          <a:p>
            <a:r>
              <a:rPr lang="en-US" sz="4000" b="1" dirty="0">
                <a:solidFill>
                  <a:srgbClr val="000000"/>
                </a:solidFill>
                <a:highlight>
                  <a:srgbClr val="FFFF00"/>
                </a:highlight>
              </a:rPr>
              <a:t>Cold, sweaty or clammy skin</a:t>
            </a:r>
          </a:p>
          <a:p>
            <a:r>
              <a:rPr lang="en-US" sz="4000" b="1" dirty="0">
                <a:solidFill>
                  <a:srgbClr val="000000"/>
                </a:solidFill>
                <a:highlight>
                  <a:srgbClr val="FFFF00"/>
                </a:highlight>
              </a:rPr>
              <a:t>Heavy nod</a:t>
            </a:r>
          </a:p>
          <a:p>
            <a:r>
              <a:rPr lang="en-US" sz="4000" b="1" dirty="0">
                <a:solidFill>
                  <a:srgbClr val="000000"/>
                </a:solidFill>
                <a:highlight>
                  <a:srgbClr val="FFFF00"/>
                </a:highlight>
              </a:rPr>
              <a:t>Will not respond to stimulation</a:t>
            </a:r>
          </a:p>
          <a:p>
            <a:r>
              <a:rPr lang="en-US" sz="4000" b="1" dirty="0">
                <a:solidFill>
                  <a:srgbClr val="000000"/>
                </a:solidFill>
                <a:highlight>
                  <a:srgbClr val="FFFF00"/>
                </a:highlight>
              </a:rPr>
              <a:t>Breathing is very slow, irregular or has stopped/ faint pulse</a:t>
            </a:r>
          </a:p>
          <a:p>
            <a:r>
              <a:rPr lang="en-US" sz="4000" b="1" dirty="0">
                <a:solidFill>
                  <a:srgbClr val="000000"/>
                </a:solidFill>
                <a:highlight>
                  <a:srgbClr val="FFFF00"/>
                </a:highlight>
              </a:rPr>
              <a:t>Small “pinpoint” pupils</a:t>
            </a:r>
          </a:p>
          <a:p>
            <a:endParaRPr lang="en-US" sz="4000" dirty="0">
              <a:solidFill>
                <a:srgbClr val="000000"/>
              </a:solidFill>
            </a:endParaRPr>
          </a:p>
        </p:txBody>
      </p:sp>
    </p:spTree>
    <p:extLst>
      <p:ext uri="{BB962C8B-B14F-4D97-AF65-F5344CB8AC3E}">
        <p14:creationId xmlns:p14="http://schemas.microsoft.com/office/powerpoint/2010/main" val="158201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 y="64326"/>
            <a:ext cx="8971893" cy="1433398"/>
          </a:xfrm>
        </p:spPr>
        <p:txBody>
          <a:bodyPr>
            <a:normAutofit/>
          </a:bodyPr>
          <a:lstStyle/>
          <a:p>
            <a:r>
              <a:rPr lang="en-US" b="1" dirty="0">
                <a:solidFill>
                  <a:schemeClr val="tx1"/>
                </a:solidFill>
              </a:rPr>
              <a:t>Myths – What have you heard helps stop an overdose? </a:t>
            </a:r>
          </a:p>
        </p:txBody>
      </p:sp>
      <p:sp>
        <p:nvSpPr>
          <p:cNvPr id="3" name="Content Placeholder 2"/>
          <p:cNvSpPr>
            <a:spLocks noGrp="1"/>
          </p:cNvSpPr>
          <p:nvPr>
            <p:ph idx="1"/>
          </p:nvPr>
        </p:nvSpPr>
        <p:spPr>
          <a:xfrm>
            <a:off x="609600" y="1371600"/>
            <a:ext cx="10237076" cy="4572001"/>
          </a:xfrm>
        </p:spPr>
        <p:txBody>
          <a:bodyPr>
            <a:normAutofit/>
          </a:bodyPr>
          <a:lstStyle/>
          <a:p>
            <a:pPr lvl="1"/>
            <a:r>
              <a:rPr lang="en-US" sz="2800" b="1" i="1" dirty="0"/>
              <a:t>Injecting salt water into someone’s veins…</a:t>
            </a:r>
          </a:p>
          <a:p>
            <a:pPr lvl="1"/>
            <a:r>
              <a:rPr lang="en-US" sz="2800" b="1" i="1" dirty="0"/>
              <a:t>Packing the person in a bathtub full of ice…</a:t>
            </a:r>
          </a:p>
          <a:p>
            <a:pPr lvl="1"/>
            <a:r>
              <a:rPr lang="en-US" sz="2800" b="1" i="1" dirty="0"/>
              <a:t>Slapping/hitting the person…</a:t>
            </a:r>
          </a:p>
          <a:p>
            <a:pPr lvl="1"/>
            <a:r>
              <a:rPr lang="en-US" sz="2800" b="1" i="1" dirty="0"/>
              <a:t>Inducing vomiting…</a:t>
            </a:r>
          </a:p>
          <a:p>
            <a:pPr marL="0" indent="0">
              <a:buNone/>
            </a:pPr>
            <a:endParaRPr lang="en-US" sz="2800" b="1" dirty="0"/>
          </a:p>
          <a:p>
            <a:r>
              <a:rPr lang="en-US" sz="2800" b="1" dirty="0"/>
              <a:t>None of these methods are proven to be safe or effective, and they may cause further harm. The best way to reverse an opioid overdose is to administer naloxone.</a:t>
            </a:r>
          </a:p>
        </p:txBody>
      </p:sp>
    </p:spTree>
    <p:extLst>
      <p:ext uri="{BB962C8B-B14F-4D97-AF65-F5344CB8AC3E}">
        <p14:creationId xmlns:p14="http://schemas.microsoft.com/office/powerpoint/2010/main" val="2102096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9B30C-0E0A-2A28-E9D0-D5C055064578}"/>
              </a:ext>
            </a:extLst>
          </p:cNvPr>
          <p:cNvSpPr>
            <a:spLocks noGrp="1"/>
          </p:cNvSpPr>
          <p:nvPr>
            <p:ph type="title"/>
          </p:nvPr>
        </p:nvSpPr>
        <p:spPr/>
        <p:txBody>
          <a:bodyPr>
            <a:normAutofit fontScale="90000"/>
          </a:bodyPr>
          <a:lstStyle/>
          <a:p>
            <a:r>
              <a:rPr lang="en-US" sz="3600" dirty="0">
                <a:latin typeface="Arial" panose="020B0604020202020204" pitchFamily="34" charset="0"/>
                <a:cs typeface="Arial" panose="020B0604020202020204" pitchFamily="34" charset="0"/>
              </a:rPr>
              <a:t>Nearly 500,000 people died in the U.S. alone from opioid poisoning from 1999 to 2019.</a:t>
            </a:r>
            <a:br>
              <a:rPr lang="en-US" sz="3600" dirty="0">
                <a:latin typeface="Arial" panose="020B060402020202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C9C4BD27-8F38-9A65-68BB-5735EE0679DA}"/>
              </a:ext>
            </a:extLst>
          </p:cNvPr>
          <p:cNvSpPr>
            <a:spLocks noGrp="1"/>
          </p:cNvSpPr>
          <p:nvPr>
            <p:ph idx="1"/>
          </p:nvPr>
        </p:nvSpPr>
        <p:spPr>
          <a:xfrm>
            <a:off x="677334" y="2160589"/>
            <a:ext cx="9103160" cy="4500187"/>
          </a:xfrm>
        </p:spPr>
        <p:txBody>
          <a:bodyPr>
            <a:normAutofit fontScale="92500" lnSpcReduction="10000"/>
          </a:bodyPr>
          <a:lstStyle/>
          <a:p>
            <a:r>
              <a:rPr lang="en-US" sz="2400" dirty="0"/>
              <a:t>Naloxone can quickly restore normal breathing and save the life of a person who is experiencing a drug poisoning from opioids.</a:t>
            </a:r>
          </a:p>
          <a:p>
            <a:r>
              <a:rPr lang="en-US" sz="2400" dirty="0"/>
              <a:t>Naloxone distribution programs give naloxone kits to opioid users, their friends and families, and others who may find themselves in a position to save a life.</a:t>
            </a:r>
          </a:p>
          <a:p>
            <a:r>
              <a:rPr lang="en-US" sz="3000" b="1" u="sng" dirty="0"/>
              <a:t>NIDA states “Statistical modeling suggests that high rates of naloxone distribution among laypersons and emergency personnel could avert 21 percent of opioid overdose deaths”.</a:t>
            </a:r>
          </a:p>
          <a:p>
            <a:pPr marL="0" indent="0">
              <a:buNone/>
            </a:pPr>
            <a:endParaRPr lang="en-US" dirty="0"/>
          </a:p>
          <a:p>
            <a:r>
              <a:rPr lang="en-US" dirty="0"/>
              <a:t>https://nida.nih.gov/publications/naloxone-opioid-overdose-life-saving-science</a:t>
            </a:r>
          </a:p>
          <a:p>
            <a:endParaRPr lang="en-US" dirty="0"/>
          </a:p>
        </p:txBody>
      </p:sp>
    </p:spTree>
    <p:extLst>
      <p:ext uri="{BB962C8B-B14F-4D97-AF65-F5344CB8AC3E}">
        <p14:creationId xmlns:p14="http://schemas.microsoft.com/office/powerpoint/2010/main" val="573114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76EC2E9E-CA8E-8746-8C94-4FEE1CD67DC5}"/>
              </a:ext>
            </a:extLst>
          </p:cNvPr>
          <p:cNvSpPr txBox="1">
            <a:spLocks/>
          </p:cNvSpPr>
          <p:nvPr/>
        </p:nvSpPr>
        <p:spPr>
          <a:xfrm>
            <a:off x="2382937" y="374508"/>
            <a:ext cx="5941256" cy="520508"/>
          </a:xfrm>
          <a:prstGeom prst="rect">
            <a:avLst/>
          </a:prstGeom>
        </p:spPr>
        <p:txBody>
          <a:bodyPr vert="horz" lIns="91440" tIns="45720" rIns="91440" bIns="45720" rtlCol="0" anchor="t">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00000"/>
              </a:lnSpc>
              <a:spcBef>
                <a:spcPct val="0"/>
              </a:spcBef>
              <a:spcAft>
                <a:spcPts val="600"/>
              </a:spcAft>
              <a:buClrTx/>
              <a:buSzTx/>
              <a:buFontTx/>
              <a:buNone/>
              <a:tabLst/>
              <a:defRPr/>
            </a:pPr>
            <a:r>
              <a:rPr kumimoji="0" lang="en-US" sz="3600" b="1" i="1" u="sng" strike="noStrike" kern="1200" cap="none" spc="0" normalizeH="0" baseline="0" noProof="0" dirty="0">
                <a:ln>
                  <a:noFill/>
                </a:ln>
                <a:solidFill>
                  <a:srgbClr val="2C3C43"/>
                </a:solidFill>
                <a:effectLst/>
                <a:uLnTx/>
                <a:uFillTx/>
                <a:latin typeface="Trebuchet MS" panose="020B0603020202020204"/>
                <a:ea typeface="+mj-ea"/>
                <a:cs typeface="+mj-cs"/>
              </a:rPr>
              <a:t>What is Naloxone/Narcan?</a:t>
            </a:r>
          </a:p>
        </p:txBody>
      </p:sp>
      <p:sp>
        <p:nvSpPr>
          <p:cNvPr id="59" name="Title 1">
            <a:extLst>
              <a:ext uri="{FF2B5EF4-FFF2-40B4-BE49-F238E27FC236}">
                <a16:creationId xmlns:a16="http://schemas.microsoft.com/office/drawing/2014/main" id="{197EF18D-7AD1-0B4B-83B9-837219F0221E}"/>
              </a:ext>
            </a:extLst>
          </p:cNvPr>
          <p:cNvSpPr txBox="1">
            <a:spLocks/>
          </p:cNvSpPr>
          <p:nvPr/>
        </p:nvSpPr>
        <p:spPr>
          <a:xfrm>
            <a:off x="1774107" y="1453699"/>
            <a:ext cx="8114369"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marR="0" lvl="0" indent="-342900" algn="l" defTabSz="4572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2C3C43"/>
                </a:solidFill>
                <a:effectLst/>
                <a:uLnTx/>
                <a:uFillTx/>
                <a:latin typeface="Trebuchet MS" panose="020B0603020202020204"/>
                <a:ea typeface="+mj-ea"/>
                <a:cs typeface="+mj-cs"/>
              </a:rPr>
              <a:t>Naloxone is the generic name of the opioid-overdose rescue drug.</a:t>
            </a:r>
          </a:p>
        </p:txBody>
      </p:sp>
      <p:sp>
        <p:nvSpPr>
          <p:cNvPr id="60" name="Title 1">
            <a:extLst>
              <a:ext uri="{FF2B5EF4-FFF2-40B4-BE49-F238E27FC236}">
                <a16:creationId xmlns:a16="http://schemas.microsoft.com/office/drawing/2014/main" id="{E4848A26-B4E9-744C-8BF4-625E3229E15D}"/>
              </a:ext>
            </a:extLst>
          </p:cNvPr>
          <p:cNvSpPr txBox="1">
            <a:spLocks/>
          </p:cNvSpPr>
          <p:nvPr/>
        </p:nvSpPr>
        <p:spPr>
          <a:xfrm>
            <a:off x="1774108" y="2016611"/>
            <a:ext cx="7961345"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marR="0" lvl="0" indent="-342900" algn="l" defTabSz="4572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2C3C43"/>
                </a:solidFill>
                <a:effectLst/>
                <a:uLnTx/>
                <a:uFillTx/>
                <a:latin typeface="Trebuchet MS" panose="020B0603020202020204"/>
                <a:ea typeface="+mj-ea"/>
                <a:cs typeface="+mj-cs"/>
              </a:rPr>
              <a:t>Naloxone works by replacing opioids on the receptors in our brain.</a:t>
            </a:r>
          </a:p>
        </p:txBody>
      </p:sp>
      <p:sp>
        <p:nvSpPr>
          <p:cNvPr id="61" name="Title 1">
            <a:extLst>
              <a:ext uri="{FF2B5EF4-FFF2-40B4-BE49-F238E27FC236}">
                <a16:creationId xmlns:a16="http://schemas.microsoft.com/office/drawing/2014/main" id="{D1375C75-7A28-E649-A7E5-6B9FBA18AD79}"/>
              </a:ext>
            </a:extLst>
          </p:cNvPr>
          <p:cNvSpPr txBox="1">
            <a:spLocks/>
          </p:cNvSpPr>
          <p:nvPr/>
        </p:nvSpPr>
        <p:spPr>
          <a:xfrm>
            <a:off x="1774108" y="2579523"/>
            <a:ext cx="8278735"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marR="0" lvl="0" indent="-342900" algn="l" defTabSz="457200" rtl="0" eaLnBrk="1" fontAlgn="auto" latinLnBrk="0" hangingPunct="1">
              <a:lnSpc>
                <a:spcPct val="100000"/>
              </a:lnSpc>
              <a:spcBef>
                <a:spcPct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2C3C43"/>
                </a:solidFill>
                <a:effectLst/>
                <a:uLnTx/>
                <a:uFillTx/>
                <a:latin typeface="Trebuchet MS" panose="020B0603020202020204"/>
                <a:ea typeface="+mj-ea"/>
                <a:cs typeface="+mj-cs"/>
              </a:rPr>
              <a:t>The “opioid effect” stops &amp; breathing can be restored.</a:t>
            </a:r>
          </a:p>
        </p:txBody>
      </p:sp>
      <p:sp>
        <p:nvSpPr>
          <p:cNvPr id="4" name="Rectangle 3">
            <a:extLst>
              <a:ext uri="{FF2B5EF4-FFF2-40B4-BE49-F238E27FC236}">
                <a16:creationId xmlns:a16="http://schemas.microsoft.com/office/drawing/2014/main" id="{BFFE3E49-AF8D-AB42-A676-3B5B34CF6E22}"/>
              </a:ext>
            </a:extLst>
          </p:cNvPr>
          <p:cNvSpPr/>
          <p:nvPr/>
        </p:nvSpPr>
        <p:spPr>
          <a:xfrm>
            <a:off x="1076573" y="3187693"/>
            <a:ext cx="8384090" cy="754053"/>
          </a:xfrm>
          <a:prstGeom prst="rect">
            <a:avLst/>
          </a:prstGeom>
        </p:spPr>
        <p:txBody>
          <a:bodyPr wrap="non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2C3C43"/>
                </a:solidFill>
                <a:effectLst/>
                <a:uLnTx/>
                <a:uFillTx/>
                <a:latin typeface="Trebuchet MS" panose="020B0603020202020204"/>
                <a:ea typeface="+mn-ea"/>
                <a:cs typeface="+mn-cs"/>
              </a:rPr>
              <a:t>Naloxone can reverse an overdose in 2-5 minutes.</a:t>
            </a:r>
          </a:p>
          <a:p>
            <a:pPr marL="742950" marR="0" lvl="1" indent="-285750" algn="l" defTabSz="457200" rtl="0" eaLnBrk="1" fontAlgn="auto" latinLnBrk="0" hangingPunct="1">
              <a:lnSpc>
                <a:spcPct val="100000"/>
              </a:lnSpc>
              <a:spcBef>
                <a:spcPts val="600"/>
              </a:spcBef>
              <a:spcAft>
                <a:spcPts val="0"/>
              </a:spcAft>
              <a:buClrTx/>
              <a:buSzTx/>
              <a:buFont typeface="Wingdings" pitchFamily="2" charset="2"/>
              <a:buChar char="Ø"/>
              <a:tabLst/>
              <a:defRPr/>
            </a:pPr>
            <a:r>
              <a:rPr kumimoji="0" lang="en-US" sz="1800" b="0" i="0" u="none" strike="noStrike" kern="1200" cap="none" spc="0" normalizeH="0" baseline="0" noProof="0" dirty="0">
                <a:ln>
                  <a:noFill/>
                </a:ln>
                <a:solidFill>
                  <a:srgbClr val="000000"/>
                </a:solidFill>
                <a:effectLst/>
                <a:uLnTx/>
                <a:uFillTx/>
                <a:latin typeface="Trebuchet MS" panose="020B0703020202090204" pitchFamily="34" charset="0"/>
                <a:ea typeface="+mn-ea"/>
                <a:cs typeface="+mn-cs"/>
              </a:rPr>
              <a:t>Times will vary based on body size, amount &amp; type of opioids used, etc.</a:t>
            </a:r>
          </a:p>
        </p:txBody>
      </p:sp>
      <p:sp>
        <p:nvSpPr>
          <p:cNvPr id="40" name="Rectangle 39">
            <a:extLst>
              <a:ext uri="{FF2B5EF4-FFF2-40B4-BE49-F238E27FC236}">
                <a16:creationId xmlns:a16="http://schemas.microsoft.com/office/drawing/2014/main" id="{AE2CE80D-6AE6-3949-8B5A-BCA35AAD43D2}"/>
              </a:ext>
            </a:extLst>
          </p:cNvPr>
          <p:cNvSpPr/>
          <p:nvPr/>
        </p:nvSpPr>
        <p:spPr>
          <a:xfrm>
            <a:off x="1063345" y="4008760"/>
            <a:ext cx="8234449" cy="400110"/>
          </a:xfrm>
          <a:prstGeom prst="rect">
            <a:avLst/>
          </a:prstGeom>
        </p:spPr>
        <p:txBody>
          <a:bodyPr wrap="square">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2C3C43"/>
                </a:solidFill>
                <a:effectLst/>
                <a:uLnTx/>
                <a:uFillTx/>
                <a:latin typeface="Trebuchet MS" panose="020B0603020202020204"/>
                <a:ea typeface="+mn-ea"/>
                <a:cs typeface="+mn-cs"/>
              </a:rPr>
              <a:t>Types of naloxone include:</a:t>
            </a:r>
          </a:p>
        </p:txBody>
      </p:sp>
      <p:sp>
        <p:nvSpPr>
          <p:cNvPr id="54" name="TextBox 53">
            <a:extLst>
              <a:ext uri="{FF2B5EF4-FFF2-40B4-BE49-F238E27FC236}">
                <a16:creationId xmlns:a16="http://schemas.microsoft.com/office/drawing/2014/main" id="{B6007F79-7B25-4746-B353-D0A9945D06F9}"/>
              </a:ext>
            </a:extLst>
          </p:cNvPr>
          <p:cNvSpPr txBox="1"/>
          <p:nvPr/>
        </p:nvSpPr>
        <p:spPr>
          <a:xfrm>
            <a:off x="2805644" y="6263412"/>
            <a:ext cx="5257818" cy="369332"/>
          </a:xfrm>
          <a:prstGeom prst="rect">
            <a:avLst/>
          </a:prstGeom>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a:ln>
                  <a:noFill/>
                </a:ln>
                <a:solidFill>
                  <a:srgbClr val="2C3C43"/>
                </a:solidFill>
                <a:effectLst/>
                <a:uLnTx/>
                <a:uFillTx/>
                <a:latin typeface="Trebuchet MS" panose="020B0603020202020204"/>
                <a:ea typeface="+mn-ea"/>
                <a:cs typeface="+mn-cs"/>
              </a:rPr>
              <a:t>NALOXONE CANNOT GET YOU HIGH</a:t>
            </a:r>
          </a:p>
        </p:txBody>
      </p:sp>
      <p:sp>
        <p:nvSpPr>
          <p:cNvPr id="58" name="Title 1">
            <a:extLst>
              <a:ext uri="{FF2B5EF4-FFF2-40B4-BE49-F238E27FC236}">
                <a16:creationId xmlns:a16="http://schemas.microsoft.com/office/drawing/2014/main" id="{81AC3A47-3B4B-744F-B8D3-2A6EA91646DB}"/>
              </a:ext>
            </a:extLst>
          </p:cNvPr>
          <p:cNvSpPr txBox="1">
            <a:spLocks/>
          </p:cNvSpPr>
          <p:nvPr/>
        </p:nvSpPr>
        <p:spPr>
          <a:xfrm>
            <a:off x="1553166" y="4515752"/>
            <a:ext cx="3809027"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marR="0" lvl="0" indent="-342900" algn="l" defTabSz="457200" rtl="0" eaLnBrk="1" fontAlgn="auto" latinLnBrk="0" hangingPunct="1">
              <a:lnSpc>
                <a:spcPct val="100000"/>
              </a:lnSpc>
              <a:spcBef>
                <a:spcPct val="0"/>
              </a:spcBef>
              <a:spcAft>
                <a:spcPts val="0"/>
              </a:spcAft>
              <a:buClrTx/>
              <a:buSzTx/>
              <a:buFont typeface="Wingdings" pitchFamily="2" charset="2"/>
              <a:buChar char="Ø"/>
              <a:tabLst/>
              <a:defRPr/>
            </a:pPr>
            <a:r>
              <a:rPr kumimoji="0" lang="en-US" sz="1800" b="0" i="0" u="none" strike="noStrike" kern="1200" cap="none" spc="0" normalizeH="0" baseline="0" noProof="0" dirty="0">
                <a:ln>
                  <a:noFill/>
                </a:ln>
                <a:solidFill>
                  <a:srgbClr val="2C3C43"/>
                </a:solidFill>
                <a:effectLst/>
                <a:uLnTx/>
                <a:uFillTx/>
                <a:latin typeface="Trebuchet MS" panose="020B0603020202020204"/>
                <a:ea typeface="+mj-ea"/>
                <a:cs typeface="+mj-cs"/>
              </a:rPr>
              <a:t>Injectable (intramuscular)</a:t>
            </a:r>
          </a:p>
        </p:txBody>
      </p:sp>
      <p:sp>
        <p:nvSpPr>
          <p:cNvPr id="62" name="Title 1">
            <a:extLst>
              <a:ext uri="{FF2B5EF4-FFF2-40B4-BE49-F238E27FC236}">
                <a16:creationId xmlns:a16="http://schemas.microsoft.com/office/drawing/2014/main" id="{D8B5B45B-B275-2244-9113-7400C612FF52}"/>
              </a:ext>
            </a:extLst>
          </p:cNvPr>
          <p:cNvSpPr txBox="1">
            <a:spLocks/>
          </p:cNvSpPr>
          <p:nvPr/>
        </p:nvSpPr>
        <p:spPr>
          <a:xfrm>
            <a:off x="1535235" y="5023472"/>
            <a:ext cx="5961059"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marR="0" lvl="0" indent="-342900" algn="l" defTabSz="457200" rtl="0" eaLnBrk="1" fontAlgn="auto" latinLnBrk="0" hangingPunct="1">
              <a:lnSpc>
                <a:spcPct val="100000"/>
              </a:lnSpc>
              <a:spcBef>
                <a:spcPct val="0"/>
              </a:spcBef>
              <a:spcAft>
                <a:spcPts val="0"/>
              </a:spcAft>
              <a:buClrTx/>
              <a:buSzTx/>
              <a:buFont typeface="Wingdings" pitchFamily="2" charset="2"/>
              <a:buChar char="Ø"/>
              <a:tabLst/>
              <a:defRPr/>
            </a:pPr>
            <a:r>
              <a:rPr kumimoji="0" lang="en-US" sz="1800" b="0" i="0" u="none" strike="noStrike" kern="1200" cap="none" spc="0" normalizeH="0" baseline="0" noProof="0">
                <a:ln>
                  <a:noFill/>
                </a:ln>
                <a:solidFill>
                  <a:srgbClr val="2C3C43"/>
                </a:solidFill>
                <a:effectLst/>
                <a:uLnTx/>
                <a:uFillTx/>
                <a:latin typeface="Trebuchet MS" panose="020B0603020202020204"/>
                <a:ea typeface="+mj-ea"/>
                <a:cs typeface="+mj-cs"/>
              </a:rPr>
              <a:t>Prepackaged nasal spray (Narcan)</a:t>
            </a:r>
          </a:p>
        </p:txBody>
      </p:sp>
      <p:sp>
        <p:nvSpPr>
          <p:cNvPr id="63" name="Title 1">
            <a:extLst>
              <a:ext uri="{FF2B5EF4-FFF2-40B4-BE49-F238E27FC236}">
                <a16:creationId xmlns:a16="http://schemas.microsoft.com/office/drawing/2014/main" id="{17609F26-F7AF-FE42-A4BE-66DBDAC0743B}"/>
              </a:ext>
            </a:extLst>
          </p:cNvPr>
          <p:cNvSpPr txBox="1">
            <a:spLocks/>
          </p:cNvSpPr>
          <p:nvPr/>
        </p:nvSpPr>
        <p:spPr>
          <a:xfrm>
            <a:off x="1553166" y="5530465"/>
            <a:ext cx="6100189"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marR="0" lvl="0" indent="-342900" algn="l" defTabSz="457200" rtl="0" eaLnBrk="1" fontAlgn="auto" latinLnBrk="0" hangingPunct="1">
              <a:lnSpc>
                <a:spcPct val="100000"/>
              </a:lnSpc>
              <a:spcBef>
                <a:spcPct val="0"/>
              </a:spcBef>
              <a:spcAft>
                <a:spcPts val="0"/>
              </a:spcAft>
              <a:buClrTx/>
              <a:buSzTx/>
              <a:buFont typeface="Wingdings" pitchFamily="2" charset="2"/>
              <a:buChar char="Ø"/>
              <a:tabLst/>
              <a:defRPr/>
            </a:pPr>
            <a:r>
              <a:rPr kumimoji="0" lang="en-US" sz="1800" b="0" i="0" u="none" strike="noStrike" kern="1200" cap="none" spc="0" normalizeH="0" baseline="0" noProof="0" dirty="0">
                <a:ln>
                  <a:noFill/>
                </a:ln>
                <a:solidFill>
                  <a:srgbClr val="2C3C43"/>
                </a:solidFill>
                <a:effectLst/>
                <a:uLnTx/>
                <a:uFillTx/>
                <a:latin typeface="Trebuchet MS" panose="020B0603020202020204"/>
                <a:ea typeface="+mj-ea"/>
                <a:cs typeface="+mj-cs"/>
              </a:rPr>
              <a:t>Auto-injectable (</a:t>
            </a:r>
            <a:r>
              <a:rPr kumimoji="0" lang="en-US" sz="1800" b="0" i="0" u="none" strike="noStrike" kern="1200" cap="none" spc="0" normalizeH="0" baseline="0" noProof="0" dirty="0" err="1">
                <a:ln>
                  <a:noFill/>
                </a:ln>
                <a:solidFill>
                  <a:srgbClr val="2C3C43"/>
                </a:solidFill>
                <a:effectLst/>
                <a:uLnTx/>
                <a:uFillTx/>
                <a:latin typeface="Trebuchet MS" panose="020B0603020202020204"/>
                <a:ea typeface="+mj-ea"/>
                <a:cs typeface="+mj-cs"/>
              </a:rPr>
              <a:t>Evzio</a:t>
            </a:r>
            <a:r>
              <a:rPr kumimoji="0" lang="en-US" sz="1800" b="0" i="0" u="none" strike="noStrike" kern="1200" cap="none" spc="0" normalizeH="0" baseline="0" noProof="0" dirty="0">
                <a:ln>
                  <a:noFill/>
                </a:ln>
                <a:solidFill>
                  <a:srgbClr val="2C3C43"/>
                </a:solidFill>
                <a:effectLst/>
                <a:uLnTx/>
                <a:uFillTx/>
                <a:latin typeface="Trebuchet MS" panose="020B0603020202020204"/>
                <a:ea typeface="+mj-ea"/>
                <a:cs typeface="+mj-cs"/>
              </a:rPr>
              <a:t>)</a:t>
            </a:r>
          </a:p>
        </p:txBody>
      </p:sp>
      <p:pic>
        <p:nvPicPr>
          <p:cNvPr id="3" name="Picture 2">
            <a:extLst>
              <a:ext uri="{FF2B5EF4-FFF2-40B4-BE49-F238E27FC236}">
                <a16:creationId xmlns:a16="http://schemas.microsoft.com/office/drawing/2014/main" id="{6C6C189E-11E4-4943-8438-810B08109B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30318"/>
            <a:ext cx="1141131" cy="1637905"/>
          </a:xfrm>
          <a:prstGeom prst="rect">
            <a:avLst/>
          </a:prstGeom>
        </p:spPr>
      </p:pic>
      <p:pic>
        <p:nvPicPr>
          <p:cNvPr id="7" name="Picture 6">
            <a:extLst>
              <a:ext uri="{FF2B5EF4-FFF2-40B4-BE49-F238E27FC236}">
                <a16:creationId xmlns:a16="http://schemas.microsoft.com/office/drawing/2014/main" id="{D7AB7ED7-6C65-574D-8C96-7FD3C2FF138E}"/>
              </a:ext>
            </a:extLst>
          </p:cNvPr>
          <p:cNvPicPr>
            <a:picLocks noChangeAspect="1"/>
          </p:cNvPicPr>
          <p:nvPr/>
        </p:nvPicPr>
        <p:blipFill>
          <a:blip r:embed="rId4"/>
          <a:stretch>
            <a:fillRect/>
          </a:stretch>
        </p:blipFill>
        <p:spPr>
          <a:xfrm>
            <a:off x="6610856" y="4313517"/>
            <a:ext cx="2006600" cy="1397000"/>
          </a:xfrm>
          <a:prstGeom prst="rect">
            <a:avLst/>
          </a:prstGeom>
        </p:spPr>
      </p:pic>
    </p:spTree>
    <p:extLst>
      <p:ext uri="{BB962C8B-B14F-4D97-AF65-F5344CB8AC3E}">
        <p14:creationId xmlns:p14="http://schemas.microsoft.com/office/powerpoint/2010/main" val="1349759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dissolve">
                                      <p:cBhvr>
                                        <p:cTn id="4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4" grpId="0"/>
      <p:bldP spid="40" grpId="0"/>
      <p:bldP spid="54" grpId="0"/>
      <p:bldP spid="58" grpId="0"/>
      <p:bldP spid="62" grpId="0"/>
      <p:bldP spid="63"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3.xml><?xml version="1.0" encoding="utf-8"?>
<a:theme xmlns:a="http://schemas.openxmlformats.org/drawingml/2006/main" name="TropicVTI">
  <a:themeElements>
    <a:clrScheme name="Office">
      <a:dk1>
        <a:srgbClr val="000000"/>
      </a:dk1>
      <a:lt1>
        <a:srgbClr val="FFFFFF"/>
      </a:lt1>
      <a:dk2>
        <a:srgbClr val="1D242E"/>
      </a:dk2>
      <a:lt2>
        <a:srgbClr val="F2F1F1"/>
      </a:lt2>
      <a:accent1>
        <a:srgbClr val="4472C4"/>
      </a:accent1>
      <a:accent2>
        <a:srgbClr val="ED7D31"/>
      </a:accent2>
      <a:accent3>
        <a:srgbClr val="A3A3A3"/>
      </a:accent3>
      <a:accent4>
        <a:srgbClr val="CF9B00"/>
      </a:accent4>
      <a:accent5>
        <a:srgbClr val="5B9BD5"/>
      </a:accent5>
      <a:accent6>
        <a:srgbClr val="70AD47"/>
      </a:accent6>
      <a:hlink>
        <a:srgbClr val="D26012"/>
      </a:hlink>
      <a:folHlink>
        <a:srgbClr val="9A5879"/>
      </a:folHlink>
    </a:clrScheme>
    <a:fontScheme name="Tropic">
      <a:majorFont>
        <a:latin typeface="Gill Sans Nova"/>
        <a:ea typeface=""/>
        <a:cs typeface=""/>
      </a:majorFont>
      <a:minorFont>
        <a:latin typeface="Gill Sans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ropicVTI" id="{DE8751F2-0439-4D1D-A674-AFC241C9701D}" vid="{C41D9140-98E0-4A26-97C4-97FDCB8D6E04}"/>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247</TotalTime>
  <Words>4987</Words>
  <Application>Microsoft Office PowerPoint</Application>
  <PresentationFormat>Widescreen</PresentationFormat>
  <Paragraphs>409</Paragraphs>
  <Slides>28</Slides>
  <Notes>21</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28</vt:i4>
      </vt:variant>
    </vt:vector>
  </HeadingPairs>
  <TitlesOfParts>
    <vt:vector size="43" baseType="lpstr">
      <vt:lpstr>Aptos</vt:lpstr>
      <vt:lpstr>Arial</vt:lpstr>
      <vt:lpstr>Calibri</vt:lpstr>
      <vt:lpstr>Courier New</vt:lpstr>
      <vt:lpstr>Gill Sans MT</vt:lpstr>
      <vt:lpstr>Gill Sans Nova</vt:lpstr>
      <vt:lpstr>Lucida Sans Unicode</vt:lpstr>
      <vt:lpstr>Segoe UI</vt:lpstr>
      <vt:lpstr>Symbol</vt:lpstr>
      <vt:lpstr>Trebuchet MS</vt:lpstr>
      <vt:lpstr>Wingdings</vt:lpstr>
      <vt:lpstr>Wingdings 3</vt:lpstr>
      <vt:lpstr>Facet</vt:lpstr>
      <vt:lpstr>Gallery</vt:lpstr>
      <vt:lpstr>TropicVTI</vt:lpstr>
      <vt:lpstr>NARCAN Training  Session 16 </vt:lpstr>
      <vt:lpstr>Dead people never find recovery, so we need to learn how to better educate and equip people who may still actively use or have a recurrence of use after periods of recovery.</vt:lpstr>
      <vt:lpstr>PowerPoint Presentation</vt:lpstr>
      <vt:lpstr>What are risk factors for an overdose?</vt:lpstr>
      <vt:lpstr>What are risk factors for an overdose?</vt:lpstr>
      <vt:lpstr>How can you tell if someone’s overdosing?</vt:lpstr>
      <vt:lpstr>Myths – What have you heard helps stop an overdose? </vt:lpstr>
      <vt:lpstr>Nearly 500,000 people died in the U.S. alone from opioid poisoning from 1999 to 2019. </vt:lpstr>
      <vt:lpstr>PowerPoint Presentation</vt:lpstr>
      <vt:lpstr>What is Narcan?</vt:lpstr>
      <vt:lpstr>What to Do If Someone Overdoses</vt:lpstr>
      <vt:lpstr>Here’s what to do if someone overdoses</vt:lpstr>
      <vt:lpstr>PowerPoint Presentation</vt:lpstr>
      <vt:lpstr>How to use Narcan</vt:lpstr>
      <vt:lpstr>How to use Narcan</vt:lpstr>
      <vt:lpstr>How to use Narcan</vt:lpstr>
      <vt:lpstr>PowerPoint Presentation</vt:lpstr>
      <vt:lpstr>Old School Elevator Pitch 9 out of 10 will return to use </vt:lpstr>
      <vt:lpstr>Safe Use Elevator Pitch</vt:lpstr>
      <vt:lpstr>Why should you keep it around?</vt:lpstr>
      <vt:lpstr>Getting and having Narcan </vt:lpstr>
      <vt:lpstr>Preventing a future overdose, even if you are on medication management.</vt:lpstr>
      <vt:lpstr>What happens if the Narcan gets used? </vt:lpstr>
      <vt:lpstr>Where to Obtain Naloxone</vt:lpstr>
      <vt:lpstr>Free at one of the twelve Recovery Community Centers in Missouri </vt:lpstr>
      <vt:lpstr>Free at one of the twelve Recovery Community Centers in Missouri </vt:lpstr>
      <vt:lpstr>PowerPoint Presentation</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NARCAN Training</dc:title>
  <dc:creator>Ruby McDonald</dc:creator>
  <cp:lastModifiedBy>Kimberly Crouch</cp:lastModifiedBy>
  <cp:revision>16</cp:revision>
  <dcterms:created xsi:type="dcterms:W3CDTF">2018-08-03T03:03:29Z</dcterms:created>
  <dcterms:modified xsi:type="dcterms:W3CDTF">2025-01-27T17:36:51Z</dcterms:modified>
</cp:coreProperties>
</file>