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9" r:id="rId1"/>
  </p:sld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5" autoAdjust="0"/>
    <p:restoredTop sz="94660"/>
  </p:normalViewPr>
  <p:slideViewPr>
    <p:cSldViewPr snapToGrid="0">
      <p:cViewPr varScale="1">
        <p:scale>
          <a:sx n="76" d="100"/>
          <a:sy n="76"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67081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8611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46665472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39278268"/>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0038232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4497137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826293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40905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09416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06383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79458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96808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567717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41316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2/13/2025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623877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2/13/2025</a:t>
            </a:fld>
            <a:endParaRPr lang="en-US" dirty="0"/>
          </a:p>
        </p:txBody>
      </p:sp>
    </p:spTree>
    <p:extLst>
      <p:ext uri="{BB962C8B-B14F-4D97-AF65-F5344CB8AC3E}">
        <p14:creationId xmlns:p14="http://schemas.microsoft.com/office/powerpoint/2010/main" val="2253279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86B75A-687E-405C-8A0B-8D00578BA2C3}" type="datetimeFigureOut">
              <a:rPr lang="en-US" smtClean="0"/>
              <a:pPr/>
              <a:t>2/13/2025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055073814"/>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missouricb.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5E0D-F37E-4D7A-9BD4-28D83ED47BA0}"/>
              </a:ext>
            </a:extLst>
          </p:cNvPr>
          <p:cNvSpPr>
            <a:spLocks noGrp="1"/>
          </p:cNvSpPr>
          <p:nvPr>
            <p:ph type="ctrTitle"/>
          </p:nvPr>
        </p:nvSpPr>
        <p:spPr/>
        <p:txBody>
          <a:bodyPr/>
          <a:lstStyle/>
          <a:p>
            <a:pPr algn="ctr"/>
            <a:r>
              <a:rPr lang="en-US" dirty="0">
                <a:solidFill>
                  <a:schemeClr val="tx1"/>
                </a:solidFill>
              </a:rPr>
              <a:t>Certified Peer Specialist Code of Ethics</a:t>
            </a:r>
          </a:p>
        </p:txBody>
      </p:sp>
      <p:sp>
        <p:nvSpPr>
          <p:cNvPr id="3" name="Subtitle 2">
            <a:extLst>
              <a:ext uri="{FF2B5EF4-FFF2-40B4-BE49-F238E27FC236}">
                <a16:creationId xmlns:a16="http://schemas.microsoft.com/office/drawing/2014/main" id="{24D8E885-5F6E-4057-9A95-BEA229C435D5}"/>
              </a:ext>
            </a:extLst>
          </p:cNvPr>
          <p:cNvSpPr>
            <a:spLocks noGrp="1"/>
          </p:cNvSpPr>
          <p:nvPr>
            <p:ph type="subTitle" idx="1"/>
          </p:nvPr>
        </p:nvSpPr>
        <p:spPr/>
        <p:txBody>
          <a:bodyPr>
            <a:normAutofit/>
          </a:bodyPr>
          <a:lstStyle/>
          <a:p>
            <a:pPr algn="ctr"/>
            <a:r>
              <a:rPr lang="en-US" sz="2400"/>
              <a:t>Session 22</a:t>
            </a:r>
            <a:endParaRPr lang="en-US" sz="2400" dirty="0"/>
          </a:p>
        </p:txBody>
      </p:sp>
    </p:spTree>
    <p:extLst>
      <p:ext uri="{BB962C8B-B14F-4D97-AF65-F5344CB8AC3E}">
        <p14:creationId xmlns:p14="http://schemas.microsoft.com/office/powerpoint/2010/main" val="358113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536733" y="609600"/>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09563" y="1598798"/>
            <a:ext cx="5303232" cy="4998345"/>
          </a:xfrm>
        </p:spPr>
        <p:txBody>
          <a:bodyPr>
            <a:normAutofit fontScale="92500" lnSpcReduction="20000"/>
          </a:bodyPr>
          <a:lstStyle/>
          <a:p>
            <a:pPr marL="0" lvl="0" indent="0" fontAlgn="base">
              <a:buNone/>
            </a:pPr>
            <a:r>
              <a:rPr lang="en-US" sz="2000" dirty="0"/>
              <a:t>20. CPS will not use illegal substances under any circumstance. CPS will not use a prescribed medication in a non-prescribed way and will only use over the counter medication for its intended use. </a:t>
            </a:r>
            <a:r>
              <a:rPr lang="en-US" sz="2000" dirty="0">
                <a:solidFill>
                  <a:srgbClr val="FF0000"/>
                </a:solidFill>
              </a:rPr>
              <a:t>(ES)</a:t>
            </a:r>
          </a:p>
          <a:p>
            <a:pPr marL="0" lvl="0" indent="0" fontAlgn="base">
              <a:buNone/>
            </a:pPr>
            <a:r>
              <a:rPr lang="en-US" sz="2000" dirty="0"/>
              <a:t>21. CPS will not use relationships with individuals utilizing peer support services for financial gain or put the individual at risk of exploitation or harm. </a:t>
            </a:r>
            <a:r>
              <a:rPr lang="en-US" sz="2000" dirty="0">
                <a:solidFill>
                  <a:srgbClr val="FF0000"/>
                </a:solidFill>
              </a:rPr>
              <a:t>(ES)</a:t>
            </a:r>
          </a:p>
          <a:p>
            <a:pPr marL="0" lvl="0" indent="0" fontAlgn="base">
              <a:buNone/>
            </a:pPr>
            <a:r>
              <a:rPr lang="en-US" sz="2000" dirty="0"/>
              <a:t>22. CPS shall report any felony or misdemeanor conviction to the Missouri Credentialing Board within 30 days of the date of conviction. </a:t>
            </a:r>
            <a:r>
              <a:rPr lang="en-US" sz="2000" dirty="0">
                <a:solidFill>
                  <a:srgbClr val="FF0000"/>
                </a:solidFill>
              </a:rPr>
              <a:t>(VS/ES)</a:t>
            </a:r>
          </a:p>
          <a:p>
            <a:pPr marL="0" lvl="0" indent="0" fontAlgn="base">
              <a:buNone/>
            </a:pPr>
            <a:r>
              <a:rPr lang="en-US" sz="2000" dirty="0">
                <a:solidFill>
                  <a:schemeClr val="tx1"/>
                </a:solidFill>
              </a:rPr>
              <a:t>23. CPS will report to the MCB any violation of an MCB Code of Ethical Practice and Professional Conduct whether this violation was a self-violation or a violation by another credentialed professional </a:t>
            </a:r>
            <a:r>
              <a:rPr lang="en-US" sz="2000" dirty="0">
                <a:solidFill>
                  <a:srgbClr val="FF0000"/>
                </a:solidFill>
              </a:rPr>
              <a:t>(VS/ES)</a:t>
            </a:r>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3849118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B9316-F974-4F85-84BD-1422EB91FE27}"/>
              </a:ext>
            </a:extLst>
          </p:cNvPr>
          <p:cNvSpPr>
            <a:spLocks noGrp="1"/>
          </p:cNvSpPr>
          <p:nvPr>
            <p:ph type="title"/>
          </p:nvPr>
        </p:nvSpPr>
        <p:spPr>
          <a:xfrm>
            <a:off x="677334" y="609600"/>
            <a:ext cx="8596668" cy="540412"/>
          </a:xfrm>
        </p:spPr>
        <p:txBody>
          <a:bodyPr>
            <a:normAutofit fontScale="90000"/>
          </a:bodyPr>
          <a:lstStyle/>
          <a:p>
            <a:r>
              <a:rPr lang="en-US" b="1" dirty="0">
                <a:solidFill>
                  <a:schemeClr val="tx1"/>
                </a:solidFill>
              </a:rPr>
              <a:t>Possible Consequences for Ethical Violations</a:t>
            </a:r>
          </a:p>
        </p:txBody>
      </p:sp>
      <p:graphicFrame>
        <p:nvGraphicFramePr>
          <p:cNvPr id="4" name="Table 4">
            <a:extLst>
              <a:ext uri="{FF2B5EF4-FFF2-40B4-BE49-F238E27FC236}">
                <a16:creationId xmlns:a16="http://schemas.microsoft.com/office/drawing/2014/main" id="{E7F6DAFC-8834-469A-8C15-D36C5A5A2F84}"/>
              </a:ext>
            </a:extLst>
          </p:cNvPr>
          <p:cNvGraphicFramePr>
            <a:graphicFrameLocks noGrp="1"/>
          </p:cNvGraphicFramePr>
          <p:nvPr>
            <p:ph idx="1"/>
            <p:extLst>
              <p:ext uri="{D42A27DB-BD31-4B8C-83A1-F6EECF244321}">
                <p14:modId xmlns:p14="http://schemas.microsoft.com/office/powerpoint/2010/main" val="3637008107"/>
              </p:ext>
            </p:extLst>
          </p:nvPr>
        </p:nvGraphicFramePr>
        <p:xfrm>
          <a:off x="305001" y="1230020"/>
          <a:ext cx="9771154" cy="4729075"/>
        </p:xfrm>
        <a:graphic>
          <a:graphicData uri="http://schemas.openxmlformats.org/drawingml/2006/table">
            <a:tbl>
              <a:tblPr firstRow="1" bandRow="1">
                <a:tableStyleId>{5C22544A-7EE6-4342-B048-85BDC9FD1C3A}</a:tableStyleId>
              </a:tblPr>
              <a:tblGrid>
                <a:gridCol w="3257051">
                  <a:extLst>
                    <a:ext uri="{9D8B030D-6E8A-4147-A177-3AD203B41FA5}">
                      <a16:colId xmlns:a16="http://schemas.microsoft.com/office/drawing/2014/main" val="2595903610"/>
                    </a:ext>
                  </a:extLst>
                </a:gridCol>
                <a:gridCol w="3379213">
                  <a:extLst>
                    <a:ext uri="{9D8B030D-6E8A-4147-A177-3AD203B41FA5}">
                      <a16:colId xmlns:a16="http://schemas.microsoft.com/office/drawing/2014/main" val="3100145562"/>
                    </a:ext>
                  </a:extLst>
                </a:gridCol>
                <a:gridCol w="3134890">
                  <a:extLst>
                    <a:ext uri="{9D8B030D-6E8A-4147-A177-3AD203B41FA5}">
                      <a16:colId xmlns:a16="http://schemas.microsoft.com/office/drawing/2014/main" val="4197419991"/>
                    </a:ext>
                  </a:extLst>
                </a:gridCol>
              </a:tblGrid>
              <a:tr h="383154">
                <a:tc>
                  <a:txBody>
                    <a:bodyPr/>
                    <a:lstStyle/>
                    <a:p>
                      <a:pPr algn="ctr"/>
                      <a:r>
                        <a:rPr lang="en-US" dirty="0">
                          <a:ln>
                            <a:solidFill>
                              <a:schemeClr val="tx1"/>
                            </a:solidFill>
                          </a:ln>
                          <a:solidFill>
                            <a:schemeClr val="tx1"/>
                          </a:solidFill>
                        </a:rPr>
                        <a:t>Serious</a:t>
                      </a:r>
                    </a:p>
                  </a:txBody>
                  <a:tcPr/>
                </a:tc>
                <a:tc>
                  <a:txBody>
                    <a:bodyPr/>
                    <a:lstStyle/>
                    <a:p>
                      <a:pPr algn="ctr"/>
                      <a:r>
                        <a:rPr lang="en-US" u="none" dirty="0">
                          <a:ln>
                            <a:solidFill>
                              <a:schemeClr val="tx1"/>
                            </a:solidFill>
                          </a:ln>
                          <a:solidFill>
                            <a:schemeClr val="tx1"/>
                          </a:solidFill>
                        </a:rPr>
                        <a:t>Very Serious</a:t>
                      </a:r>
                    </a:p>
                  </a:txBody>
                  <a:tcPr/>
                </a:tc>
                <a:tc>
                  <a:txBody>
                    <a:bodyPr/>
                    <a:lstStyle/>
                    <a:p>
                      <a:pPr algn="ctr"/>
                      <a:r>
                        <a:rPr lang="en-US" dirty="0">
                          <a:ln>
                            <a:solidFill>
                              <a:schemeClr val="tx1"/>
                            </a:solidFill>
                          </a:ln>
                          <a:solidFill>
                            <a:schemeClr val="tx1"/>
                          </a:solidFill>
                        </a:rPr>
                        <a:t>Extremely Serious</a:t>
                      </a:r>
                    </a:p>
                  </a:txBody>
                  <a:tcPr/>
                </a:tc>
                <a:extLst>
                  <a:ext uri="{0D108BD9-81ED-4DB2-BD59-A6C34878D82A}">
                    <a16:rowId xmlns:a16="http://schemas.microsoft.com/office/drawing/2014/main" val="1191012976"/>
                  </a:ext>
                </a:extLst>
              </a:tr>
              <a:tr h="4345921">
                <a:tc>
                  <a:txBody>
                    <a:bodyPr/>
                    <a:lstStyle/>
                    <a:p>
                      <a:r>
                        <a:rPr lang="en-US" sz="1800" kern="1200" dirty="0">
                          <a:solidFill>
                            <a:srgbClr val="C00000"/>
                          </a:solidFill>
                          <a:effectLst/>
                          <a:latin typeface="+mn-lt"/>
                          <a:ea typeface="+mn-ea"/>
                          <a:cs typeface="+mn-cs"/>
                        </a:rPr>
                        <a:t>Additional Education:</a:t>
                      </a:r>
                    </a:p>
                    <a:p>
                      <a:r>
                        <a:rPr lang="en-US" sz="1800" kern="1200" dirty="0">
                          <a:solidFill>
                            <a:srgbClr val="C00000"/>
                          </a:solidFill>
                          <a:effectLst/>
                          <a:latin typeface="+mn-lt"/>
                          <a:ea typeface="+mn-ea"/>
                          <a:cs typeface="+mn-cs"/>
                        </a:rPr>
                        <a:t>   Ethics, Counseling      </a:t>
                      </a:r>
                    </a:p>
                    <a:p>
                      <a:r>
                        <a:rPr lang="en-US" sz="1800" kern="1200" dirty="0">
                          <a:solidFill>
                            <a:srgbClr val="C00000"/>
                          </a:solidFill>
                          <a:effectLst/>
                          <a:latin typeface="+mn-lt"/>
                          <a:ea typeface="+mn-ea"/>
                          <a:cs typeface="+mn-cs"/>
                        </a:rPr>
                        <a:t>   Techniques, specific   </a:t>
                      </a:r>
                    </a:p>
                    <a:p>
                      <a:r>
                        <a:rPr lang="en-US" sz="1800" kern="1200" dirty="0">
                          <a:solidFill>
                            <a:srgbClr val="C00000"/>
                          </a:solidFill>
                          <a:effectLst/>
                          <a:latin typeface="+mn-lt"/>
                          <a:ea typeface="+mn-ea"/>
                          <a:cs typeface="+mn-cs"/>
                        </a:rPr>
                        <a:t>   drugs, other trainings</a:t>
                      </a:r>
                    </a:p>
                    <a:p>
                      <a:r>
                        <a:rPr lang="en-US" sz="1800" kern="1200" dirty="0">
                          <a:solidFill>
                            <a:srgbClr val="C00000"/>
                          </a:solidFill>
                          <a:effectLst/>
                          <a:latin typeface="+mn-lt"/>
                          <a:ea typeface="+mn-ea"/>
                          <a:cs typeface="+mn-cs"/>
                        </a:rPr>
                        <a:t>Increased Supervision</a:t>
                      </a:r>
                    </a:p>
                    <a:p>
                      <a:r>
                        <a:rPr lang="en-US" sz="1800" kern="1200" dirty="0">
                          <a:solidFill>
                            <a:srgbClr val="C00000"/>
                          </a:solidFill>
                          <a:effectLst/>
                          <a:latin typeface="+mn-lt"/>
                          <a:ea typeface="+mn-ea"/>
                          <a:cs typeface="+mn-cs"/>
                        </a:rPr>
                        <a:t>Reprimand</a:t>
                      </a:r>
                    </a:p>
                    <a:p>
                      <a:r>
                        <a:rPr lang="en-US" sz="1800" kern="1200" dirty="0">
                          <a:solidFill>
                            <a:srgbClr val="C00000"/>
                          </a:solidFill>
                          <a:effectLst/>
                          <a:latin typeface="+mn-lt"/>
                          <a:ea typeface="+mn-ea"/>
                          <a:cs typeface="+mn-cs"/>
                        </a:rPr>
                        <a:t>Denial of Credential or </a:t>
                      </a:r>
                    </a:p>
                    <a:p>
                      <a:r>
                        <a:rPr lang="en-US" sz="1800" kern="1200" dirty="0">
                          <a:solidFill>
                            <a:srgbClr val="C00000"/>
                          </a:solidFill>
                          <a:effectLst/>
                          <a:latin typeface="+mn-lt"/>
                          <a:ea typeface="+mn-ea"/>
                          <a:cs typeface="+mn-cs"/>
                        </a:rPr>
                        <a:t>   Application</a:t>
                      </a:r>
                    </a:p>
                    <a:p>
                      <a:r>
                        <a:rPr lang="en-US" sz="1800" kern="1200" dirty="0">
                          <a:solidFill>
                            <a:srgbClr val="C00000"/>
                          </a:solidFill>
                          <a:effectLst/>
                          <a:latin typeface="+mn-lt"/>
                          <a:ea typeface="+mn-ea"/>
                          <a:cs typeface="+mn-cs"/>
                        </a:rPr>
                        <a:t>Reading/Written Reports</a:t>
                      </a:r>
                    </a:p>
                    <a:p>
                      <a:pPr algn="ctr"/>
                      <a:endParaRPr lang="en-US" dirty="0">
                        <a:ln>
                          <a:solidFill>
                            <a:schemeClr val="tx1"/>
                          </a:solidFill>
                        </a:ln>
                        <a:solidFill>
                          <a:schemeClr val="tx1"/>
                        </a:solidFill>
                      </a:endParaRPr>
                    </a:p>
                  </a:txBody>
                  <a:tcPr/>
                </a:tc>
                <a:tc>
                  <a:txBody>
                    <a:bodyPr/>
                    <a:lstStyle/>
                    <a:p>
                      <a:r>
                        <a:rPr lang="en-US" sz="1800" kern="1200" dirty="0">
                          <a:solidFill>
                            <a:srgbClr val="C00000"/>
                          </a:solidFill>
                          <a:effectLst/>
                          <a:latin typeface="+mn-lt"/>
                          <a:ea typeface="+mn-ea"/>
                          <a:cs typeface="+mn-cs"/>
                        </a:rPr>
                        <a:t>Suspension of Credential</a:t>
                      </a:r>
                    </a:p>
                    <a:p>
                      <a:r>
                        <a:rPr lang="en-US" sz="1800" kern="1200" dirty="0">
                          <a:solidFill>
                            <a:srgbClr val="C00000"/>
                          </a:solidFill>
                          <a:effectLst/>
                          <a:latin typeface="+mn-lt"/>
                          <a:ea typeface="+mn-ea"/>
                          <a:cs typeface="+mn-cs"/>
                        </a:rPr>
                        <a:t>Suspension of Application</a:t>
                      </a:r>
                    </a:p>
                    <a:p>
                      <a:r>
                        <a:rPr lang="en-US" sz="1800" kern="1200" dirty="0">
                          <a:solidFill>
                            <a:srgbClr val="C00000"/>
                          </a:solidFill>
                          <a:effectLst/>
                          <a:latin typeface="+mn-lt"/>
                          <a:ea typeface="+mn-ea"/>
                          <a:cs typeface="+mn-cs"/>
                        </a:rPr>
                        <a:t>Additional Education:</a:t>
                      </a:r>
                    </a:p>
                    <a:p>
                      <a:r>
                        <a:rPr lang="en-US" sz="1800" kern="1200" dirty="0">
                          <a:solidFill>
                            <a:srgbClr val="C00000"/>
                          </a:solidFill>
                          <a:effectLst/>
                          <a:latin typeface="+mn-lt"/>
                          <a:ea typeface="+mn-ea"/>
                          <a:cs typeface="+mn-cs"/>
                        </a:rPr>
                        <a:t>   Ethics, Counseling      </a:t>
                      </a:r>
                    </a:p>
                    <a:p>
                      <a:r>
                        <a:rPr lang="en-US" sz="1800" kern="1200" dirty="0">
                          <a:solidFill>
                            <a:srgbClr val="C00000"/>
                          </a:solidFill>
                          <a:effectLst/>
                          <a:latin typeface="+mn-lt"/>
                          <a:ea typeface="+mn-ea"/>
                          <a:cs typeface="+mn-cs"/>
                        </a:rPr>
                        <a:t>   Techniques, specific   </a:t>
                      </a:r>
                    </a:p>
                    <a:p>
                      <a:r>
                        <a:rPr lang="en-US" sz="1800" kern="1200" dirty="0">
                          <a:solidFill>
                            <a:srgbClr val="C00000"/>
                          </a:solidFill>
                          <a:effectLst/>
                          <a:latin typeface="+mn-lt"/>
                          <a:ea typeface="+mn-ea"/>
                          <a:cs typeface="+mn-cs"/>
                        </a:rPr>
                        <a:t>   drugs, other trainings</a:t>
                      </a:r>
                    </a:p>
                    <a:p>
                      <a:r>
                        <a:rPr lang="en-US" sz="1800" kern="1200" dirty="0">
                          <a:solidFill>
                            <a:srgbClr val="C00000"/>
                          </a:solidFill>
                          <a:effectLst/>
                          <a:latin typeface="+mn-lt"/>
                          <a:ea typeface="+mn-ea"/>
                          <a:cs typeface="+mn-cs"/>
                        </a:rPr>
                        <a:t>Referral for MH assessment</a:t>
                      </a:r>
                    </a:p>
                    <a:p>
                      <a:r>
                        <a:rPr lang="en-US" sz="1800" kern="1200" dirty="0">
                          <a:solidFill>
                            <a:srgbClr val="C00000"/>
                          </a:solidFill>
                          <a:effectLst/>
                          <a:latin typeface="+mn-lt"/>
                          <a:ea typeface="+mn-ea"/>
                          <a:cs typeface="+mn-cs"/>
                        </a:rPr>
                        <a:t>Referral for Substance Use Disorder Assessment</a:t>
                      </a:r>
                    </a:p>
                    <a:p>
                      <a:r>
                        <a:rPr lang="en-US" sz="1800" kern="1200" dirty="0">
                          <a:solidFill>
                            <a:srgbClr val="C00000"/>
                          </a:solidFill>
                          <a:effectLst/>
                          <a:latin typeface="+mn-lt"/>
                          <a:ea typeface="+mn-ea"/>
                          <a:cs typeface="+mn-cs"/>
                        </a:rPr>
                        <a:t>Denial of Credential/ </a:t>
                      </a:r>
                    </a:p>
                    <a:p>
                      <a:r>
                        <a:rPr lang="en-US" sz="1800" kern="1200" dirty="0">
                          <a:solidFill>
                            <a:srgbClr val="C00000"/>
                          </a:solidFill>
                          <a:effectLst/>
                          <a:latin typeface="+mn-lt"/>
                          <a:ea typeface="+mn-ea"/>
                          <a:cs typeface="+mn-cs"/>
                        </a:rPr>
                        <a:t>   Application</a:t>
                      </a:r>
                    </a:p>
                    <a:p>
                      <a:r>
                        <a:rPr lang="en-US" sz="1800" kern="1200" dirty="0">
                          <a:solidFill>
                            <a:srgbClr val="C00000"/>
                          </a:solidFill>
                          <a:effectLst/>
                          <a:latin typeface="+mn-lt"/>
                          <a:ea typeface="+mn-ea"/>
                          <a:cs typeface="+mn-cs"/>
                        </a:rPr>
                        <a:t>Web Posting</a:t>
                      </a:r>
                    </a:p>
                    <a:p>
                      <a:r>
                        <a:rPr lang="en-US" sz="1800" kern="1200" dirty="0">
                          <a:solidFill>
                            <a:srgbClr val="C00000"/>
                          </a:solidFill>
                          <a:effectLst/>
                          <a:latin typeface="+mn-lt"/>
                          <a:ea typeface="+mn-ea"/>
                          <a:cs typeface="+mn-cs"/>
                        </a:rPr>
                        <a:t>Agency Notification</a:t>
                      </a:r>
                      <a:endParaRPr lang="en-US" dirty="0">
                        <a:ln>
                          <a:solidFill>
                            <a:schemeClr val="tx1"/>
                          </a:solidFill>
                        </a:ln>
                        <a:solidFill>
                          <a:srgbClr val="C00000"/>
                        </a:solidFill>
                      </a:endParaRPr>
                    </a:p>
                  </a:txBody>
                  <a:tcPr/>
                </a:tc>
                <a:tc>
                  <a:txBody>
                    <a:bodyPr/>
                    <a:lstStyle/>
                    <a:p>
                      <a:r>
                        <a:rPr lang="en-US" sz="1800" kern="1200" dirty="0">
                          <a:solidFill>
                            <a:srgbClr val="C00000"/>
                          </a:solidFill>
                          <a:effectLst/>
                          <a:latin typeface="+mn-lt"/>
                          <a:ea typeface="+mn-ea"/>
                          <a:cs typeface="+mn-cs"/>
                        </a:rPr>
                        <a:t>Revocation for ____ time</a:t>
                      </a:r>
                    </a:p>
                    <a:p>
                      <a:r>
                        <a:rPr lang="en-US" sz="1800" kern="1200" dirty="0">
                          <a:solidFill>
                            <a:srgbClr val="C00000"/>
                          </a:solidFill>
                          <a:effectLst/>
                          <a:latin typeface="+mn-lt"/>
                          <a:ea typeface="+mn-ea"/>
                          <a:cs typeface="+mn-cs"/>
                        </a:rPr>
                        <a:t>Suspension for ____ time</a:t>
                      </a:r>
                    </a:p>
                    <a:p>
                      <a:r>
                        <a:rPr lang="en-US" sz="1800" kern="1200" dirty="0">
                          <a:solidFill>
                            <a:srgbClr val="C00000"/>
                          </a:solidFill>
                          <a:effectLst/>
                          <a:latin typeface="+mn-lt"/>
                          <a:ea typeface="+mn-ea"/>
                          <a:cs typeface="+mn-cs"/>
                        </a:rPr>
                        <a:t>Denial of future Credential/ </a:t>
                      </a:r>
                    </a:p>
                    <a:p>
                      <a:r>
                        <a:rPr lang="en-US" sz="1800" kern="1200" dirty="0">
                          <a:solidFill>
                            <a:srgbClr val="C00000"/>
                          </a:solidFill>
                          <a:effectLst/>
                          <a:latin typeface="+mn-lt"/>
                          <a:ea typeface="+mn-ea"/>
                          <a:cs typeface="+mn-cs"/>
                        </a:rPr>
                        <a:t>   Application</a:t>
                      </a:r>
                    </a:p>
                    <a:p>
                      <a:r>
                        <a:rPr lang="en-US" sz="1800" kern="1200" dirty="0">
                          <a:solidFill>
                            <a:srgbClr val="C00000"/>
                          </a:solidFill>
                          <a:effectLst/>
                          <a:latin typeface="+mn-lt"/>
                          <a:ea typeface="+mn-ea"/>
                          <a:cs typeface="+mn-cs"/>
                        </a:rPr>
                        <a:t>Agency notification</a:t>
                      </a:r>
                    </a:p>
                    <a:p>
                      <a:r>
                        <a:rPr lang="en-US" sz="1800" kern="1200" dirty="0">
                          <a:solidFill>
                            <a:srgbClr val="C00000"/>
                          </a:solidFill>
                          <a:effectLst/>
                          <a:latin typeface="+mn-lt"/>
                          <a:ea typeface="+mn-ea"/>
                          <a:cs typeface="+mn-cs"/>
                        </a:rPr>
                        <a:t>Web Posting</a:t>
                      </a:r>
                    </a:p>
                    <a:p>
                      <a:r>
                        <a:rPr lang="en-US" sz="1800" kern="1200" dirty="0">
                          <a:solidFill>
                            <a:srgbClr val="C00000"/>
                          </a:solidFill>
                          <a:effectLst/>
                          <a:latin typeface="+mn-lt"/>
                          <a:ea typeface="+mn-ea"/>
                          <a:cs typeface="+mn-cs"/>
                        </a:rPr>
                        <a:t>Requires permission before applying for credential</a:t>
                      </a:r>
                      <a:endParaRPr lang="en-US" dirty="0">
                        <a:ln>
                          <a:solidFill>
                            <a:schemeClr val="tx1"/>
                          </a:solidFill>
                        </a:ln>
                        <a:solidFill>
                          <a:srgbClr val="C00000"/>
                        </a:solidFill>
                      </a:endParaRPr>
                    </a:p>
                  </a:txBody>
                  <a:tcPr/>
                </a:tc>
                <a:extLst>
                  <a:ext uri="{0D108BD9-81ED-4DB2-BD59-A6C34878D82A}">
                    <a16:rowId xmlns:a16="http://schemas.microsoft.com/office/drawing/2014/main" val="3580142116"/>
                  </a:ext>
                </a:extLst>
              </a:tr>
            </a:tbl>
          </a:graphicData>
        </a:graphic>
      </p:graphicFrame>
    </p:spTree>
    <p:extLst>
      <p:ext uri="{BB962C8B-B14F-4D97-AF65-F5344CB8AC3E}">
        <p14:creationId xmlns:p14="http://schemas.microsoft.com/office/powerpoint/2010/main" val="2320768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39042" y="347808"/>
            <a:ext cx="8596668" cy="729277"/>
          </a:xfrm>
        </p:spPr>
        <p:txBody>
          <a:bodyPr anchor="t">
            <a:normAutofit/>
          </a:bodyPr>
          <a:lstStyle/>
          <a:p>
            <a:pPr algn="ctr"/>
            <a:r>
              <a:rPr lang="en-US" dirty="0">
                <a:solidFill>
                  <a:schemeClr val="tx1"/>
                </a:solidFill>
              </a:rPr>
              <a:t> The Process for Ethical Complaints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3979014" y="1077085"/>
            <a:ext cx="5984020" cy="5492373"/>
          </a:xfrm>
        </p:spPr>
        <p:txBody>
          <a:bodyPr>
            <a:normAutofit lnSpcReduction="10000"/>
          </a:bodyPr>
          <a:lstStyle/>
          <a:p>
            <a:r>
              <a:rPr lang="en-US" sz="2000" dirty="0"/>
              <a:t>The Missouri Credentialing Board is responsible for hearing and investigating ethics complaints regarding Certified Peer Specialists in Missouri. </a:t>
            </a:r>
          </a:p>
          <a:p>
            <a:r>
              <a:rPr lang="en-US" sz="2000" dirty="0"/>
              <a:t>The consequences for violating the code of ethics in work with peers varies depending on the specific details of the violation but can include losing the privilege of holding the Certified Peer Specialist credential. </a:t>
            </a:r>
          </a:p>
          <a:p>
            <a:r>
              <a:rPr lang="en-US" sz="2000" dirty="0"/>
              <a:t>It is your responsibility when you become a Certified Peer Specialist to adhere to the ethics code. </a:t>
            </a:r>
          </a:p>
          <a:p>
            <a:r>
              <a:rPr lang="en-US" sz="2000" dirty="0"/>
              <a:t>If you need to report an ethics violation or</a:t>
            </a:r>
            <a:br>
              <a:rPr lang="en-US" sz="2000" dirty="0"/>
            </a:br>
            <a:r>
              <a:rPr lang="en-US" sz="2000" dirty="0"/>
              <a:t>have ethical questions or concerns about something in your workplace as a peer, contact the Missouri Credentialing Board.</a:t>
            </a:r>
          </a:p>
          <a:p>
            <a:r>
              <a:rPr lang="en-US" dirty="0">
                <a:hlinkClick r:id="rId2"/>
              </a:rPr>
              <a:t>www.missouricb.com</a:t>
            </a:r>
            <a:br>
              <a:rPr lang="en-US" dirty="0"/>
            </a:br>
            <a:endParaRPr lang="en-US" dirty="0"/>
          </a:p>
          <a:p>
            <a:pPr marL="0" indent="0">
              <a:buNone/>
            </a:pPr>
            <a:endParaRPr lang="en-US" dirty="0"/>
          </a:p>
        </p:txBody>
      </p:sp>
      <p:pic>
        <p:nvPicPr>
          <p:cNvPr id="6" name="Picture 5">
            <a:extLst>
              <a:ext uri="{FF2B5EF4-FFF2-40B4-BE49-F238E27FC236}">
                <a16:creationId xmlns:a16="http://schemas.microsoft.com/office/drawing/2014/main" id="{6A9B564E-83C8-47AE-88C8-81573DDF94F2}"/>
              </a:ext>
            </a:extLst>
          </p:cNvPr>
          <p:cNvPicPr>
            <a:picLocks noChangeAspect="1"/>
          </p:cNvPicPr>
          <p:nvPr/>
        </p:nvPicPr>
        <p:blipFill>
          <a:blip r:embed="rId3"/>
          <a:stretch>
            <a:fillRect/>
          </a:stretch>
        </p:blipFill>
        <p:spPr>
          <a:xfrm>
            <a:off x="398298" y="2008315"/>
            <a:ext cx="3410768" cy="3546718"/>
          </a:xfrm>
          <a:prstGeom prst="rect">
            <a:avLst/>
          </a:prstGeom>
        </p:spPr>
      </p:pic>
    </p:spTree>
    <p:extLst>
      <p:ext uri="{BB962C8B-B14F-4D97-AF65-F5344CB8AC3E}">
        <p14:creationId xmlns:p14="http://schemas.microsoft.com/office/powerpoint/2010/main" val="3315052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C23FC-7636-1F4A-C029-407947626A6B}"/>
              </a:ext>
            </a:extLst>
          </p:cNvPr>
          <p:cNvSpPr>
            <a:spLocks noGrp="1"/>
          </p:cNvSpPr>
          <p:nvPr>
            <p:ph type="title"/>
          </p:nvPr>
        </p:nvSpPr>
        <p:spPr/>
        <p:txBody>
          <a:bodyPr>
            <a:normAutofit/>
          </a:bodyPr>
          <a:lstStyle/>
          <a:p>
            <a:pPr algn="ctr"/>
            <a:r>
              <a:rPr lang="en-US" sz="4400" i="0" u="sng" dirty="0">
                <a:solidFill>
                  <a:srgbClr val="000000"/>
                </a:solidFill>
                <a:effectLst/>
                <a:latin typeface="+mn-lt"/>
                <a:ea typeface="Calibri" panose="020F0502020204030204" pitchFamily="34" charset="0"/>
                <a:cs typeface="Times New Roman" panose="02020603050405020304" pitchFamily="18" charset="0"/>
              </a:rPr>
              <a:t>Review Questions</a:t>
            </a:r>
            <a:endParaRPr lang="en-US" sz="7200" dirty="0">
              <a:latin typeface="+mn-lt"/>
            </a:endParaRPr>
          </a:p>
        </p:txBody>
      </p:sp>
      <p:sp>
        <p:nvSpPr>
          <p:cNvPr id="5" name="TextBox 4">
            <a:extLst>
              <a:ext uri="{FF2B5EF4-FFF2-40B4-BE49-F238E27FC236}">
                <a16:creationId xmlns:a16="http://schemas.microsoft.com/office/drawing/2014/main" id="{16B386E5-1AF7-BEBB-7D5C-70D97BAA2E0D}"/>
              </a:ext>
            </a:extLst>
          </p:cNvPr>
          <p:cNvSpPr txBox="1"/>
          <p:nvPr/>
        </p:nvSpPr>
        <p:spPr>
          <a:xfrm>
            <a:off x="561923" y="2139661"/>
            <a:ext cx="9079227" cy="646331"/>
          </a:xfrm>
          <a:prstGeom prst="rect">
            <a:avLst/>
          </a:prstGeom>
          <a:noFill/>
        </p:spPr>
        <p:txBody>
          <a:bodyPr wrap="square" rtlCol="0">
            <a:spAutoFit/>
          </a:bodyPr>
          <a:lstStyle/>
          <a:p>
            <a:r>
              <a:rPr lang="en-US" dirty="0">
                <a:solidFill>
                  <a:srgbClr val="000000"/>
                </a:solidFill>
                <a:ea typeface="Calibri" panose="020F0502020204030204" pitchFamily="34" charset="0"/>
                <a:cs typeface="Times New Roman" panose="02020603050405020304" pitchFamily="18" charset="0"/>
              </a:rPr>
              <a:t>1. True or False – I can have romantic or sexually intimate relationship with someone I’ve provided peer support to after waiting 2 years.</a:t>
            </a:r>
          </a:p>
        </p:txBody>
      </p:sp>
      <p:sp>
        <p:nvSpPr>
          <p:cNvPr id="6" name="TextBox 5">
            <a:extLst>
              <a:ext uri="{FF2B5EF4-FFF2-40B4-BE49-F238E27FC236}">
                <a16:creationId xmlns:a16="http://schemas.microsoft.com/office/drawing/2014/main" id="{F1DC8A2D-B03A-587A-B010-DFB3E6EE4025}"/>
              </a:ext>
            </a:extLst>
          </p:cNvPr>
          <p:cNvSpPr txBox="1"/>
          <p:nvPr/>
        </p:nvSpPr>
        <p:spPr>
          <a:xfrm>
            <a:off x="561923" y="3124940"/>
            <a:ext cx="9171001" cy="372862"/>
          </a:xfrm>
          <a:prstGeom prst="rect">
            <a:avLst/>
          </a:prstGeom>
          <a:noFill/>
        </p:spPr>
        <p:txBody>
          <a:bodyPr wrap="square" rtlCol="0">
            <a:spAutoFit/>
          </a:bodyPr>
          <a:lstStyle/>
          <a:p>
            <a:r>
              <a:rPr lang="en-US" dirty="0"/>
              <a:t>	</a:t>
            </a:r>
            <a:r>
              <a:rPr lang="en-US" b="1" dirty="0"/>
              <a:t>FALSE</a:t>
            </a:r>
          </a:p>
        </p:txBody>
      </p:sp>
      <p:sp>
        <p:nvSpPr>
          <p:cNvPr id="9" name="TextBox 8">
            <a:extLst>
              <a:ext uri="{FF2B5EF4-FFF2-40B4-BE49-F238E27FC236}">
                <a16:creationId xmlns:a16="http://schemas.microsoft.com/office/drawing/2014/main" id="{B73D3105-1D92-03FC-EAA1-12A0A7A0F9F2}"/>
              </a:ext>
            </a:extLst>
          </p:cNvPr>
          <p:cNvSpPr txBox="1"/>
          <p:nvPr/>
        </p:nvSpPr>
        <p:spPr>
          <a:xfrm>
            <a:off x="561923" y="3836750"/>
            <a:ext cx="9171001" cy="646331"/>
          </a:xfrm>
          <a:prstGeom prst="rect">
            <a:avLst/>
          </a:prstGeom>
          <a:noFill/>
        </p:spPr>
        <p:txBody>
          <a:bodyPr wrap="square" rtlCol="0">
            <a:spAutoFit/>
          </a:bodyPr>
          <a:lstStyle/>
          <a:p>
            <a:r>
              <a:rPr lang="en-US" dirty="0">
                <a:solidFill>
                  <a:srgbClr val="000000"/>
                </a:solidFill>
                <a:ea typeface="Calibri" panose="020F0502020204030204" pitchFamily="34" charset="0"/>
                <a:cs typeface="Times New Roman" panose="02020603050405020304" pitchFamily="18" charset="0"/>
              </a:rPr>
              <a:t>2. True or False – I do not have to report a misdemeanor conviction to the Missouri Credentialing Board.</a:t>
            </a:r>
            <a:endParaRPr lang="en-US" dirty="0">
              <a:ea typeface="Calibri" panose="020F0502020204030204" pitchFamily="34" charset="0"/>
              <a:cs typeface="Times New Roman" panose="02020603050405020304" pitchFamily="18" charset="0"/>
            </a:endParaRPr>
          </a:p>
        </p:txBody>
      </p:sp>
      <p:sp>
        <p:nvSpPr>
          <p:cNvPr id="12" name="TextBox 11">
            <a:extLst>
              <a:ext uri="{FF2B5EF4-FFF2-40B4-BE49-F238E27FC236}">
                <a16:creationId xmlns:a16="http://schemas.microsoft.com/office/drawing/2014/main" id="{DEB94168-CBCD-554C-FC68-18F3B1187A98}"/>
              </a:ext>
            </a:extLst>
          </p:cNvPr>
          <p:cNvSpPr txBox="1"/>
          <p:nvPr/>
        </p:nvSpPr>
        <p:spPr>
          <a:xfrm>
            <a:off x="561923" y="4900474"/>
            <a:ext cx="9171001" cy="369332"/>
          </a:xfrm>
          <a:prstGeom prst="rect">
            <a:avLst/>
          </a:prstGeom>
          <a:noFill/>
        </p:spPr>
        <p:txBody>
          <a:bodyPr wrap="square" rtlCol="0">
            <a:spAutoFit/>
          </a:bodyPr>
          <a:lstStyle/>
          <a:p>
            <a:r>
              <a:rPr lang="en-US" dirty="0"/>
              <a:t>	</a:t>
            </a:r>
            <a:r>
              <a:rPr lang="en-US" b="1" dirty="0"/>
              <a:t>FALSE</a:t>
            </a:r>
          </a:p>
        </p:txBody>
      </p:sp>
    </p:spTree>
    <p:extLst>
      <p:ext uri="{BB962C8B-B14F-4D97-AF65-F5344CB8AC3E}">
        <p14:creationId xmlns:p14="http://schemas.microsoft.com/office/powerpoint/2010/main" val="261121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241222"/>
            <a:ext cx="8596668" cy="1082695"/>
          </a:xfrm>
        </p:spPr>
        <p:txBody>
          <a:bodyPr anchor="t">
            <a:normAutofit fontScale="90000"/>
          </a:bodyPr>
          <a:lstStyle/>
          <a:p>
            <a:pPr algn="ctr"/>
            <a:r>
              <a:rPr lang="en-US" dirty="0">
                <a:solidFill>
                  <a:schemeClr val="tx1"/>
                </a:solidFill>
              </a:rPr>
              <a:t> Missouri Credentialing Board CPS Code of Ethics- Introduction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a:bodyPr>
          <a:lstStyle/>
          <a:p>
            <a:pPr marL="0" indent="0">
              <a:buNone/>
            </a:pPr>
            <a:br>
              <a:rPr lang="en-US" dirty="0"/>
            </a:br>
            <a:r>
              <a:rPr lang="en-US" sz="2400" dirty="0"/>
              <a:t>This document is the foundation for standards which will enable the credentialed professional to measure the propriety of his or her conduct in dealing with peers, other professionals and other members of the community. All professionals credentialed by MCB are expected to thoroughly familiarize themselves with their Code of Ethics. The Board is committed to investigate and sanction those who fail to abide by its standards. </a:t>
            </a:r>
          </a:p>
          <a:p>
            <a:pPr marL="0" indent="0">
              <a:buNone/>
            </a:pPr>
            <a:endParaRPr lang="en-US" dirty="0"/>
          </a:p>
        </p:txBody>
      </p:sp>
      <p:pic>
        <p:nvPicPr>
          <p:cNvPr id="6" name="Picture 5">
            <a:extLst>
              <a:ext uri="{FF2B5EF4-FFF2-40B4-BE49-F238E27FC236}">
                <a16:creationId xmlns:a16="http://schemas.microsoft.com/office/drawing/2014/main" id="{6A9B564E-83C8-47AE-88C8-81573DDF94F2}"/>
              </a:ext>
            </a:extLst>
          </p:cNvPr>
          <p:cNvPicPr>
            <a:picLocks noChangeAspect="1"/>
          </p:cNvPicPr>
          <p:nvPr/>
        </p:nvPicPr>
        <p:blipFill>
          <a:blip r:embed="rId2"/>
          <a:stretch>
            <a:fillRect/>
          </a:stretch>
        </p:blipFill>
        <p:spPr>
          <a:xfrm>
            <a:off x="398298" y="2008315"/>
            <a:ext cx="3410768" cy="3546718"/>
          </a:xfrm>
          <a:prstGeom prst="rect">
            <a:avLst/>
          </a:prstGeom>
        </p:spPr>
      </p:pic>
    </p:spTree>
    <p:extLst>
      <p:ext uri="{BB962C8B-B14F-4D97-AF65-F5344CB8AC3E}">
        <p14:creationId xmlns:p14="http://schemas.microsoft.com/office/powerpoint/2010/main" val="411313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241222"/>
            <a:ext cx="8596668" cy="1082695"/>
          </a:xfrm>
        </p:spPr>
        <p:txBody>
          <a:bodyPr anchor="t">
            <a:normAutofit fontScale="90000"/>
          </a:bodyPr>
          <a:lstStyle/>
          <a:p>
            <a:pPr algn="ctr"/>
            <a:r>
              <a:rPr lang="en-US" dirty="0">
                <a:solidFill>
                  <a:schemeClr val="tx1"/>
                </a:solidFill>
              </a:rPr>
              <a:t> Missouri Credentialing Board CPS Code of Ethics- Introduction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323917"/>
            <a:ext cx="5207839" cy="5379225"/>
          </a:xfrm>
        </p:spPr>
        <p:txBody>
          <a:bodyPr>
            <a:noAutofit/>
          </a:bodyPr>
          <a:lstStyle/>
          <a:p>
            <a:pPr marL="0" indent="0">
              <a:buNone/>
            </a:pPr>
            <a:r>
              <a:rPr lang="en-US" sz="1600" b="1" i="1" dirty="0">
                <a:solidFill>
                  <a:srgbClr val="C00000"/>
                </a:solidFill>
              </a:rPr>
              <a:t>Note: All the principles and ethical standards have been identified with a dual range of seriousness (except for a few that have only one option available). The intention of this guide is to assist the investigators and the Ethics Committee in applying an ‘indication’ of seriousness to the hearing panels so that a more standardized method of sanction can be used when applied. All agree that there may be “extenuating circumstances” that differentiate seriousness for violations, i.e., some violations may be a result of oversight or carelessness, when others are clearly intentional and without remorse. With any “SUBSTANTIATED VIOLATION”, it is now an expectation that there will be an attached level of seriousness being suggested by the Investigators and the Committee. Those levels are:</a:t>
            </a:r>
            <a:endParaRPr lang="en-US" sz="1600" dirty="0">
              <a:solidFill>
                <a:srgbClr val="C00000"/>
              </a:solidFill>
            </a:endParaRPr>
          </a:p>
          <a:p>
            <a:pPr marL="0" indent="0" algn="ctr">
              <a:buNone/>
            </a:pPr>
            <a:r>
              <a:rPr lang="en-US" sz="1600" b="1" i="1" dirty="0">
                <a:solidFill>
                  <a:srgbClr val="C00000"/>
                </a:solidFill>
              </a:rPr>
              <a:t>S = Serious</a:t>
            </a:r>
            <a:endParaRPr lang="en-US" sz="1600" dirty="0">
              <a:solidFill>
                <a:srgbClr val="C00000"/>
              </a:solidFill>
            </a:endParaRPr>
          </a:p>
          <a:p>
            <a:pPr marL="0" indent="0" algn="ctr">
              <a:buNone/>
            </a:pPr>
            <a:r>
              <a:rPr lang="en-US" sz="1600" b="1" i="1" dirty="0">
                <a:solidFill>
                  <a:srgbClr val="C00000"/>
                </a:solidFill>
              </a:rPr>
              <a:t>VS = Very Serious</a:t>
            </a:r>
            <a:endParaRPr lang="en-US" sz="1600" dirty="0">
              <a:solidFill>
                <a:srgbClr val="C00000"/>
              </a:solidFill>
            </a:endParaRPr>
          </a:p>
          <a:p>
            <a:pPr marL="0" indent="0" algn="ctr">
              <a:buNone/>
            </a:pPr>
            <a:r>
              <a:rPr lang="en-US" sz="1600" b="1" i="1" dirty="0">
                <a:solidFill>
                  <a:srgbClr val="C00000"/>
                </a:solidFill>
              </a:rPr>
              <a:t>ES = Extremely Serious</a:t>
            </a:r>
            <a:endParaRPr lang="en-US" sz="1600" dirty="0">
              <a:solidFill>
                <a:srgbClr val="C00000"/>
              </a:solidFill>
            </a:endParaRPr>
          </a:p>
        </p:txBody>
      </p:sp>
      <p:pic>
        <p:nvPicPr>
          <p:cNvPr id="6" name="Picture 5">
            <a:extLst>
              <a:ext uri="{FF2B5EF4-FFF2-40B4-BE49-F238E27FC236}">
                <a16:creationId xmlns:a16="http://schemas.microsoft.com/office/drawing/2014/main" id="{6A9B564E-83C8-47AE-88C8-81573DDF94F2}"/>
              </a:ext>
            </a:extLst>
          </p:cNvPr>
          <p:cNvPicPr>
            <a:picLocks noChangeAspect="1"/>
          </p:cNvPicPr>
          <p:nvPr/>
        </p:nvPicPr>
        <p:blipFill>
          <a:blip r:embed="rId2"/>
          <a:stretch>
            <a:fillRect/>
          </a:stretch>
        </p:blipFill>
        <p:spPr>
          <a:xfrm>
            <a:off x="398298" y="2008315"/>
            <a:ext cx="3410768" cy="3546718"/>
          </a:xfrm>
          <a:prstGeom prst="rect">
            <a:avLst/>
          </a:prstGeom>
        </p:spPr>
      </p:pic>
    </p:spTree>
    <p:extLst>
      <p:ext uri="{BB962C8B-B14F-4D97-AF65-F5344CB8AC3E}">
        <p14:creationId xmlns:p14="http://schemas.microsoft.com/office/powerpoint/2010/main" val="3607823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536733" y="609600"/>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09563" y="1598798"/>
            <a:ext cx="5303232" cy="4998345"/>
          </a:xfrm>
        </p:spPr>
        <p:txBody>
          <a:bodyPr>
            <a:normAutofit fontScale="77500" lnSpcReduction="20000"/>
          </a:bodyPr>
          <a:lstStyle/>
          <a:p>
            <a:pPr marL="0" indent="0" fontAlgn="base">
              <a:buNone/>
            </a:pPr>
            <a:r>
              <a:rPr lang="en-US" sz="2100" dirty="0"/>
              <a:t>Certified Peer Specialists (CPS) will maintain high standards of professional conduct and ethics as embodied in the statements below</a:t>
            </a:r>
            <a:r>
              <a:rPr lang="en-US" dirty="0"/>
              <a:t>:</a:t>
            </a:r>
          </a:p>
          <a:p>
            <a:pPr marL="0" lvl="0" indent="0" fontAlgn="base">
              <a:buNone/>
            </a:pPr>
            <a:r>
              <a:rPr lang="en-US" sz="2600" b="1" dirty="0"/>
              <a:t>1. CPS will be guided by the principles of self-determination for all. The primary responsibility of peer support is to help individuals achieve their own needs, wants and goals. </a:t>
            </a:r>
            <a:r>
              <a:rPr lang="en-US" sz="2600" b="1" dirty="0">
                <a:solidFill>
                  <a:srgbClr val="FF0000"/>
                </a:solidFill>
              </a:rPr>
              <a:t>(S)</a:t>
            </a:r>
          </a:p>
          <a:p>
            <a:pPr marL="0" indent="0" fontAlgn="base">
              <a:buNone/>
            </a:pPr>
            <a:r>
              <a:rPr lang="en-US" sz="2600" b="1" dirty="0"/>
              <a:t>2. CPS will maintain high standards of personal conduct, modeling accountable relationships, and fostering wellness and self-care along with their own recovery. </a:t>
            </a:r>
            <a:r>
              <a:rPr lang="en-US" sz="2600" b="1" dirty="0">
                <a:solidFill>
                  <a:srgbClr val="FF0000"/>
                </a:solidFill>
              </a:rPr>
              <a:t>(VS/ES)</a:t>
            </a:r>
          </a:p>
          <a:p>
            <a:pPr marL="0" indent="0">
              <a:buNone/>
            </a:pPr>
            <a:r>
              <a:rPr lang="en-US" sz="2600" b="1" dirty="0"/>
              <a:t>3. CPS will share with peers and colleagues their recovery stories and will likewise be able to identify and describe the supports that promote their own recovery. </a:t>
            </a:r>
            <a:r>
              <a:rPr lang="en-US" sz="2600" b="1" dirty="0">
                <a:solidFill>
                  <a:srgbClr val="FF0000"/>
                </a:solidFill>
              </a:rPr>
              <a:t>(S)</a:t>
            </a:r>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2" name="Isosceles Triangle 11">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958656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536733" y="609600"/>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09563" y="1598798"/>
            <a:ext cx="5303232" cy="4998345"/>
          </a:xfrm>
        </p:spPr>
        <p:txBody>
          <a:bodyPr>
            <a:normAutofit/>
          </a:bodyPr>
          <a:lstStyle/>
          <a:p>
            <a:pPr marL="0" lvl="0" indent="0" fontAlgn="base">
              <a:buNone/>
            </a:pPr>
            <a:r>
              <a:rPr lang="en-US" sz="2000" dirty="0"/>
              <a:t>4. CPS will respect the privacy and confidentiality of private information shared by individuals utilizing peer support services or other related professional services at the organization. Unless necessary for supervision, required by law, or otherwise consented to by the individual personally, no confidential information will be revealed to anyone. </a:t>
            </a:r>
            <a:r>
              <a:rPr lang="en-US" sz="2000" dirty="0">
                <a:solidFill>
                  <a:srgbClr val="FF0000"/>
                </a:solidFill>
              </a:rPr>
              <a:t>(S/VS/ES)</a:t>
            </a:r>
          </a:p>
          <a:p>
            <a:pPr marL="0" lvl="0" indent="0" fontAlgn="base">
              <a:buNone/>
            </a:pPr>
            <a:r>
              <a:rPr lang="en-US" sz="2000" dirty="0"/>
              <a:t>5. CPS will at all times, respect the rights and dignity of those they serve. </a:t>
            </a:r>
            <a:r>
              <a:rPr lang="en-US" sz="2000" dirty="0">
                <a:solidFill>
                  <a:srgbClr val="FF0000"/>
                </a:solidFill>
              </a:rPr>
              <a:t>(S/VS)</a:t>
            </a:r>
          </a:p>
          <a:p>
            <a:pPr marL="0" lvl="0" indent="0" fontAlgn="base">
              <a:buNone/>
            </a:pPr>
            <a:r>
              <a:rPr lang="en-US" sz="2000" dirty="0"/>
              <a:t>6. CPS will keep current with emerging knowledge relevant to recovery and share this knowledge with their colleagues and those they serve. </a:t>
            </a:r>
            <a:r>
              <a:rPr lang="en-US" sz="2000" dirty="0">
                <a:solidFill>
                  <a:srgbClr val="FF0000"/>
                </a:solidFill>
              </a:rPr>
              <a:t>(S)</a:t>
            </a:r>
          </a:p>
          <a:p>
            <a:pPr marL="0" indent="0" fontAlgn="base">
              <a:buNone/>
            </a:pPr>
            <a:endParaRPr lang="en-US" dirty="0"/>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1395397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536733" y="609600"/>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09563" y="1598798"/>
            <a:ext cx="5303232" cy="4998345"/>
          </a:xfrm>
        </p:spPr>
        <p:txBody>
          <a:bodyPr>
            <a:normAutofit lnSpcReduction="10000"/>
          </a:bodyPr>
          <a:lstStyle/>
          <a:p>
            <a:pPr marL="0" lvl="0" indent="0" fontAlgn="base">
              <a:buNone/>
            </a:pPr>
            <a:r>
              <a:rPr lang="en-US" sz="2000" dirty="0"/>
              <a:t>7. CPS will never intimidate, threaten, harass, use undue influence, physical force or verbal abuse, or make unwarranted promises of benefits to the individuals they serve. </a:t>
            </a:r>
            <a:r>
              <a:rPr lang="en-US" sz="2000" dirty="0">
                <a:solidFill>
                  <a:srgbClr val="FF0000"/>
                </a:solidFill>
              </a:rPr>
              <a:t>(VS/ES) </a:t>
            </a:r>
          </a:p>
          <a:p>
            <a:pPr marL="0" lvl="0" indent="0" fontAlgn="base">
              <a:buNone/>
            </a:pPr>
            <a:r>
              <a:rPr lang="en-US" sz="2000" dirty="0"/>
              <a:t>8. CPS will not engage in romantic or sexual intimacies with the people utilizing peer support services in the organization where the CPS is providing services. CPS will not engage in romantic or sexual intimacies with an individual the CPS has provided peer services to for a period of 5 years after the peer relationship has been terminated. CPS does not provide peer support services to anyone with whom they've had romantic or sexual intimacies in the past. </a:t>
            </a:r>
            <a:r>
              <a:rPr lang="en-US" sz="2000" dirty="0">
                <a:solidFill>
                  <a:srgbClr val="FF0000"/>
                </a:solidFill>
              </a:rPr>
              <a:t>(ES)</a:t>
            </a:r>
          </a:p>
          <a:p>
            <a:pPr marL="0" indent="0" fontAlgn="base">
              <a:buNone/>
            </a:pPr>
            <a:endParaRPr lang="en-US" dirty="0"/>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4147206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536733" y="609600"/>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09563" y="1598798"/>
            <a:ext cx="5303232" cy="4998345"/>
          </a:xfrm>
        </p:spPr>
        <p:txBody>
          <a:bodyPr>
            <a:normAutofit lnSpcReduction="10000"/>
          </a:bodyPr>
          <a:lstStyle/>
          <a:p>
            <a:pPr marL="0" lvl="0" indent="0" fontAlgn="base">
              <a:buNone/>
            </a:pPr>
            <a:r>
              <a:rPr lang="en-US" sz="1900" dirty="0"/>
              <a:t>9. A CPS shall not initiate or cultivate a personal relationship once the professional peer relationship has ended with a former peer for a period of five years. This may include, but is not limited to: familial, social, romantic/sexual, financial, business or other types of close personal relationships with former peers. </a:t>
            </a:r>
            <a:r>
              <a:rPr lang="en-US" sz="1900" dirty="0">
                <a:solidFill>
                  <a:srgbClr val="FF0000"/>
                </a:solidFill>
              </a:rPr>
              <a:t>(VS/ES)</a:t>
            </a:r>
          </a:p>
          <a:p>
            <a:pPr marL="0" lvl="0" indent="0" fontAlgn="base">
              <a:buNone/>
            </a:pPr>
            <a:r>
              <a:rPr lang="en-US" sz="1900" dirty="0"/>
              <a:t>10. </a:t>
            </a:r>
            <a:r>
              <a:rPr lang="en-US" sz="180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CPS</a:t>
            </a:r>
            <a:r>
              <a:rPr lang="en-US" sz="1800" spc="5"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 </a:t>
            </a:r>
            <a:r>
              <a:rPr lang="en-US" sz="180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will</a:t>
            </a:r>
            <a:r>
              <a:rPr lang="en-US" sz="1800" spc="1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 </a:t>
            </a:r>
            <a:r>
              <a:rPr lang="en-US" sz="180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p</a:t>
            </a:r>
            <a:r>
              <a:rPr lang="en-US" sz="1800" spc="-5"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r</a:t>
            </a:r>
            <a:r>
              <a:rPr lang="en-US" sz="180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acti</a:t>
            </a:r>
            <a:r>
              <a:rPr lang="en-US" sz="1800" spc="-5"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c</a:t>
            </a:r>
            <a:r>
              <a:rPr lang="en-US" sz="180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e unconditional positive regard </a:t>
            </a:r>
            <a:r>
              <a:rPr lang="en-US" dirty="0">
                <a:solidFill>
                  <a:srgbClr val="000000"/>
                </a:solidFill>
                <a:latin typeface="Trebuchet MS" panose="020B0603020202020204" pitchFamily="34" charset="0"/>
                <a:ea typeface="Georgia" panose="02040502050405020303" pitchFamily="18" charset="0"/>
                <a:cs typeface="Arial" panose="020B0604020202020204" pitchFamily="34" charset="0"/>
              </a:rPr>
              <a:t>by respecting and upholding the dignity of all individuals, recognizing and valuing differences in age, background, abilities, beliefs, and life circumstances</a:t>
            </a:r>
            <a:r>
              <a:rPr lang="en-US" sz="180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a:t>
            </a:r>
            <a:r>
              <a:rPr lang="en-US" sz="1800" spc="10" dirty="0">
                <a:solidFill>
                  <a:srgbClr val="000000"/>
                </a:solidFill>
                <a:effectLst/>
                <a:latin typeface="Trebuchet MS" panose="020B0603020202020204" pitchFamily="34" charset="0"/>
                <a:ea typeface="Georgia" panose="02040502050405020303" pitchFamily="18" charset="0"/>
                <a:cs typeface="Arial" panose="020B0604020202020204" pitchFamily="34" charset="0"/>
              </a:rPr>
              <a:t> </a:t>
            </a:r>
            <a:r>
              <a:rPr lang="en-US" sz="1900" dirty="0">
                <a:solidFill>
                  <a:srgbClr val="FF0000"/>
                </a:solidFill>
              </a:rPr>
              <a:t>(S/VS)</a:t>
            </a:r>
          </a:p>
          <a:p>
            <a:pPr marL="0" lvl="0" indent="0" fontAlgn="base">
              <a:buNone/>
            </a:pPr>
            <a:r>
              <a:rPr lang="en-US" sz="1900" dirty="0"/>
              <a:t>11. CPS will advocate for those they serve that they may make their own decisions in all matters, including when dealing with other professionals. </a:t>
            </a:r>
            <a:r>
              <a:rPr lang="en-US" sz="1900" dirty="0">
                <a:solidFill>
                  <a:srgbClr val="FF0000"/>
                </a:solidFill>
              </a:rPr>
              <a:t>(S/VS)</a:t>
            </a:r>
          </a:p>
          <a:p>
            <a:pPr marL="0" indent="0" fontAlgn="base">
              <a:buNone/>
            </a:pPr>
            <a:endParaRPr lang="en-US" dirty="0"/>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34235504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485481" y="165716"/>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27318" y="1037106"/>
            <a:ext cx="5860891" cy="5655177"/>
          </a:xfrm>
        </p:spPr>
        <p:txBody>
          <a:bodyPr>
            <a:noAutofit/>
          </a:bodyPr>
          <a:lstStyle/>
          <a:p>
            <a:pPr marL="0" lvl="0" indent="0" fontAlgn="base">
              <a:buNone/>
            </a:pPr>
            <a:r>
              <a:rPr lang="en-US" sz="1700" dirty="0"/>
              <a:t>12. CPS will advocate for the full integration of individuals into the communities of their choice and will promote the inherent value of these individuals to those communities. CPS will be directed by the knowledge that all individuals have the right to live in the least restrictive and least intrusive environment. </a:t>
            </a:r>
            <a:r>
              <a:rPr lang="en-US" sz="1700" dirty="0">
                <a:solidFill>
                  <a:srgbClr val="FF0000"/>
                </a:solidFill>
              </a:rPr>
              <a:t>(S/VS)</a:t>
            </a:r>
          </a:p>
          <a:p>
            <a:pPr marL="0" lvl="0" indent="0" fontAlgn="base">
              <a:buNone/>
            </a:pPr>
            <a:r>
              <a:rPr lang="en-US" sz="1700" dirty="0"/>
              <a:t>13. CPS will strive to avoid dual relationships or commitments that conflict with the interests of those they serve. When a dual relationship or conflict can’t be avoided, the CPS informs a supervisor of the relationship or conflict and strives to ensure the individual is not exploited in any way. </a:t>
            </a:r>
            <a:r>
              <a:rPr lang="en-US" sz="1700" dirty="0">
                <a:solidFill>
                  <a:srgbClr val="FF0000"/>
                </a:solidFill>
              </a:rPr>
              <a:t>(ES)</a:t>
            </a:r>
          </a:p>
          <a:p>
            <a:pPr marL="0" lvl="0" indent="0" fontAlgn="base">
              <a:buNone/>
            </a:pPr>
            <a:r>
              <a:rPr lang="en-US" sz="1700" dirty="0">
                <a:solidFill>
                  <a:schemeClr val="tx1"/>
                </a:solidFill>
              </a:rPr>
              <a:t>14. CPS will not exchange gifts of significant monetary value with those they serve. </a:t>
            </a:r>
            <a:r>
              <a:rPr lang="en-US" sz="1700" dirty="0">
                <a:solidFill>
                  <a:srgbClr val="FF0000"/>
                </a:solidFill>
              </a:rPr>
              <a:t>(S/VS/ES)</a:t>
            </a:r>
            <a:endParaRPr lang="en-US" sz="1700" dirty="0">
              <a:solidFill>
                <a:schemeClr val="tx1"/>
              </a:solidFill>
            </a:endParaRPr>
          </a:p>
          <a:p>
            <a:pPr marL="0" lvl="0" indent="0" fontAlgn="base">
              <a:buNone/>
            </a:pPr>
            <a:r>
              <a:rPr lang="en-US" sz="1700" dirty="0"/>
              <a:t>15. CPS will take responsibility for maintaining the integrity and quality of job performance. This includes using work time to the advantage of the peers and always giving the best effort on the job. </a:t>
            </a:r>
            <a:r>
              <a:rPr lang="en-US" sz="1700" dirty="0">
                <a:solidFill>
                  <a:srgbClr val="FF0000"/>
                </a:solidFill>
              </a:rPr>
              <a:t>(S/VS)</a:t>
            </a:r>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539587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5536733" y="609600"/>
            <a:ext cx="5234113" cy="871391"/>
          </a:xfrm>
        </p:spPr>
        <p:txBody>
          <a:bodyPr>
            <a:normAutofit/>
          </a:bodyPr>
          <a:lstStyle/>
          <a:p>
            <a:pPr algn="ctr">
              <a:lnSpc>
                <a:spcPct val="90000"/>
              </a:lnSpc>
            </a:pPr>
            <a:r>
              <a:rPr lang="en-US" sz="2800" dirty="0">
                <a:solidFill>
                  <a:schemeClr val="tx1"/>
                </a:solidFill>
              </a:rPr>
              <a:t> Missouri Credentialing Board </a:t>
            </a:r>
            <a:br>
              <a:rPr lang="en-US" sz="2800" dirty="0">
                <a:solidFill>
                  <a:schemeClr val="tx1"/>
                </a:solidFill>
              </a:rPr>
            </a:br>
            <a:r>
              <a:rPr lang="en-US" sz="2800" dirty="0">
                <a:solidFill>
                  <a:schemeClr val="tx1"/>
                </a:solidFill>
              </a:rPr>
              <a:t>CPS Code of Ethics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209563" y="1598798"/>
            <a:ext cx="5303232" cy="4998345"/>
          </a:xfrm>
        </p:spPr>
        <p:txBody>
          <a:bodyPr>
            <a:normAutofit/>
          </a:bodyPr>
          <a:lstStyle/>
          <a:p>
            <a:pPr marL="0" indent="0" fontAlgn="base">
              <a:buNone/>
            </a:pPr>
            <a:r>
              <a:rPr lang="en-US" dirty="0"/>
              <a:t>16. CPS will strive through words and actions to create a professional atmosphere in the work environment. CPS will use people first language and avoid stigmatizing language. CPS will not use derogatory language in their communications, whether written or verbal. CPS will avoid negative criticism of colleagues. </a:t>
            </a:r>
            <a:r>
              <a:rPr lang="en-US" dirty="0">
                <a:solidFill>
                  <a:srgbClr val="FF0000"/>
                </a:solidFill>
              </a:rPr>
              <a:t>(VS/ES)</a:t>
            </a:r>
          </a:p>
          <a:p>
            <a:pPr marL="0" lvl="0" indent="0" fontAlgn="base">
              <a:buNone/>
            </a:pPr>
            <a:r>
              <a:rPr lang="en-US" dirty="0"/>
              <a:t>17. CPS will fairly and accurately represent themselves and their capabilities to the peers and the community. </a:t>
            </a:r>
            <a:r>
              <a:rPr lang="en-US" dirty="0">
                <a:solidFill>
                  <a:srgbClr val="FF0000"/>
                </a:solidFill>
              </a:rPr>
              <a:t>(S/VS)</a:t>
            </a:r>
          </a:p>
          <a:p>
            <a:pPr marL="0" lvl="0" indent="0" fontAlgn="base">
              <a:buNone/>
            </a:pPr>
            <a:r>
              <a:rPr lang="en-US" dirty="0"/>
              <a:t>18. CPS will maintain a safe and healthy work environment. </a:t>
            </a:r>
            <a:r>
              <a:rPr lang="en-US" dirty="0">
                <a:solidFill>
                  <a:srgbClr val="FF0000"/>
                </a:solidFill>
              </a:rPr>
              <a:t>(S/VS) </a:t>
            </a:r>
          </a:p>
          <a:p>
            <a:pPr marL="0" lvl="0" indent="0" fontAlgn="base">
              <a:buNone/>
            </a:pPr>
            <a:r>
              <a:rPr lang="en-US" dirty="0"/>
              <a:t>19. CPS will provide services to meet the identified needs of the peers and avoid providing services that are unnecessary or not capable of producing the desired effect. </a:t>
            </a:r>
            <a:r>
              <a:rPr lang="en-US" dirty="0">
                <a:solidFill>
                  <a:srgbClr val="FF0000"/>
                </a:solidFill>
              </a:rPr>
              <a:t>(VS/ES)</a:t>
            </a:r>
          </a:p>
          <a:p>
            <a:pPr marL="0" indent="0" fontAlgn="base">
              <a:buNone/>
            </a:pPr>
            <a:endParaRPr lang="en-US" dirty="0"/>
          </a:p>
        </p:txBody>
      </p:sp>
      <p:pic>
        <p:nvPicPr>
          <p:cNvPr id="7" name="Picture 6">
            <a:extLst>
              <a:ext uri="{FF2B5EF4-FFF2-40B4-BE49-F238E27FC236}">
                <a16:creationId xmlns:a16="http://schemas.microsoft.com/office/drawing/2014/main" id="{E7A781AC-2F90-42CC-B25E-1B521E9347C3}"/>
              </a:ext>
            </a:extLst>
          </p:cNvPr>
          <p:cNvPicPr>
            <a:picLocks noChangeAspect="1"/>
          </p:cNvPicPr>
          <p:nvPr/>
        </p:nvPicPr>
        <p:blipFill rotWithShape="1">
          <a:blip r:embed="rId2"/>
          <a:srcRect l="12363" r="11053" b="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Tree>
    <p:extLst>
      <p:ext uri="{BB962C8B-B14F-4D97-AF65-F5344CB8AC3E}">
        <p14:creationId xmlns:p14="http://schemas.microsoft.com/office/powerpoint/2010/main" val="3248638040"/>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101</TotalTime>
  <Words>1532</Words>
  <Application>Microsoft Office PowerPoint</Application>
  <PresentationFormat>Widescreen</PresentationFormat>
  <Paragraphs>83</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Trebuchet MS</vt:lpstr>
      <vt:lpstr>Wingdings 3</vt:lpstr>
      <vt:lpstr>Facet</vt:lpstr>
      <vt:lpstr>Certified Peer Specialist Code of Ethics</vt:lpstr>
      <vt:lpstr> Missouri Credentialing Board CPS Code of Ethics- Introduction </vt:lpstr>
      <vt:lpstr> Missouri Credentialing Board CPS Code of Ethics- Introduction </vt:lpstr>
      <vt:lpstr> Missouri Credentialing Board  CPS Code of Ethics</vt:lpstr>
      <vt:lpstr> Missouri Credentialing Board  CPS Code of Ethics</vt:lpstr>
      <vt:lpstr> Missouri Credentialing Board  CPS Code of Ethics</vt:lpstr>
      <vt:lpstr> Missouri Credentialing Board  CPS Code of Ethics</vt:lpstr>
      <vt:lpstr> Missouri Credentialing Board  CPS Code of Ethics</vt:lpstr>
      <vt:lpstr> Missouri Credentialing Board  CPS Code of Ethics</vt:lpstr>
      <vt:lpstr> Missouri Credentialing Board  CPS Code of Ethics</vt:lpstr>
      <vt:lpstr>Possible Consequences for Ethical Violations</vt:lpstr>
      <vt:lpstr> The Process for Ethical Complaints</vt:lpstr>
      <vt:lpstr>Review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Certified Peer Specialist Code of Ethics</dc:title>
  <dc:creator>Steven Earll</dc:creator>
  <cp:lastModifiedBy>Kimberly Crouch</cp:lastModifiedBy>
  <cp:revision>10</cp:revision>
  <dcterms:created xsi:type="dcterms:W3CDTF">2020-07-21T18:45:01Z</dcterms:created>
  <dcterms:modified xsi:type="dcterms:W3CDTF">2025-02-13T14:19:07Z</dcterms:modified>
</cp:coreProperties>
</file>