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CC2BF93-616F-4EDA-827D-85221DB77883}"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114420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CC2BF93-616F-4EDA-827D-85221DB77883}"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1853068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CC2BF93-616F-4EDA-827D-85221DB77883}"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6EC22-5BE0-4131-B556-A7EB448C00A9}"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05611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CC2BF93-616F-4EDA-827D-85221DB77883}"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684206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CC2BF93-616F-4EDA-827D-85221DB77883}"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6EC22-5BE0-4131-B556-A7EB448C00A9}"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700519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CC2BF93-616F-4EDA-827D-85221DB77883}"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28499807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C2BF93-616F-4EDA-827D-85221DB77883}"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26850690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C2BF93-616F-4EDA-827D-85221DB77883}"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3181358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C2BF93-616F-4EDA-827D-85221DB77883}"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3248095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CC2BF93-616F-4EDA-827D-85221DB77883}" type="datetimeFigureOut">
              <a:rPr lang="en-US" smtClean="0"/>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2790628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CC2BF93-616F-4EDA-827D-85221DB77883}"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26360206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CC2BF93-616F-4EDA-827D-85221DB77883}" type="datetimeFigureOut">
              <a:rPr lang="en-US" smtClean="0"/>
              <a:t>9/20/2024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4256959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CC2BF93-616F-4EDA-827D-85221DB77883}" type="datetimeFigureOut">
              <a:rPr lang="en-US" smtClean="0"/>
              <a:t>9/20/2024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2310919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C2BF93-616F-4EDA-827D-85221DB77883}" type="datetimeFigureOut">
              <a:rPr lang="en-US" smtClean="0"/>
              <a:t>9/20/2024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145037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CC2BF93-616F-4EDA-827D-85221DB77883}"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1367961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CC2BF93-616F-4EDA-827D-85221DB77883}" type="datetimeFigureOut">
              <a:rPr lang="en-US" smtClean="0"/>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C6EC22-5BE0-4131-B556-A7EB448C00A9}" type="slidenum">
              <a:rPr lang="en-US" smtClean="0"/>
              <a:t>‹#›</a:t>
            </a:fld>
            <a:endParaRPr lang="en-US"/>
          </a:p>
        </p:txBody>
      </p:sp>
    </p:spTree>
    <p:extLst>
      <p:ext uri="{BB962C8B-B14F-4D97-AF65-F5344CB8AC3E}">
        <p14:creationId xmlns:p14="http://schemas.microsoft.com/office/powerpoint/2010/main" val="4017507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CC2BF93-616F-4EDA-827D-85221DB77883}" type="datetimeFigureOut">
              <a:rPr lang="en-US" smtClean="0"/>
              <a:t>9/20/2024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6FC6EC22-5BE0-4131-B556-A7EB448C00A9}" type="slidenum">
              <a:rPr lang="en-US" smtClean="0"/>
              <a:t>‹#›</a:t>
            </a:fld>
            <a:endParaRPr lang="en-US"/>
          </a:p>
        </p:txBody>
      </p:sp>
    </p:spTree>
    <p:extLst>
      <p:ext uri="{BB962C8B-B14F-4D97-AF65-F5344CB8AC3E}">
        <p14:creationId xmlns:p14="http://schemas.microsoft.com/office/powerpoint/2010/main" val="1320224591"/>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63C0E-CB49-939B-1C9C-C0B4D5D4403E}"/>
              </a:ext>
            </a:extLst>
          </p:cNvPr>
          <p:cNvSpPr>
            <a:spLocks noGrp="1"/>
          </p:cNvSpPr>
          <p:nvPr>
            <p:ph type="ctrTitle"/>
          </p:nvPr>
        </p:nvSpPr>
        <p:spPr>
          <a:xfrm>
            <a:off x="1337030" y="2074166"/>
            <a:ext cx="7766936" cy="1096899"/>
          </a:xfrm>
        </p:spPr>
        <p:txBody>
          <a:bodyPr anchor="ctr"/>
          <a:lstStyle/>
          <a:p>
            <a:pPr algn="ctr"/>
            <a:br>
              <a:rPr lang="en-US" dirty="0">
                <a:latin typeface="Georgia" panose="02040502050405020303" pitchFamily="18" charset="0"/>
              </a:rPr>
            </a:br>
            <a:r>
              <a:rPr lang="en-US" sz="6600">
                <a:solidFill>
                  <a:schemeClr val="tx1"/>
                </a:solidFill>
                <a:latin typeface="Georgia" panose="02040502050405020303" pitchFamily="18" charset="0"/>
              </a:rPr>
              <a:t>Session 9</a:t>
            </a:r>
            <a:br>
              <a:rPr lang="en-US" dirty="0">
                <a:latin typeface="Georgia" panose="02040502050405020303" pitchFamily="18" charset="0"/>
              </a:rPr>
            </a:br>
            <a:endParaRPr lang="en-US" dirty="0">
              <a:latin typeface="Georgia" panose="02040502050405020303" pitchFamily="18" charset="0"/>
            </a:endParaRPr>
          </a:p>
        </p:txBody>
      </p:sp>
      <p:sp>
        <p:nvSpPr>
          <p:cNvPr id="8" name="TextBox 7">
            <a:extLst>
              <a:ext uri="{FF2B5EF4-FFF2-40B4-BE49-F238E27FC236}">
                <a16:creationId xmlns:a16="http://schemas.microsoft.com/office/drawing/2014/main" id="{720DB302-0BE9-5E4D-485D-D756CED5F2CC}"/>
              </a:ext>
            </a:extLst>
          </p:cNvPr>
          <p:cNvSpPr txBox="1"/>
          <p:nvPr/>
        </p:nvSpPr>
        <p:spPr>
          <a:xfrm>
            <a:off x="1178981" y="888236"/>
            <a:ext cx="8083034" cy="646331"/>
          </a:xfrm>
          <a:prstGeom prst="rect">
            <a:avLst/>
          </a:prstGeom>
          <a:noFill/>
        </p:spPr>
        <p:txBody>
          <a:bodyPr wrap="square" rtlCol="0">
            <a:spAutoFit/>
          </a:bodyPr>
          <a:lstStyle/>
          <a:p>
            <a:pPr algn="ctr"/>
            <a:r>
              <a:rPr lang="en-US" dirty="0">
                <a:solidFill>
                  <a:schemeClr val="tx1">
                    <a:lumMod val="50000"/>
                    <a:lumOff val="50000"/>
                  </a:schemeClr>
                </a:solidFill>
                <a:latin typeface="Georgia" panose="02040502050405020303" pitchFamily="18" charset="0"/>
              </a:rPr>
              <a:t>Creating and maintaining connections to family and friends is an important part of recovery for many people.</a:t>
            </a:r>
          </a:p>
        </p:txBody>
      </p:sp>
      <p:sp>
        <p:nvSpPr>
          <p:cNvPr id="9" name="TextBox 8">
            <a:extLst>
              <a:ext uri="{FF2B5EF4-FFF2-40B4-BE49-F238E27FC236}">
                <a16:creationId xmlns:a16="http://schemas.microsoft.com/office/drawing/2014/main" id="{55639896-8CCD-3D6D-F533-2A5E8BEC383E}"/>
              </a:ext>
            </a:extLst>
          </p:cNvPr>
          <p:cNvSpPr txBox="1"/>
          <p:nvPr/>
        </p:nvSpPr>
        <p:spPr>
          <a:xfrm>
            <a:off x="1819922" y="5000267"/>
            <a:ext cx="7466121" cy="646331"/>
          </a:xfrm>
          <a:prstGeom prst="rect">
            <a:avLst/>
          </a:prstGeom>
          <a:noFill/>
        </p:spPr>
        <p:txBody>
          <a:bodyPr wrap="square" rtlCol="0">
            <a:spAutoFit/>
          </a:bodyPr>
          <a:lstStyle/>
          <a:p>
            <a:pPr algn="ctr"/>
            <a:r>
              <a:rPr lang="en-US" dirty="0">
                <a:solidFill>
                  <a:schemeClr val="tx1">
                    <a:lumMod val="50000"/>
                    <a:lumOff val="50000"/>
                  </a:schemeClr>
                </a:solidFill>
                <a:latin typeface="Georgia" panose="02040502050405020303" pitchFamily="18" charset="0"/>
              </a:rPr>
              <a:t>explores the art of creating, developing, maintaining, and                                           repairing supportive relationships.</a:t>
            </a:r>
          </a:p>
        </p:txBody>
      </p:sp>
      <p:sp>
        <p:nvSpPr>
          <p:cNvPr id="12" name="Ribbon: Tilted Down 11">
            <a:extLst>
              <a:ext uri="{FF2B5EF4-FFF2-40B4-BE49-F238E27FC236}">
                <a16:creationId xmlns:a16="http://schemas.microsoft.com/office/drawing/2014/main" id="{72B6EB3B-412F-6417-3593-B2A88E6612D0}"/>
              </a:ext>
            </a:extLst>
          </p:cNvPr>
          <p:cNvSpPr/>
          <p:nvPr/>
        </p:nvSpPr>
        <p:spPr>
          <a:xfrm>
            <a:off x="248575" y="3331359"/>
            <a:ext cx="10342486" cy="1096899"/>
          </a:xfrm>
          <a:prstGeom prst="ribb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Georgia" panose="02040502050405020303" pitchFamily="18" charset="0"/>
              </a:rPr>
              <a:t>Recovery and Relationships Part 1</a:t>
            </a:r>
          </a:p>
        </p:txBody>
      </p:sp>
    </p:spTree>
    <p:extLst>
      <p:ext uri="{BB962C8B-B14F-4D97-AF65-F5344CB8AC3E}">
        <p14:creationId xmlns:p14="http://schemas.microsoft.com/office/powerpoint/2010/main" val="467880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CAA67-DD3F-D082-9175-61459594D5E1}"/>
              </a:ext>
            </a:extLst>
          </p:cNvPr>
          <p:cNvSpPr>
            <a:spLocks noGrp="1"/>
          </p:cNvSpPr>
          <p:nvPr>
            <p:ph type="title"/>
          </p:nvPr>
        </p:nvSpPr>
        <p:spPr>
          <a:xfrm>
            <a:off x="455392" y="165609"/>
            <a:ext cx="8596668" cy="651029"/>
          </a:xfrm>
        </p:spPr>
        <p:txBody>
          <a:bodyPr>
            <a:normAutofit/>
          </a:bodyPr>
          <a:lstStyle/>
          <a:p>
            <a:pPr algn="ctr"/>
            <a:r>
              <a:rPr lang="en-US"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Meeting New </a:t>
            </a:r>
            <a:r>
              <a:rPr lang="en-US"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P</a:t>
            </a:r>
            <a:r>
              <a:rPr lang="en-US"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eople</a:t>
            </a:r>
            <a:endParaRPr lang="en-US" sz="6000" dirty="0"/>
          </a:p>
        </p:txBody>
      </p:sp>
      <p:sp>
        <p:nvSpPr>
          <p:cNvPr id="3" name="Content Placeholder 2">
            <a:extLst>
              <a:ext uri="{FF2B5EF4-FFF2-40B4-BE49-F238E27FC236}">
                <a16:creationId xmlns:a16="http://schemas.microsoft.com/office/drawing/2014/main" id="{16DDB335-DD18-3C0C-13FB-67E52EA4AFD2}"/>
              </a:ext>
            </a:extLst>
          </p:cNvPr>
          <p:cNvSpPr>
            <a:spLocks noGrp="1"/>
          </p:cNvSpPr>
          <p:nvPr>
            <p:ph idx="1"/>
          </p:nvPr>
        </p:nvSpPr>
        <p:spPr>
          <a:xfrm>
            <a:off x="615190" y="1050878"/>
            <a:ext cx="9123614" cy="5713905"/>
          </a:xfrm>
        </p:spPr>
        <p:txBody>
          <a:bodyPr>
            <a:normAutofit fontScale="92500" lnSpcReduction="20000"/>
          </a:bodyPr>
          <a:lstStyle/>
          <a:p>
            <a:endPar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endParaRPr>
          </a:p>
          <a:p>
            <a:r>
              <a:rPr lang="en-US" sz="19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Where people go to try to meet others is a personal decision. That decision, of course, should be made by the individual, not other people. Many times, places where people share a common interest (such as recreation) are good places to meet people. Starting a conversation is easier when there is a common interest. It is a starting place to learn more about other people and for them to learn more about you.</a:t>
            </a:r>
          </a:p>
          <a:p>
            <a:pPr marL="0" indent="0">
              <a:buNone/>
            </a:pPr>
            <a:endPar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endParaRPr>
          </a:p>
          <a:p>
            <a:pPr lvl="6"/>
            <a:r>
              <a:rPr lang="en-US" sz="1900" dirty="0">
                <a:solidFill>
                  <a:srgbClr val="000000"/>
                </a:solidFill>
                <a:latin typeface="Georgia" panose="02040502050405020303" pitchFamily="18" charset="0"/>
                <a:ea typeface="Calibri" panose="020F0502020204030204" pitchFamily="34" charset="0"/>
                <a:cs typeface="Times New Roman" panose="02020603050405020304" pitchFamily="18" charset="0"/>
              </a:rPr>
              <a:t>As peer specialists, we can offer ideas and strategies about where and how to meet new people. At the same time, the process (discussion) is person-centered and belongs to the peer. It is not our role to tell peers what their interests are or predict what their challenges will be, even when those challenges are obvious to us. Instead, if we ask questions and allow peers to answer them thoughtfully, it can help peers learn to identify interests, preferences, and barriers on their own.</a:t>
            </a:r>
          </a:p>
          <a:p>
            <a:pPr lvl="6"/>
            <a:endParaRPr lang="en-US" dirty="0">
              <a:solidFill>
                <a:srgbClr val="000000"/>
              </a:solidFill>
              <a:latin typeface="Georgia" panose="02040502050405020303" pitchFamily="18" charset="0"/>
              <a:cs typeface="Times New Roman" panose="02020603050405020304" pitchFamily="18" charset="0"/>
            </a:endParaRPr>
          </a:p>
          <a:p>
            <a:pPr marL="2743200" lvl="6" indent="0">
              <a:buNone/>
            </a:pPr>
            <a:endParaRPr lang="en-US" dirty="0">
              <a:solidFill>
                <a:srgbClr val="000000"/>
              </a:solidFill>
              <a:latin typeface="Georgia" panose="02040502050405020303" pitchFamily="18" charset="0"/>
              <a:cs typeface="Times New Roman" panose="02020603050405020304" pitchFamily="18" charset="0"/>
            </a:endParaRPr>
          </a:p>
          <a:p>
            <a:r>
              <a:rPr lang="en-US" sz="19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It is useful and appropriate, if they get stuck, to offer ideas and options. It may even be appropriate to ask peers to role play (rehearse) what to say and how to say it to gain a sense of comfort. Role plays can boost confidence and encourage peers to stretch their comfort zones.</a:t>
            </a:r>
            <a:endParaRPr lang="en-US" sz="19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endParaRPr lang="en-US" dirty="0"/>
          </a:p>
        </p:txBody>
      </p:sp>
      <p:pic>
        <p:nvPicPr>
          <p:cNvPr id="6" name="Picture 4" descr="Cartoon Man And Woman Shaking Hands Stock Illustration - Download Image Now  - Handshake, Characters, Business Meeting - iStock">
            <a:extLst>
              <a:ext uri="{FF2B5EF4-FFF2-40B4-BE49-F238E27FC236}">
                <a16:creationId xmlns:a16="http://schemas.microsoft.com/office/drawing/2014/main" id="{4ABD442A-43E1-04F9-A5E1-A50829E8C2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190" y="2689379"/>
            <a:ext cx="2029842" cy="2029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209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5A6F0-3A7F-133D-EF54-3602EA6F95C9}"/>
              </a:ext>
            </a:extLst>
          </p:cNvPr>
          <p:cNvSpPr>
            <a:spLocks noGrp="1"/>
          </p:cNvSpPr>
          <p:nvPr>
            <p:ph type="title"/>
          </p:nvPr>
        </p:nvSpPr>
        <p:spPr>
          <a:xfrm>
            <a:off x="544169" y="226916"/>
            <a:ext cx="8596668" cy="624396"/>
          </a:xfrm>
        </p:spPr>
        <p:txBody>
          <a:bodyPr>
            <a:normAutofit/>
          </a:bodyPr>
          <a:lstStyle/>
          <a:p>
            <a:pPr algn="ctr"/>
            <a:r>
              <a:rPr lang="en-US" sz="28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Natural vs Paid/Formal </a:t>
            </a:r>
            <a:r>
              <a:rPr lang="en-US" sz="2800"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S</a:t>
            </a:r>
            <a:r>
              <a:rPr lang="en-US" sz="28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upports</a:t>
            </a:r>
            <a:endParaRPr lang="en-US" sz="2800" b="1" dirty="0"/>
          </a:p>
        </p:txBody>
      </p:sp>
      <p:sp>
        <p:nvSpPr>
          <p:cNvPr id="3" name="Content Placeholder 2">
            <a:extLst>
              <a:ext uri="{FF2B5EF4-FFF2-40B4-BE49-F238E27FC236}">
                <a16:creationId xmlns:a16="http://schemas.microsoft.com/office/drawing/2014/main" id="{84D82702-76BE-F14D-3E67-7328477926AD}"/>
              </a:ext>
            </a:extLst>
          </p:cNvPr>
          <p:cNvSpPr>
            <a:spLocks noGrp="1"/>
          </p:cNvSpPr>
          <p:nvPr>
            <p:ph idx="1"/>
          </p:nvPr>
        </p:nvSpPr>
        <p:spPr>
          <a:xfrm>
            <a:off x="544169" y="2059977"/>
            <a:ext cx="8596668" cy="2884886"/>
          </a:xfrm>
        </p:spPr>
        <p:txBody>
          <a:bodyPr>
            <a:normAutofit/>
          </a:bodyPr>
          <a:lstStyle/>
          <a:p>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Natural supports are help and support provided as part of a relationship developed outside of a formal support system. Natural supports include friends, family, and neighbors who provide help and support as part of a relationship to the person receiving support.</a:t>
            </a:r>
          </a:p>
          <a:p>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Community supports are help and support that are available to most people in a community and include public transportation, libraries, places of worship, and community centers.</a:t>
            </a:r>
            <a:endParaRPr lang="en-US" sz="1600" dirty="0">
              <a:solidFill>
                <a:srgbClr val="000000"/>
              </a:solidFill>
              <a:latin typeface="Georgia" panose="02040502050405020303" pitchFamily="18" charset="0"/>
              <a:ea typeface="Calibri" panose="020F0502020204030204" pitchFamily="34" charset="0"/>
              <a:cs typeface="Times New Roman" panose="02020603050405020304" pitchFamily="18" charset="0"/>
            </a:endParaRPr>
          </a:p>
          <a:p>
            <a:r>
              <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Formal supports are typically provided by people or organizations who are paid for their time in providing that support. Formal supports include counselors, social service workers, peer specialists, doctors, and community support specialists.</a:t>
            </a:r>
            <a:endParaRPr lang="en-US" sz="1600" dirty="0">
              <a:solidFill>
                <a:srgbClr val="000000"/>
              </a:solidFill>
              <a:latin typeface="Georgia" panose="02040502050405020303" pitchFamily="18" charset="0"/>
              <a:cs typeface="Times New Roman" panose="02020603050405020304" pitchFamily="18" charset="0"/>
            </a:endParaRPr>
          </a:p>
          <a:p>
            <a:pPr marL="0" indent="0">
              <a:buNone/>
            </a:pPr>
            <a:endParaRPr lang="en-US" sz="14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endParaRPr>
          </a:p>
          <a:p>
            <a:endParaRPr lang="en-US" sz="16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1400E333-EE74-3636-3526-65D862E6A70C}"/>
              </a:ext>
            </a:extLst>
          </p:cNvPr>
          <p:cNvSpPr txBox="1"/>
          <p:nvPr/>
        </p:nvSpPr>
        <p:spPr>
          <a:xfrm>
            <a:off x="0" y="851312"/>
            <a:ext cx="10058400" cy="1477328"/>
          </a:xfrm>
          <a:prstGeom prst="rect">
            <a:avLst/>
          </a:prstGeom>
          <a:noFill/>
        </p:spPr>
        <p:txBody>
          <a:bodyPr wrap="square" rtlCol="0">
            <a:spAutoFit/>
          </a:bodyPr>
          <a:lstStyle/>
          <a:p>
            <a:pPr algn="ct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People in recovery often have access to many people who are paid to help them and to be a positive impact in their lives. These relationships are known as </a:t>
            </a:r>
            <a:r>
              <a:rPr lang="en-US" sz="1800" u="sng"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formal supports</a:t>
            </a: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 A peer support specialist should encourage and assist peers in identifying and developing robust </a:t>
            </a:r>
            <a:r>
              <a:rPr lang="en-US" sz="1800" u="sng"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natural and community supports</a:t>
            </a: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a:t>
            </a:r>
            <a:endParaRPr lang="en-US" dirty="0"/>
          </a:p>
          <a:p>
            <a:pPr algn="ctr"/>
            <a:endParaRPr lang="en-US" dirty="0"/>
          </a:p>
        </p:txBody>
      </p:sp>
      <p:sp>
        <p:nvSpPr>
          <p:cNvPr id="7" name="TextBox 6">
            <a:extLst>
              <a:ext uri="{FF2B5EF4-FFF2-40B4-BE49-F238E27FC236}">
                <a16:creationId xmlns:a16="http://schemas.microsoft.com/office/drawing/2014/main" id="{B2FF405E-E4A5-7AB0-940E-9D47DFC93B43}"/>
              </a:ext>
            </a:extLst>
          </p:cNvPr>
          <p:cNvSpPr txBox="1"/>
          <p:nvPr/>
        </p:nvSpPr>
        <p:spPr>
          <a:xfrm>
            <a:off x="1180731" y="4953199"/>
            <a:ext cx="9516862" cy="1200329"/>
          </a:xfrm>
          <a:prstGeom prst="rect">
            <a:avLst/>
          </a:prstGeom>
          <a:noFill/>
        </p:spPr>
        <p:txBody>
          <a:bodyPr wrap="square" rtlCol="0">
            <a:spAutoFit/>
          </a:bodyPr>
          <a:lstStyle/>
          <a:p>
            <a:pPr marL="285750" indent="-285750">
              <a:buClr>
                <a:schemeClr val="accent1"/>
              </a:buClr>
              <a:buFont typeface="Wingdings" panose="05000000000000000000" pitchFamily="2" charset="2"/>
              <a:buChar char="v"/>
            </a:pPr>
            <a:r>
              <a:rPr lang="en-US" dirty="0"/>
              <a:t>What are some benefits of both formal and natural/community supports</a:t>
            </a:r>
          </a:p>
          <a:p>
            <a:endParaRPr lang="en-US" dirty="0"/>
          </a:p>
          <a:p>
            <a:pPr marL="285750" indent="-285750">
              <a:buClr>
                <a:schemeClr val="accent1"/>
              </a:buClr>
              <a:buFont typeface="Wingdings" panose="05000000000000000000" pitchFamily="2" charset="2"/>
              <a:buChar char="v"/>
            </a:pPr>
            <a:r>
              <a:rPr lang="en-US" dirty="0"/>
              <a:t>The disadvantages of both formal and natural/community supports</a:t>
            </a:r>
          </a:p>
          <a:p>
            <a:endParaRPr lang="en-US" dirty="0"/>
          </a:p>
        </p:txBody>
      </p:sp>
      <p:sp>
        <p:nvSpPr>
          <p:cNvPr id="8" name="TextBox 7">
            <a:extLst>
              <a:ext uri="{FF2B5EF4-FFF2-40B4-BE49-F238E27FC236}">
                <a16:creationId xmlns:a16="http://schemas.microsoft.com/office/drawing/2014/main" id="{5846359F-813E-4FB6-F0E4-C40D9ED21C8B}"/>
              </a:ext>
            </a:extLst>
          </p:cNvPr>
          <p:cNvSpPr txBox="1"/>
          <p:nvPr/>
        </p:nvSpPr>
        <p:spPr>
          <a:xfrm>
            <a:off x="544169" y="6006688"/>
            <a:ext cx="8688608" cy="646331"/>
          </a:xfrm>
          <a:prstGeom prst="rect">
            <a:avLst/>
          </a:prstGeom>
          <a:noFill/>
        </p:spPr>
        <p:txBody>
          <a:bodyPr wrap="square" rtlCol="0">
            <a:spAutoFit/>
          </a:bodyPr>
          <a:lstStyle/>
          <a:p>
            <a:pPr algn="ctr"/>
            <a:r>
              <a:rPr lang="en-US" sz="1800" b="1" i="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What are some ways to determine if a support is formal or a natural/community support?</a:t>
            </a:r>
            <a:endParaRPr lang="en-US" b="1" dirty="0"/>
          </a:p>
        </p:txBody>
      </p:sp>
    </p:spTree>
    <p:extLst>
      <p:ext uri="{BB962C8B-B14F-4D97-AF65-F5344CB8AC3E}">
        <p14:creationId xmlns:p14="http://schemas.microsoft.com/office/powerpoint/2010/main" val="210378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A7DB6-C14D-8D53-43AE-8E9D6B775070}"/>
              </a:ext>
            </a:extLst>
          </p:cNvPr>
          <p:cNvSpPr>
            <a:spLocks noGrp="1"/>
          </p:cNvSpPr>
          <p:nvPr>
            <p:ph type="title"/>
          </p:nvPr>
        </p:nvSpPr>
        <p:spPr>
          <a:xfrm>
            <a:off x="677334" y="609600"/>
            <a:ext cx="8596668" cy="722050"/>
          </a:xfrm>
        </p:spPr>
        <p:txBody>
          <a:bodyPr>
            <a:normAutofit fontScale="90000"/>
          </a:bodyPr>
          <a:lstStyle/>
          <a:p>
            <a:pPr algn="ctr"/>
            <a:r>
              <a:rPr lang="en-US"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Review Questions</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41D9DA09-85F8-373C-4272-B5AB80D145E1}"/>
              </a:ext>
            </a:extLst>
          </p:cNvPr>
          <p:cNvSpPr>
            <a:spLocks noGrp="1"/>
          </p:cNvSpPr>
          <p:nvPr>
            <p:ph idx="1"/>
          </p:nvPr>
        </p:nvSpPr>
        <p:spPr>
          <a:xfrm>
            <a:off x="677334" y="1488613"/>
            <a:ext cx="8596668" cy="3880773"/>
          </a:xfrm>
        </p:spPr>
        <p:txBody>
          <a:bodyPr/>
          <a:lstStyle/>
          <a:p>
            <a:pPr marL="0" marR="0" lvl="0" indent="0">
              <a:spcBef>
                <a:spcPts val="0"/>
              </a:spcBef>
              <a:spcAft>
                <a:spcPts val="0"/>
              </a:spcAft>
              <a:buNone/>
            </a:pPr>
            <a:r>
              <a:rPr lang="en-US" sz="1800" dirty="0">
                <a:effectLst/>
                <a:latin typeface="Georgia" panose="02040502050405020303" pitchFamily="18" charset="0"/>
                <a:ea typeface="PMingLiU" panose="02020500000000000000" pitchFamily="18" charset="-120"/>
              </a:rPr>
              <a:t> </a:t>
            </a:r>
            <a:endParaRPr lang="en-US" sz="1800" dirty="0">
              <a:effectLst/>
              <a:latin typeface="Times New Roman" panose="02020603050405020304" pitchFamily="18" charset="0"/>
              <a:ea typeface="PMingLiU" panose="02020500000000000000" pitchFamily="18" charset="-120"/>
            </a:endParaRPr>
          </a:p>
          <a:p>
            <a:r>
              <a:rPr lang="en-US" sz="2000" b="1" dirty="0">
                <a:effectLst/>
                <a:latin typeface="Georgia" panose="02040502050405020303" pitchFamily="18" charset="0"/>
                <a:ea typeface="PMingLiU" panose="02020500000000000000" pitchFamily="18" charset="-120"/>
              </a:rPr>
              <a:t>Name three types of natural supports?  </a:t>
            </a:r>
          </a:p>
          <a:p>
            <a:endParaRPr lang="en-US" sz="2000" b="1" dirty="0">
              <a:latin typeface="Georgia" panose="02040502050405020303" pitchFamily="18" charset="0"/>
            </a:endParaRPr>
          </a:p>
          <a:p>
            <a:r>
              <a:rPr lang="en-US" sz="2000" b="1" dirty="0">
                <a:effectLst/>
                <a:latin typeface="Georgia" panose="02040502050405020303" pitchFamily="18" charset="0"/>
                <a:ea typeface="PMingLiU" panose="02020500000000000000" pitchFamily="18" charset="-120"/>
              </a:rPr>
              <a:t>Name three types of formal supports?</a:t>
            </a:r>
          </a:p>
          <a:p>
            <a:pPr marL="0" indent="0">
              <a:buNone/>
            </a:pPr>
            <a:endParaRPr lang="en-US" sz="2000" b="1" dirty="0">
              <a:effectLst/>
              <a:latin typeface="Georgia" panose="02040502050405020303" pitchFamily="18" charset="0"/>
              <a:ea typeface="PMingLiU" panose="02020500000000000000" pitchFamily="18" charset="-120"/>
            </a:endParaRPr>
          </a:p>
          <a:p>
            <a:r>
              <a:rPr lang="en-US" sz="2000" b="1" dirty="0">
                <a:effectLst/>
                <a:latin typeface="Georgia" panose="02040502050405020303" pitchFamily="18" charset="0"/>
                <a:ea typeface="PMingLiU" panose="02020500000000000000" pitchFamily="18" charset="-120"/>
              </a:rPr>
              <a:t>Name 3 benefits of supportive relationships?</a:t>
            </a:r>
          </a:p>
          <a:p>
            <a:pPr marL="0" indent="0">
              <a:buNone/>
            </a:pPr>
            <a:endParaRPr lang="en-US" sz="1800" dirty="0">
              <a:effectLst/>
              <a:latin typeface="Times New Roman" panose="02020603050405020304" pitchFamily="18" charset="0"/>
              <a:ea typeface="PMingLiU" panose="02020500000000000000" pitchFamily="18" charset="-120"/>
            </a:endParaRPr>
          </a:p>
          <a:p>
            <a:endParaRPr lang="en-US" dirty="0"/>
          </a:p>
        </p:txBody>
      </p:sp>
    </p:spTree>
    <p:extLst>
      <p:ext uri="{BB962C8B-B14F-4D97-AF65-F5344CB8AC3E}">
        <p14:creationId xmlns:p14="http://schemas.microsoft.com/office/powerpoint/2010/main" val="11139173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C39DD27-0858-363C-4275-321EE8E8DAE3}"/>
              </a:ext>
            </a:extLst>
          </p:cNvPr>
          <p:cNvSpPr txBox="1"/>
          <p:nvPr/>
        </p:nvSpPr>
        <p:spPr>
          <a:xfrm>
            <a:off x="1855432" y="769035"/>
            <a:ext cx="7528264" cy="1292662"/>
          </a:xfrm>
          <a:prstGeom prst="rect">
            <a:avLst/>
          </a:prstGeom>
          <a:noFill/>
        </p:spPr>
        <p:txBody>
          <a:bodyPr wrap="square" rtlCol="0">
            <a:spAutoFit/>
          </a:bodyPr>
          <a:lstStyle/>
          <a:p>
            <a:pPr algn="ctr"/>
            <a:r>
              <a:rPr lang="en-US" sz="2400" b="1" dirty="0">
                <a:latin typeface="Georgia" panose="02040502050405020303" pitchFamily="18" charset="0"/>
              </a:rPr>
              <a:t>SUPPORTIVE RECOVERY RELATIONSHIPS</a:t>
            </a:r>
          </a:p>
          <a:p>
            <a:pPr algn="ctr"/>
            <a:endParaRPr lang="en-US" b="1" dirty="0">
              <a:latin typeface="Georgia" panose="02040502050405020303" pitchFamily="18" charset="0"/>
            </a:endParaRPr>
          </a:p>
          <a:p>
            <a:pPr algn="ctr"/>
            <a:r>
              <a:rPr lang="en-US" dirty="0">
                <a:latin typeface="Georgia" panose="02040502050405020303" pitchFamily="18" charset="0"/>
              </a:rPr>
              <a:t>The art of creating, developing, maintaining, and repairing supportive relationships</a:t>
            </a:r>
          </a:p>
        </p:txBody>
      </p:sp>
      <p:sp>
        <p:nvSpPr>
          <p:cNvPr id="8" name="TextBox 7">
            <a:extLst>
              <a:ext uri="{FF2B5EF4-FFF2-40B4-BE49-F238E27FC236}">
                <a16:creationId xmlns:a16="http://schemas.microsoft.com/office/drawing/2014/main" id="{ABB9AFF5-02E6-DA49-39D5-08444B7BFEB3}"/>
              </a:ext>
            </a:extLst>
          </p:cNvPr>
          <p:cNvSpPr txBox="1"/>
          <p:nvPr/>
        </p:nvSpPr>
        <p:spPr>
          <a:xfrm>
            <a:off x="2175031" y="3245082"/>
            <a:ext cx="7412854" cy="2062103"/>
          </a:xfrm>
          <a:prstGeom prst="rect">
            <a:avLst/>
          </a:prstGeom>
          <a:noFill/>
        </p:spPr>
        <p:txBody>
          <a:bodyPr wrap="square" rtlCol="0">
            <a:spAutoFit/>
          </a:bodyPr>
          <a:lstStyle/>
          <a:p>
            <a:pPr algn="ctr"/>
            <a:r>
              <a:rPr lang="en-US" sz="3200" b="1" dirty="0">
                <a:latin typeface="Georgia" panose="02040502050405020303" pitchFamily="18" charset="0"/>
              </a:rPr>
              <a:t>Introduction</a:t>
            </a:r>
          </a:p>
          <a:p>
            <a:pPr algn="ctr"/>
            <a:endParaRPr lang="en-US" sz="2400" b="1" dirty="0">
              <a:latin typeface="Georgia" panose="02040502050405020303" pitchFamily="18" charset="0"/>
            </a:endParaRPr>
          </a:p>
          <a:p>
            <a:pPr algn="ctr"/>
            <a:r>
              <a:rPr lang="en-US" i="1" dirty="0">
                <a:latin typeface="Georgia" panose="02040502050405020303" pitchFamily="18" charset="0"/>
              </a:rPr>
              <a:t>A friend is someone who knows the song in your heart and can sing it back to you when you have forgotten the words.</a:t>
            </a:r>
          </a:p>
          <a:p>
            <a:pPr algn="ctr"/>
            <a:endParaRPr lang="en-US" i="1" dirty="0">
              <a:latin typeface="Georgia" panose="02040502050405020303" pitchFamily="18" charset="0"/>
            </a:endParaRPr>
          </a:p>
          <a:p>
            <a:pPr algn="ctr"/>
            <a:r>
              <a:rPr lang="en-US" i="1" dirty="0">
                <a:latin typeface="Georgia" panose="02040502050405020303" pitchFamily="18" charset="0"/>
              </a:rPr>
              <a:t>― Bernard Meltzer</a:t>
            </a:r>
          </a:p>
        </p:txBody>
      </p:sp>
      <p:pic>
        <p:nvPicPr>
          <p:cNvPr id="10" name="Picture 9">
            <a:extLst>
              <a:ext uri="{FF2B5EF4-FFF2-40B4-BE49-F238E27FC236}">
                <a16:creationId xmlns:a16="http://schemas.microsoft.com/office/drawing/2014/main" id="{CCC70A9A-99C2-33CB-8733-4392523BCC20}"/>
              </a:ext>
            </a:extLst>
          </p:cNvPr>
          <p:cNvPicPr>
            <a:picLocks noChangeAspect="1"/>
          </p:cNvPicPr>
          <p:nvPr/>
        </p:nvPicPr>
        <p:blipFill>
          <a:blip r:embed="rId2"/>
          <a:stretch>
            <a:fillRect/>
          </a:stretch>
        </p:blipFill>
        <p:spPr>
          <a:xfrm>
            <a:off x="704939" y="1811046"/>
            <a:ext cx="3179043" cy="2312754"/>
          </a:xfrm>
          <a:prstGeom prst="rect">
            <a:avLst/>
          </a:prstGeom>
        </p:spPr>
      </p:pic>
    </p:spTree>
    <p:extLst>
      <p:ext uri="{BB962C8B-B14F-4D97-AF65-F5344CB8AC3E}">
        <p14:creationId xmlns:p14="http://schemas.microsoft.com/office/powerpoint/2010/main" val="17038446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6BA18-A9F8-7E59-13CB-8EC492FD82BF}"/>
              </a:ext>
            </a:extLst>
          </p:cNvPr>
          <p:cNvSpPr>
            <a:spLocks noGrp="1"/>
          </p:cNvSpPr>
          <p:nvPr>
            <p:ph type="title"/>
          </p:nvPr>
        </p:nvSpPr>
        <p:spPr>
          <a:xfrm>
            <a:off x="677334" y="609600"/>
            <a:ext cx="8963816" cy="606642"/>
          </a:xfrm>
        </p:spPr>
        <p:txBody>
          <a:bodyPr>
            <a:normAutofit fontScale="90000"/>
          </a:bodyPr>
          <a:lstStyle/>
          <a:p>
            <a:pPr algn="ctr"/>
            <a:r>
              <a:rPr lang="en-US" b="1" dirty="0">
                <a:solidFill>
                  <a:schemeClr val="tx1"/>
                </a:solidFill>
                <a:latin typeface="Georgia" panose="02040502050405020303" pitchFamily="18" charset="0"/>
              </a:rPr>
              <a:t>OBJECTIVES</a:t>
            </a:r>
            <a:br>
              <a:rPr lang="en-US" b="1" dirty="0">
                <a:solidFill>
                  <a:schemeClr val="tx1"/>
                </a:solidFill>
                <a:latin typeface="Georgia" panose="02040502050405020303" pitchFamily="18" charset="0"/>
              </a:rPr>
            </a:br>
            <a:r>
              <a:rPr lang="en-US" sz="2700" dirty="0">
                <a:solidFill>
                  <a:schemeClr val="tx1"/>
                </a:solidFill>
                <a:latin typeface="Georgia" panose="02040502050405020303" pitchFamily="18" charset="0"/>
              </a:rPr>
              <a:t>The learning objectives for this session are for you to be able to:</a:t>
            </a:r>
            <a:br>
              <a:rPr lang="en-US" dirty="0"/>
            </a:br>
            <a:endParaRPr lang="en-US" dirty="0"/>
          </a:p>
        </p:txBody>
      </p:sp>
      <p:sp>
        <p:nvSpPr>
          <p:cNvPr id="3" name="Content Placeholder 2">
            <a:extLst>
              <a:ext uri="{FF2B5EF4-FFF2-40B4-BE49-F238E27FC236}">
                <a16:creationId xmlns:a16="http://schemas.microsoft.com/office/drawing/2014/main" id="{8CB2472B-D189-964A-A2BF-51A33881D569}"/>
              </a:ext>
            </a:extLst>
          </p:cNvPr>
          <p:cNvSpPr>
            <a:spLocks noGrp="1"/>
          </p:cNvSpPr>
          <p:nvPr>
            <p:ph idx="1"/>
          </p:nvPr>
        </p:nvSpPr>
        <p:spPr>
          <a:xfrm>
            <a:off x="1044482" y="1956403"/>
            <a:ext cx="8596668" cy="3880773"/>
          </a:xfrm>
        </p:spPr>
        <p:txBody>
          <a:bodyPr>
            <a:noAutofit/>
          </a:bodyPr>
          <a:lstStyle/>
          <a:p>
            <a:r>
              <a:rPr lang="en-US" sz="2200" dirty="0">
                <a:latin typeface="Georgia" panose="02040502050405020303" pitchFamily="18" charset="0"/>
              </a:rPr>
              <a:t>Describe why healthy relationships are important to recovery.</a:t>
            </a:r>
            <a:br>
              <a:rPr lang="en-US" sz="2200" dirty="0">
                <a:latin typeface="Georgia" panose="02040502050405020303" pitchFamily="18" charset="0"/>
              </a:rPr>
            </a:br>
            <a:endParaRPr lang="en-US" sz="2200" dirty="0">
              <a:latin typeface="Georgia" panose="02040502050405020303" pitchFamily="18" charset="0"/>
            </a:endParaRPr>
          </a:p>
          <a:p>
            <a:r>
              <a:rPr lang="en-US" sz="2200" dirty="0">
                <a:effectLst/>
                <a:latin typeface="Georgia" panose="02040502050405020303" pitchFamily="18" charset="0"/>
                <a:ea typeface="Calibri" panose="020F0502020204030204" pitchFamily="34" charset="0"/>
                <a:cs typeface="Times New Roman" panose="02020603050405020304" pitchFamily="18" charset="0"/>
              </a:rPr>
              <a:t>Identify </a:t>
            </a:r>
            <a:r>
              <a:rPr lang="en-US" sz="2200" i="1" dirty="0">
                <a:effectLst/>
                <a:latin typeface="Georgia" panose="02040502050405020303" pitchFamily="18" charset="0"/>
                <a:ea typeface="Calibri" panose="020F0502020204030204" pitchFamily="34" charset="0"/>
                <a:cs typeface="Times New Roman" panose="02020603050405020304" pitchFamily="18" charset="0"/>
              </a:rPr>
              <a:t>at least </a:t>
            </a:r>
            <a:r>
              <a:rPr lang="en-US" sz="2200" dirty="0">
                <a:effectLst/>
                <a:latin typeface="Georgia" panose="02040502050405020303" pitchFamily="18" charset="0"/>
                <a:ea typeface="Calibri" panose="020F0502020204030204" pitchFamily="34" charset="0"/>
                <a:cs typeface="Times New Roman" panose="02020603050405020304" pitchFamily="18" charset="0"/>
              </a:rPr>
              <a:t>three attributes of relationships that support recovery.</a:t>
            </a:r>
            <a:br>
              <a:rPr lang="en-US" sz="2200" dirty="0">
                <a:effectLst/>
                <a:latin typeface="Georgia" panose="02040502050405020303" pitchFamily="18" charset="0"/>
                <a:ea typeface="Calibri" panose="020F0502020204030204" pitchFamily="34" charset="0"/>
                <a:cs typeface="Times New Roman" panose="02020603050405020304" pitchFamily="18" charset="0"/>
              </a:rPr>
            </a:br>
            <a:endParaRPr lang="en-US" sz="2200" dirty="0">
              <a:effectLst/>
              <a:latin typeface="Georgia" panose="02040502050405020303" pitchFamily="18" charset="0"/>
              <a:ea typeface="Calibri" panose="020F0502020204030204" pitchFamily="34" charset="0"/>
              <a:cs typeface="Times New Roman" panose="02020603050405020304" pitchFamily="18" charset="0"/>
            </a:endParaRPr>
          </a:p>
          <a:p>
            <a:r>
              <a:rPr lang="en-US" sz="2200" dirty="0">
                <a:effectLst/>
                <a:latin typeface="Georgia" panose="02040502050405020303" pitchFamily="18" charset="0"/>
                <a:ea typeface="Calibri" panose="020F0502020204030204" pitchFamily="34" charset="0"/>
                <a:cs typeface="Times New Roman" panose="02020603050405020304" pitchFamily="18" charset="0"/>
              </a:rPr>
              <a:t>Recognize </a:t>
            </a:r>
            <a:r>
              <a:rPr lang="en-US" sz="2200" i="1" dirty="0">
                <a:effectLst/>
                <a:latin typeface="Georgia" panose="02040502050405020303" pitchFamily="18" charset="0"/>
                <a:ea typeface="Calibri" panose="020F0502020204030204" pitchFamily="34" charset="0"/>
                <a:cs typeface="Times New Roman" panose="02020603050405020304" pitchFamily="18" charset="0"/>
              </a:rPr>
              <a:t>at least </a:t>
            </a:r>
            <a:r>
              <a:rPr lang="en-US" sz="2200" dirty="0">
                <a:effectLst/>
                <a:latin typeface="Georgia" panose="02040502050405020303" pitchFamily="18" charset="0"/>
                <a:ea typeface="Calibri" panose="020F0502020204030204" pitchFamily="34" charset="0"/>
                <a:cs typeface="Times New Roman" panose="02020603050405020304" pitchFamily="18" charset="0"/>
              </a:rPr>
              <a:t>three ways to help people find, develop, and maintain (or  repair) relationships that support recovery.</a:t>
            </a:r>
            <a:br>
              <a:rPr lang="en-US" sz="2200" dirty="0">
                <a:effectLst/>
                <a:latin typeface="Georgia" panose="02040502050405020303" pitchFamily="18" charset="0"/>
                <a:ea typeface="Calibri" panose="020F0502020204030204" pitchFamily="34" charset="0"/>
                <a:cs typeface="Times New Roman" panose="02020603050405020304" pitchFamily="18" charset="0"/>
              </a:rPr>
            </a:br>
            <a:endParaRPr lang="en-US" sz="2200" dirty="0">
              <a:latin typeface="Georgia" panose="02040502050405020303" pitchFamily="18" charset="0"/>
              <a:ea typeface="Calibri" panose="020F0502020204030204" pitchFamily="34" charset="0"/>
              <a:cs typeface="Times New Roman" panose="02020603050405020304" pitchFamily="18" charset="0"/>
            </a:endParaRPr>
          </a:p>
          <a:p>
            <a:r>
              <a:rPr lang="en-US" sz="2200" dirty="0">
                <a:effectLst/>
                <a:latin typeface="Georgia" panose="02040502050405020303" pitchFamily="18" charset="0"/>
                <a:ea typeface="Calibri" panose="020F0502020204030204" pitchFamily="34" charset="0"/>
                <a:cs typeface="Times New Roman" panose="02020603050405020304" pitchFamily="18" charset="0"/>
              </a:rPr>
              <a:t>Locate </a:t>
            </a:r>
            <a:r>
              <a:rPr lang="en-US" sz="2200" i="1" dirty="0">
                <a:effectLst/>
                <a:latin typeface="Georgia" panose="02040502050405020303" pitchFamily="18" charset="0"/>
                <a:ea typeface="Calibri" panose="020F0502020204030204" pitchFamily="34" charset="0"/>
                <a:cs typeface="Times New Roman" panose="02020603050405020304" pitchFamily="18" charset="0"/>
              </a:rPr>
              <a:t>at least </a:t>
            </a:r>
            <a:r>
              <a:rPr lang="en-US" sz="2200" dirty="0">
                <a:effectLst/>
                <a:latin typeface="Georgia" panose="02040502050405020303" pitchFamily="18" charset="0"/>
                <a:ea typeface="Calibri" panose="020F0502020204030204" pitchFamily="34" charset="0"/>
                <a:cs typeface="Times New Roman" panose="02020603050405020304" pitchFamily="18" charset="0"/>
              </a:rPr>
              <a:t>three resources for further study.</a:t>
            </a:r>
            <a:endParaRPr lang="en-US" sz="2200" dirty="0">
              <a:latin typeface="Georgia" panose="02040502050405020303" pitchFamily="18" charset="0"/>
            </a:endParaRPr>
          </a:p>
        </p:txBody>
      </p:sp>
    </p:spTree>
    <p:extLst>
      <p:ext uri="{BB962C8B-B14F-4D97-AF65-F5344CB8AC3E}">
        <p14:creationId xmlns:p14="http://schemas.microsoft.com/office/powerpoint/2010/main" val="1763026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E21D9-E41D-CA90-9348-76B707440647}"/>
              </a:ext>
            </a:extLst>
          </p:cNvPr>
          <p:cNvSpPr>
            <a:spLocks noGrp="1"/>
          </p:cNvSpPr>
          <p:nvPr>
            <p:ph type="title"/>
          </p:nvPr>
        </p:nvSpPr>
        <p:spPr>
          <a:xfrm>
            <a:off x="445198" y="1596779"/>
            <a:ext cx="8672170" cy="461666"/>
          </a:xfrm>
        </p:spPr>
        <p:txBody>
          <a:bodyPr>
            <a:normAutofit/>
          </a:bodyPr>
          <a:lstStyle/>
          <a:p>
            <a:pPr algn="ctr"/>
            <a:r>
              <a:rPr lang="en-US" sz="2000" dirty="0">
                <a:solidFill>
                  <a:schemeClr val="tx1"/>
                </a:solidFill>
                <a:latin typeface="Georgia" panose="02040502050405020303" pitchFamily="18" charset="0"/>
              </a:rPr>
              <a:t>Some relationships in our lives support recovery while others do not. </a:t>
            </a:r>
          </a:p>
        </p:txBody>
      </p:sp>
      <p:sp>
        <p:nvSpPr>
          <p:cNvPr id="4" name="TextBox 3">
            <a:extLst>
              <a:ext uri="{FF2B5EF4-FFF2-40B4-BE49-F238E27FC236}">
                <a16:creationId xmlns:a16="http://schemas.microsoft.com/office/drawing/2014/main" id="{BB1D5B7C-0FDD-A0FD-4038-B71C93A9EC65}"/>
              </a:ext>
            </a:extLst>
          </p:cNvPr>
          <p:cNvSpPr txBox="1"/>
          <p:nvPr/>
        </p:nvSpPr>
        <p:spPr>
          <a:xfrm>
            <a:off x="1127462" y="780620"/>
            <a:ext cx="7341833" cy="461665"/>
          </a:xfrm>
          <a:prstGeom prst="rect">
            <a:avLst/>
          </a:prstGeom>
          <a:noFill/>
        </p:spPr>
        <p:txBody>
          <a:bodyPr wrap="square" rtlCol="0">
            <a:spAutoFit/>
          </a:bodyPr>
          <a:lstStyle/>
          <a:p>
            <a:pPr algn="ctr"/>
            <a:r>
              <a:rPr lang="en-US" sz="2400" b="1" dirty="0">
                <a:latin typeface="Georgia" panose="02040502050405020303" pitchFamily="18" charset="0"/>
              </a:rPr>
              <a:t>ATTRIBUTES OF RELATIONSHIPS</a:t>
            </a:r>
          </a:p>
        </p:txBody>
      </p:sp>
      <p:sp>
        <p:nvSpPr>
          <p:cNvPr id="6" name="TextBox 5">
            <a:extLst>
              <a:ext uri="{FF2B5EF4-FFF2-40B4-BE49-F238E27FC236}">
                <a16:creationId xmlns:a16="http://schemas.microsoft.com/office/drawing/2014/main" id="{11019726-88FD-80C5-DF71-C0FE87B8A58F}"/>
              </a:ext>
            </a:extLst>
          </p:cNvPr>
          <p:cNvSpPr txBox="1"/>
          <p:nvPr/>
        </p:nvSpPr>
        <p:spPr>
          <a:xfrm>
            <a:off x="445198" y="2844225"/>
            <a:ext cx="9507984" cy="584775"/>
          </a:xfrm>
          <a:prstGeom prst="rect">
            <a:avLst/>
          </a:prstGeom>
          <a:noFill/>
        </p:spPr>
        <p:txBody>
          <a:bodyPr wrap="square" rtlCol="0">
            <a:spAutoFit/>
          </a:bodyPr>
          <a:lstStyle/>
          <a:p>
            <a:r>
              <a:rPr lang="en-US" sz="1600" dirty="0"/>
              <a:t>Think about a relationship (work or personal) that made your recovery journey more difficult. List 5 things about the relationship that made it so challenging.  </a:t>
            </a:r>
          </a:p>
        </p:txBody>
      </p:sp>
      <p:sp>
        <p:nvSpPr>
          <p:cNvPr id="7" name="TextBox 6">
            <a:extLst>
              <a:ext uri="{FF2B5EF4-FFF2-40B4-BE49-F238E27FC236}">
                <a16:creationId xmlns:a16="http://schemas.microsoft.com/office/drawing/2014/main" id="{F82090B9-A7DE-ECB6-71A3-D44C1A037304}"/>
              </a:ext>
            </a:extLst>
          </p:cNvPr>
          <p:cNvSpPr txBox="1"/>
          <p:nvPr/>
        </p:nvSpPr>
        <p:spPr>
          <a:xfrm>
            <a:off x="2115516" y="2412939"/>
            <a:ext cx="5143296" cy="338554"/>
          </a:xfrm>
          <a:prstGeom prst="rect">
            <a:avLst/>
          </a:prstGeom>
          <a:noFill/>
        </p:spPr>
        <p:txBody>
          <a:bodyPr wrap="square" rtlCol="0">
            <a:spAutoFit/>
          </a:bodyPr>
          <a:lstStyle/>
          <a:p>
            <a:r>
              <a:rPr lang="en-US" sz="1600" b="1" dirty="0">
                <a:latin typeface="Georgia" panose="02040502050405020303" pitchFamily="18" charset="0"/>
              </a:rPr>
              <a:t>Attributes of relationships that hinder recovery</a:t>
            </a:r>
          </a:p>
        </p:txBody>
      </p:sp>
      <p:sp>
        <p:nvSpPr>
          <p:cNvPr id="8" name="Rectangle: Rounded Corners 7">
            <a:extLst>
              <a:ext uri="{FF2B5EF4-FFF2-40B4-BE49-F238E27FC236}">
                <a16:creationId xmlns:a16="http://schemas.microsoft.com/office/drawing/2014/main" id="{AD089001-F892-340C-DADF-74850242A6F4}"/>
              </a:ext>
            </a:extLst>
          </p:cNvPr>
          <p:cNvSpPr/>
          <p:nvPr/>
        </p:nvSpPr>
        <p:spPr>
          <a:xfrm>
            <a:off x="3764634" y="4424543"/>
            <a:ext cx="2678426" cy="4582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latin typeface="Georgia" panose="02040502050405020303" pitchFamily="18" charset="0"/>
              </a:rPr>
              <a:t>Lack of Respect</a:t>
            </a:r>
          </a:p>
        </p:txBody>
      </p:sp>
      <p:sp>
        <p:nvSpPr>
          <p:cNvPr id="9" name="TextBox 8">
            <a:extLst>
              <a:ext uri="{FF2B5EF4-FFF2-40B4-BE49-F238E27FC236}">
                <a16:creationId xmlns:a16="http://schemas.microsoft.com/office/drawing/2014/main" id="{6B4EC265-AE36-8BA4-6028-7CC8080FE504}"/>
              </a:ext>
            </a:extLst>
          </p:cNvPr>
          <p:cNvSpPr txBox="1"/>
          <p:nvPr/>
        </p:nvSpPr>
        <p:spPr>
          <a:xfrm>
            <a:off x="4781283" y="3685134"/>
            <a:ext cx="3488924" cy="400110"/>
          </a:xfrm>
          <a:prstGeom prst="rect">
            <a:avLst/>
          </a:prstGeom>
          <a:noFill/>
        </p:spPr>
        <p:txBody>
          <a:bodyPr wrap="square" rtlCol="0">
            <a:spAutoFit/>
          </a:bodyPr>
          <a:lstStyle/>
          <a:p>
            <a:pPr algn="ctr"/>
            <a:r>
              <a:rPr lang="en-US" sz="2000" b="1" i="1" dirty="0"/>
              <a:t>Examples:</a:t>
            </a:r>
            <a:r>
              <a:rPr lang="en-US" dirty="0"/>
              <a:t> </a:t>
            </a:r>
          </a:p>
        </p:txBody>
      </p:sp>
      <p:sp>
        <p:nvSpPr>
          <p:cNvPr id="10" name="Rectangle: Rounded Corners 9">
            <a:extLst>
              <a:ext uri="{FF2B5EF4-FFF2-40B4-BE49-F238E27FC236}">
                <a16:creationId xmlns:a16="http://schemas.microsoft.com/office/drawing/2014/main" id="{F82302B1-021B-D0F4-60A9-6D633FDDD2C9}"/>
              </a:ext>
            </a:extLst>
          </p:cNvPr>
          <p:cNvSpPr/>
          <p:nvPr/>
        </p:nvSpPr>
        <p:spPr>
          <a:xfrm>
            <a:off x="7006120" y="4469010"/>
            <a:ext cx="2947062" cy="3693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spc="-10"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L</a:t>
            </a:r>
            <a:r>
              <a:rPr lang="en-US" sz="1800" b="1" i="1" spc="-1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ack of Trust</a:t>
            </a:r>
            <a:endParaRPr lang="en-US" b="1" dirty="0"/>
          </a:p>
        </p:txBody>
      </p:sp>
      <p:sp>
        <p:nvSpPr>
          <p:cNvPr id="11" name="Rectangle: Rounded Corners 10">
            <a:extLst>
              <a:ext uri="{FF2B5EF4-FFF2-40B4-BE49-F238E27FC236}">
                <a16:creationId xmlns:a16="http://schemas.microsoft.com/office/drawing/2014/main" id="{3331BD4D-CB9D-8145-5152-69FF1F36BA6D}"/>
              </a:ext>
            </a:extLst>
          </p:cNvPr>
          <p:cNvSpPr/>
          <p:nvPr/>
        </p:nvSpPr>
        <p:spPr>
          <a:xfrm>
            <a:off x="5056490" y="5464553"/>
            <a:ext cx="3213717" cy="4582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latin typeface="Georgia" panose="02040502050405020303" pitchFamily="18" charset="0"/>
              </a:rPr>
              <a:t>Power Struggles</a:t>
            </a:r>
          </a:p>
        </p:txBody>
      </p:sp>
      <p:pic>
        <p:nvPicPr>
          <p:cNvPr id="12" name="Picture 11">
            <a:extLst>
              <a:ext uri="{FF2B5EF4-FFF2-40B4-BE49-F238E27FC236}">
                <a16:creationId xmlns:a16="http://schemas.microsoft.com/office/drawing/2014/main" id="{0968EC15-C21B-47E5-9002-C1E8AA292E9D}"/>
              </a:ext>
            </a:extLst>
          </p:cNvPr>
          <p:cNvPicPr>
            <a:picLocks noChangeAspect="1"/>
          </p:cNvPicPr>
          <p:nvPr/>
        </p:nvPicPr>
        <p:blipFill>
          <a:blip r:embed="rId2"/>
          <a:stretch>
            <a:fillRect/>
          </a:stretch>
        </p:blipFill>
        <p:spPr>
          <a:xfrm>
            <a:off x="644135" y="4083073"/>
            <a:ext cx="2396470" cy="2312751"/>
          </a:xfrm>
          <a:prstGeom prst="rect">
            <a:avLst/>
          </a:prstGeom>
        </p:spPr>
      </p:pic>
    </p:spTree>
    <p:extLst>
      <p:ext uri="{BB962C8B-B14F-4D97-AF65-F5344CB8AC3E}">
        <p14:creationId xmlns:p14="http://schemas.microsoft.com/office/powerpoint/2010/main" val="3137144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68C7BE-0E7F-6F52-425A-F74E594B8431}"/>
              </a:ext>
            </a:extLst>
          </p:cNvPr>
          <p:cNvSpPr txBox="1"/>
          <p:nvPr/>
        </p:nvSpPr>
        <p:spPr>
          <a:xfrm>
            <a:off x="1278382" y="940418"/>
            <a:ext cx="7341833" cy="461665"/>
          </a:xfrm>
          <a:prstGeom prst="rect">
            <a:avLst/>
          </a:prstGeom>
          <a:noFill/>
        </p:spPr>
        <p:txBody>
          <a:bodyPr wrap="square" rtlCol="0">
            <a:spAutoFit/>
          </a:bodyPr>
          <a:lstStyle/>
          <a:p>
            <a:pPr algn="ctr"/>
            <a:r>
              <a:rPr lang="en-US" sz="2400" b="1" dirty="0">
                <a:latin typeface="Georgia" panose="02040502050405020303" pitchFamily="18" charset="0"/>
              </a:rPr>
              <a:t>ATTRIBUTES OF RELATIONSHIPS</a:t>
            </a:r>
          </a:p>
        </p:txBody>
      </p:sp>
      <p:sp>
        <p:nvSpPr>
          <p:cNvPr id="5" name="Title 1">
            <a:extLst>
              <a:ext uri="{FF2B5EF4-FFF2-40B4-BE49-F238E27FC236}">
                <a16:creationId xmlns:a16="http://schemas.microsoft.com/office/drawing/2014/main" id="{CD901A4A-2480-5A80-7CF3-7D6222A8C8C9}"/>
              </a:ext>
            </a:extLst>
          </p:cNvPr>
          <p:cNvSpPr>
            <a:spLocks noGrp="1"/>
          </p:cNvSpPr>
          <p:nvPr>
            <p:ph type="title"/>
          </p:nvPr>
        </p:nvSpPr>
        <p:spPr>
          <a:xfrm>
            <a:off x="613213" y="1765455"/>
            <a:ext cx="8672170" cy="461666"/>
          </a:xfrm>
        </p:spPr>
        <p:txBody>
          <a:bodyPr>
            <a:normAutofit/>
          </a:bodyPr>
          <a:lstStyle/>
          <a:p>
            <a:pPr algn="ctr"/>
            <a:r>
              <a:rPr lang="en-US" sz="2000" dirty="0">
                <a:solidFill>
                  <a:schemeClr val="tx1"/>
                </a:solidFill>
                <a:latin typeface="Georgia" panose="02040502050405020303" pitchFamily="18" charset="0"/>
              </a:rPr>
              <a:t>Some relationships in our lives support recovery while others do not. </a:t>
            </a:r>
          </a:p>
        </p:txBody>
      </p:sp>
      <p:sp>
        <p:nvSpPr>
          <p:cNvPr id="6" name="TextBox 5">
            <a:extLst>
              <a:ext uri="{FF2B5EF4-FFF2-40B4-BE49-F238E27FC236}">
                <a16:creationId xmlns:a16="http://schemas.microsoft.com/office/drawing/2014/main" id="{4A4DE5DF-7C37-F6EA-7D31-187E0BA09D71}"/>
              </a:ext>
            </a:extLst>
          </p:cNvPr>
          <p:cNvSpPr txBox="1"/>
          <p:nvPr/>
        </p:nvSpPr>
        <p:spPr>
          <a:xfrm>
            <a:off x="2115516" y="2412939"/>
            <a:ext cx="5421626" cy="338554"/>
          </a:xfrm>
          <a:prstGeom prst="rect">
            <a:avLst/>
          </a:prstGeom>
          <a:noFill/>
        </p:spPr>
        <p:txBody>
          <a:bodyPr wrap="square" rtlCol="0">
            <a:spAutoFit/>
          </a:bodyPr>
          <a:lstStyle/>
          <a:p>
            <a:r>
              <a:rPr lang="en-US" sz="1600" b="1" dirty="0">
                <a:latin typeface="Georgia" panose="02040502050405020303" pitchFamily="18" charset="0"/>
              </a:rPr>
              <a:t>Attributes of relationships that support recovery</a:t>
            </a:r>
          </a:p>
        </p:txBody>
      </p:sp>
      <p:sp>
        <p:nvSpPr>
          <p:cNvPr id="7" name="TextBox 6">
            <a:extLst>
              <a:ext uri="{FF2B5EF4-FFF2-40B4-BE49-F238E27FC236}">
                <a16:creationId xmlns:a16="http://schemas.microsoft.com/office/drawing/2014/main" id="{FFB1A14E-BA00-C854-A010-77D89946893A}"/>
              </a:ext>
            </a:extLst>
          </p:cNvPr>
          <p:cNvSpPr txBox="1"/>
          <p:nvPr/>
        </p:nvSpPr>
        <p:spPr>
          <a:xfrm>
            <a:off x="445198" y="2844225"/>
            <a:ext cx="9462282" cy="670312"/>
          </a:xfrm>
          <a:prstGeom prst="rect">
            <a:avLst/>
          </a:prstGeom>
          <a:noFill/>
        </p:spPr>
        <p:txBody>
          <a:bodyPr wrap="square" rtlCol="0">
            <a:spAutoFit/>
          </a:bodyPr>
          <a:lstStyle/>
          <a:p>
            <a:pPr marL="0" marR="0">
              <a:lnSpc>
                <a:spcPct val="107000"/>
              </a:lnSpc>
              <a:spcBef>
                <a:spcPts val="0"/>
              </a:spcBef>
              <a:spcAft>
                <a:spcPts val="800"/>
              </a:spcAft>
            </a:pP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Think about a relationship (work or personal) that made your recovery journey easier. List five things about the relationship that made it supportive.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8" name="Picture 4" descr="Help Support Leader Images - Free Download on Freepik">
            <a:extLst>
              <a:ext uri="{FF2B5EF4-FFF2-40B4-BE49-F238E27FC236}">
                <a16:creationId xmlns:a16="http://schemas.microsoft.com/office/drawing/2014/main" id="{147CCAC2-FD47-1651-944A-96EACFA94ED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308" t="8132" r="16668" b="12933"/>
          <a:stretch/>
        </p:blipFill>
        <p:spPr bwMode="auto">
          <a:xfrm>
            <a:off x="445198" y="3844031"/>
            <a:ext cx="2840855" cy="240584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B7AE18F-2DD1-254A-6344-BFB517CE9555}"/>
              </a:ext>
            </a:extLst>
          </p:cNvPr>
          <p:cNvSpPr txBox="1"/>
          <p:nvPr/>
        </p:nvSpPr>
        <p:spPr>
          <a:xfrm>
            <a:off x="4949298" y="3697503"/>
            <a:ext cx="3488924" cy="400110"/>
          </a:xfrm>
          <a:prstGeom prst="rect">
            <a:avLst/>
          </a:prstGeom>
          <a:noFill/>
        </p:spPr>
        <p:txBody>
          <a:bodyPr wrap="square" rtlCol="0">
            <a:spAutoFit/>
          </a:bodyPr>
          <a:lstStyle/>
          <a:p>
            <a:pPr algn="ctr"/>
            <a:r>
              <a:rPr lang="en-US" sz="2000" b="1" i="1" dirty="0"/>
              <a:t>Examples:</a:t>
            </a:r>
            <a:r>
              <a:rPr lang="en-US" dirty="0"/>
              <a:t> </a:t>
            </a:r>
          </a:p>
        </p:txBody>
      </p:sp>
      <p:sp>
        <p:nvSpPr>
          <p:cNvPr id="9" name="Rectangle: Rounded Corners 8">
            <a:extLst>
              <a:ext uri="{FF2B5EF4-FFF2-40B4-BE49-F238E27FC236}">
                <a16:creationId xmlns:a16="http://schemas.microsoft.com/office/drawing/2014/main" id="{D68F0201-2C06-1C0E-6B9D-6C2AD7E3ED07}"/>
              </a:ext>
            </a:extLst>
          </p:cNvPr>
          <p:cNvSpPr/>
          <p:nvPr/>
        </p:nvSpPr>
        <p:spPr>
          <a:xfrm>
            <a:off x="3764634" y="4424543"/>
            <a:ext cx="2698310" cy="400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chemeClr val="tx1"/>
                </a:solidFill>
                <a:latin typeface="Georgia" panose="02040502050405020303" pitchFamily="18" charset="0"/>
              </a:rPr>
              <a:t>Respect</a:t>
            </a:r>
          </a:p>
        </p:txBody>
      </p:sp>
      <p:sp>
        <p:nvSpPr>
          <p:cNvPr id="10" name="Rectangle: Rounded Corners 9">
            <a:extLst>
              <a:ext uri="{FF2B5EF4-FFF2-40B4-BE49-F238E27FC236}">
                <a16:creationId xmlns:a16="http://schemas.microsoft.com/office/drawing/2014/main" id="{3830AB66-2901-227C-5908-75B63E08E0D3}"/>
              </a:ext>
            </a:extLst>
          </p:cNvPr>
          <p:cNvSpPr/>
          <p:nvPr/>
        </p:nvSpPr>
        <p:spPr>
          <a:xfrm>
            <a:off x="7032753" y="4412919"/>
            <a:ext cx="2947062" cy="3693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i="1" spc="-10"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Trust</a:t>
            </a:r>
            <a:endParaRPr lang="en-US" b="1" dirty="0"/>
          </a:p>
        </p:txBody>
      </p:sp>
      <p:sp>
        <p:nvSpPr>
          <p:cNvPr id="13" name="Rectangle: Rounded Corners 12">
            <a:extLst>
              <a:ext uri="{FF2B5EF4-FFF2-40B4-BE49-F238E27FC236}">
                <a16:creationId xmlns:a16="http://schemas.microsoft.com/office/drawing/2014/main" id="{CB3F81F1-C35C-21CD-FBFE-4525A462050D}"/>
              </a:ext>
            </a:extLst>
          </p:cNvPr>
          <p:cNvSpPr/>
          <p:nvPr/>
        </p:nvSpPr>
        <p:spPr>
          <a:xfrm>
            <a:off x="5085006" y="5365327"/>
            <a:ext cx="2947062" cy="3693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R</a:t>
            </a:r>
            <a:r>
              <a:rPr lang="en-US" sz="1800" b="1" i="1"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eciprocal </a:t>
            </a:r>
            <a:r>
              <a:rPr lang="en-US" b="1" i="1" dirty="0">
                <a:solidFill>
                  <a:srgbClr val="000000"/>
                </a:solidFill>
                <a:latin typeface="Georgia" panose="02040502050405020303" pitchFamily="18" charset="0"/>
                <a:ea typeface="Times New Roman" panose="02020603050405020304" pitchFamily="18" charset="0"/>
                <a:cs typeface="Times New Roman" panose="02020603050405020304" pitchFamily="18" charset="0"/>
              </a:rPr>
              <a:t>S</a:t>
            </a:r>
            <a:r>
              <a:rPr lang="en-US" sz="1800" b="1" i="1" dirty="0">
                <a:solidFill>
                  <a:srgbClr val="000000"/>
                </a:solidFill>
                <a:effectLst/>
                <a:latin typeface="Georgia" panose="02040502050405020303" pitchFamily="18" charset="0"/>
                <a:ea typeface="Times New Roman" panose="02020603050405020304" pitchFamily="18" charset="0"/>
                <a:cs typeface="Times New Roman" panose="02020603050405020304" pitchFamily="18" charset="0"/>
              </a:rPr>
              <a:t>haring</a:t>
            </a:r>
            <a:endParaRPr lang="en-US" b="1" dirty="0"/>
          </a:p>
        </p:txBody>
      </p:sp>
    </p:spTree>
    <p:extLst>
      <p:ext uri="{BB962C8B-B14F-4D97-AF65-F5344CB8AC3E}">
        <p14:creationId xmlns:p14="http://schemas.microsoft.com/office/powerpoint/2010/main" val="2079581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BB3E1D6-6CEB-AEB0-356B-91A353FACB41}"/>
              </a:ext>
            </a:extLst>
          </p:cNvPr>
          <p:cNvSpPr txBox="1"/>
          <p:nvPr/>
        </p:nvSpPr>
        <p:spPr>
          <a:xfrm>
            <a:off x="1278382" y="940418"/>
            <a:ext cx="7341833" cy="461665"/>
          </a:xfrm>
          <a:prstGeom prst="rect">
            <a:avLst/>
          </a:prstGeom>
          <a:noFill/>
        </p:spPr>
        <p:txBody>
          <a:bodyPr wrap="square" rtlCol="0">
            <a:spAutoFit/>
          </a:bodyPr>
          <a:lstStyle/>
          <a:p>
            <a:pPr algn="ctr"/>
            <a:r>
              <a:rPr lang="en-US" sz="2400" b="1" dirty="0">
                <a:latin typeface="Georgia" panose="02040502050405020303" pitchFamily="18" charset="0"/>
              </a:rPr>
              <a:t>SUPPORTIVE RELATIONSHIPS</a:t>
            </a:r>
          </a:p>
        </p:txBody>
      </p:sp>
      <p:sp>
        <p:nvSpPr>
          <p:cNvPr id="6" name="TextBox 5">
            <a:extLst>
              <a:ext uri="{FF2B5EF4-FFF2-40B4-BE49-F238E27FC236}">
                <a16:creationId xmlns:a16="http://schemas.microsoft.com/office/drawing/2014/main" id="{5E48973E-F558-1F85-A7D3-27F1EF5E323C}"/>
              </a:ext>
            </a:extLst>
          </p:cNvPr>
          <p:cNvSpPr txBox="1"/>
          <p:nvPr/>
        </p:nvSpPr>
        <p:spPr>
          <a:xfrm>
            <a:off x="692457" y="1553528"/>
            <a:ext cx="9277166" cy="3200876"/>
          </a:xfrm>
          <a:prstGeom prst="rect">
            <a:avLst/>
          </a:prstGeom>
          <a:noFill/>
        </p:spPr>
        <p:txBody>
          <a:bodyPr wrap="square">
            <a:spAutoFit/>
          </a:bodyPr>
          <a:lstStyle/>
          <a:p>
            <a:pPr marL="285750" indent="-285750">
              <a:buFont typeface="Wingdings" panose="05000000000000000000" pitchFamily="2" charset="2"/>
              <a:buChar char="Ø"/>
            </a:pPr>
            <a:r>
              <a:rPr lang="en-US" sz="1600" dirty="0">
                <a:effectLst/>
                <a:latin typeface="Georgia" panose="02040502050405020303" pitchFamily="18" charset="0"/>
                <a:ea typeface="Calibri" panose="020F0502020204030204" pitchFamily="34" charset="0"/>
                <a:cs typeface="Times New Roman" panose="02020603050405020304" pitchFamily="18" charset="0"/>
              </a:rPr>
              <a:t>Like recovery, every relationship is unique to the people in the relationship.</a:t>
            </a:r>
            <a:br>
              <a:rPr lang="en-US" sz="1600" dirty="0">
                <a:effectLst/>
                <a:latin typeface="Georgia" panose="02040502050405020303" pitchFamily="18" charset="0"/>
                <a:ea typeface="Calibri" panose="020F0502020204030204" pitchFamily="34" charset="0"/>
                <a:cs typeface="Times New Roman" panose="02020603050405020304" pitchFamily="18" charset="0"/>
              </a:rPr>
            </a:br>
            <a:r>
              <a:rPr lang="en-US" sz="1600" dirty="0">
                <a:effectLst/>
                <a:latin typeface="Georgia" panose="02040502050405020303" pitchFamily="18" charset="0"/>
                <a:ea typeface="Calibri" panose="020F0502020204030204" pitchFamily="34" charset="0"/>
                <a:cs typeface="Times New Roman" panose="02020603050405020304" pitchFamily="18" charset="0"/>
              </a:rPr>
              <a:t>There is no “right way” to have supportive relationships. There are many ways. As peer supporters we know, perhaps intuitively, that relationships are vital to virtually everyone. Indeed, we can be best described as “social creatures.” Why is this so? What benefits come from relationships? What problems can arise</a:t>
            </a:r>
          </a:p>
          <a:p>
            <a:pPr marL="285750" indent="-285750">
              <a:buFont typeface="Wingdings" panose="05000000000000000000" pitchFamily="2" charset="2"/>
              <a:buChar char="Ø"/>
            </a:pPr>
            <a:endParaRPr lang="en-US" sz="1600" dirty="0">
              <a:latin typeface="Georgia" panose="02040502050405020303" pitchFamily="18" charset="0"/>
              <a:cs typeface="Times New Roman" panose="02020603050405020304" pitchFamily="18" charset="0"/>
            </a:endParaRPr>
          </a:p>
          <a:p>
            <a:pPr marL="285750" indent="-285750">
              <a:buFont typeface="Wingdings" panose="05000000000000000000" pitchFamily="2" charset="2"/>
              <a:buChar char="Ø"/>
            </a:pPr>
            <a:r>
              <a:rPr lang="en-US" sz="1800" dirty="0">
                <a:effectLst/>
                <a:latin typeface="Georgia" panose="02040502050405020303" pitchFamily="18" charset="0"/>
                <a:ea typeface="Calibri" panose="020F0502020204030204" pitchFamily="34" charset="0"/>
                <a:cs typeface="Times New Roman" panose="02020603050405020304" pitchFamily="18" charset="0"/>
              </a:rPr>
              <a:t>We know that healthy, supportive relationships are especially important for persons in recovery from behavioral health disorders. Studies have shown relationships are an important part of almost everyone’s</a:t>
            </a:r>
            <a:br>
              <a:rPr lang="en-US" sz="1800" dirty="0">
                <a:effectLst/>
                <a:latin typeface="Georgia" panose="02040502050405020303" pitchFamily="18" charset="0"/>
                <a:ea typeface="Calibri" panose="020F0502020204030204" pitchFamily="34" charset="0"/>
                <a:cs typeface="Times New Roman" panose="02020603050405020304" pitchFamily="18" charset="0"/>
              </a:rPr>
            </a:br>
            <a:r>
              <a:rPr lang="en-US" sz="1800" dirty="0">
                <a:effectLst/>
                <a:latin typeface="Georgia" panose="02040502050405020303" pitchFamily="18" charset="0"/>
                <a:ea typeface="Calibri" panose="020F0502020204030204" pitchFamily="34" charset="0"/>
                <a:cs typeface="Times New Roman" panose="02020603050405020304" pitchFamily="18" charset="0"/>
              </a:rPr>
              <a:t>recovery.</a:t>
            </a:r>
          </a:p>
          <a:p>
            <a:pPr marL="285750" indent="-285750">
              <a:buFont typeface="Wingdings" panose="05000000000000000000" pitchFamily="2" charset="2"/>
              <a:buChar char="Ø"/>
            </a:pPr>
            <a:endParaRPr lang="en-US" dirty="0">
              <a:latin typeface="Georgia" panose="02040502050405020303" pitchFamily="18" charset="0"/>
              <a:cs typeface="Times New Roman" panose="02020603050405020304" pitchFamily="18" charset="0"/>
            </a:endParaRPr>
          </a:p>
          <a:p>
            <a:pPr marL="285750" indent="-285750">
              <a:buFont typeface="Wingdings" panose="05000000000000000000" pitchFamily="2" charset="2"/>
              <a:buChar char="Ø"/>
            </a:pPr>
            <a:endParaRPr lang="en-US" sz="1600" dirty="0"/>
          </a:p>
        </p:txBody>
      </p:sp>
    </p:spTree>
    <p:extLst>
      <p:ext uri="{BB962C8B-B14F-4D97-AF65-F5344CB8AC3E}">
        <p14:creationId xmlns:p14="http://schemas.microsoft.com/office/powerpoint/2010/main" val="2191493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EEAB8-959A-A2AF-36B2-67B3FED9D0CC}"/>
              </a:ext>
            </a:extLst>
          </p:cNvPr>
          <p:cNvSpPr>
            <a:spLocks noGrp="1"/>
          </p:cNvSpPr>
          <p:nvPr>
            <p:ph type="title"/>
          </p:nvPr>
        </p:nvSpPr>
        <p:spPr/>
        <p:txBody>
          <a:bodyPr/>
          <a:lstStyle/>
          <a:p>
            <a:pPr algn="ctr"/>
            <a:r>
              <a:rPr lang="en-US" sz="2800" b="1" i="1" dirty="0">
                <a:solidFill>
                  <a:schemeClr val="tx1"/>
                </a:solidFill>
                <a:latin typeface="Georgia" panose="02040502050405020303" pitchFamily="18" charset="0"/>
                <a:ea typeface="Calibri" panose="020F0502020204030204" pitchFamily="34" charset="0"/>
                <a:cs typeface="Times New Roman" panose="02020603050405020304" pitchFamily="18" charset="0"/>
              </a:rPr>
              <a:t>Recovery is supported through relationships and social networks:</a:t>
            </a:r>
            <a:endParaRPr lang="en-US" dirty="0">
              <a:solidFill>
                <a:schemeClr val="tx1"/>
              </a:solidFill>
            </a:endParaRPr>
          </a:p>
        </p:txBody>
      </p:sp>
      <p:sp>
        <p:nvSpPr>
          <p:cNvPr id="3" name="Content Placeholder 2">
            <a:extLst>
              <a:ext uri="{FF2B5EF4-FFF2-40B4-BE49-F238E27FC236}">
                <a16:creationId xmlns:a16="http://schemas.microsoft.com/office/drawing/2014/main" id="{D7F39956-CEDB-3A0B-1765-A4E6E9E5C388}"/>
              </a:ext>
            </a:extLst>
          </p:cNvPr>
          <p:cNvSpPr>
            <a:spLocks noGrp="1"/>
          </p:cNvSpPr>
          <p:nvPr>
            <p:ph idx="1"/>
          </p:nvPr>
        </p:nvSpPr>
        <p:spPr>
          <a:xfrm>
            <a:off x="204186" y="1930401"/>
            <a:ext cx="9069816" cy="2481801"/>
          </a:xfrm>
        </p:spPr>
        <p:txBody>
          <a:bodyPr>
            <a:normAutofit/>
          </a:bodyPr>
          <a:lstStyle/>
          <a:p>
            <a:pPr marL="0" indent="0">
              <a:buNone/>
            </a:pPr>
            <a:r>
              <a:rPr lang="en-US" sz="1800" i="1" dirty="0">
                <a:effectLst/>
                <a:latin typeface="Georgia" panose="02040502050405020303" pitchFamily="18" charset="0"/>
                <a:ea typeface="Calibri" panose="020F0502020204030204" pitchFamily="34" charset="0"/>
                <a:cs typeface="Times New Roman" panose="02020603050405020304" pitchFamily="18" charset="0"/>
              </a:rPr>
              <a:t>An important factor in the recovery process is the presence and involvement of people who believe in the person’s ability to recover; who offer hope, support, and encouragement; and who also suggest strategies and resources for change. Family members, peers, providers, faith groups, community members, and other allies form vital support networks. Through these relationships, people leave unhealthy and/or unfulfilling life roles behind and engage in new roles (e.g., partner, caregiver, friend,</a:t>
            </a:r>
            <a:br>
              <a:rPr lang="en-US" sz="1800" i="1" dirty="0">
                <a:effectLst/>
                <a:latin typeface="Georgia" panose="02040502050405020303" pitchFamily="18" charset="0"/>
                <a:ea typeface="Calibri" panose="020F0502020204030204" pitchFamily="34" charset="0"/>
                <a:cs typeface="Times New Roman" panose="02020603050405020304" pitchFamily="18" charset="0"/>
              </a:rPr>
            </a:br>
            <a:r>
              <a:rPr lang="en-US" sz="1800" i="1" dirty="0">
                <a:effectLst/>
                <a:latin typeface="Georgia" panose="02040502050405020303" pitchFamily="18" charset="0"/>
                <a:ea typeface="Calibri" panose="020F0502020204030204" pitchFamily="34" charset="0"/>
                <a:cs typeface="Times New Roman" panose="02020603050405020304" pitchFamily="18" charset="0"/>
              </a:rPr>
              <a:t>student, or employee) that lead to a greater sense of belonging, personhood, empowerment, autonomy, social inclusion, and community participation.</a:t>
            </a:r>
            <a:endParaRPr lang="en-US" dirty="0"/>
          </a:p>
        </p:txBody>
      </p:sp>
      <p:sp>
        <p:nvSpPr>
          <p:cNvPr id="4" name="TextBox 3">
            <a:extLst>
              <a:ext uri="{FF2B5EF4-FFF2-40B4-BE49-F238E27FC236}">
                <a16:creationId xmlns:a16="http://schemas.microsoft.com/office/drawing/2014/main" id="{38781B6F-2CFB-3486-1705-974F78133165}"/>
              </a:ext>
            </a:extLst>
          </p:cNvPr>
          <p:cNvSpPr txBox="1"/>
          <p:nvPr/>
        </p:nvSpPr>
        <p:spPr>
          <a:xfrm>
            <a:off x="443883" y="4669654"/>
            <a:ext cx="9312676" cy="1559401"/>
          </a:xfrm>
          <a:prstGeom prst="rect">
            <a:avLst/>
          </a:prstGeom>
          <a:noFill/>
        </p:spPr>
        <p:txBody>
          <a:bodyPr wrap="square" rtlCol="0">
            <a:spAutoFit/>
          </a:bodyPr>
          <a:lstStyle/>
          <a:p>
            <a:pPr marL="0" marR="0" algn="ctr">
              <a:lnSpc>
                <a:spcPct val="107000"/>
              </a:lnSpc>
              <a:spcBef>
                <a:spcPts val="0"/>
              </a:spcBef>
              <a:spcAft>
                <a:spcPts val="800"/>
              </a:spcAft>
            </a:pPr>
            <a:r>
              <a:rPr lang="en-US" sz="1800" b="1" dirty="0">
                <a:effectLst/>
                <a:latin typeface="Georgia" panose="02040502050405020303" pitchFamily="18" charset="0"/>
                <a:ea typeface="Calibri" panose="020F0502020204030204" pitchFamily="34" charset="0"/>
                <a:cs typeface="Times New Roman" panose="02020603050405020304" pitchFamily="18" charset="0"/>
              </a:rPr>
              <a:t>The purpose of this session is to explore the benefits and dynamics of relationships not only in our own lives, but in the lives of those we support. The intent is for you to gain more skills to share with the peers you support so that they, in turn, can develop (or restore) more, better, healthier relationships in their own lives.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313093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6BBF6-69FE-FCD3-D8AB-FF454DB57C92}"/>
              </a:ext>
            </a:extLst>
          </p:cNvPr>
          <p:cNvSpPr>
            <a:spLocks noGrp="1"/>
          </p:cNvSpPr>
          <p:nvPr>
            <p:ph type="title"/>
          </p:nvPr>
        </p:nvSpPr>
        <p:spPr>
          <a:xfrm>
            <a:off x="774989" y="361026"/>
            <a:ext cx="8596668" cy="553374"/>
          </a:xfrm>
        </p:spPr>
        <p:txBody>
          <a:bodyPr>
            <a:normAutofit/>
          </a:bodyPr>
          <a:lstStyle/>
          <a:p>
            <a:pPr algn="ctr"/>
            <a:r>
              <a:rPr lang="en-US" sz="2800" b="1"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rPr>
              <a:t>Benefits of supportive relationships</a:t>
            </a:r>
            <a:endParaRPr lang="en-US" sz="4800" dirty="0">
              <a:solidFill>
                <a:schemeClr val="tx1"/>
              </a:solidFill>
            </a:endParaRPr>
          </a:p>
        </p:txBody>
      </p:sp>
      <p:sp>
        <p:nvSpPr>
          <p:cNvPr id="3" name="Content Placeholder 2">
            <a:extLst>
              <a:ext uri="{FF2B5EF4-FFF2-40B4-BE49-F238E27FC236}">
                <a16:creationId xmlns:a16="http://schemas.microsoft.com/office/drawing/2014/main" id="{704A6DD9-1BAD-EF72-94B3-08FD5DD5CC15}"/>
              </a:ext>
            </a:extLst>
          </p:cNvPr>
          <p:cNvSpPr>
            <a:spLocks noGrp="1"/>
          </p:cNvSpPr>
          <p:nvPr>
            <p:ph idx="1"/>
          </p:nvPr>
        </p:nvSpPr>
        <p:spPr>
          <a:xfrm>
            <a:off x="677334" y="1184045"/>
            <a:ext cx="8596668" cy="3880773"/>
          </a:xfrm>
        </p:spPr>
        <p:txBody>
          <a:bodyPr>
            <a:normAutofit fontScale="92500" lnSpcReduction="20000"/>
          </a:bodyPr>
          <a:lstStyle/>
          <a:p>
            <a:pPr marL="0" marR="0">
              <a:lnSpc>
                <a:spcPct val="107000"/>
              </a:lnSpc>
              <a:spcBef>
                <a:spcPts val="0"/>
              </a:spcBef>
              <a:spcAft>
                <a:spcPts val="800"/>
              </a:spcAft>
            </a:pPr>
            <a:r>
              <a:rPr lang="en-US" sz="1800" dirty="0">
                <a:effectLst/>
                <a:latin typeface="Georgia" panose="02040502050405020303" pitchFamily="18" charset="0"/>
                <a:ea typeface="Calibri" panose="020F0502020204030204" pitchFamily="34" charset="0"/>
                <a:cs typeface="Times New Roman" panose="02020603050405020304" pitchFamily="18" charset="0"/>
              </a:rPr>
              <a:t>Just as we recognize the benefits of healthy relationships for our own lives, these benefits are important for everyone. It is unfortunate that some in our society believe people with behavioral health conditions cannot feel love as others do or value relationships “appropriately.”</a:t>
            </a:r>
            <a:br>
              <a:rPr lang="en-US" sz="1800" dirty="0">
                <a:effectLst/>
                <a:latin typeface="Georgia" panose="02040502050405020303" pitchFamily="18" charset="0"/>
                <a:ea typeface="Calibri" panose="020F0502020204030204" pitchFamily="34" charset="0"/>
                <a:cs typeface="Times New Roman" panose="02020603050405020304" pitchFamily="18" charset="0"/>
              </a:rPr>
            </a:b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Georgia" panose="02040502050405020303" pitchFamily="18" charset="0"/>
                <a:ea typeface="Calibri" panose="020F0502020204030204" pitchFamily="34" charset="0"/>
                <a:cs typeface="Times New Roman" panose="02020603050405020304" pitchFamily="18" charset="0"/>
              </a:rPr>
              <a:t>Studies have shown that positive, healthy relationships increase positive chemicals in the brain that help us build trust and fight depression and obesity. The same appears to be true for people who observe closeness between people and observe touch and acts of kindness. The positive chemical (oxytocin) produced by the body through touch associated with positive relationships helps reduce stress and may result in health benefits such as resilience to common colds, diabetes, and even cancer.</a:t>
            </a:r>
            <a:br>
              <a:rPr lang="en-US" sz="1800" dirty="0">
                <a:effectLst/>
                <a:latin typeface="Georgia" panose="02040502050405020303" pitchFamily="18" charset="0"/>
                <a:ea typeface="Calibri" panose="020F0502020204030204" pitchFamily="34" charset="0"/>
                <a:cs typeface="Times New Roman" panose="02020603050405020304" pitchFamily="18" charset="0"/>
              </a:rPr>
            </a:b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Georgia" panose="02040502050405020303" pitchFamily="18" charset="0"/>
                <a:ea typeface="Calibri" panose="020F0502020204030204" pitchFamily="34" charset="0"/>
                <a:cs typeface="Times New Roman" panose="02020603050405020304" pitchFamily="18" charset="0"/>
              </a:rPr>
              <a:t>There are many dimensions to relationships - each with risks, challenges and rewards. But the rewards of healthy, supportive relationships far outweigh the difficulties.</a:t>
            </a:r>
            <a:endParaRPr lang="en-US" dirty="0"/>
          </a:p>
        </p:txBody>
      </p:sp>
      <p:sp>
        <p:nvSpPr>
          <p:cNvPr id="4" name="TextBox 3">
            <a:extLst>
              <a:ext uri="{FF2B5EF4-FFF2-40B4-BE49-F238E27FC236}">
                <a16:creationId xmlns:a16="http://schemas.microsoft.com/office/drawing/2014/main" id="{0A7821D5-8E2C-1FD2-FE22-B317A253B154}"/>
              </a:ext>
            </a:extLst>
          </p:cNvPr>
          <p:cNvSpPr txBox="1"/>
          <p:nvPr/>
        </p:nvSpPr>
        <p:spPr>
          <a:xfrm>
            <a:off x="443883" y="5334464"/>
            <a:ext cx="9454719" cy="670312"/>
          </a:xfrm>
          <a:prstGeom prst="rect">
            <a:avLst/>
          </a:prstGeom>
          <a:noFill/>
        </p:spPr>
        <p:txBody>
          <a:bodyPr wrap="square" rtlCol="0">
            <a:spAutoFit/>
          </a:bodyPr>
          <a:lstStyle/>
          <a:p>
            <a:pPr marL="0" marR="0">
              <a:lnSpc>
                <a:spcPct val="107000"/>
              </a:lnSpc>
              <a:spcBef>
                <a:spcPts val="0"/>
              </a:spcBef>
              <a:spcAft>
                <a:spcPts val="800"/>
              </a:spcAft>
            </a:pPr>
            <a:r>
              <a:rPr lang="en-US" sz="1800" b="1" i="1" dirty="0">
                <a:effectLst/>
                <a:latin typeface="Georgia" panose="02040502050405020303" pitchFamily="18" charset="0"/>
                <a:ea typeface="Calibri" panose="020F0502020204030204" pitchFamily="34" charset="0"/>
                <a:cs typeface="Times New Roman" panose="02020603050405020304" pitchFamily="18" charset="0"/>
              </a:rPr>
              <a:t>When you think about the positive relationships that support your recovery, what are the benefits (things you gain) from being in those relationships? </a:t>
            </a:r>
            <a:endParaRPr lang="en-US" sz="1800" b="1"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3048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lationship Problem Stock Illustrations – 12,325 Relationship Problem  Stock Illustrations, Vectors &amp; Clipart - Dreamstime">
            <a:extLst>
              <a:ext uri="{FF2B5EF4-FFF2-40B4-BE49-F238E27FC236}">
                <a16:creationId xmlns:a16="http://schemas.microsoft.com/office/drawing/2014/main" id="{5532E407-221B-94C9-F961-82A0FD5833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363" y="4659678"/>
            <a:ext cx="3369076" cy="219832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601CB98-0AB7-5151-1D16-642934FF79E2}"/>
              </a:ext>
            </a:extLst>
          </p:cNvPr>
          <p:cNvSpPr>
            <a:spLocks noGrp="1"/>
          </p:cNvSpPr>
          <p:nvPr>
            <p:ph type="title"/>
          </p:nvPr>
        </p:nvSpPr>
        <p:spPr>
          <a:xfrm>
            <a:off x="668457" y="396536"/>
            <a:ext cx="8596668" cy="606641"/>
          </a:xfrm>
        </p:spPr>
        <p:txBody>
          <a:bodyPr>
            <a:normAutofit/>
          </a:bodyPr>
          <a:lstStyle/>
          <a:p>
            <a:pPr algn="ctr"/>
            <a:r>
              <a:rPr lang="en-US" sz="32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Challenges In </a:t>
            </a:r>
            <a:r>
              <a:rPr lang="en-US" sz="3200" b="1" dirty="0">
                <a:solidFill>
                  <a:srgbClr val="000000"/>
                </a:solidFill>
                <a:latin typeface="Georgia" panose="02040502050405020303" pitchFamily="18" charset="0"/>
                <a:ea typeface="Calibri" panose="020F0502020204030204" pitchFamily="34" charset="0"/>
                <a:cs typeface="Times New Roman" panose="02020603050405020304" pitchFamily="18" charset="0"/>
              </a:rPr>
              <a:t>R</a:t>
            </a:r>
            <a:r>
              <a:rPr lang="en-US" sz="3200" b="1"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elationships</a:t>
            </a:r>
            <a:endParaRPr lang="en-US" sz="5400" dirty="0"/>
          </a:p>
        </p:txBody>
      </p:sp>
      <p:sp>
        <p:nvSpPr>
          <p:cNvPr id="3" name="Content Placeholder 2">
            <a:extLst>
              <a:ext uri="{FF2B5EF4-FFF2-40B4-BE49-F238E27FC236}">
                <a16:creationId xmlns:a16="http://schemas.microsoft.com/office/drawing/2014/main" id="{12CC232B-0402-42EE-221C-F8BF8FECDC8D}"/>
              </a:ext>
            </a:extLst>
          </p:cNvPr>
          <p:cNvSpPr>
            <a:spLocks noGrp="1"/>
          </p:cNvSpPr>
          <p:nvPr>
            <p:ph idx="1"/>
          </p:nvPr>
        </p:nvSpPr>
        <p:spPr>
          <a:xfrm>
            <a:off x="1053358" y="1379247"/>
            <a:ext cx="9377904" cy="4950532"/>
          </a:xfrm>
        </p:spPr>
        <p:txBody>
          <a:bodyPr>
            <a:normAutofit/>
          </a:bodyPr>
          <a:lstStyle/>
          <a:p>
            <a:pPr marL="0" marR="0">
              <a:lnSpc>
                <a:spcPct val="107000"/>
              </a:lnSpc>
              <a:spcBef>
                <a:spcPts val="0"/>
              </a:spcBef>
              <a:spcAft>
                <a:spcPts val="800"/>
              </a:spcAft>
            </a:pP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As you might know from personal experience, people with behavioral health and similar conditions face many challenges in relationships. Some of those challenges are more difficult than people without behavioral health conditions face. Many of these challenges relate to symptoms, isolation, side effects/activators and stigma (both internal and external).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Georgia" panose="02040502050405020303" pitchFamily="18" charset="0"/>
                <a:ea typeface="Calibri" panose="020F0502020204030204" pitchFamily="34" charset="0"/>
                <a:cs typeface="Times New Roman" panose="02020603050405020304" pitchFamily="18" charset="0"/>
              </a:rPr>
              <a:t>But as a result of the recovery journey, people with these conditions have learned much about themselves. This self-awareness can be a valuable asset when it comes to creating and building healthy, supportive relationships.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800"/>
              </a:spcAft>
            </a:pPr>
            <a:r>
              <a:rPr lang="en-US" dirty="0">
                <a:solidFill>
                  <a:srgbClr val="000000"/>
                </a:solidFill>
                <a:latin typeface="Georgia" panose="02040502050405020303" pitchFamily="18" charset="0"/>
                <a:ea typeface="Calibri" panose="020F0502020204030204" pitchFamily="34" charset="0"/>
                <a:cs typeface="Times New Roman" panose="02020603050405020304" pitchFamily="18" charset="0"/>
              </a:rPr>
              <a:t>One role of the peer specialist is to recognize a peer’s strengths and encourage the peer to build upon those strengths to stretch their comfort zones and take the risks necessary to bring social relationships into their lives.</a:t>
            </a:r>
            <a:br>
              <a:rPr lang="en-US" dirty="0">
                <a:solidFill>
                  <a:srgbClr val="000000"/>
                </a:solidFill>
                <a:latin typeface="Georgia" panose="02040502050405020303" pitchFamily="18" charset="0"/>
                <a:ea typeface="Calibri" panose="020F0502020204030204" pitchFamily="34" charset="0"/>
                <a:cs typeface="Times New Roman" panose="02020603050405020304" pitchFamily="18" charset="0"/>
              </a:rPr>
            </a:b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65243401"/>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xtreme Shadow">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threePt" dir="tl">
              <a:rot lat="0" lon="0" rev="19800000"/>
            </a:lightRig>
          </a:scene3d>
          <a:sp3d prstMaterial="plastic">
            <a:bevelT w="25400" h="1905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38100" h="3175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283</TotalTime>
  <Words>1396</Words>
  <Application>Microsoft Office PowerPoint</Application>
  <PresentationFormat>Widescreen</PresentationFormat>
  <Paragraphs>73</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Calibri</vt:lpstr>
      <vt:lpstr>Georgia</vt:lpstr>
      <vt:lpstr>Times New Roman</vt:lpstr>
      <vt:lpstr>Trebuchet MS</vt:lpstr>
      <vt:lpstr>Wingdings</vt:lpstr>
      <vt:lpstr>Wingdings 3</vt:lpstr>
      <vt:lpstr>Facet</vt:lpstr>
      <vt:lpstr> Session 9 </vt:lpstr>
      <vt:lpstr>PowerPoint Presentation</vt:lpstr>
      <vt:lpstr>OBJECTIVES The learning objectives for this session are for you to be able to: </vt:lpstr>
      <vt:lpstr>Some relationships in our lives support recovery while others do not. </vt:lpstr>
      <vt:lpstr>Some relationships in our lives support recovery while others do not. </vt:lpstr>
      <vt:lpstr>PowerPoint Presentation</vt:lpstr>
      <vt:lpstr>Recovery is supported through relationships and social networks:</vt:lpstr>
      <vt:lpstr>Benefits of supportive relationships</vt:lpstr>
      <vt:lpstr>Challenges In Relationships</vt:lpstr>
      <vt:lpstr>Meeting New People</vt:lpstr>
      <vt:lpstr>Natural vs Paid/Formal Supports</vt:lpstr>
      <vt:lpstr>Review Questions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Session 13</dc:title>
  <dc:creator>Scott Breedlove</dc:creator>
  <cp:lastModifiedBy>Kimberly Crouch</cp:lastModifiedBy>
  <cp:revision>7</cp:revision>
  <dcterms:created xsi:type="dcterms:W3CDTF">2023-02-28T18:02:00Z</dcterms:created>
  <dcterms:modified xsi:type="dcterms:W3CDTF">2024-09-20T15:00:28Z</dcterms:modified>
</cp:coreProperties>
</file>