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1"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121A3E-577B-4908-AA2E-55A03B7EF099}" v="300" dt="2020-07-17T15:53:20.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4" d="100"/>
          <a:sy n="114" d="100"/>
        </p:scale>
        <p:origin x="18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ata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4"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BD7258-EE7E-44B9-B3DC-2A3FD8B40CCD}"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FA443276-96A0-4CB0-A0B1-5A4FD6AFAD51}">
      <dgm:prSet/>
      <dgm:spPr/>
      <dgm:t>
        <a:bodyPr/>
        <a:lstStyle/>
        <a:p>
          <a:r>
            <a:rPr lang="en-US" b="1" dirty="0"/>
            <a:t>Most often the Barriers that keep individuals from obtaining their Recovery goals are:</a:t>
          </a:r>
          <a:endParaRPr lang="en-US" dirty="0"/>
        </a:p>
      </dgm:t>
    </dgm:pt>
    <dgm:pt modelId="{2F2AFD99-299B-4F16-AD5C-332D79F5CEFB}" type="parTrans" cxnId="{12EE9400-329D-4827-B732-7810C35410FC}">
      <dgm:prSet/>
      <dgm:spPr/>
      <dgm:t>
        <a:bodyPr/>
        <a:lstStyle/>
        <a:p>
          <a:endParaRPr lang="en-US"/>
        </a:p>
      </dgm:t>
    </dgm:pt>
    <dgm:pt modelId="{D20B9953-3181-4AD4-9847-B855DD82EFAC}" type="sibTrans" cxnId="{12EE9400-329D-4827-B732-7810C35410FC}">
      <dgm:prSet/>
      <dgm:spPr/>
      <dgm:t>
        <a:bodyPr/>
        <a:lstStyle/>
        <a:p>
          <a:endParaRPr lang="en-US"/>
        </a:p>
      </dgm:t>
    </dgm:pt>
    <dgm:pt modelId="{E9C820E0-9D97-4B87-AC16-A3E3BEE28DC9}">
      <dgm:prSet/>
      <dgm:spPr/>
      <dgm:t>
        <a:bodyPr/>
        <a:lstStyle/>
        <a:p>
          <a:r>
            <a:rPr lang="en-US" dirty="0"/>
            <a:t>1. The symptoms and side-effects of medication or triggers of a behavioral health disorder </a:t>
          </a:r>
        </a:p>
      </dgm:t>
    </dgm:pt>
    <dgm:pt modelId="{BEC3E6A2-0564-44E0-968A-7E84A4AD219C}" type="parTrans" cxnId="{9686346C-8E43-4A6F-9ADA-F6B9BAA4E70C}">
      <dgm:prSet/>
      <dgm:spPr/>
      <dgm:t>
        <a:bodyPr/>
        <a:lstStyle/>
        <a:p>
          <a:endParaRPr lang="en-US"/>
        </a:p>
      </dgm:t>
    </dgm:pt>
    <dgm:pt modelId="{533EC0A5-8A3B-4FD7-BD36-7BBAADD302D7}" type="sibTrans" cxnId="{9686346C-8E43-4A6F-9ADA-F6B9BAA4E70C}">
      <dgm:prSet/>
      <dgm:spPr/>
      <dgm:t>
        <a:bodyPr/>
        <a:lstStyle/>
        <a:p>
          <a:endParaRPr lang="en-US"/>
        </a:p>
      </dgm:t>
    </dgm:pt>
    <dgm:pt modelId="{EC219CE8-8954-42CE-AEE3-5747E9B3C03A}">
      <dgm:prSet/>
      <dgm:spPr/>
      <dgm:t>
        <a:bodyPr/>
        <a:lstStyle/>
        <a:p>
          <a:r>
            <a:rPr lang="en-US" dirty="0"/>
            <a:t>2. Negative beliefs that others have about a person with a behavioral health disorder, and</a:t>
          </a:r>
        </a:p>
      </dgm:t>
    </dgm:pt>
    <dgm:pt modelId="{2C26E8F5-AC0E-4D80-B278-56701D64C4D5}" type="parTrans" cxnId="{9C393B31-3EF8-4358-80BF-019E89C2E2DA}">
      <dgm:prSet/>
      <dgm:spPr/>
      <dgm:t>
        <a:bodyPr/>
        <a:lstStyle/>
        <a:p>
          <a:endParaRPr lang="en-US"/>
        </a:p>
      </dgm:t>
    </dgm:pt>
    <dgm:pt modelId="{2266D605-C629-4FF8-AC6D-0B6F2A491052}" type="sibTrans" cxnId="{9C393B31-3EF8-4358-80BF-019E89C2E2DA}">
      <dgm:prSet/>
      <dgm:spPr/>
      <dgm:t>
        <a:bodyPr/>
        <a:lstStyle/>
        <a:p>
          <a:endParaRPr lang="en-US"/>
        </a:p>
      </dgm:t>
    </dgm:pt>
    <dgm:pt modelId="{697D408B-E8B4-4CFF-8727-BA806C4F9EFA}">
      <dgm:prSet/>
      <dgm:spPr/>
      <dgm:t>
        <a:bodyPr/>
        <a:lstStyle/>
        <a:p>
          <a:r>
            <a:rPr lang="en-US" dirty="0"/>
            <a:t>3. Negative beliefs that the person diagnosed with a behavioral health disorder has about  themselves     </a:t>
          </a:r>
        </a:p>
      </dgm:t>
    </dgm:pt>
    <dgm:pt modelId="{90ED59E2-22CE-404D-968A-BC0EE57BE154}" type="parTrans" cxnId="{28AEB390-C73D-43D9-A59F-471F28E1078A}">
      <dgm:prSet/>
      <dgm:spPr/>
      <dgm:t>
        <a:bodyPr/>
        <a:lstStyle/>
        <a:p>
          <a:endParaRPr lang="en-US"/>
        </a:p>
      </dgm:t>
    </dgm:pt>
    <dgm:pt modelId="{DC116949-FF94-4B63-B630-2981BD03EC76}" type="sibTrans" cxnId="{28AEB390-C73D-43D9-A59F-471F28E1078A}">
      <dgm:prSet/>
      <dgm:spPr/>
      <dgm:t>
        <a:bodyPr/>
        <a:lstStyle/>
        <a:p>
          <a:endParaRPr lang="en-US"/>
        </a:p>
      </dgm:t>
    </dgm:pt>
    <dgm:pt modelId="{30AA43E5-A0FD-4968-9489-613C6F18B85C}" type="pres">
      <dgm:prSet presAssocID="{50BD7258-EE7E-44B9-B3DC-2A3FD8B40CCD}" presName="root" presStyleCnt="0">
        <dgm:presLayoutVars>
          <dgm:dir/>
          <dgm:resizeHandles val="exact"/>
        </dgm:presLayoutVars>
      </dgm:prSet>
      <dgm:spPr/>
    </dgm:pt>
    <dgm:pt modelId="{CFA3C69F-AC20-42F4-A6BB-2AAEA9F79CDE}" type="pres">
      <dgm:prSet presAssocID="{FA443276-96A0-4CB0-A0B1-5A4FD6AFAD51}" presName="compNode" presStyleCnt="0"/>
      <dgm:spPr/>
    </dgm:pt>
    <dgm:pt modelId="{95138327-A58A-451D-9791-15AEE07C0616}" type="pres">
      <dgm:prSet presAssocID="{FA443276-96A0-4CB0-A0B1-5A4FD6AFAD51}" presName="bgRect" presStyleLbl="bgShp" presStyleIdx="0" presStyleCnt="4" custFlipVert="1" custScaleY="94320"/>
      <dgm:spPr/>
    </dgm:pt>
    <dgm:pt modelId="{6DD251C0-1E98-4DC4-9D0D-EEF1CD5EBD87}" type="pres">
      <dgm:prSet presAssocID="{FA443276-96A0-4CB0-A0B1-5A4FD6AFAD51}" presName="iconRect" presStyleLbl="node1" presStyleIdx="0" presStyleCnt="4"/>
      <dgm:spPr>
        <a:solidFill>
          <a:srgbClr val="00B0F0"/>
        </a:solidFill>
        <a:ln>
          <a:noFill/>
        </a:ln>
      </dgm:spPr>
    </dgm:pt>
    <dgm:pt modelId="{DFAC72EC-D75D-4131-B110-52B4BD5693FA}" type="pres">
      <dgm:prSet presAssocID="{FA443276-96A0-4CB0-A0B1-5A4FD6AFAD51}" presName="spaceRect" presStyleCnt="0"/>
      <dgm:spPr/>
    </dgm:pt>
    <dgm:pt modelId="{1B78DEFC-7F0E-452C-A755-0107A8104881}" type="pres">
      <dgm:prSet presAssocID="{FA443276-96A0-4CB0-A0B1-5A4FD6AFAD51}" presName="parTx" presStyleLbl="revTx" presStyleIdx="0" presStyleCnt="4">
        <dgm:presLayoutVars>
          <dgm:chMax val="0"/>
          <dgm:chPref val="0"/>
        </dgm:presLayoutVars>
      </dgm:prSet>
      <dgm:spPr/>
    </dgm:pt>
    <dgm:pt modelId="{6C379AAD-0A81-4427-9A8B-3CD8B4CF9FCF}" type="pres">
      <dgm:prSet presAssocID="{D20B9953-3181-4AD4-9847-B855DD82EFAC}" presName="sibTrans" presStyleCnt="0"/>
      <dgm:spPr/>
    </dgm:pt>
    <dgm:pt modelId="{A72B369C-DFDE-4108-A614-BBEF9C1A3325}" type="pres">
      <dgm:prSet presAssocID="{E9C820E0-9D97-4B87-AC16-A3E3BEE28DC9}" presName="compNode" presStyleCnt="0"/>
      <dgm:spPr/>
    </dgm:pt>
    <dgm:pt modelId="{09982D04-A055-449A-A6EE-E21171A11DAB}" type="pres">
      <dgm:prSet presAssocID="{E9C820E0-9D97-4B87-AC16-A3E3BEE28DC9}" presName="bgRect" presStyleLbl="bgShp" presStyleIdx="1" presStyleCnt="4"/>
      <dgm:spPr/>
    </dgm:pt>
    <dgm:pt modelId="{00F1A8AC-87E8-499E-8701-83F377FC4F61}" type="pres">
      <dgm:prSet presAssocID="{E9C820E0-9D97-4B87-AC16-A3E3BEE28DC9}" presName="iconRect" presStyleLbl="node1" presStyleIdx="1"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dicine"/>
        </a:ext>
      </dgm:extLst>
    </dgm:pt>
    <dgm:pt modelId="{E762B32F-5B23-4B00-9D2E-9B648AA10FCA}" type="pres">
      <dgm:prSet presAssocID="{E9C820E0-9D97-4B87-AC16-A3E3BEE28DC9}" presName="spaceRect" presStyleCnt="0"/>
      <dgm:spPr/>
    </dgm:pt>
    <dgm:pt modelId="{7EC67B78-04EB-4019-9018-DB26172094FF}" type="pres">
      <dgm:prSet presAssocID="{E9C820E0-9D97-4B87-AC16-A3E3BEE28DC9}" presName="parTx" presStyleLbl="revTx" presStyleIdx="1" presStyleCnt="4">
        <dgm:presLayoutVars>
          <dgm:chMax val="0"/>
          <dgm:chPref val="0"/>
        </dgm:presLayoutVars>
      </dgm:prSet>
      <dgm:spPr/>
    </dgm:pt>
    <dgm:pt modelId="{0F4756FF-9F6B-4660-9B9F-ABB6EF734568}" type="pres">
      <dgm:prSet presAssocID="{533EC0A5-8A3B-4FD7-BD36-7BBAADD302D7}" presName="sibTrans" presStyleCnt="0"/>
      <dgm:spPr/>
    </dgm:pt>
    <dgm:pt modelId="{63ECB65E-CABB-4EF0-A2C5-4C1CCC6F2A54}" type="pres">
      <dgm:prSet presAssocID="{EC219CE8-8954-42CE-AEE3-5747E9B3C03A}" presName="compNode" presStyleCnt="0"/>
      <dgm:spPr/>
    </dgm:pt>
    <dgm:pt modelId="{C3609B96-8A30-4E8A-85D9-A55724F763C7}" type="pres">
      <dgm:prSet presAssocID="{EC219CE8-8954-42CE-AEE3-5747E9B3C03A}" presName="bgRect" presStyleLbl="bgShp" presStyleIdx="2" presStyleCnt="4"/>
      <dgm:spPr/>
    </dgm:pt>
    <dgm:pt modelId="{EADE6D52-4427-47A0-AC11-A9BCBA2444B5}" type="pres">
      <dgm:prSet presAssocID="{EC219CE8-8954-42CE-AEE3-5747E9B3C03A}" presName="iconRect" presStyleLbl="node1" presStyleIdx="2"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145CD919-F0E2-4842-8BBC-CEF5CC96A0DA}" type="pres">
      <dgm:prSet presAssocID="{EC219CE8-8954-42CE-AEE3-5747E9B3C03A}" presName="spaceRect" presStyleCnt="0"/>
      <dgm:spPr/>
    </dgm:pt>
    <dgm:pt modelId="{FCDD365B-6749-46AA-92B6-B47E345E1DD1}" type="pres">
      <dgm:prSet presAssocID="{EC219CE8-8954-42CE-AEE3-5747E9B3C03A}" presName="parTx" presStyleLbl="revTx" presStyleIdx="2" presStyleCnt="4">
        <dgm:presLayoutVars>
          <dgm:chMax val="0"/>
          <dgm:chPref val="0"/>
        </dgm:presLayoutVars>
      </dgm:prSet>
      <dgm:spPr/>
    </dgm:pt>
    <dgm:pt modelId="{CAF41989-DC39-49BC-B443-F768D312C7CE}" type="pres">
      <dgm:prSet presAssocID="{2266D605-C629-4FF8-AC6D-0B6F2A491052}" presName="sibTrans" presStyleCnt="0"/>
      <dgm:spPr/>
    </dgm:pt>
    <dgm:pt modelId="{C6F68674-1FA2-4708-BE87-2A0E2C037158}" type="pres">
      <dgm:prSet presAssocID="{697D408B-E8B4-4CFF-8727-BA806C4F9EFA}" presName="compNode" presStyleCnt="0"/>
      <dgm:spPr/>
    </dgm:pt>
    <dgm:pt modelId="{B0EF3EC9-D1EA-4296-B471-6E59A9D427F2}" type="pres">
      <dgm:prSet presAssocID="{697D408B-E8B4-4CFF-8727-BA806C4F9EFA}" presName="bgRect" presStyleLbl="bgShp" presStyleIdx="3" presStyleCnt="4"/>
      <dgm:spPr/>
    </dgm:pt>
    <dgm:pt modelId="{A5B94E4D-5A6D-4904-B73A-68B00417B93F}" type="pres">
      <dgm:prSet presAssocID="{697D408B-E8B4-4CFF-8727-BA806C4F9EFA}" presName="iconRect" presStyleLbl="node1" presStyleIdx="3"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rain"/>
        </a:ext>
      </dgm:extLst>
    </dgm:pt>
    <dgm:pt modelId="{80C4D75B-6DFE-4F2C-B4D3-A37CA7258CCF}" type="pres">
      <dgm:prSet presAssocID="{697D408B-E8B4-4CFF-8727-BA806C4F9EFA}" presName="spaceRect" presStyleCnt="0"/>
      <dgm:spPr/>
    </dgm:pt>
    <dgm:pt modelId="{7A94BF2C-FAB4-4F07-B9FA-F9AF4D999CC3}" type="pres">
      <dgm:prSet presAssocID="{697D408B-E8B4-4CFF-8727-BA806C4F9EFA}" presName="parTx" presStyleLbl="revTx" presStyleIdx="3" presStyleCnt="4">
        <dgm:presLayoutVars>
          <dgm:chMax val="0"/>
          <dgm:chPref val="0"/>
        </dgm:presLayoutVars>
      </dgm:prSet>
      <dgm:spPr/>
    </dgm:pt>
  </dgm:ptLst>
  <dgm:cxnLst>
    <dgm:cxn modelId="{12EE9400-329D-4827-B732-7810C35410FC}" srcId="{50BD7258-EE7E-44B9-B3DC-2A3FD8B40CCD}" destId="{FA443276-96A0-4CB0-A0B1-5A4FD6AFAD51}" srcOrd="0" destOrd="0" parTransId="{2F2AFD99-299B-4F16-AD5C-332D79F5CEFB}" sibTransId="{D20B9953-3181-4AD4-9847-B855DD82EFAC}"/>
    <dgm:cxn modelId="{37367B24-2919-4E6E-BBE2-D51FF92D871A}" type="presOf" srcId="{E9C820E0-9D97-4B87-AC16-A3E3BEE28DC9}" destId="{7EC67B78-04EB-4019-9018-DB26172094FF}" srcOrd="0" destOrd="0" presId="urn:microsoft.com/office/officeart/2018/2/layout/IconVerticalSolidList"/>
    <dgm:cxn modelId="{9C393B31-3EF8-4358-80BF-019E89C2E2DA}" srcId="{50BD7258-EE7E-44B9-B3DC-2A3FD8B40CCD}" destId="{EC219CE8-8954-42CE-AEE3-5747E9B3C03A}" srcOrd="2" destOrd="0" parTransId="{2C26E8F5-AC0E-4D80-B278-56701D64C4D5}" sibTransId="{2266D605-C629-4FF8-AC6D-0B6F2A491052}"/>
    <dgm:cxn modelId="{298DE63E-C387-4810-BD59-2E0A2D3336A7}" type="presOf" srcId="{FA443276-96A0-4CB0-A0B1-5A4FD6AFAD51}" destId="{1B78DEFC-7F0E-452C-A755-0107A8104881}" srcOrd="0" destOrd="0" presId="urn:microsoft.com/office/officeart/2018/2/layout/IconVerticalSolidList"/>
    <dgm:cxn modelId="{C2330460-0CE3-4C72-8DBA-75C0AC99F47A}" type="presOf" srcId="{EC219CE8-8954-42CE-AEE3-5747E9B3C03A}" destId="{FCDD365B-6749-46AA-92B6-B47E345E1DD1}" srcOrd="0" destOrd="0" presId="urn:microsoft.com/office/officeart/2018/2/layout/IconVerticalSolidList"/>
    <dgm:cxn modelId="{9686346C-8E43-4A6F-9ADA-F6B9BAA4E70C}" srcId="{50BD7258-EE7E-44B9-B3DC-2A3FD8B40CCD}" destId="{E9C820E0-9D97-4B87-AC16-A3E3BEE28DC9}" srcOrd="1" destOrd="0" parTransId="{BEC3E6A2-0564-44E0-968A-7E84A4AD219C}" sibTransId="{533EC0A5-8A3B-4FD7-BD36-7BBAADD302D7}"/>
    <dgm:cxn modelId="{28AEB390-C73D-43D9-A59F-471F28E1078A}" srcId="{50BD7258-EE7E-44B9-B3DC-2A3FD8B40CCD}" destId="{697D408B-E8B4-4CFF-8727-BA806C4F9EFA}" srcOrd="3" destOrd="0" parTransId="{90ED59E2-22CE-404D-968A-BC0EE57BE154}" sibTransId="{DC116949-FF94-4B63-B630-2981BD03EC76}"/>
    <dgm:cxn modelId="{87ED84A9-55FD-48C0-BCBF-75592B2EE3C0}" type="presOf" srcId="{50BD7258-EE7E-44B9-B3DC-2A3FD8B40CCD}" destId="{30AA43E5-A0FD-4968-9489-613C6F18B85C}" srcOrd="0" destOrd="0" presId="urn:microsoft.com/office/officeart/2018/2/layout/IconVerticalSolidList"/>
    <dgm:cxn modelId="{00A151E1-5300-489E-B85A-5B8BB97407AE}" type="presOf" srcId="{697D408B-E8B4-4CFF-8727-BA806C4F9EFA}" destId="{7A94BF2C-FAB4-4F07-B9FA-F9AF4D999CC3}" srcOrd="0" destOrd="0" presId="urn:microsoft.com/office/officeart/2018/2/layout/IconVerticalSolidList"/>
    <dgm:cxn modelId="{2FD36B0B-F699-48E3-A347-22027DD47E5B}" type="presParOf" srcId="{30AA43E5-A0FD-4968-9489-613C6F18B85C}" destId="{CFA3C69F-AC20-42F4-A6BB-2AAEA9F79CDE}" srcOrd="0" destOrd="0" presId="urn:microsoft.com/office/officeart/2018/2/layout/IconVerticalSolidList"/>
    <dgm:cxn modelId="{645E3302-0305-4A13-BBE4-FDAAF1C5E424}" type="presParOf" srcId="{CFA3C69F-AC20-42F4-A6BB-2AAEA9F79CDE}" destId="{95138327-A58A-451D-9791-15AEE07C0616}" srcOrd="0" destOrd="0" presId="urn:microsoft.com/office/officeart/2018/2/layout/IconVerticalSolidList"/>
    <dgm:cxn modelId="{FFCB4937-F6E4-4B0B-AA22-013CAF3E1CFA}" type="presParOf" srcId="{CFA3C69F-AC20-42F4-A6BB-2AAEA9F79CDE}" destId="{6DD251C0-1E98-4DC4-9D0D-EEF1CD5EBD87}" srcOrd="1" destOrd="0" presId="urn:microsoft.com/office/officeart/2018/2/layout/IconVerticalSolidList"/>
    <dgm:cxn modelId="{77D2BA32-29E2-4954-B63D-0E92719CE5D1}" type="presParOf" srcId="{CFA3C69F-AC20-42F4-A6BB-2AAEA9F79CDE}" destId="{DFAC72EC-D75D-4131-B110-52B4BD5693FA}" srcOrd="2" destOrd="0" presId="urn:microsoft.com/office/officeart/2018/2/layout/IconVerticalSolidList"/>
    <dgm:cxn modelId="{2751A717-2A9A-4382-BC69-E112984C2C02}" type="presParOf" srcId="{CFA3C69F-AC20-42F4-A6BB-2AAEA9F79CDE}" destId="{1B78DEFC-7F0E-452C-A755-0107A8104881}" srcOrd="3" destOrd="0" presId="urn:microsoft.com/office/officeart/2018/2/layout/IconVerticalSolidList"/>
    <dgm:cxn modelId="{417193E6-86F2-446C-9721-902C568804E9}" type="presParOf" srcId="{30AA43E5-A0FD-4968-9489-613C6F18B85C}" destId="{6C379AAD-0A81-4427-9A8B-3CD8B4CF9FCF}" srcOrd="1" destOrd="0" presId="urn:microsoft.com/office/officeart/2018/2/layout/IconVerticalSolidList"/>
    <dgm:cxn modelId="{9D04782E-EAC0-49D8-83E5-6479B226AF51}" type="presParOf" srcId="{30AA43E5-A0FD-4968-9489-613C6F18B85C}" destId="{A72B369C-DFDE-4108-A614-BBEF9C1A3325}" srcOrd="2" destOrd="0" presId="urn:microsoft.com/office/officeart/2018/2/layout/IconVerticalSolidList"/>
    <dgm:cxn modelId="{806C27E7-C11F-42DD-AE58-AD09048663E5}" type="presParOf" srcId="{A72B369C-DFDE-4108-A614-BBEF9C1A3325}" destId="{09982D04-A055-449A-A6EE-E21171A11DAB}" srcOrd="0" destOrd="0" presId="urn:microsoft.com/office/officeart/2018/2/layout/IconVerticalSolidList"/>
    <dgm:cxn modelId="{250E57C5-B05A-43B0-A45B-EC3A99015096}" type="presParOf" srcId="{A72B369C-DFDE-4108-A614-BBEF9C1A3325}" destId="{00F1A8AC-87E8-499E-8701-83F377FC4F61}" srcOrd="1" destOrd="0" presId="urn:microsoft.com/office/officeart/2018/2/layout/IconVerticalSolidList"/>
    <dgm:cxn modelId="{00C08E03-3A60-4045-BB40-5B042E78C261}" type="presParOf" srcId="{A72B369C-DFDE-4108-A614-BBEF9C1A3325}" destId="{E762B32F-5B23-4B00-9D2E-9B648AA10FCA}" srcOrd="2" destOrd="0" presId="urn:microsoft.com/office/officeart/2018/2/layout/IconVerticalSolidList"/>
    <dgm:cxn modelId="{77B4F2EB-9394-40D1-BD6C-467CD31B0DC6}" type="presParOf" srcId="{A72B369C-DFDE-4108-A614-BBEF9C1A3325}" destId="{7EC67B78-04EB-4019-9018-DB26172094FF}" srcOrd="3" destOrd="0" presId="urn:microsoft.com/office/officeart/2018/2/layout/IconVerticalSolidList"/>
    <dgm:cxn modelId="{FD8E0934-67FD-4A7E-84AC-D2BFDDAD0A0C}" type="presParOf" srcId="{30AA43E5-A0FD-4968-9489-613C6F18B85C}" destId="{0F4756FF-9F6B-4660-9B9F-ABB6EF734568}" srcOrd="3" destOrd="0" presId="urn:microsoft.com/office/officeart/2018/2/layout/IconVerticalSolidList"/>
    <dgm:cxn modelId="{51D42147-CE92-41C5-99BF-FF2AD444721A}" type="presParOf" srcId="{30AA43E5-A0FD-4968-9489-613C6F18B85C}" destId="{63ECB65E-CABB-4EF0-A2C5-4C1CCC6F2A54}" srcOrd="4" destOrd="0" presId="urn:microsoft.com/office/officeart/2018/2/layout/IconVerticalSolidList"/>
    <dgm:cxn modelId="{45BDE5E5-A9E5-4D33-9B84-89150D8DB88E}" type="presParOf" srcId="{63ECB65E-CABB-4EF0-A2C5-4C1CCC6F2A54}" destId="{C3609B96-8A30-4E8A-85D9-A55724F763C7}" srcOrd="0" destOrd="0" presId="urn:microsoft.com/office/officeart/2018/2/layout/IconVerticalSolidList"/>
    <dgm:cxn modelId="{FA7264FC-6694-4208-A86B-BF12B9A4E827}" type="presParOf" srcId="{63ECB65E-CABB-4EF0-A2C5-4C1CCC6F2A54}" destId="{EADE6D52-4427-47A0-AC11-A9BCBA2444B5}" srcOrd="1" destOrd="0" presId="urn:microsoft.com/office/officeart/2018/2/layout/IconVerticalSolidList"/>
    <dgm:cxn modelId="{CE1674E5-682A-452D-BA95-1EA67B065CAB}" type="presParOf" srcId="{63ECB65E-CABB-4EF0-A2C5-4C1CCC6F2A54}" destId="{145CD919-F0E2-4842-8BBC-CEF5CC96A0DA}" srcOrd="2" destOrd="0" presId="urn:microsoft.com/office/officeart/2018/2/layout/IconVerticalSolidList"/>
    <dgm:cxn modelId="{7E6401E4-9FF3-4336-AF65-CA4B2091AEC0}" type="presParOf" srcId="{63ECB65E-CABB-4EF0-A2C5-4C1CCC6F2A54}" destId="{FCDD365B-6749-46AA-92B6-B47E345E1DD1}" srcOrd="3" destOrd="0" presId="urn:microsoft.com/office/officeart/2018/2/layout/IconVerticalSolidList"/>
    <dgm:cxn modelId="{94A64E32-E5E4-47CF-947B-C60D42FFD906}" type="presParOf" srcId="{30AA43E5-A0FD-4968-9489-613C6F18B85C}" destId="{CAF41989-DC39-49BC-B443-F768D312C7CE}" srcOrd="5" destOrd="0" presId="urn:microsoft.com/office/officeart/2018/2/layout/IconVerticalSolidList"/>
    <dgm:cxn modelId="{267D10BB-C1B6-4D4E-A625-8E2A71B70A3C}" type="presParOf" srcId="{30AA43E5-A0FD-4968-9489-613C6F18B85C}" destId="{C6F68674-1FA2-4708-BE87-2A0E2C037158}" srcOrd="6" destOrd="0" presId="urn:microsoft.com/office/officeart/2018/2/layout/IconVerticalSolidList"/>
    <dgm:cxn modelId="{03670378-C44C-4437-B5CC-48FD4866BA82}" type="presParOf" srcId="{C6F68674-1FA2-4708-BE87-2A0E2C037158}" destId="{B0EF3EC9-D1EA-4296-B471-6E59A9D427F2}" srcOrd="0" destOrd="0" presId="urn:microsoft.com/office/officeart/2018/2/layout/IconVerticalSolidList"/>
    <dgm:cxn modelId="{04183739-27E8-4C4E-8D6A-D2C9828C6CF9}" type="presParOf" srcId="{C6F68674-1FA2-4708-BE87-2A0E2C037158}" destId="{A5B94E4D-5A6D-4904-B73A-68B00417B93F}" srcOrd="1" destOrd="0" presId="urn:microsoft.com/office/officeart/2018/2/layout/IconVerticalSolidList"/>
    <dgm:cxn modelId="{470EB447-0A77-4C8F-92F8-758F7494E510}" type="presParOf" srcId="{C6F68674-1FA2-4708-BE87-2A0E2C037158}" destId="{80C4D75B-6DFE-4F2C-B4D3-A37CA7258CCF}" srcOrd="2" destOrd="0" presId="urn:microsoft.com/office/officeart/2018/2/layout/IconVerticalSolidList"/>
    <dgm:cxn modelId="{6BD9B7AC-BDFF-4288-9403-73CE5D454035}" type="presParOf" srcId="{C6F68674-1FA2-4708-BE87-2A0E2C037158}" destId="{7A94BF2C-FAB4-4F07-B9FA-F9AF4D999CC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E478FD-C3F5-44FF-9FD2-3F86C2537BD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2833CB7C-8698-4D99-BA86-7D414898D084}">
      <dgm:prSet/>
      <dgm:spPr/>
      <dgm:t>
        <a:bodyPr/>
        <a:lstStyle/>
        <a:p>
          <a:r>
            <a:rPr lang="en-US"/>
            <a:t>Setting a goal that symbolizes that you are moving on with your life is the heart of the recovery process. </a:t>
          </a:r>
        </a:p>
      </dgm:t>
    </dgm:pt>
    <dgm:pt modelId="{C971BB32-35C9-4F71-B4CE-9821890AFFFD}" type="parTrans" cxnId="{750C0076-8F08-48D3-9A70-CF12D0A1EECB}">
      <dgm:prSet/>
      <dgm:spPr/>
      <dgm:t>
        <a:bodyPr/>
        <a:lstStyle/>
        <a:p>
          <a:endParaRPr lang="en-US"/>
        </a:p>
      </dgm:t>
    </dgm:pt>
    <dgm:pt modelId="{CD2B7F05-8B50-438C-B891-5E65653A3336}" type="sibTrans" cxnId="{750C0076-8F08-48D3-9A70-CF12D0A1EECB}">
      <dgm:prSet/>
      <dgm:spPr/>
      <dgm:t>
        <a:bodyPr/>
        <a:lstStyle/>
        <a:p>
          <a:endParaRPr lang="en-US"/>
        </a:p>
      </dgm:t>
    </dgm:pt>
    <dgm:pt modelId="{80D37A3C-1380-4F30-9F5A-31D776BEA15B}">
      <dgm:prSet/>
      <dgm:spPr/>
      <dgm:t>
        <a:bodyPr/>
        <a:lstStyle/>
        <a:p>
          <a:r>
            <a:rPr lang="en-US"/>
            <a:t>Accomplishing a goal always involves changing the way you think and act. </a:t>
          </a:r>
        </a:p>
      </dgm:t>
    </dgm:pt>
    <dgm:pt modelId="{8716C76D-33B1-4CBF-8261-26C093A074BB}" type="parTrans" cxnId="{128AED72-1B13-4DEA-A34F-06B878FB5854}">
      <dgm:prSet/>
      <dgm:spPr/>
      <dgm:t>
        <a:bodyPr/>
        <a:lstStyle/>
        <a:p>
          <a:endParaRPr lang="en-US"/>
        </a:p>
      </dgm:t>
    </dgm:pt>
    <dgm:pt modelId="{AB14D6A6-4756-42D9-8EAD-4E02322A028A}" type="sibTrans" cxnId="{128AED72-1B13-4DEA-A34F-06B878FB5854}">
      <dgm:prSet/>
      <dgm:spPr/>
      <dgm:t>
        <a:bodyPr/>
        <a:lstStyle/>
        <a:p>
          <a:endParaRPr lang="en-US"/>
        </a:p>
      </dgm:t>
    </dgm:pt>
    <dgm:pt modelId="{DB258AF3-C668-449C-98FA-74C4343AB4A6}">
      <dgm:prSet/>
      <dgm:spPr/>
      <dgm:t>
        <a:bodyPr/>
        <a:lstStyle/>
        <a:p>
          <a:r>
            <a:rPr lang="en-US"/>
            <a:t>People are motivated to change the way they think and act when they see how their thinking and acting is preventing them from creating the kind of life that they want.</a:t>
          </a:r>
        </a:p>
      </dgm:t>
    </dgm:pt>
    <dgm:pt modelId="{9CEA8636-BA02-4AB2-9C32-8CF8D3C01567}" type="parTrans" cxnId="{999398EF-AF6B-4BA3-A99A-14F6EB3FE6D4}">
      <dgm:prSet/>
      <dgm:spPr/>
      <dgm:t>
        <a:bodyPr/>
        <a:lstStyle/>
        <a:p>
          <a:endParaRPr lang="en-US"/>
        </a:p>
      </dgm:t>
    </dgm:pt>
    <dgm:pt modelId="{0E8B4882-8891-4B62-A589-83BE1CF439CF}" type="sibTrans" cxnId="{999398EF-AF6B-4BA3-A99A-14F6EB3FE6D4}">
      <dgm:prSet/>
      <dgm:spPr/>
      <dgm:t>
        <a:bodyPr/>
        <a:lstStyle/>
        <a:p>
          <a:endParaRPr lang="en-US"/>
        </a:p>
      </dgm:t>
    </dgm:pt>
    <dgm:pt modelId="{A05EB747-3BF1-49CC-841F-656BCB88D68A}" type="pres">
      <dgm:prSet presAssocID="{75E478FD-C3F5-44FF-9FD2-3F86C2537BD3}" presName="root" presStyleCnt="0">
        <dgm:presLayoutVars>
          <dgm:dir/>
          <dgm:resizeHandles val="exact"/>
        </dgm:presLayoutVars>
      </dgm:prSet>
      <dgm:spPr/>
    </dgm:pt>
    <dgm:pt modelId="{E55A58C8-ACA7-4143-B714-49CF71BBA73F}" type="pres">
      <dgm:prSet presAssocID="{2833CB7C-8698-4D99-BA86-7D414898D084}" presName="compNode" presStyleCnt="0"/>
      <dgm:spPr/>
    </dgm:pt>
    <dgm:pt modelId="{B3DF6E73-88D3-471F-BB80-08FC79EB077A}" type="pres">
      <dgm:prSet presAssocID="{2833CB7C-8698-4D99-BA86-7D414898D084}" presName="bgRect" presStyleLbl="bgShp" presStyleIdx="0" presStyleCnt="3"/>
      <dgm:spPr/>
    </dgm:pt>
    <dgm:pt modelId="{2F14FE27-17C9-433F-8173-00B49190B3A0}" type="pres">
      <dgm:prSet presAssocID="{2833CB7C-8698-4D99-BA86-7D414898D084}" presName="iconRect" presStyleLbl="node1" presStyleIdx="0" presStyleCnt="3"/>
      <dgm:spPr>
        <a:solidFill>
          <a:schemeClr val="accent1"/>
        </a:solidFill>
        <a:ln>
          <a:noFill/>
        </a:ln>
      </dgm:spPr>
    </dgm:pt>
    <dgm:pt modelId="{1F1845A8-6A33-479A-B658-5B8BFE203A5F}" type="pres">
      <dgm:prSet presAssocID="{2833CB7C-8698-4D99-BA86-7D414898D084}" presName="spaceRect" presStyleCnt="0"/>
      <dgm:spPr/>
    </dgm:pt>
    <dgm:pt modelId="{0992C429-8812-4673-9451-1CB9918E14B0}" type="pres">
      <dgm:prSet presAssocID="{2833CB7C-8698-4D99-BA86-7D414898D084}" presName="parTx" presStyleLbl="revTx" presStyleIdx="0" presStyleCnt="3">
        <dgm:presLayoutVars>
          <dgm:chMax val="0"/>
          <dgm:chPref val="0"/>
        </dgm:presLayoutVars>
      </dgm:prSet>
      <dgm:spPr/>
    </dgm:pt>
    <dgm:pt modelId="{0200A11E-A6AB-4768-B48C-57B551AA5285}" type="pres">
      <dgm:prSet presAssocID="{CD2B7F05-8B50-438C-B891-5E65653A3336}" presName="sibTrans" presStyleCnt="0"/>
      <dgm:spPr/>
    </dgm:pt>
    <dgm:pt modelId="{BB5BF8A2-C3C3-476B-AC3F-60F74433A1BD}" type="pres">
      <dgm:prSet presAssocID="{80D37A3C-1380-4F30-9F5A-31D776BEA15B}" presName="compNode" presStyleCnt="0"/>
      <dgm:spPr/>
    </dgm:pt>
    <dgm:pt modelId="{655DADBA-04B6-4536-8B5E-3D77C9AA6A90}" type="pres">
      <dgm:prSet presAssocID="{80D37A3C-1380-4F30-9F5A-31D776BEA15B}" presName="bgRect" presStyleLbl="bgShp" presStyleIdx="1" presStyleCnt="3"/>
      <dgm:spPr/>
    </dgm:pt>
    <dgm:pt modelId="{F81C529D-FB2B-4E29-A0F3-869D297E6535}" type="pres">
      <dgm:prSet presAssocID="{80D37A3C-1380-4F30-9F5A-31D776BEA15B}" presName="iconRect" presStyleLbl="node1" presStyleIdx="1" presStyleCnt="3"/>
      <dgm:spPr>
        <a:solidFill>
          <a:schemeClr val="accent3">
            <a:lumMod val="50000"/>
          </a:schemeClr>
        </a:solidFill>
        <a:ln>
          <a:noFill/>
        </a:ln>
      </dgm:spPr>
    </dgm:pt>
    <dgm:pt modelId="{54E93C59-41A4-40C8-8427-A4FE7E226504}" type="pres">
      <dgm:prSet presAssocID="{80D37A3C-1380-4F30-9F5A-31D776BEA15B}" presName="spaceRect" presStyleCnt="0"/>
      <dgm:spPr/>
    </dgm:pt>
    <dgm:pt modelId="{6C594F6A-B998-41B4-A61E-4F626EB95039}" type="pres">
      <dgm:prSet presAssocID="{80D37A3C-1380-4F30-9F5A-31D776BEA15B}" presName="parTx" presStyleLbl="revTx" presStyleIdx="1" presStyleCnt="3">
        <dgm:presLayoutVars>
          <dgm:chMax val="0"/>
          <dgm:chPref val="0"/>
        </dgm:presLayoutVars>
      </dgm:prSet>
      <dgm:spPr/>
    </dgm:pt>
    <dgm:pt modelId="{3F8D23AA-E907-4485-BBA8-F04686821DA9}" type="pres">
      <dgm:prSet presAssocID="{AB14D6A6-4756-42D9-8EAD-4E02322A028A}" presName="sibTrans" presStyleCnt="0"/>
      <dgm:spPr/>
    </dgm:pt>
    <dgm:pt modelId="{492DA5B7-BF60-4ECE-82D3-D22DF0E07A2B}" type="pres">
      <dgm:prSet presAssocID="{DB258AF3-C668-449C-98FA-74C4343AB4A6}" presName="compNode" presStyleCnt="0"/>
      <dgm:spPr/>
    </dgm:pt>
    <dgm:pt modelId="{5F8085FA-5274-4A26-871A-FA56A2CF77D7}" type="pres">
      <dgm:prSet presAssocID="{DB258AF3-C668-449C-98FA-74C4343AB4A6}" presName="bgRect" presStyleLbl="bgShp" presStyleIdx="2" presStyleCnt="3"/>
      <dgm:spPr/>
    </dgm:pt>
    <dgm:pt modelId="{FAAEF4AC-5A05-4818-BE02-D2D9F10750D7}" type="pres">
      <dgm:prSet presAssocID="{DB258AF3-C668-449C-98FA-74C4343AB4A6}" presName="iconRect" presStyleLbl="node1" presStyleIdx="2" presStyleCnt="3"/>
      <dgm:spPr>
        <a:solidFill>
          <a:schemeClr val="accent3">
            <a:lumMod val="40000"/>
            <a:lumOff val="60000"/>
          </a:schemeClr>
        </a:solidFill>
        <a:ln>
          <a:noFill/>
        </a:ln>
      </dgm:spPr>
    </dgm:pt>
    <dgm:pt modelId="{A98B7C8F-EDBA-4742-8082-8E8011D7EB82}" type="pres">
      <dgm:prSet presAssocID="{DB258AF3-C668-449C-98FA-74C4343AB4A6}" presName="spaceRect" presStyleCnt="0"/>
      <dgm:spPr/>
    </dgm:pt>
    <dgm:pt modelId="{BAE2B7A5-9CBE-49C4-BAB0-BADAF9E15222}" type="pres">
      <dgm:prSet presAssocID="{DB258AF3-C668-449C-98FA-74C4343AB4A6}" presName="parTx" presStyleLbl="revTx" presStyleIdx="2" presStyleCnt="3">
        <dgm:presLayoutVars>
          <dgm:chMax val="0"/>
          <dgm:chPref val="0"/>
        </dgm:presLayoutVars>
      </dgm:prSet>
      <dgm:spPr/>
    </dgm:pt>
  </dgm:ptLst>
  <dgm:cxnLst>
    <dgm:cxn modelId="{2AC3230E-B71C-4083-AD35-259FDB79A460}" type="presOf" srcId="{75E478FD-C3F5-44FF-9FD2-3F86C2537BD3}" destId="{A05EB747-3BF1-49CC-841F-656BCB88D68A}" srcOrd="0" destOrd="0" presId="urn:microsoft.com/office/officeart/2018/2/layout/IconVerticalSolidList"/>
    <dgm:cxn modelId="{785C144F-4B2C-4A2C-A55E-FE7A3E81B747}" type="presOf" srcId="{80D37A3C-1380-4F30-9F5A-31D776BEA15B}" destId="{6C594F6A-B998-41B4-A61E-4F626EB95039}" srcOrd="0" destOrd="0" presId="urn:microsoft.com/office/officeart/2018/2/layout/IconVerticalSolidList"/>
    <dgm:cxn modelId="{128AED72-1B13-4DEA-A34F-06B878FB5854}" srcId="{75E478FD-C3F5-44FF-9FD2-3F86C2537BD3}" destId="{80D37A3C-1380-4F30-9F5A-31D776BEA15B}" srcOrd="1" destOrd="0" parTransId="{8716C76D-33B1-4CBF-8261-26C093A074BB}" sibTransId="{AB14D6A6-4756-42D9-8EAD-4E02322A028A}"/>
    <dgm:cxn modelId="{750C0076-8F08-48D3-9A70-CF12D0A1EECB}" srcId="{75E478FD-C3F5-44FF-9FD2-3F86C2537BD3}" destId="{2833CB7C-8698-4D99-BA86-7D414898D084}" srcOrd="0" destOrd="0" parTransId="{C971BB32-35C9-4F71-B4CE-9821890AFFFD}" sibTransId="{CD2B7F05-8B50-438C-B891-5E65653A3336}"/>
    <dgm:cxn modelId="{56149E92-D029-4E8A-9429-E5387DE14017}" type="presOf" srcId="{2833CB7C-8698-4D99-BA86-7D414898D084}" destId="{0992C429-8812-4673-9451-1CB9918E14B0}" srcOrd="0" destOrd="0" presId="urn:microsoft.com/office/officeart/2018/2/layout/IconVerticalSolidList"/>
    <dgm:cxn modelId="{F3CE80CE-3096-4970-9FC9-359FFA56DF4E}" type="presOf" srcId="{DB258AF3-C668-449C-98FA-74C4343AB4A6}" destId="{BAE2B7A5-9CBE-49C4-BAB0-BADAF9E15222}" srcOrd="0" destOrd="0" presId="urn:microsoft.com/office/officeart/2018/2/layout/IconVerticalSolidList"/>
    <dgm:cxn modelId="{999398EF-AF6B-4BA3-A99A-14F6EB3FE6D4}" srcId="{75E478FD-C3F5-44FF-9FD2-3F86C2537BD3}" destId="{DB258AF3-C668-449C-98FA-74C4343AB4A6}" srcOrd="2" destOrd="0" parTransId="{9CEA8636-BA02-4AB2-9C32-8CF8D3C01567}" sibTransId="{0E8B4882-8891-4B62-A589-83BE1CF439CF}"/>
    <dgm:cxn modelId="{D773A297-0546-4B4D-9FA6-6A905BB70033}" type="presParOf" srcId="{A05EB747-3BF1-49CC-841F-656BCB88D68A}" destId="{E55A58C8-ACA7-4143-B714-49CF71BBA73F}" srcOrd="0" destOrd="0" presId="urn:microsoft.com/office/officeart/2018/2/layout/IconVerticalSolidList"/>
    <dgm:cxn modelId="{734D2C64-1BF1-4643-8F17-5AED20F51E2B}" type="presParOf" srcId="{E55A58C8-ACA7-4143-B714-49CF71BBA73F}" destId="{B3DF6E73-88D3-471F-BB80-08FC79EB077A}" srcOrd="0" destOrd="0" presId="urn:microsoft.com/office/officeart/2018/2/layout/IconVerticalSolidList"/>
    <dgm:cxn modelId="{7C616313-5E41-49F0-BA72-9BF727C34456}" type="presParOf" srcId="{E55A58C8-ACA7-4143-B714-49CF71BBA73F}" destId="{2F14FE27-17C9-433F-8173-00B49190B3A0}" srcOrd="1" destOrd="0" presId="urn:microsoft.com/office/officeart/2018/2/layout/IconVerticalSolidList"/>
    <dgm:cxn modelId="{FBE3FA52-9C68-45F0-9062-BFA1B1199A81}" type="presParOf" srcId="{E55A58C8-ACA7-4143-B714-49CF71BBA73F}" destId="{1F1845A8-6A33-479A-B658-5B8BFE203A5F}" srcOrd="2" destOrd="0" presId="urn:microsoft.com/office/officeart/2018/2/layout/IconVerticalSolidList"/>
    <dgm:cxn modelId="{9EDC5D2F-410A-4A4C-95B5-35BB5E13423A}" type="presParOf" srcId="{E55A58C8-ACA7-4143-B714-49CF71BBA73F}" destId="{0992C429-8812-4673-9451-1CB9918E14B0}" srcOrd="3" destOrd="0" presId="urn:microsoft.com/office/officeart/2018/2/layout/IconVerticalSolidList"/>
    <dgm:cxn modelId="{459B68A8-5324-40AC-BE33-581D09487A91}" type="presParOf" srcId="{A05EB747-3BF1-49CC-841F-656BCB88D68A}" destId="{0200A11E-A6AB-4768-B48C-57B551AA5285}" srcOrd="1" destOrd="0" presId="urn:microsoft.com/office/officeart/2018/2/layout/IconVerticalSolidList"/>
    <dgm:cxn modelId="{E9D0FD9E-3B39-4634-93A0-9CA839714115}" type="presParOf" srcId="{A05EB747-3BF1-49CC-841F-656BCB88D68A}" destId="{BB5BF8A2-C3C3-476B-AC3F-60F74433A1BD}" srcOrd="2" destOrd="0" presId="urn:microsoft.com/office/officeart/2018/2/layout/IconVerticalSolidList"/>
    <dgm:cxn modelId="{22591D94-F6EF-4AFE-B6AC-E8F1A0E34F3A}" type="presParOf" srcId="{BB5BF8A2-C3C3-476B-AC3F-60F74433A1BD}" destId="{655DADBA-04B6-4536-8B5E-3D77C9AA6A90}" srcOrd="0" destOrd="0" presId="urn:microsoft.com/office/officeart/2018/2/layout/IconVerticalSolidList"/>
    <dgm:cxn modelId="{05ADA408-FE0D-44C5-9BDC-1CB611DB0F4C}" type="presParOf" srcId="{BB5BF8A2-C3C3-476B-AC3F-60F74433A1BD}" destId="{F81C529D-FB2B-4E29-A0F3-869D297E6535}" srcOrd="1" destOrd="0" presId="urn:microsoft.com/office/officeart/2018/2/layout/IconVerticalSolidList"/>
    <dgm:cxn modelId="{B89F03C4-31F4-45F4-BCD7-AEEE02286EEB}" type="presParOf" srcId="{BB5BF8A2-C3C3-476B-AC3F-60F74433A1BD}" destId="{54E93C59-41A4-40C8-8427-A4FE7E226504}" srcOrd="2" destOrd="0" presId="urn:microsoft.com/office/officeart/2018/2/layout/IconVerticalSolidList"/>
    <dgm:cxn modelId="{1896E10A-1F72-43B0-BC46-841B7C8A0740}" type="presParOf" srcId="{BB5BF8A2-C3C3-476B-AC3F-60F74433A1BD}" destId="{6C594F6A-B998-41B4-A61E-4F626EB95039}" srcOrd="3" destOrd="0" presId="urn:microsoft.com/office/officeart/2018/2/layout/IconVerticalSolidList"/>
    <dgm:cxn modelId="{B1309F35-8365-43B0-829A-A46583264907}" type="presParOf" srcId="{A05EB747-3BF1-49CC-841F-656BCB88D68A}" destId="{3F8D23AA-E907-4485-BBA8-F04686821DA9}" srcOrd="3" destOrd="0" presId="urn:microsoft.com/office/officeart/2018/2/layout/IconVerticalSolidList"/>
    <dgm:cxn modelId="{54251270-E084-4777-88FA-775928B8AD70}" type="presParOf" srcId="{A05EB747-3BF1-49CC-841F-656BCB88D68A}" destId="{492DA5B7-BF60-4ECE-82D3-D22DF0E07A2B}" srcOrd="4" destOrd="0" presId="urn:microsoft.com/office/officeart/2018/2/layout/IconVerticalSolidList"/>
    <dgm:cxn modelId="{53BF55F1-DE6C-4F5D-AF59-C2814A0112F4}" type="presParOf" srcId="{492DA5B7-BF60-4ECE-82D3-D22DF0E07A2B}" destId="{5F8085FA-5274-4A26-871A-FA56A2CF77D7}" srcOrd="0" destOrd="0" presId="urn:microsoft.com/office/officeart/2018/2/layout/IconVerticalSolidList"/>
    <dgm:cxn modelId="{53FD3CFD-499F-4110-80F0-B1DD873A9E48}" type="presParOf" srcId="{492DA5B7-BF60-4ECE-82D3-D22DF0E07A2B}" destId="{FAAEF4AC-5A05-4818-BE02-D2D9F10750D7}" srcOrd="1" destOrd="0" presId="urn:microsoft.com/office/officeart/2018/2/layout/IconVerticalSolidList"/>
    <dgm:cxn modelId="{73470DE5-9ED9-4CBB-9347-37A1D370EB02}" type="presParOf" srcId="{492DA5B7-BF60-4ECE-82D3-D22DF0E07A2B}" destId="{A98B7C8F-EDBA-4742-8082-8E8011D7EB82}" srcOrd="2" destOrd="0" presId="urn:microsoft.com/office/officeart/2018/2/layout/IconVerticalSolidList"/>
    <dgm:cxn modelId="{B4F5CFC2-7BD6-4FE7-BC11-A2C6E24E8414}" type="presParOf" srcId="{492DA5B7-BF60-4ECE-82D3-D22DF0E07A2B}" destId="{BAE2B7A5-9CBE-49C4-BAB0-BADAF9E1522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B3F578-0C36-43C1-82BB-52FD2787F4F7}"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2AF32F9-FB4E-4F80-9A1C-E5E300A074BB}">
      <dgm:prSet/>
      <dgm:spPr/>
      <dgm:t>
        <a:bodyPr/>
        <a:lstStyle/>
        <a:p>
          <a:r>
            <a:rPr lang="en-US"/>
            <a:t>Treatment Goal- Clinical and usually set by a treatment team.</a:t>
          </a:r>
        </a:p>
      </dgm:t>
    </dgm:pt>
    <dgm:pt modelId="{DEAA548E-22D5-4962-9E7B-40C227DC6E7A}" type="parTrans" cxnId="{4234D155-7BC3-41D1-9375-07C9FE23C11C}">
      <dgm:prSet/>
      <dgm:spPr/>
      <dgm:t>
        <a:bodyPr/>
        <a:lstStyle/>
        <a:p>
          <a:endParaRPr lang="en-US"/>
        </a:p>
      </dgm:t>
    </dgm:pt>
    <dgm:pt modelId="{8CACAD25-6873-4BC6-ABF5-4AF2A41BEA3E}" type="sibTrans" cxnId="{4234D155-7BC3-41D1-9375-07C9FE23C11C}">
      <dgm:prSet/>
      <dgm:spPr/>
      <dgm:t>
        <a:bodyPr/>
        <a:lstStyle/>
        <a:p>
          <a:endParaRPr lang="en-US"/>
        </a:p>
      </dgm:t>
    </dgm:pt>
    <dgm:pt modelId="{FC135631-E902-4EAC-B911-217CD5B04BC1}">
      <dgm:prSet/>
      <dgm:spPr/>
      <dgm:t>
        <a:bodyPr/>
        <a:lstStyle/>
        <a:p>
          <a:r>
            <a:rPr lang="en-US"/>
            <a:t>Recovery Goal- Non-Clinical and Self-Directed</a:t>
          </a:r>
        </a:p>
      </dgm:t>
    </dgm:pt>
    <dgm:pt modelId="{FA2D8522-5957-44BD-B523-23925962CF15}" type="parTrans" cxnId="{BB5D8C54-DE5C-4DB1-B4D1-F85A86BB4040}">
      <dgm:prSet/>
      <dgm:spPr/>
      <dgm:t>
        <a:bodyPr/>
        <a:lstStyle/>
        <a:p>
          <a:endParaRPr lang="en-US"/>
        </a:p>
      </dgm:t>
    </dgm:pt>
    <dgm:pt modelId="{05D0CEDE-A7DE-43A2-86BC-68F9FE1A02C0}" type="sibTrans" cxnId="{BB5D8C54-DE5C-4DB1-B4D1-F85A86BB4040}">
      <dgm:prSet/>
      <dgm:spPr/>
      <dgm:t>
        <a:bodyPr/>
        <a:lstStyle/>
        <a:p>
          <a:endParaRPr lang="en-US"/>
        </a:p>
      </dgm:t>
    </dgm:pt>
    <dgm:pt modelId="{F95B028D-8C34-4E1F-983F-A0C2794D023D}" type="pres">
      <dgm:prSet presAssocID="{BDB3F578-0C36-43C1-82BB-52FD2787F4F7}" presName="root" presStyleCnt="0">
        <dgm:presLayoutVars>
          <dgm:dir/>
          <dgm:resizeHandles val="exact"/>
        </dgm:presLayoutVars>
      </dgm:prSet>
      <dgm:spPr/>
    </dgm:pt>
    <dgm:pt modelId="{A2700F60-FCAC-4DA3-BB6E-BE23EB34B6F4}" type="pres">
      <dgm:prSet presAssocID="{F2AF32F9-FB4E-4F80-9A1C-E5E300A074BB}" presName="compNode" presStyleCnt="0"/>
      <dgm:spPr/>
    </dgm:pt>
    <dgm:pt modelId="{089E7FAD-872B-46D2-ACAB-E7BF2DEB77AA}" type="pres">
      <dgm:prSet presAssocID="{F2AF32F9-FB4E-4F80-9A1C-E5E300A074BB}" presName="bgRect" presStyleLbl="bgShp" presStyleIdx="0" presStyleCnt="2"/>
      <dgm:spPr/>
    </dgm:pt>
    <dgm:pt modelId="{B9171E44-0F8D-4472-AC07-915E1DE7A1EF}" type="pres">
      <dgm:prSet presAssocID="{F2AF32F9-FB4E-4F80-9A1C-E5E300A074BB}"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dicine"/>
        </a:ext>
      </dgm:extLst>
    </dgm:pt>
    <dgm:pt modelId="{F50D4439-36E6-48F9-996E-344755729C48}" type="pres">
      <dgm:prSet presAssocID="{F2AF32F9-FB4E-4F80-9A1C-E5E300A074BB}" presName="spaceRect" presStyleCnt="0"/>
      <dgm:spPr/>
    </dgm:pt>
    <dgm:pt modelId="{6C1CA7DF-1623-4815-9007-2B80B635E298}" type="pres">
      <dgm:prSet presAssocID="{F2AF32F9-FB4E-4F80-9A1C-E5E300A074BB}" presName="parTx" presStyleLbl="revTx" presStyleIdx="0" presStyleCnt="2">
        <dgm:presLayoutVars>
          <dgm:chMax val="0"/>
          <dgm:chPref val="0"/>
        </dgm:presLayoutVars>
      </dgm:prSet>
      <dgm:spPr/>
    </dgm:pt>
    <dgm:pt modelId="{72739F02-856B-474C-8224-0A2553AE56DE}" type="pres">
      <dgm:prSet presAssocID="{8CACAD25-6873-4BC6-ABF5-4AF2A41BEA3E}" presName="sibTrans" presStyleCnt="0"/>
      <dgm:spPr/>
    </dgm:pt>
    <dgm:pt modelId="{C3F1FA94-9F8E-4CEA-B3D9-4FDEC4DD28EC}" type="pres">
      <dgm:prSet presAssocID="{FC135631-E902-4EAC-B911-217CD5B04BC1}" presName="compNode" presStyleCnt="0"/>
      <dgm:spPr/>
    </dgm:pt>
    <dgm:pt modelId="{A77961B0-F610-4A2D-853E-14F8F0288857}" type="pres">
      <dgm:prSet presAssocID="{FC135631-E902-4EAC-B911-217CD5B04BC1}" presName="bgRect" presStyleLbl="bgShp" presStyleIdx="1" presStyleCnt="2"/>
      <dgm:spPr/>
    </dgm:pt>
    <dgm:pt modelId="{D9220918-6333-4F0A-A211-6E456EC6FC91}" type="pres">
      <dgm:prSet presAssocID="{FC135631-E902-4EAC-B911-217CD5B04BC1}"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llseye"/>
        </a:ext>
      </dgm:extLst>
    </dgm:pt>
    <dgm:pt modelId="{DA22EF3C-EEC5-4803-B424-1648FA6B6B50}" type="pres">
      <dgm:prSet presAssocID="{FC135631-E902-4EAC-B911-217CD5B04BC1}" presName="spaceRect" presStyleCnt="0"/>
      <dgm:spPr/>
    </dgm:pt>
    <dgm:pt modelId="{253ADD96-1FCE-4B51-B6F4-8C148E0B675C}" type="pres">
      <dgm:prSet presAssocID="{FC135631-E902-4EAC-B911-217CD5B04BC1}" presName="parTx" presStyleLbl="revTx" presStyleIdx="1" presStyleCnt="2">
        <dgm:presLayoutVars>
          <dgm:chMax val="0"/>
          <dgm:chPref val="0"/>
        </dgm:presLayoutVars>
      </dgm:prSet>
      <dgm:spPr/>
    </dgm:pt>
  </dgm:ptLst>
  <dgm:cxnLst>
    <dgm:cxn modelId="{4D1BC624-78A6-4F14-862B-4FEB3BA95C83}" type="presOf" srcId="{F2AF32F9-FB4E-4F80-9A1C-E5E300A074BB}" destId="{6C1CA7DF-1623-4815-9007-2B80B635E298}" srcOrd="0" destOrd="0" presId="urn:microsoft.com/office/officeart/2018/2/layout/IconVerticalSolidList"/>
    <dgm:cxn modelId="{33BA7A5E-F169-403C-A804-641C967E4B5D}" type="presOf" srcId="{BDB3F578-0C36-43C1-82BB-52FD2787F4F7}" destId="{F95B028D-8C34-4E1F-983F-A0C2794D023D}" srcOrd="0" destOrd="0" presId="urn:microsoft.com/office/officeart/2018/2/layout/IconVerticalSolidList"/>
    <dgm:cxn modelId="{8D02BC65-EBD2-4DE9-8C1F-C7227B0390E4}" type="presOf" srcId="{FC135631-E902-4EAC-B911-217CD5B04BC1}" destId="{253ADD96-1FCE-4B51-B6F4-8C148E0B675C}" srcOrd="0" destOrd="0" presId="urn:microsoft.com/office/officeart/2018/2/layout/IconVerticalSolidList"/>
    <dgm:cxn modelId="{BB5D8C54-DE5C-4DB1-B4D1-F85A86BB4040}" srcId="{BDB3F578-0C36-43C1-82BB-52FD2787F4F7}" destId="{FC135631-E902-4EAC-B911-217CD5B04BC1}" srcOrd="1" destOrd="0" parTransId="{FA2D8522-5957-44BD-B523-23925962CF15}" sibTransId="{05D0CEDE-A7DE-43A2-86BC-68F9FE1A02C0}"/>
    <dgm:cxn modelId="{4234D155-7BC3-41D1-9375-07C9FE23C11C}" srcId="{BDB3F578-0C36-43C1-82BB-52FD2787F4F7}" destId="{F2AF32F9-FB4E-4F80-9A1C-E5E300A074BB}" srcOrd="0" destOrd="0" parTransId="{DEAA548E-22D5-4962-9E7B-40C227DC6E7A}" sibTransId="{8CACAD25-6873-4BC6-ABF5-4AF2A41BEA3E}"/>
    <dgm:cxn modelId="{F51A3A45-FB9B-4C02-8F5A-6BB5CA8CF92A}" type="presParOf" srcId="{F95B028D-8C34-4E1F-983F-A0C2794D023D}" destId="{A2700F60-FCAC-4DA3-BB6E-BE23EB34B6F4}" srcOrd="0" destOrd="0" presId="urn:microsoft.com/office/officeart/2018/2/layout/IconVerticalSolidList"/>
    <dgm:cxn modelId="{BD4A80AF-DA14-4332-A8B6-70109463C58D}" type="presParOf" srcId="{A2700F60-FCAC-4DA3-BB6E-BE23EB34B6F4}" destId="{089E7FAD-872B-46D2-ACAB-E7BF2DEB77AA}" srcOrd="0" destOrd="0" presId="urn:microsoft.com/office/officeart/2018/2/layout/IconVerticalSolidList"/>
    <dgm:cxn modelId="{8BB42F3A-8A20-4396-BF89-135505C64861}" type="presParOf" srcId="{A2700F60-FCAC-4DA3-BB6E-BE23EB34B6F4}" destId="{B9171E44-0F8D-4472-AC07-915E1DE7A1EF}" srcOrd="1" destOrd="0" presId="urn:microsoft.com/office/officeart/2018/2/layout/IconVerticalSolidList"/>
    <dgm:cxn modelId="{F81987EF-D1A3-439E-A229-25637498F987}" type="presParOf" srcId="{A2700F60-FCAC-4DA3-BB6E-BE23EB34B6F4}" destId="{F50D4439-36E6-48F9-996E-344755729C48}" srcOrd="2" destOrd="0" presId="urn:microsoft.com/office/officeart/2018/2/layout/IconVerticalSolidList"/>
    <dgm:cxn modelId="{B8D6CA5A-884C-48B5-BD0E-C80427E2B7A1}" type="presParOf" srcId="{A2700F60-FCAC-4DA3-BB6E-BE23EB34B6F4}" destId="{6C1CA7DF-1623-4815-9007-2B80B635E298}" srcOrd="3" destOrd="0" presId="urn:microsoft.com/office/officeart/2018/2/layout/IconVerticalSolidList"/>
    <dgm:cxn modelId="{2902FC8A-2E2F-47D3-9C20-9FC9993ECBC8}" type="presParOf" srcId="{F95B028D-8C34-4E1F-983F-A0C2794D023D}" destId="{72739F02-856B-474C-8224-0A2553AE56DE}" srcOrd="1" destOrd="0" presId="urn:microsoft.com/office/officeart/2018/2/layout/IconVerticalSolidList"/>
    <dgm:cxn modelId="{285A89E8-94F9-4043-94BA-8CB39DE8F72B}" type="presParOf" srcId="{F95B028D-8C34-4E1F-983F-A0C2794D023D}" destId="{C3F1FA94-9F8E-4CEA-B3D9-4FDEC4DD28EC}" srcOrd="2" destOrd="0" presId="urn:microsoft.com/office/officeart/2018/2/layout/IconVerticalSolidList"/>
    <dgm:cxn modelId="{B71AC56E-6240-47EB-80F5-7A572AF164FC}" type="presParOf" srcId="{C3F1FA94-9F8E-4CEA-B3D9-4FDEC4DD28EC}" destId="{A77961B0-F610-4A2D-853E-14F8F0288857}" srcOrd="0" destOrd="0" presId="urn:microsoft.com/office/officeart/2018/2/layout/IconVerticalSolidList"/>
    <dgm:cxn modelId="{44A36BB4-13E3-4123-A5C3-5945A9989557}" type="presParOf" srcId="{C3F1FA94-9F8E-4CEA-B3D9-4FDEC4DD28EC}" destId="{D9220918-6333-4F0A-A211-6E456EC6FC91}" srcOrd="1" destOrd="0" presId="urn:microsoft.com/office/officeart/2018/2/layout/IconVerticalSolidList"/>
    <dgm:cxn modelId="{9B6530C3-6EC7-4A8F-8EAE-4D9F2C63E254}" type="presParOf" srcId="{C3F1FA94-9F8E-4CEA-B3D9-4FDEC4DD28EC}" destId="{DA22EF3C-EEC5-4803-B424-1648FA6B6B50}" srcOrd="2" destOrd="0" presId="urn:microsoft.com/office/officeart/2018/2/layout/IconVerticalSolidList"/>
    <dgm:cxn modelId="{599013D2-9331-4BE7-B8DB-AD09D21F9B48}" type="presParOf" srcId="{C3F1FA94-9F8E-4CEA-B3D9-4FDEC4DD28EC}" destId="{253ADD96-1FCE-4B51-B6F4-8C148E0B675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CAEC07B-317C-40D6-B9E1-66EA8EBB4EBA}"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B8A9E731-3F79-4999-AC8C-317A27D426E0}">
      <dgm:prSet phldrT="[Text]"/>
      <dgm:spPr/>
      <dgm:t>
        <a:bodyPr/>
        <a:lstStyle/>
        <a:p>
          <a:r>
            <a:rPr lang="en-US" dirty="0">
              <a:solidFill>
                <a:schemeClr val="tx1"/>
              </a:solidFill>
            </a:rPr>
            <a:t>1. Be Aware of the Possibilities</a:t>
          </a:r>
        </a:p>
      </dgm:t>
    </dgm:pt>
    <dgm:pt modelId="{30E1042D-0961-4E04-B841-2E5AD1731A0F}" type="parTrans" cxnId="{4B3BE60A-8A82-4E57-83CD-4DB5468E80E2}">
      <dgm:prSet/>
      <dgm:spPr/>
      <dgm:t>
        <a:bodyPr/>
        <a:lstStyle/>
        <a:p>
          <a:endParaRPr lang="en-US"/>
        </a:p>
      </dgm:t>
    </dgm:pt>
    <dgm:pt modelId="{847622B7-887F-4178-B54A-C628A2057E66}" type="sibTrans" cxnId="{4B3BE60A-8A82-4E57-83CD-4DB5468E80E2}">
      <dgm:prSet/>
      <dgm:spPr/>
      <dgm:t>
        <a:bodyPr/>
        <a:lstStyle/>
        <a:p>
          <a:endParaRPr lang="en-US"/>
        </a:p>
      </dgm:t>
    </dgm:pt>
    <dgm:pt modelId="{0FD741E1-0A9E-484D-9780-92D51458F8F6}">
      <dgm:prSet phldrT="[Text]"/>
      <dgm:spPr/>
      <dgm:t>
        <a:bodyPr/>
        <a:lstStyle/>
        <a:p>
          <a:r>
            <a:rPr lang="en-US" dirty="0">
              <a:solidFill>
                <a:schemeClr val="tx1"/>
              </a:solidFill>
            </a:rPr>
            <a:t>2. Choosing a </a:t>
          </a:r>
          <a:r>
            <a:rPr lang="en-US" dirty="0" err="1">
              <a:solidFill>
                <a:schemeClr val="tx1"/>
              </a:solidFill>
            </a:rPr>
            <a:t>Recovey</a:t>
          </a:r>
          <a:r>
            <a:rPr lang="en-US" dirty="0">
              <a:solidFill>
                <a:schemeClr val="tx1"/>
              </a:solidFill>
            </a:rPr>
            <a:t> Goal from all the Possibilities </a:t>
          </a:r>
        </a:p>
      </dgm:t>
    </dgm:pt>
    <dgm:pt modelId="{204DF8FC-C2E0-44EA-86C7-C607ACF7EA4B}" type="parTrans" cxnId="{5B3BFA04-84A3-4999-A788-D71A0885047E}">
      <dgm:prSet/>
      <dgm:spPr/>
      <dgm:t>
        <a:bodyPr/>
        <a:lstStyle/>
        <a:p>
          <a:endParaRPr lang="en-US"/>
        </a:p>
      </dgm:t>
    </dgm:pt>
    <dgm:pt modelId="{6E2EC6A9-FA4B-4E98-B238-D1FEC8823C96}" type="sibTrans" cxnId="{5B3BFA04-84A3-4999-A788-D71A0885047E}">
      <dgm:prSet/>
      <dgm:spPr/>
      <dgm:t>
        <a:bodyPr/>
        <a:lstStyle/>
        <a:p>
          <a:endParaRPr lang="en-US"/>
        </a:p>
      </dgm:t>
    </dgm:pt>
    <dgm:pt modelId="{AFF19C4D-AD89-4C74-A589-B02B68E88425}">
      <dgm:prSet phldrT="[Text]"/>
      <dgm:spPr/>
      <dgm:t>
        <a:bodyPr/>
        <a:lstStyle/>
        <a:p>
          <a:r>
            <a:rPr lang="en-US" dirty="0">
              <a:solidFill>
                <a:schemeClr val="tx1"/>
              </a:solidFill>
            </a:rPr>
            <a:t>3. Achieving the Recovery Goal you have chosen</a:t>
          </a:r>
        </a:p>
      </dgm:t>
    </dgm:pt>
    <dgm:pt modelId="{5F435D9C-93E9-4666-9370-554D163C3EA8}" type="parTrans" cxnId="{A3760D4E-6D8C-4265-B6FC-A7C9A44146F1}">
      <dgm:prSet/>
      <dgm:spPr/>
      <dgm:t>
        <a:bodyPr/>
        <a:lstStyle/>
        <a:p>
          <a:endParaRPr lang="en-US"/>
        </a:p>
      </dgm:t>
    </dgm:pt>
    <dgm:pt modelId="{9D190E40-A047-41C4-A123-6376D00BC156}" type="sibTrans" cxnId="{A3760D4E-6D8C-4265-B6FC-A7C9A44146F1}">
      <dgm:prSet/>
      <dgm:spPr/>
      <dgm:t>
        <a:bodyPr/>
        <a:lstStyle/>
        <a:p>
          <a:endParaRPr lang="en-US"/>
        </a:p>
      </dgm:t>
    </dgm:pt>
    <dgm:pt modelId="{3A9C6277-0C0D-4ED6-9179-9FDC4FF9C21F}">
      <dgm:prSet phldrT="[Text]"/>
      <dgm:spPr/>
      <dgm:t>
        <a:bodyPr/>
        <a:lstStyle/>
        <a:p>
          <a:r>
            <a:rPr lang="en-US" dirty="0">
              <a:solidFill>
                <a:schemeClr val="tx1"/>
              </a:solidFill>
            </a:rPr>
            <a:t>4. Maintaining </a:t>
          </a:r>
          <a:r>
            <a:rPr lang="en-US">
              <a:solidFill>
                <a:schemeClr val="tx1"/>
              </a:solidFill>
            </a:rPr>
            <a:t>the Recovery Goal </a:t>
          </a:r>
          <a:r>
            <a:rPr lang="en-US" dirty="0">
              <a:solidFill>
                <a:schemeClr val="tx1"/>
              </a:solidFill>
            </a:rPr>
            <a:t>you have achieved </a:t>
          </a:r>
        </a:p>
      </dgm:t>
    </dgm:pt>
    <dgm:pt modelId="{BCBDBD36-FF02-4812-9C10-FD0074C40525}" type="parTrans" cxnId="{7EA0ECD8-B75E-4B60-94B2-B9F3724D65BE}">
      <dgm:prSet/>
      <dgm:spPr/>
      <dgm:t>
        <a:bodyPr/>
        <a:lstStyle/>
        <a:p>
          <a:endParaRPr lang="en-US"/>
        </a:p>
      </dgm:t>
    </dgm:pt>
    <dgm:pt modelId="{7B2FEA2E-8B02-45AE-9F1C-D2E1967E2305}" type="sibTrans" cxnId="{7EA0ECD8-B75E-4B60-94B2-B9F3724D65BE}">
      <dgm:prSet/>
      <dgm:spPr/>
      <dgm:t>
        <a:bodyPr/>
        <a:lstStyle/>
        <a:p>
          <a:endParaRPr lang="en-US"/>
        </a:p>
      </dgm:t>
    </dgm:pt>
    <dgm:pt modelId="{75FB6C54-8C6D-4C36-AAC4-D5EE741D4DF4}" type="pres">
      <dgm:prSet presAssocID="{ACAEC07B-317C-40D6-B9E1-66EA8EBB4EBA}" presName="matrix" presStyleCnt="0">
        <dgm:presLayoutVars>
          <dgm:chMax val="1"/>
          <dgm:dir/>
          <dgm:resizeHandles val="exact"/>
        </dgm:presLayoutVars>
      </dgm:prSet>
      <dgm:spPr/>
    </dgm:pt>
    <dgm:pt modelId="{D3447B4D-84AF-42A7-B40B-05877EFE32C7}" type="pres">
      <dgm:prSet presAssocID="{ACAEC07B-317C-40D6-B9E1-66EA8EBB4EBA}" presName="diamond" presStyleLbl="bgShp" presStyleIdx="0" presStyleCnt="1" custScaleX="136830" custLinFactNeighborX="6342" custLinFactNeighborY="129"/>
      <dgm:spPr/>
    </dgm:pt>
    <dgm:pt modelId="{DDC40BB5-65CF-4F0C-AACB-8FB6DF3CF9C1}" type="pres">
      <dgm:prSet presAssocID="{ACAEC07B-317C-40D6-B9E1-66EA8EBB4EBA}" presName="quad1" presStyleLbl="node1" presStyleIdx="0" presStyleCnt="4" custLinFactNeighborX="-97429" custLinFactNeighborY="-9743">
        <dgm:presLayoutVars>
          <dgm:chMax val="0"/>
          <dgm:chPref val="0"/>
          <dgm:bulletEnabled val="1"/>
        </dgm:presLayoutVars>
      </dgm:prSet>
      <dgm:spPr/>
    </dgm:pt>
    <dgm:pt modelId="{5406171F-25C7-4E40-BD12-4C8A44BBA82F}" type="pres">
      <dgm:prSet presAssocID="{ACAEC07B-317C-40D6-B9E1-66EA8EBB4EBA}" presName="quad2" presStyleLbl="node1" presStyleIdx="1" presStyleCnt="4" custLinFactNeighborX="98397" custLinFactNeighborY="-11397">
        <dgm:presLayoutVars>
          <dgm:chMax val="0"/>
          <dgm:chPref val="0"/>
          <dgm:bulletEnabled val="1"/>
        </dgm:presLayoutVars>
      </dgm:prSet>
      <dgm:spPr/>
    </dgm:pt>
    <dgm:pt modelId="{CD62981B-EA7B-4280-8094-C1349B1A0F3D}" type="pres">
      <dgm:prSet presAssocID="{ACAEC07B-317C-40D6-B9E1-66EA8EBB4EBA}" presName="quad3" presStyleLbl="node1" presStyleIdx="2" presStyleCnt="4" custLinFactNeighborX="-34515" custLinFactNeighborY="4315">
        <dgm:presLayoutVars>
          <dgm:chMax val="0"/>
          <dgm:chPref val="0"/>
          <dgm:bulletEnabled val="1"/>
        </dgm:presLayoutVars>
      </dgm:prSet>
      <dgm:spPr/>
    </dgm:pt>
    <dgm:pt modelId="{2A450B4F-A168-49D4-97CE-43730B56E0DE}" type="pres">
      <dgm:prSet presAssocID="{ACAEC07B-317C-40D6-B9E1-66EA8EBB4EBA}" presName="quad4" presStyleLbl="node1" presStyleIdx="3" presStyleCnt="4" custLinFactNeighborX="35842" custLinFactNeighborY="4646">
        <dgm:presLayoutVars>
          <dgm:chMax val="0"/>
          <dgm:chPref val="0"/>
          <dgm:bulletEnabled val="1"/>
        </dgm:presLayoutVars>
      </dgm:prSet>
      <dgm:spPr/>
    </dgm:pt>
  </dgm:ptLst>
  <dgm:cxnLst>
    <dgm:cxn modelId="{5B3BFA04-84A3-4999-A788-D71A0885047E}" srcId="{ACAEC07B-317C-40D6-B9E1-66EA8EBB4EBA}" destId="{0FD741E1-0A9E-484D-9780-92D51458F8F6}" srcOrd="1" destOrd="0" parTransId="{204DF8FC-C2E0-44EA-86C7-C607ACF7EA4B}" sibTransId="{6E2EC6A9-FA4B-4E98-B238-D1FEC8823C96}"/>
    <dgm:cxn modelId="{4B3BE60A-8A82-4E57-83CD-4DB5468E80E2}" srcId="{ACAEC07B-317C-40D6-B9E1-66EA8EBB4EBA}" destId="{B8A9E731-3F79-4999-AC8C-317A27D426E0}" srcOrd="0" destOrd="0" parTransId="{30E1042D-0961-4E04-B841-2E5AD1731A0F}" sibTransId="{847622B7-887F-4178-B54A-C628A2057E66}"/>
    <dgm:cxn modelId="{9DB17212-750E-4AC2-BB60-34A8E9425898}" type="presOf" srcId="{B8A9E731-3F79-4999-AC8C-317A27D426E0}" destId="{DDC40BB5-65CF-4F0C-AACB-8FB6DF3CF9C1}" srcOrd="0" destOrd="0" presId="urn:microsoft.com/office/officeart/2005/8/layout/matrix3"/>
    <dgm:cxn modelId="{7A47BE19-4D10-4DA5-B82A-D1134190F38F}" type="presOf" srcId="{0FD741E1-0A9E-484D-9780-92D51458F8F6}" destId="{5406171F-25C7-4E40-BD12-4C8A44BBA82F}" srcOrd="0" destOrd="0" presId="urn:microsoft.com/office/officeart/2005/8/layout/matrix3"/>
    <dgm:cxn modelId="{A3760D4E-6D8C-4265-B6FC-A7C9A44146F1}" srcId="{ACAEC07B-317C-40D6-B9E1-66EA8EBB4EBA}" destId="{AFF19C4D-AD89-4C74-A589-B02B68E88425}" srcOrd="2" destOrd="0" parTransId="{5F435D9C-93E9-4666-9370-554D163C3EA8}" sibTransId="{9D190E40-A047-41C4-A123-6376D00BC156}"/>
    <dgm:cxn modelId="{7EA0ECD8-B75E-4B60-94B2-B9F3724D65BE}" srcId="{ACAEC07B-317C-40D6-B9E1-66EA8EBB4EBA}" destId="{3A9C6277-0C0D-4ED6-9179-9FDC4FF9C21F}" srcOrd="3" destOrd="0" parTransId="{BCBDBD36-FF02-4812-9C10-FD0074C40525}" sibTransId="{7B2FEA2E-8B02-45AE-9F1C-D2E1967E2305}"/>
    <dgm:cxn modelId="{6CBCE9DC-BE3F-4F55-9B42-1AADD0FAD8D2}" type="presOf" srcId="{3A9C6277-0C0D-4ED6-9179-9FDC4FF9C21F}" destId="{2A450B4F-A168-49D4-97CE-43730B56E0DE}" srcOrd="0" destOrd="0" presId="urn:microsoft.com/office/officeart/2005/8/layout/matrix3"/>
    <dgm:cxn modelId="{0D9848E4-EF74-4CA7-84CF-0DFA3342C459}" type="presOf" srcId="{AFF19C4D-AD89-4C74-A589-B02B68E88425}" destId="{CD62981B-EA7B-4280-8094-C1349B1A0F3D}" srcOrd="0" destOrd="0" presId="urn:microsoft.com/office/officeart/2005/8/layout/matrix3"/>
    <dgm:cxn modelId="{EB38FFEE-6F1F-442A-8BB1-FBE6490A0288}" type="presOf" srcId="{ACAEC07B-317C-40D6-B9E1-66EA8EBB4EBA}" destId="{75FB6C54-8C6D-4C36-AAC4-D5EE741D4DF4}" srcOrd="0" destOrd="0" presId="urn:microsoft.com/office/officeart/2005/8/layout/matrix3"/>
    <dgm:cxn modelId="{C4AC6315-D244-477C-AEC5-D58C02CC9459}" type="presParOf" srcId="{75FB6C54-8C6D-4C36-AAC4-D5EE741D4DF4}" destId="{D3447B4D-84AF-42A7-B40B-05877EFE32C7}" srcOrd="0" destOrd="0" presId="urn:microsoft.com/office/officeart/2005/8/layout/matrix3"/>
    <dgm:cxn modelId="{5EF39A0D-8A03-42C7-9043-ECA970FE5E84}" type="presParOf" srcId="{75FB6C54-8C6D-4C36-AAC4-D5EE741D4DF4}" destId="{DDC40BB5-65CF-4F0C-AACB-8FB6DF3CF9C1}" srcOrd="1" destOrd="0" presId="urn:microsoft.com/office/officeart/2005/8/layout/matrix3"/>
    <dgm:cxn modelId="{C3E8D897-BD48-4FE2-BE79-801DE13E5E01}" type="presParOf" srcId="{75FB6C54-8C6D-4C36-AAC4-D5EE741D4DF4}" destId="{5406171F-25C7-4E40-BD12-4C8A44BBA82F}" srcOrd="2" destOrd="0" presId="urn:microsoft.com/office/officeart/2005/8/layout/matrix3"/>
    <dgm:cxn modelId="{01E0C671-BC12-491F-9653-661C35ADF3D7}" type="presParOf" srcId="{75FB6C54-8C6D-4C36-AAC4-D5EE741D4DF4}" destId="{CD62981B-EA7B-4280-8094-C1349B1A0F3D}" srcOrd="3" destOrd="0" presId="urn:microsoft.com/office/officeart/2005/8/layout/matrix3"/>
    <dgm:cxn modelId="{CDFAAEEA-6A49-4655-A5A7-847F1D6D9C9E}" type="presParOf" srcId="{75FB6C54-8C6D-4C36-AAC4-D5EE741D4DF4}" destId="{2A450B4F-A168-49D4-97CE-43730B56E0DE}"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138327-A58A-451D-9791-15AEE07C0616}">
      <dsp:nvSpPr>
        <dsp:cNvPr id="0" name=""/>
        <dsp:cNvSpPr/>
      </dsp:nvSpPr>
      <dsp:spPr>
        <a:xfrm flipV="1">
          <a:off x="0" y="30815"/>
          <a:ext cx="6692813" cy="956938"/>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DD251C0-1E98-4DC4-9D0D-EEF1CD5EBD87}">
      <dsp:nvSpPr>
        <dsp:cNvPr id="0" name=""/>
        <dsp:cNvSpPr/>
      </dsp:nvSpPr>
      <dsp:spPr>
        <a:xfrm>
          <a:off x="306906" y="230279"/>
          <a:ext cx="558011" cy="558011"/>
        </a:xfrm>
        <a:prstGeom prst="rect">
          <a:avLst/>
        </a:prstGeom>
        <a:solidFill>
          <a:srgbClr val="00B0F0"/>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1B78DEFC-7F0E-452C-A755-0107A8104881}">
      <dsp:nvSpPr>
        <dsp:cNvPr id="0" name=""/>
        <dsp:cNvSpPr/>
      </dsp:nvSpPr>
      <dsp:spPr>
        <a:xfrm>
          <a:off x="1171823" y="2001"/>
          <a:ext cx="5520990" cy="1014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375" tIns="107375" rIns="107375" bIns="107375" numCol="1" spcCol="1270" anchor="ctr" anchorCtr="0">
          <a:noAutofit/>
        </a:bodyPr>
        <a:lstStyle/>
        <a:p>
          <a:pPr marL="0" lvl="0" indent="0" algn="l" defTabSz="889000">
            <a:lnSpc>
              <a:spcPct val="90000"/>
            </a:lnSpc>
            <a:spcBef>
              <a:spcPct val="0"/>
            </a:spcBef>
            <a:spcAft>
              <a:spcPct val="35000"/>
            </a:spcAft>
            <a:buNone/>
          </a:pPr>
          <a:r>
            <a:rPr lang="en-US" sz="2000" b="1" kern="1200" dirty="0"/>
            <a:t>Most often the Barriers that keep individuals from obtaining their Recovery goals are:</a:t>
          </a:r>
          <a:endParaRPr lang="en-US" sz="2000" kern="1200" dirty="0"/>
        </a:p>
      </dsp:txBody>
      <dsp:txXfrm>
        <a:off x="1171823" y="2001"/>
        <a:ext cx="5520990" cy="1014565"/>
      </dsp:txXfrm>
    </dsp:sp>
    <dsp:sp modelId="{09982D04-A055-449A-A6EE-E21171A11DAB}">
      <dsp:nvSpPr>
        <dsp:cNvPr id="0" name=""/>
        <dsp:cNvSpPr/>
      </dsp:nvSpPr>
      <dsp:spPr>
        <a:xfrm>
          <a:off x="0" y="1270208"/>
          <a:ext cx="6692813" cy="101456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0F1A8AC-87E8-499E-8701-83F377FC4F61}">
      <dsp:nvSpPr>
        <dsp:cNvPr id="0" name=""/>
        <dsp:cNvSpPr/>
      </dsp:nvSpPr>
      <dsp:spPr>
        <a:xfrm>
          <a:off x="306906" y="1498486"/>
          <a:ext cx="558011" cy="55801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EC67B78-04EB-4019-9018-DB26172094FF}">
      <dsp:nvSpPr>
        <dsp:cNvPr id="0" name=""/>
        <dsp:cNvSpPr/>
      </dsp:nvSpPr>
      <dsp:spPr>
        <a:xfrm>
          <a:off x="1171823" y="1270208"/>
          <a:ext cx="5520990" cy="1014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375" tIns="107375" rIns="107375" bIns="107375" numCol="1" spcCol="1270" anchor="ctr" anchorCtr="0">
          <a:noAutofit/>
        </a:bodyPr>
        <a:lstStyle/>
        <a:p>
          <a:pPr marL="0" lvl="0" indent="0" algn="l" defTabSz="889000">
            <a:lnSpc>
              <a:spcPct val="90000"/>
            </a:lnSpc>
            <a:spcBef>
              <a:spcPct val="0"/>
            </a:spcBef>
            <a:spcAft>
              <a:spcPct val="35000"/>
            </a:spcAft>
            <a:buNone/>
          </a:pPr>
          <a:r>
            <a:rPr lang="en-US" sz="2000" kern="1200" dirty="0"/>
            <a:t>1. The symptoms and side-effects of medication or triggers of a behavioral health disorder </a:t>
          </a:r>
        </a:p>
      </dsp:txBody>
      <dsp:txXfrm>
        <a:off x="1171823" y="1270208"/>
        <a:ext cx="5520990" cy="1014565"/>
      </dsp:txXfrm>
    </dsp:sp>
    <dsp:sp modelId="{C3609B96-8A30-4E8A-85D9-A55724F763C7}">
      <dsp:nvSpPr>
        <dsp:cNvPr id="0" name=""/>
        <dsp:cNvSpPr/>
      </dsp:nvSpPr>
      <dsp:spPr>
        <a:xfrm>
          <a:off x="0" y="2538415"/>
          <a:ext cx="6692813" cy="101456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DE6D52-4427-47A0-AC11-A9BCBA2444B5}">
      <dsp:nvSpPr>
        <dsp:cNvPr id="0" name=""/>
        <dsp:cNvSpPr/>
      </dsp:nvSpPr>
      <dsp:spPr>
        <a:xfrm>
          <a:off x="306906" y="2766692"/>
          <a:ext cx="558011" cy="55801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CDD365B-6749-46AA-92B6-B47E345E1DD1}">
      <dsp:nvSpPr>
        <dsp:cNvPr id="0" name=""/>
        <dsp:cNvSpPr/>
      </dsp:nvSpPr>
      <dsp:spPr>
        <a:xfrm>
          <a:off x="1171823" y="2538415"/>
          <a:ext cx="5520990" cy="1014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375" tIns="107375" rIns="107375" bIns="107375" numCol="1" spcCol="1270" anchor="ctr" anchorCtr="0">
          <a:noAutofit/>
        </a:bodyPr>
        <a:lstStyle/>
        <a:p>
          <a:pPr marL="0" lvl="0" indent="0" algn="l" defTabSz="889000">
            <a:lnSpc>
              <a:spcPct val="90000"/>
            </a:lnSpc>
            <a:spcBef>
              <a:spcPct val="0"/>
            </a:spcBef>
            <a:spcAft>
              <a:spcPct val="35000"/>
            </a:spcAft>
            <a:buNone/>
          </a:pPr>
          <a:r>
            <a:rPr lang="en-US" sz="2000" kern="1200" dirty="0"/>
            <a:t>2. Negative beliefs that others have about a person with a behavioral health disorder, and</a:t>
          </a:r>
        </a:p>
      </dsp:txBody>
      <dsp:txXfrm>
        <a:off x="1171823" y="2538415"/>
        <a:ext cx="5520990" cy="1014565"/>
      </dsp:txXfrm>
    </dsp:sp>
    <dsp:sp modelId="{B0EF3EC9-D1EA-4296-B471-6E59A9D427F2}">
      <dsp:nvSpPr>
        <dsp:cNvPr id="0" name=""/>
        <dsp:cNvSpPr/>
      </dsp:nvSpPr>
      <dsp:spPr>
        <a:xfrm>
          <a:off x="0" y="3806622"/>
          <a:ext cx="6692813" cy="101456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B94E4D-5A6D-4904-B73A-68B00417B93F}">
      <dsp:nvSpPr>
        <dsp:cNvPr id="0" name=""/>
        <dsp:cNvSpPr/>
      </dsp:nvSpPr>
      <dsp:spPr>
        <a:xfrm>
          <a:off x="306906" y="4034899"/>
          <a:ext cx="558011" cy="55801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A94BF2C-FAB4-4F07-B9FA-F9AF4D999CC3}">
      <dsp:nvSpPr>
        <dsp:cNvPr id="0" name=""/>
        <dsp:cNvSpPr/>
      </dsp:nvSpPr>
      <dsp:spPr>
        <a:xfrm>
          <a:off x="1171823" y="3806622"/>
          <a:ext cx="5520990" cy="10145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7375" tIns="107375" rIns="107375" bIns="107375" numCol="1" spcCol="1270" anchor="ctr" anchorCtr="0">
          <a:noAutofit/>
        </a:bodyPr>
        <a:lstStyle/>
        <a:p>
          <a:pPr marL="0" lvl="0" indent="0" algn="l" defTabSz="889000">
            <a:lnSpc>
              <a:spcPct val="90000"/>
            </a:lnSpc>
            <a:spcBef>
              <a:spcPct val="0"/>
            </a:spcBef>
            <a:spcAft>
              <a:spcPct val="35000"/>
            </a:spcAft>
            <a:buNone/>
          </a:pPr>
          <a:r>
            <a:rPr lang="en-US" sz="2000" kern="1200" dirty="0"/>
            <a:t>3. Negative beliefs that the person diagnosed with a behavioral health disorder has about  themselves     </a:t>
          </a:r>
        </a:p>
      </dsp:txBody>
      <dsp:txXfrm>
        <a:off x="1171823" y="3806622"/>
        <a:ext cx="5520990" cy="10145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DF6E73-88D3-471F-BB80-08FC79EB077A}">
      <dsp:nvSpPr>
        <dsp:cNvPr id="0" name=""/>
        <dsp:cNvSpPr/>
      </dsp:nvSpPr>
      <dsp:spPr>
        <a:xfrm>
          <a:off x="0" y="499"/>
          <a:ext cx="9618133" cy="1169280"/>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14FE27-17C9-433F-8173-00B49190B3A0}">
      <dsp:nvSpPr>
        <dsp:cNvPr id="0" name=""/>
        <dsp:cNvSpPr/>
      </dsp:nvSpPr>
      <dsp:spPr>
        <a:xfrm>
          <a:off x="353707" y="263587"/>
          <a:ext cx="643104" cy="643104"/>
        </a:xfrm>
        <a:prstGeom prst="rect">
          <a:avLst/>
        </a:prstGeom>
        <a:solidFill>
          <a:schemeClr val="accent1"/>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992C429-8812-4673-9451-1CB9918E14B0}">
      <dsp:nvSpPr>
        <dsp:cNvPr id="0" name=""/>
        <dsp:cNvSpPr/>
      </dsp:nvSpPr>
      <dsp:spPr>
        <a:xfrm>
          <a:off x="1350519" y="499"/>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Setting a goal that symbolizes that you are moving on with your life is the heart of the recovery process. </a:t>
          </a:r>
        </a:p>
      </dsp:txBody>
      <dsp:txXfrm>
        <a:off x="1350519" y="499"/>
        <a:ext cx="8267613" cy="1169280"/>
      </dsp:txXfrm>
    </dsp:sp>
    <dsp:sp modelId="{655DADBA-04B6-4536-8B5E-3D77C9AA6A90}">
      <dsp:nvSpPr>
        <dsp:cNvPr id="0" name=""/>
        <dsp:cNvSpPr/>
      </dsp:nvSpPr>
      <dsp:spPr>
        <a:xfrm>
          <a:off x="0" y="1462100"/>
          <a:ext cx="9618133" cy="1169280"/>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1C529D-FB2B-4E29-A0F3-869D297E6535}">
      <dsp:nvSpPr>
        <dsp:cNvPr id="0" name=""/>
        <dsp:cNvSpPr/>
      </dsp:nvSpPr>
      <dsp:spPr>
        <a:xfrm>
          <a:off x="353707" y="1725188"/>
          <a:ext cx="643104" cy="643104"/>
        </a:xfrm>
        <a:prstGeom prst="rect">
          <a:avLst/>
        </a:prstGeom>
        <a:solidFill>
          <a:schemeClr val="accent3">
            <a:lumMod val="50000"/>
          </a:scheme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C594F6A-B998-41B4-A61E-4F626EB95039}">
      <dsp:nvSpPr>
        <dsp:cNvPr id="0" name=""/>
        <dsp:cNvSpPr/>
      </dsp:nvSpPr>
      <dsp:spPr>
        <a:xfrm>
          <a:off x="1350519" y="1462100"/>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Accomplishing a goal always involves changing the way you think and act. </a:t>
          </a:r>
        </a:p>
      </dsp:txBody>
      <dsp:txXfrm>
        <a:off x="1350519" y="1462100"/>
        <a:ext cx="8267613" cy="1169280"/>
      </dsp:txXfrm>
    </dsp:sp>
    <dsp:sp modelId="{5F8085FA-5274-4A26-871A-FA56A2CF77D7}">
      <dsp:nvSpPr>
        <dsp:cNvPr id="0" name=""/>
        <dsp:cNvSpPr/>
      </dsp:nvSpPr>
      <dsp:spPr>
        <a:xfrm>
          <a:off x="0" y="2923701"/>
          <a:ext cx="9618133" cy="1169280"/>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AEF4AC-5A05-4818-BE02-D2D9F10750D7}">
      <dsp:nvSpPr>
        <dsp:cNvPr id="0" name=""/>
        <dsp:cNvSpPr/>
      </dsp:nvSpPr>
      <dsp:spPr>
        <a:xfrm>
          <a:off x="353707" y="3186789"/>
          <a:ext cx="643104" cy="643104"/>
        </a:xfrm>
        <a:prstGeom prst="rect">
          <a:avLst/>
        </a:prstGeom>
        <a:solidFill>
          <a:schemeClr val="accent3">
            <a:lumMod val="40000"/>
            <a:lumOff val="60000"/>
          </a:scheme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AE2B7A5-9CBE-49C4-BAB0-BADAF9E15222}">
      <dsp:nvSpPr>
        <dsp:cNvPr id="0" name=""/>
        <dsp:cNvSpPr/>
      </dsp:nvSpPr>
      <dsp:spPr>
        <a:xfrm>
          <a:off x="1350519" y="2923701"/>
          <a:ext cx="8267613" cy="11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749" tIns="123749" rIns="123749" bIns="123749" numCol="1" spcCol="1270" anchor="ctr" anchorCtr="0">
          <a:noAutofit/>
        </a:bodyPr>
        <a:lstStyle/>
        <a:p>
          <a:pPr marL="0" lvl="0" indent="0" algn="l" defTabSz="1022350">
            <a:lnSpc>
              <a:spcPct val="90000"/>
            </a:lnSpc>
            <a:spcBef>
              <a:spcPct val="0"/>
            </a:spcBef>
            <a:spcAft>
              <a:spcPct val="35000"/>
            </a:spcAft>
            <a:buNone/>
          </a:pPr>
          <a:r>
            <a:rPr lang="en-US" sz="2300" kern="1200"/>
            <a:t>People are motivated to change the way they think and act when they see how their thinking and acting is preventing them from creating the kind of life that they want.</a:t>
          </a:r>
        </a:p>
      </dsp:txBody>
      <dsp:txXfrm>
        <a:off x="1350519" y="2923701"/>
        <a:ext cx="8267613" cy="1169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9E7FAD-872B-46D2-ACAB-E7BF2DEB77AA}">
      <dsp:nvSpPr>
        <dsp:cNvPr id="0" name=""/>
        <dsp:cNvSpPr/>
      </dsp:nvSpPr>
      <dsp:spPr>
        <a:xfrm>
          <a:off x="0" y="783768"/>
          <a:ext cx="6692813" cy="1446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171E44-0F8D-4472-AC07-915E1DE7A1EF}">
      <dsp:nvSpPr>
        <dsp:cNvPr id="0" name=""/>
        <dsp:cNvSpPr/>
      </dsp:nvSpPr>
      <dsp:spPr>
        <a:xfrm>
          <a:off x="437704" y="1109333"/>
          <a:ext cx="795826" cy="7958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C1CA7DF-1623-4815-9007-2B80B635E298}">
      <dsp:nvSpPr>
        <dsp:cNvPr id="0" name=""/>
        <dsp:cNvSpPr/>
      </dsp:nvSpPr>
      <dsp:spPr>
        <a:xfrm>
          <a:off x="1671235" y="783768"/>
          <a:ext cx="5021578" cy="144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136" tIns="153136" rIns="153136" bIns="153136" numCol="1" spcCol="1270" anchor="ctr" anchorCtr="0">
          <a:noAutofit/>
        </a:bodyPr>
        <a:lstStyle/>
        <a:p>
          <a:pPr marL="0" lvl="0" indent="0" algn="l" defTabSz="1111250">
            <a:lnSpc>
              <a:spcPct val="90000"/>
            </a:lnSpc>
            <a:spcBef>
              <a:spcPct val="0"/>
            </a:spcBef>
            <a:spcAft>
              <a:spcPct val="35000"/>
            </a:spcAft>
            <a:buNone/>
          </a:pPr>
          <a:r>
            <a:rPr lang="en-US" sz="2500" kern="1200"/>
            <a:t>Treatment Goal- Clinical and usually set by a treatment team.</a:t>
          </a:r>
        </a:p>
      </dsp:txBody>
      <dsp:txXfrm>
        <a:off x="1671235" y="783768"/>
        <a:ext cx="5021578" cy="1446957"/>
      </dsp:txXfrm>
    </dsp:sp>
    <dsp:sp modelId="{A77961B0-F610-4A2D-853E-14F8F0288857}">
      <dsp:nvSpPr>
        <dsp:cNvPr id="0" name=""/>
        <dsp:cNvSpPr/>
      </dsp:nvSpPr>
      <dsp:spPr>
        <a:xfrm>
          <a:off x="0" y="2592464"/>
          <a:ext cx="6692813" cy="1446957"/>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220918-6333-4F0A-A211-6E456EC6FC91}">
      <dsp:nvSpPr>
        <dsp:cNvPr id="0" name=""/>
        <dsp:cNvSpPr/>
      </dsp:nvSpPr>
      <dsp:spPr>
        <a:xfrm>
          <a:off x="437704" y="2918029"/>
          <a:ext cx="795826" cy="7958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53ADD96-1FCE-4B51-B6F4-8C148E0B675C}">
      <dsp:nvSpPr>
        <dsp:cNvPr id="0" name=""/>
        <dsp:cNvSpPr/>
      </dsp:nvSpPr>
      <dsp:spPr>
        <a:xfrm>
          <a:off x="1671235" y="2592464"/>
          <a:ext cx="5021578" cy="144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3136" tIns="153136" rIns="153136" bIns="153136" numCol="1" spcCol="1270" anchor="ctr" anchorCtr="0">
          <a:noAutofit/>
        </a:bodyPr>
        <a:lstStyle/>
        <a:p>
          <a:pPr marL="0" lvl="0" indent="0" algn="l" defTabSz="1111250">
            <a:lnSpc>
              <a:spcPct val="90000"/>
            </a:lnSpc>
            <a:spcBef>
              <a:spcPct val="0"/>
            </a:spcBef>
            <a:spcAft>
              <a:spcPct val="35000"/>
            </a:spcAft>
            <a:buNone/>
          </a:pPr>
          <a:r>
            <a:rPr lang="en-US" sz="2500" kern="1200"/>
            <a:t>Recovery Goal- Non-Clinical and Self-Directed</a:t>
          </a:r>
        </a:p>
      </dsp:txBody>
      <dsp:txXfrm>
        <a:off x="1671235" y="2592464"/>
        <a:ext cx="5021578" cy="14469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447B4D-84AF-42A7-B40B-05877EFE32C7}">
      <dsp:nvSpPr>
        <dsp:cNvPr id="0" name=""/>
        <dsp:cNvSpPr/>
      </dsp:nvSpPr>
      <dsp:spPr>
        <a:xfrm>
          <a:off x="1540089" y="0"/>
          <a:ext cx="6079716" cy="4443263"/>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DC40BB5-65CF-4F0C-AACB-8FB6DF3CF9C1}">
      <dsp:nvSpPr>
        <dsp:cNvPr id="0" name=""/>
        <dsp:cNvSpPr/>
      </dsp:nvSpPr>
      <dsp:spPr>
        <a:xfrm>
          <a:off x="810314" y="253276"/>
          <a:ext cx="1732872" cy="173287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1. Be Aware of the Possibilities</a:t>
          </a:r>
        </a:p>
      </dsp:txBody>
      <dsp:txXfrm>
        <a:off x="894906" y="337868"/>
        <a:ext cx="1563688" cy="1563688"/>
      </dsp:txXfrm>
    </dsp:sp>
    <dsp:sp modelId="{5406171F-25C7-4E40-BD12-4C8A44BBA82F}">
      <dsp:nvSpPr>
        <dsp:cNvPr id="0" name=""/>
        <dsp:cNvSpPr/>
      </dsp:nvSpPr>
      <dsp:spPr>
        <a:xfrm>
          <a:off x="6069899" y="224614"/>
          <a:ext cx="1732872" cy="173287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2. Choosing a </a:t>
          </a:r>
          <a:r>
            <a:rPr lang="en-US" sz="1700" kern="1200" dirty="0" err="1">
              <a:solidFill>
                <a:schemeClr val="tx1"/>
              </a:solidFill>
            </a:rPr>
            <a:t>Recovey</a:t>
          </a:r>
          <a:r>
            <a:rPr lang="en-US" sz="1700" kern="1200" dirty="0">
              <a:solidFill>
                <a:schemeClr val="tx1"/>
              </a:solidFill>
            </a:rPr>
            <a:t> Goal from all the Possibilities </a:t>
          </a:r>
        </a:p>
      </dsp:txBody>
      <dsp:txXfrm>
        <a:off x="6154491" y="309206"/>
        <a:ext cx="1563688" cy="1563688"/>
      </dsp:txXfrm>
    </dsp:sp>
    <dsp:sp modelId="{CD62981B-EA7B-4280-8094-C1349B1A0F3D}">
      <dsp:nvSpPr>
        <dsp:cNvPr id="0" name=""/>
        <dsp:cNvSpPr/>
      </dsp:nvSpPr>
      <dsp:spPr>
        <a:xfrm>
          <a:off x="1900533" y="2363053"/>
          <a:ext cx="1732872" cy="173287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3. Achieving the Recovery Goal you have chosen</a:t>
          </a:r>
        </a:p>
      </dsp:txBody>
      <dsp:txXfrm>
        <a:off x="1985125" y="2447645"/>
        <a:ext cx="1563688" cy="1563688"/>
      </dsp:txXfrm>
    </dsp:sp>
    <dsp:sp modelId="{2A450B4F-A168-49D4-97CE-43730B56E0DE}">
      <dsp:nvSpPr>
        <dsp:cNvPr id="0" name=""/>
        <dsp:cNvSpPr/>
      </dsp:nvSpPr>
      <dsp:spPr>
        <a:xfrm>
          <a:off x="4985901" y="2368789"/>
          <a:ext cx="1732872" cy="173287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solidFill>
                <a:schemeClr val="tx1"/>
              </a:solidFill>
            </a:rPr>
            <a:t>4. Maintaining </a:t>
          </a:r>
          <a:r>
            <a:rPr lang="en-US" sz="1700" kern="1200">
              <a:solidFill>
                <a:schemeClr val="tx1"/>
              </a:solidFill>
            </a:rPr>
            <a:t>the Recovery Goal </a:t>
          </a:r>
          <a:r>
            <a:rPr lang="en-US" sz="1700" kern="1200" dirty="0">
              <a:solidFill>
                <a:schemeClr val="tx1"/>
              </a:solidFill>
            </a:rPr>
            <a:t>you have achieved </a:t>
          </a:r>
        </a:p>
      </dsp:txBody>
      <dsp:txXfrm>
        <a:off x="5070493" y="2453381"/>
        <a:ext cx="1563688" cy="1563688"/>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948288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13892693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5856105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0570470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85892271"/>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2923471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4339901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716941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00881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19653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20913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35018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797373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77900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3/22/2023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39649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3/22/2023</a:t>
            </a:fld>
            <a:endParaRPr lang="en-US" dirty="0"/>
          </a:p>
        </p:txBody>
      </p:sp>
    </p:spTree>
    <p:extLst>
      <p:ext uri="{BB962C8B-B14F-4D97-AF65-F5344CB8AC3E}">
        <p14:creationId xmlns:p14="http://schemas.microsoft.com/office/powerpoint/2010/main" val="3960627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86B75A-687E-405C-8A0B-8D00578BA2C3}" type="datetimeFigureOut">
              <a:rPr lang="en-US" smtClean="0"/>
              <a:pPr/>
              <a:t>3/22/2023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49309778"/>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hyperlink" Target="https://en.wikipedia.org/wiki/East_Mississippi_State_Hospital" TargetMode="External"/><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tewartcutler.com/" TargetMode="External"/><Relationship Id="rId2" Type="http://schemas.openxmlformats.org/officeDocument/2006/relationships/image" Target="../media/image2.jpg"/><Relationship Id="rId1" Type="http://schemas.openxmlformats.org/officeDocument/2006/relationships/slideLayout" Target="../slideLayouts/slideLayout4.xml"/><Relationship Id="rId4" Type="http://schemas.openxmlformats.org/officeDocument/2006/relationships/hyperlink" Target="https://creativecommons.org/licenses/by-nc/3.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narradoresdelmisterio.net/angeles-sus-senales-y-su-mensaje/" TargetMode="External"/><Relationship Id="rId2" Type="http://schemas.openxmlformats.org/officeDocument/2006/relationships/image" Target="../media/image3.jpg"/><Relationship Id="rId1" Type="http://schemas.openxmlformats.org/officeDocument/2006/relationships/slideLayout" Target="../slideLayouts/slideLayout4.xml"/><Relationship Id="rId4" Type="http://schemas.openxmlformats.org/officeDocument/2006/relationships/hyperlink" Target="https://creativecommons.org/licenses/by-nc-nd/3.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3A3A7-F67F-4CC6-A8A0-E66A8EA091E7}"/>
              </a:ext>
            </a:extLst>
          </p:cNvPr>
          <p:cNvSpPr>
            <a:spLocks noGrp="1"/>
          </p:cNvSpPr>
          <p:nvPr>
            <p:ph type="ctrTitle"/>
          </p:nvPr>
        </p:nvSpPr>
        <p:spPr/>
        <p:txBody>
          <a:bodyPr/>
          <a:lstStyle/>
          <a:p>
            <a:pPr algn="ctr"/>
            <a:r>
              <a:rPr lang="en-US" dirty="0">
                <a:solidFill>
                  <a:schemeClr val="tx1"/>
                </a:solidFill>
              </a:rPr>
              <a:t>Welcome, Introductions, and Overview</a:t>
            </a:r>
          </a:p>
        </p:txBody>
      </p:sp>
      <p:sp>
        <p:nvSpPr>
          <p:cNvPr id="3" name="Subtitle 2">
            <a:extLst>
              <a:ext uri="{FF2B5EF4-FFF2-40B4-BE49-F238E27FC236}">
                <a16:creationId xmlns:a16="http://schemas.microsoft.com/office/drawing/2014/main" id="{3D3BB6A8-C477-495A-8BBD-15570DE21F97}"/>
              </a:ext>
            </a:extLst>
          </p:cNvPr>
          <p:cNvSpPr>
            <a:spLocks noGrp="1"/>
          </p:cNvSpPr>
          <p:nvPr>
            <p:ph type="subTitle" idx="1"/>
          </p:nvPr>
        </p:nvSpPr>
        <p:spPr/>
        <p:txBody>
          <a:bodyPr>
            <a:normAutofit/>
          </a:bodyPr>
          <a:lstStyle/>
          <a:p>
            <a:pPr algn="ctr"/>
            <a:r>
              <a:rPr lang="en-US" sz="2800" dirty="0"/>
              <a:t>Session 1</a:t>
            </a:r>
          </a:p>
        </p:txBody>
      </p:sp>
    </p:spTree>
    <p:extLst>
      <p:ext uri="{BB962C8B-B14F-4D97-AF65-F5344CB8AC3E}">
        <p14:creationId xmlns:p14="http://schemas.microsoft.com/office/powerpoint/2010/main" val="2758127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6432-3F64-4B6B-8D40-60BF452723A4}"/>
              </a:ext>
            </a:extLst>
          </p:cNvPr>
          <p:cNvSpPr>
            <a:spLocks noGrp="1"/>
          </p:cNvSpPr>
          <p:nvPr>
            <p:ph type="title"/>
          </p:nvPr>
        </p:nvSpPr>
        <p:spPr>
          <a:xfrm>
            <a:off x="5536734" y="184356"/>
            <a:ext cx="3737268" cy="1159595"/>
          </a:xfrm>
        </p:spPr>
        <p:txBody>
          <a:bodyPr>
            <a:normAutofit fontScale="90000"/>
          </a:bodyPr>
          <a:lstStyle/>
          <a:p>
            <a:r>
              <a:rPr lang="en-US" dirty="0">
                <a:solidFill>
                  <a:schemeClr val="tx1"/>
                </a:solidFill>
              </a:rPr>
              <a:t>Framework of the Training</a:t>
            </a:r>
          </a:p>
        </p:txBody>
      </p:sp>
      <p:sp>
        <p:nvSpPr>
          <p:cNvPr id="24" name="Content Placeholder 2">
            <a:extLst>
              <a:ext uri="{FF2B5EF4-FFF2-40B4-BE49-F238E27FC236}">
                <a16:creationId xmlns:a16="http://schemas.microsoft.com/office/drawing/2014/main" id="{E8112096-0847-4392-A674-A67AEEDBB242}"/>
              </a:ext>
            </a:extLst>
          </p:cNvPr>
          <p:cNvSpPr>
            <a:spLocks noGrp="1"/>
          </p:cNvSpPr>
          <p:nvPr>
            <p:ph idx="1"/>
          </p:nvPr>
        </p:nvSpPr>
        <p:spPr>
          <a:xfrm>
            <a:off x="5209563" y="1290485"/>
            <a:ext cx="4064439" cy="4750878"/>
          </a:xfrm>
        </p:spPr>
        <p:txBody>
          <a:bodyPr>
            <a:normAutofit/>
          </a:bodyPr>
          <a:lstStyle/>
          <a:p>
            <a:pPr marL="0" indent="0" fontAlgn="base">
              <a:buNone/>
            </a:pPr>
            <a:r>
              <a:rPr lang="en-US" sz="2400" b="1" dirty="0"/>
              <a:t>Helping another person move on with their life (to recover) involves:</a:t>
            </a:r>
            <a:endParaRPr lang="en-US" sz="2400" dirty="0"/>
          </a:p>
          <a:p>
            <a:pPr lvl="0" fontAlgn="base"/>
            <a:r>
              <a:rPr lang="en-US" sz="2400" dirty="0"/>
              <a:t>helping that person get in touch with what they think would improve the quality of their life (setting a recovery goal)</a:t>
            </a:r>
          </a:p>
          <a:p>
            <a:pPr lvl="0" fontAlgn="base"/>
            <a:r>
              <a:rPr lang="en-US" sz="2400" dirty="0"/>
              <a:t>helping them identify and remove the barriers to getting that life</a:t>
            </a:r>
          </a:p>
          <a:p>
            <a:pPr marL="0" indent="0">
              <a:buNone/>
            </a:pPr>
            <a:endParaRPr lang="en-US" dirty="0"/>
          </a:p>
        </p:txBody>
      </p:sp>
      <p:pic>
        <p:nvPicPr>
          <p:cNvPr id="25" name="Picture 4">
            <a:extLst>
              <a:ext uri="{FF2B5EF4-FFF2-40B4-BE49-F238E27FC236}">
                <a16:creationId xmlns:a16="http://schemas.microsoft.com/office/drawing/2014/main" id="{47B818CC-8039-4F8F-8509-F7B37C98A796}"/>
              </a:ext>
            </a:extLst>
          </p:cNvPr>
          <p:cNvPicPr>
            <a:picLocks noChangeAspect="1"/>
          </p:cNvPicPr>
          <p:nvPr/>
        </p:nvPicPr>
        <p:blipFill rotWithShape="1">
          <a:blip r:embed="rId2"/>
          <a:srcRect l="27652" r="2003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6"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23209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B5AA8A5-25CC-4295-892F-367FCDAF2B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9DD65AA-8280-4962-92F3-DF1CB53349D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79068" y="-8467"/>
            <a:ext cx="4766733" cy="6866467"/>
            <a:chOff x="7425267" y="-8467"/>
            <a:chExt cx="4766733" cy="6866467"/>
          </a:xfrm>
        </p:grpSpPr>
        <p:cxnSp>
          <p:nvCxnSpPr>
            <p:cNvPr id="12" name="Straight Connector 11">
              <a:extLst>
                <a:ext uri="{FF2B5EF4-FFF2-40B4-BE49-F238E27FC236}">
                  <a16:creationId xmlns:a16="http://schemas.microsoft.com/office/drawing/2014/main" id="{88942788-FC6D-44C2-BFC1-6F064710DA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01093AC6-E5C2-4894-A520-5BE11049F27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F2EF9281-EAD8-4973-938C-52DECCD0F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5">
              <a:extLst>
                <a:ext uri="{FF2B5EF4-FFF2-40B4-BE49-F238E27FC236}">
                  <a16:creationId xmlns:a16="http://schemas.microsoft.com/office/drawing/2014/main" id="{F4D52681-7A79-4750-8E02-7C30DBAFE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15">
              <a:extLst>
                <a:ext uri="{FF2B5EF4-FFF2-40B4-BE49-F238E27FC236}">
                  <a16:creationId xmlns:a16="http://schemas.microsoft.com/office/drawing/2014/main" id="{F132E88E-8003-49D3-88BD-E18DF69650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7">
              <a:extLst>
                <a:ext uri="{FF2B5EF4-FFF2-40B4-BE49-F238E27FC236}">
                  <a16:creationId xmlns:a16="http://schemas.microsoft.com/office/drawing/2014/main" id="{8C986A99-157C-40D0-97AD-371B6F55E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6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8">
              <a:extLst>
                <a:ext uri="{FF2B5EF4-FFF2-40B4-BE49-F238E27FC236}">
                  <a16:creationId xmlns:a16="http://schemas.microsoft.com/office/drawing/2014/main" id="{264123D5-6D32-4F54-BAD5-43A5BAF6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9">
              <a:extLst>
                <a:ext uri="{FF2B5EF4-FFF2-40B4-BE49-F238E27FC236}">
                  <a16:creationId xmlns:a16="http://schemas.microsoft.com/office/drawing/2014/main" id="{5FCA8C06-6A3E-4C39-9EF2-1179873319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3F93416A-6C44-4D77-A94A-DEBC035EA6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90D56432-3F64-4B6B-8D40-60BF452723A4}"/>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Framework of the Training-Barriers</a:t>
            </a:r>
          </a:p>
        </p:txBody>
      </p:sp>
      <p:sp>
        <p:nvSpPr>
          <p:cNvPr id="22" name="Rectangle 21">
            <a:extLst>
              <a:ext uri="{FF2B5EF4-FFF2-40B4-BE49-F238E27FC236}">
                <a16:creationId xmlns:a16="http://schemas.microsoft.com/office/drawing/2014/main" id="{24C6BC13-FB1E-48CC-B421-3D06039728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42625" y="0"/>
            <a:ext cx="644937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98C8F262-7A46-4674-8D18-ED8CD59486E9}"/>
              </a:ext>
            </a:extLst>
          </p:cNvPr>
          <p:cNvGraphicFramePr>
            <a:graphicFrameLocks noGrp="1"/>
          </p:cNvGraphicFramePr>
          <p:nvPr>
            <p:ph idx="1"/>
            <p:extLst>
              <p:ext uri="{D42A27DB-BD31-4B8C-83A1-F6EECF244321}">
                <p14:modId xmlns:p14="http://schemas.microsoft.com/office/powerpoint/2010/main" val="1628098536"/>
              </p:ext>
            </p:extLst>
          </p:nvPr>
        </p:nvGraphicFramePr>
        <p:xfrm>
          <a:off x="4852543" y="944564"/>
          <a:ext cx="6692814" cy="4823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61048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1" name="Rectangle 100">
            <a:extLst>
              <a:ext uri="{FF2B5EF4-FFF2-40B4-BE49-F238E27FC236}">
                <a16:creationId xmlns:a16="http://schemas.microsoft.com/office/drawing/2014/main" id="{C52ED567-06B3-4107-9773-BBB6BD7867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824"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Content Placeholder 2">
            <a:extLst>
              <a:ext uri="{FF2B5EF4-FFF2-40B4-BE49-F238E27FC236}">
                <a16:creationId xmlns:a16="http://schemas.microsoft.com/office/drawing/2014/main" id="{E8112096-0847-4392-A674-A67AEEDBB242}"/>
              </a:ext>
            </a:extLst>
          </p:cNvPr>
          <p:cNvSpPr>
            <a:spLocks noGrp="1"/>
          </p:cNvSpPr>
          <p:nvPr>
            <p:ph idx="1"/>
          </p:nvPr>
        </p:nvSpPr>
        <p:spPr>
          <a:xfrm>
            <a:off x="677334" y="346587"/>
            <a:ext cx="6155266" cy="5258346"/>
          </a:xfrm>
        </p:spPr>
        <p:txBody>
          <a:bodyPr anchor="ctr">
            <a:normAutofit/>
          </a:bodyPr>
          <a:lstStyle/>
          <a:p>
            <a:pPr marL="0" indent="0">
              <a:buNone/>
            </a:pPr>
            <a:r>
              <a:rPr lang="en-US" sz="2800" b="1" dirty="0"/>
              <a:t>The CPS training helps you to support your Peers in finding Recovery Goals and removing the barriers to those goals by:</a:t>
            </a:r>
          </a:p>
          <a:p>
            <a:pPr lvl="0" fontAlgn="base"/>
            <a:r>
              <a:rPr lang="en-US" sz="2800" dirty="0"/>
              <a:t>creating a context that supports you doing this</a:t>
            </a:r>
          </a:p>
          <a:p>
            <a:pPr lvl="0" fontAlgn="base"/>
            <a:r>
              <a:rPr lang="en-US" sz="2800" dirty="0"/>
              <a:t>helping you think through your unique role in doing this</a:t>
            </a:r>
          </a:p>
          <a:p>
            <a:pPr lvl="0" fontAlgn="base"/>
            <a:r>
              <a:rPr lang="en-US" sz="2800" dirty="0"/>
              <a:t>giving you skills, resources and supports to do this</a:t>
            </a:r>
          </a:p>
          <a:p>
            <a:pPr marL="0" indent="0">
              <a:buNone/>
            </a:pPr>
            <a:endParaRPr lang="en-US" b="1" dirty="0"/>
          </a:p>
        </p:txBody>
      </p:sp>
      <p:sp>
        <p:nvSpPr>
          <p:cNvPr id="103" name="Rectangle 102">
            <a:extLst>
              <a:ext uri="{FF2B5EF4-FFF2-40B4-BE49-F238E27FC236}">
                <a16:creationId xmlns:a16="http://schemas.microsoft.com/office/drawing/2014/main" id="{AF551D8B-3775-4477-88B7-7B7C350D3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cxnSp>
        <p:nvCxnSpPr>
          <p:cNvPr id="105" name="Straight Connector 104">
            <a:extLst>
              <a:ext uri="{FF2B5EF4-FFF2-40B4-BE49-F238E27FC236}">
                <a16:creationId xmlns:a16="http://schemas.microsoft.com/office/drawing/2014/main" id="{1A901C3D-CFAE-460D-BD0E-7D22164D7D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590212" y="0"/>
            <a:ext cx="1059921" cy="6858000"/>
          </a:xfrm>
          <a:prstGeom prst="line">
            <a:avLst/>
          </a:prstGeom>
          <a:ln w="9525">
            <a:solidFill>
              <a:srgbClr val="BFBFBF">
                <a:alpha val="70000"/>
              </a:srgbClr>
            </a:solidFill>
          </a:ln>
        </p:spPr>
        <p:style>
          <a:lnRef idx="2">
            <a:schemeClr val="accent1"/>
          </a:lnRef>
          <a:fillRef idx="0">
            <a:schemeClr val="accent1"/>
          </a:fillRef>
          <a:effectRef idx="1">
            <a:schemeClr val="accent1"/>
          </a:effectRef>
          <a:fontRef idx="minor">
            <a:schemeClr val="tx1"/>
          </a:fontRef>
        </p:style>
      </p:cxnSp>
      <p:cxnSp>
        <p:nvCxnSpPr>
          <p:cNvPr id="107" name="Straight Connector 106">
            <a:extLst>
              <a:ext uri="{FF2B5EF4-FFF2-40B4-BE49-F238E27FC236}">
                <a16:creationId xmlns:a16="http://schemas.microsoft.com/office/drawing/2014/main" id="{837C0EA9-1437-4437-9D20-2BBDA1AA9FF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721600" y="3721395"/>
            <a:ext cx="4345560" cy="3136604"/>
          </a:xfrm>
          <a:prstGeom prst="line">
            <a:avLst/>
          </a:prstGeom>
          <a:ln w="9525">
            <a:solidFill>
              <a:srgbClr val="BFBFBF">
                <a:alpha val="69804"/>
              </a:srgbClr>
            </a:solidFill>
          </a:ln>
        </p:spPr>
        <p:style>
          <a:lnRef idx="2">
            <a:schemeClr val="accent1"/>
          </a:lnRef>
          <a:fillRef idx="0">
            <a:schemeClr val="accent1"/>
          </a:fillRef>
          <a:effectRef idx="1">
            <a:schemeClr val="accent1"/>
          </a:effectRef>
          <a:fontRef idx="minor">
            <a:schemeClr val="tx1"/>
          </a:fontRef>
        </p:style>
      </p:cxnSp>
      <p:sp>
        <p:nvSpPr>
          <p:cNvPr id="109" name="Rectangle 23">
            <a:extLst>
              <a:ext uri="{FF2B5EF4-FFF2-40B4-BE49-F238E27FC236}">
                <a16:creationId xmlns:a16="http://schemas.microsoft.com/office/drawing/2014/main" id="{BB934D2B-85E2-4375-94EE-B66C16BF79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1" name="Rectangle 25">
            <a:extLst>
              <a:ext uri="{FF2B5EF4-FFF2-40B4-BE49-F238E27FC236}">
                <a16:creationId xmlns:a16="http://schemas.microsoft.com/office/drawing/2014/main" id="{9B445E02-D785-4565-B842-9567BBC09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3" name="Isosceles Triangle 112">
            <a:extLst>
              <a:ext uri="{FF2B5EF4-FFF2-40B4-BE49-F238E27FC236}">
                <a16:creationId xmlns:a16="http://schemas.microsoft.com/office/drawing/2014/main" id="{2C153736-D102-4F57-9DE7-615AFC02B0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5" name="Rectangle 27">
            <a:extLst>
              <a:ext uri="{FF2B5EF4-FFF2-40B4-BE49-F238E27FC236}">
                <a16:creationId xmlns:a16="http://schemas.microsoft.com/office/drawing/2014/main" id="{BA407A52-66F4-4CDE-A726-FF79F3EC34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7" name="Rectangle 28">
            <a:extLst>
              <a:ext uri="{FF2B5EF4-FFF2-40B4-BE49-F238E27FC236}">
                <a16:creationId xmlns:a16="http://schemas.microsoft.com/office/drawing/2014/main" id="{D28FFB34-4FC3-46F5-B900-D3B774FD0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9" name="Rectangle 29">
            <a:extLst>
              <a:ext uri="{FF2B5EF4-FFF2-40B4-BE49-F238E27FC236}">
                <a16:creationId xmlns:a16="http://schemas.microsoft.com/office/drawing/2014/main" id="{205F7B13-ACB5-46BE-8070-0431266B18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1" name="Isosceles Triangle 120">
            <a:extLst>
              <a:ext uri="{FF2B5EF4-FFF2-40B4-BE49-F238E27FC236}">
                <a16:creationId xmlns:a16="http://schemas.microsoft.com/office/drawing/2014/main" id="{D52A0D23-45DD-4DF4-ADE6-A81F409BB9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90D56432-3F64-4B6B-8D40-60BF452723A4}"/>
              </a:ext>
            </a:extLst>
          </p:cNvPr>
          <p:cNvSpPr>
            <a:spLocks noGrp="1"/>
          </p:cNvSpPr>
          <p:nvPr>
            <p:ph type="title"/>
          </p:nvPr>
        </p:nvSpPr>
        <p:spPr>
          <a:xfrm>
            <a:off x="7829658" y="1253067"/>
            <a:ext cx="3371742" cy="4351866"/>
          </a:xfrm>
        </p:spPr>
        <p:txBody>
          <a:bodyPr anchor="ctr">
            <a:normAutofit/>
          </a:bodyPr>
          <a:lstStyle/>
          <a:p>
            <a:r>
              <a:rPr lang="en-US">
                <a:solidFill>
                  <a:schemeClr val="bg1"/>
                </a:solidFill>
              </a:rPr>
              <a:t>Framework of the Training</a:t>
            </a:r>
          </a:p>
        </p:txBody>
      </p:sp>
    </p:spTree>
    <p:extLst>
      <p:ext uri="{BB962C8B-B14F-4D97-AF65-F5344CB8AC3E}">
        <p14:creationId xmlns:p14="http://schemas.microsoft.com/office/powerpoint/2010/main" val="30130701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8">
            <a:extLst>
              <a:ext uri="{FF2B5EF4-FFF2-40B4-BE49-F238E27FC236}">
                <a16:creationId xmlns:a16="http://schemas.microsoft.com/office/drawing/2014/main" id="{45B71F80-1F92-4074-84D9-16A062B215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4369D2B-743C-48F2-9758-62A0FC97A732}"/>
              </a:ext>
            </a:extLst>
          </p:cNvPr>
          <p:cNvSpPr>
            <a:spLocks noGrp="1"/>
          </p:cNvSpPr>
          <p:nvPr>
            <p:ph type="title"/>
          </p:nvPr>
        </p:nvSpPr>
        <p:spPr>
          <a:xfrm>
            <a:off x="1286933" y="609600"/>
            <a:ext cx="10197494" cy="1099457"/>
          </a:xfrm>
        </p:spPr>
        <p:txBody>
          <a:bodyPr>
            <a:normAutofit/>
          </a:bodyPr>
          <a:lstStyle/>
          <a:p>
            <a:r>
              <a:rPr lang="en-US" dirty="0">
                <a:solidFill>
                  <a:schemeClr val="tx1"/>
                </a:solidFill>
              </a:rPr>
              <a:t>The Importance of Goals in the Recovery Process</a:t>
            </a:r>
          </a:p>
        </p:txBody>
      </p:sp>
      <p:sp>
        <p:nvSpPr>
          <p:cNvPr id="25" name="Isosceles Triangle 10">
            <a:extLst>
              <a:ext uri="{FF2B5EF4-FFF2-40B4-BE49-F238E27FC236}">
                <a16:creationId xmlns:a16="http://schemas.microsoft.com/office/drawing/2014/main" id="{7209C9DA-6E0D-46D9-8275-C52222D8CC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Isosceles Triangle 12">
            <a:extLst>
              <a:ext uri="{FF2B5EF4-FFF2-40B4-BE49-F238E27FC236}">
                <a16:creationId xmlns:a16="http://schemas.microsoft.com/office/drawing/2014/main" id="{3EB57A4D-E0D0-46DA-B339-F24CA46FA7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43267"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aphicFrame>
        <p:nvGraphicFramePr>
          <p:cNvPr id="26" name="Content Placeholder 2">
            <a:extLst>
              <a:ext uri="{FF2B5EF4-FFF2-40B4-BE49-F238E27FC236}">
                <a16:creationId xmlns:a16="http://schemas.microsoft.com/office/drawing/2014/main" id="{318D6D14-6D4F-4263-AC72-183CE33C52AF}"/>
              </a:ext>
            </a:extLst>
          </p:cNvPr>
          <p:cNvGraphicFramePr>
            <a:graphicFrameLocks noGrp="1"/>
          </p:cNvGraphicFramePr>
          <p:nvPr>
            <p:ph idx="1"/>
            <p:extLst>
              <p:ext uri="{D42A27DB-BD31-4B8C-83A1-F6EECF244321}">
                <p14:modId xmlns:p14="http://schemas.microsoft.com/office/powerpoint/2010/main" val="4019349341"/>
              </p:ext>
            </p:extLst>
          </p:nvPr>
        </p:nvGraphicFramePr>
        <p:xfrm>
          <a:off x="1286933" y="1948543"/>
          <a:ext cx="9618133" cy="40934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6131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B5AA8A5-25CC-4295-892F-367FCDAF2B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9DD65AA-8280-4962-92F3-DF1CB53349D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79068" y="-8467"/>
            <a:ext cx="4766733" cy="6866467"/>
            <a:chOff x="7425267" y="-8467"/>
            <a:chExt cx="4766733" cy="6866467"/>
          </a:xfrm>
        </p:grpSpPr>
        <p:cxnSp>
          <p:nvCxnSpPr>
            <p:cNvPr id="12" name="Straight Connector 11">
              <a:extLst>
                <a:ext uri="{FF2B5EF4-FFF2-40B4-BE49-F238E27FC236}">
                  <a16:creationId xmlns:a16="http://schemas.microsoft.com/office/drawing/2014/main" id="{88942788-FC6D-44C2-BFC1-6F064710DA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01093AC6-E5C2-4894-A520-5BE11049F27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F2EF9281-EAD8-4973-938C-52DECCD0F6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5">
              <a:extLst>
                <a:ext uri="{FF2B5EF4-FFF2-40B4-BE49-F238E27FC236}">
                  <a16:creationId xmlns:a16="http://schemas.microsoft.com/office/drawing/2014/main" id="{F4D52681-7A79-4750-8E02-7C30DBAFE9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15">
              <a:extLst>
                <a:ext uri="{FF2B5EF4-FFF2-40B4-BE49-F238E27FC236}">
                  <a16:creationId xmlns:a16="http://schemas.microsoft.com/office/drawing/2014/main" id="{F132E88E-8003-49D3-88BD-E18DF69650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7">
              <a:extLst>
                <a:ext uri="{FF2B5EF4-FFF2-40B4-BE49-F238E27FC236}">
                  <a16:creationId xmlns:a16="http://schemas.microsoft.com/office/drawing/2014/main" id="{8C986A99-157C-40D0-97AD-371B6F55E3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6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8">
              <a:extLst>
                <a:ext uri="{FF2B5EF4-FFF2-40B4-BE49-F238E27FC236}">
                  <a16:creationId xmlns:a16="http://schemas.microsoft.com/office/drawing/2014/main" id="{264123D5-6D32-4F54-BAD5-43A5BAF6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9">
              <a:extLst>
                <a:ext uri="{FF2B5EF4-FFF2-40B4-BE49-F238E27FC236}">
                  <a16:creationId xmlns:a16="http://schemas.microsoft.com/office/drawing/2014/main" id="{5FCA8C06-6A3E-4C39-9EF2-1179873319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3F93416A-6C44-4D77-A94A-DEBC035EA6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87E363A2-0CAE-4079-9428-E98D466786A2}"/>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Treatment Goal VS. Recovery Goal</a:t>
            </a:r>
          </a:p>
        </p:txBody>
      </p:sp>
      <p:sp>
        <p:nvSpPr>
          <p:cNvPr id="22" name="Rectangle 21">
            <a:extLst>
              <a:ext uri="{FF2B5EF4-FFF2-40B4-BE49-F238E27FC236}">
                <a16:creationId xmlns:a16="http://schemas.microsoft.com/office/drawing/2014/main" id="{24C6BC13-FB1E-48CC-B421-3D06039728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42625" y="0"/>
            <a:ext cx="644937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28F5D8F2-60E5-4377-B928-33E13CB95DF5}"/>
              </a:ext>
            </a:extLst>
          </p:cNvPr>
          <p:cNvGraphicFramePr>
            <a:graphicFrameLocks noGrp="1"/>
          </p:cNvGraphicFramePr>
          <p:nvPr>
            <p:ph idx="1"/>
            <p:extLst>
              <p:ext uri="{D42A27DB-BD31-4B8C-83A1-F6EECF244321}">
                <p14:modId xmlns:p14="http://schemas.microsoft.com/office/powerpoint/2010/main" val="1024566987"/>
              </p:ext>
            </p:extLst>
          </p:nvPr>
        </p:nvGraphicFramePr>
        <p:xfrm>
          <a:off x="4852543" y="944564"/>
          <a:ext cx="6692814" cy="4823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2066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738EE-F7ED-44D8-A6B7-25D405451670}"/>
              </a:ext>
            </a:extLst>
          </p:cNvPr>
          <p:cNvSpPr>
            <a:spLocks noGrp="1"/>
          </p:cNvSpPr>
          <p:nvPr>
            <p:ph type="title"/>
          </p:nvPr>
        </p:nvSpPr>
        <p:spPr>
          <a:xfrm>
            <a:off x="677334" y="609600"/>
            <a:ext cx="9381066" cy="690113"/>
          </a:xfrm>
        </p:spPr>
        <p:txBody>
          <a:bodyPr>
            <a:normAutofit fontScale="90000"/>
          </a:bodyPr>
          <a:lstStyle/>
          <a:p>
            <a:r>
              <a:rPr lang="en-US" dirty="0">
                <a:solidFill>
                  <a:schemeClr val="tx1"/>
                </a:solidFill>
              </a:rPr>
              <a:t>The Importance of Goals in the Recovery Process</a:t>
            </a:r>
          </a:p>
        </p:txBody>
      </p:sp>
      <p:graphicFrame>
        <p:nvGraphicFramePr>
          <p:cNvPr id="7" name="Content Placeholder 6">
            <a:extLst>
              <a:ext uri="{FF2B5EF4-FFF2-40B4-BE49-F238E27FC236}">
                <a16:creationId xmlns:a16="http://schemas.microsoft.com/office/drawing/2014/main" id="{0C6AF34D-318C-4BEE-B1E9-FF0FA5C0EB3B}"/>
              </a:ext>
            </a:extLst>
          </p:cNvPr>
          <p:cNvGraphicFramePr>
            <a:graphicFrameLocks noGrp="1"/>
          </p:cNvGraphicFramePr>
          <p:nvPr>
            <p:ph idx="1"/>
            <p:extLst>
              <p:ext uri="{D42A27DB-BD31-4B8C-83A1-F6EECF244321}">
                <p14:modId xmlns:p14="http://schemas.microsoft.com/office/powerpoint/2010/main" val="851703"/>
              </p:ext>
            </p:extLst>
          </p:nvPr>
        </p:nvGraphicFramePr>
        <p:xfrm>
          <a:off x="677863" y="1598762"/>
          <a:ext cx="8596312" cy="44432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237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74236-B474-4DBC-9D1C-685DF25F019E}"/>
              </a:ext>
            </a:extLst>
          </p:cNvPr>
          <p:cNvSpPr>
            <a:spLocks noGrp="1"/>
          </p:cNvSpPr>
          <p:nvPr>
            <p:ph type="title"/>
          </p:nvPr>
        </p:nvSpPr>
        <p:spPr>
          <a:xfrm>
            <a:off x="848264" y="580169"/>
            <a:ext cx="8610600" cy="1293028"/>
          </a:xfrm>
        </p:spPr>
        <p:txBody>
          <a:bodyPr vert="horz" lIns="91440" tIns="45720" rIns="91440" bIns="45720" rtlCol="0" anchor="ctr">
            <a:normAutofit/>
          </a:bodyPr>
          <a:lstStyle/>
          <a:p>
            <a:pPr algn="ctr"/>
            <a:r>
              <a:rPr lang="en-US" dirty="0">
                <a:solidFill>
                  <a:schemeClr val="tx1"/>
                </a:solidFill>
              </a:rPr>
              <a:t>The Shift from Maintenance to Recovery-1980 and Before </a:t>
            </a:r>
          </a:p>
        </p:txBody>
      </p:sp>
      <p:pic>
        <p:nvPicPr>
          <p:cNvPr id="14" name="Content Placeholder 13" descr="A picture containing grass, building, old, clock&#10;&#10;Description automatically generated">
            <a:extLst>
              <a:ext uri="{FF2B5EF4-FFF2-40B4-BE49-F238E27FC236}">
                <a16:creationId xmlns:a16="http://schemas.microsoft.com/office/drawing/2014/main" id="{2D6EFB24-0ECB-49BD-B4E6-FEC31CBD2C46}"/>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414997" y="2057401"/>
            <a:ext cx="4360985" cy="4065382"/>
          </a:xfrm>
        </p:spPr>
      </p:pic>
      <p:sp>
        <p:nvSpPr>
          <p:cNvPr id="6" name="AutoShape 4">
            <a:extLst>
              <a:ext uri="{FF2B5EF4-FFF2-40B4-BE49-F238E27FC236}">
                <a16:creationId xmlns:a16="http://schemas.microsoft.com/office/drawing/2014/main" id="{829D5A24-8F42-48E7-B734-80017A51FBE7}"/>
              </a:ext>
            </a:extLst>
          </p:cNvPr>
          <p:cNvSpPr>
            <a:spLocks noChangeAspect="1" noChangeArrowheads="1" noTextEdit="1"/>
          </p:cNvSpPr>
          <p:nvPr/>
        </p:nvSpPr>
        <p:spPr bwMode="auto">
          <a:xfrm>
            <a:off x="685800" y="2982020"/>
            <a:ext cx="1828800" cy="3875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a16="http://schemas.microsoft.com/office/drawing/2014/main" id="{8F2C0D08-7D37-41F6-95D0-8AFF41F8AD78}"/>
              </a:ext>
            </a:extLst>
          </p:cNvPr>
          <p:cNvSpPr/>
          <p:nvPr/>
        </p:nvSpPr>
        <p:spPr>
          <a:xfrm>
            <a:off x="685801" y="1443841"/>
            <a:ext cx="10929850" cy="2846933"/>
          </a:xfrm>
          <a:prstGeom prst="rect">
            <a:avLst/>
          </a:prstGeom>
        </p:spPr>
        <p:txBody>
          <a:bodyPr wrap="square">
            <a:spAutoFit/>
          </a:bodyPr>
          <a:lstStyle/>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p:txBody>
      </p:sp>
      <p:graphicFrame>
        <p:nvGraphicFramePr>
          <p:cNvPr id="21" name="Content Placeholder 3">
            <a:extLst>
              <a:ext uri="{FF2B5EF4-FFF2-40B4-BE49-F238E27FC236}">
                <a16:creationId xmlns:a16="http://schemas.microsoft.com/office/drawing/2014/main" id="{DF54A432-3706-435B-9624-476F6F97FBBB}"/>
              </a:ext>
            </a:extLst>
          </p:cNvPr>
          <p:cNvGraphicFramePr>
            <a:graphicFrameLocks/>
          </p:cNvGraphicFramePr>
          <p:nvPr/>
        </p:nvGraphicFramePr>
        <p:xfrm>
          <a:off x="5036234" y="2057402"/>
          <a:ext cx="6469968" cy="4104247"/>
        </p:xfrm>
        <a:graphic>
          <a:graphicData uri="http://schemas.openxmlformats.org/drawingml/2006/table">
            <a:tbl>
              <a:tblPr firstRow="1" firstCol="1" lastRow="1" lastCol="1" bandRow="1" bandCol="1">
                <a:noFill/>
                <a:tableStyleId>{5C22544A-7EE6-4342-B048-85BDC9FD1C3A}</a:tableStyleId>
              </a:tblPr>
              <a:tblGrid>
                <a:gridCol w="2224529">
                  <a:extLst>
                    <a:ext uri="{9D8B030D-6E8A-4147-A177-3AD203B41FA5}">
                      <a16:colId xmlns:a16="http://schemas.microsoft.com/office/drawing/2014/main" val="104990610"/>
                    </a:ext>
                  </a:extLst>
                </a:gridCol>
                <a:gridCol w="4245439">
                  <a:extLst>
                    <a:ext uri="{9D8B030D-6E8A-4147-A177-3AD203B41FA5}">
                      <a16:colId xmlns:a16="http://schemas.microsoft.com/office/drawing/2014/main" val="4093330976"/>
                    </a:ext>
                  </a:extLst>
                </a:gridCol>
              </a:tblGrid>
              <a:tr h="754903">
                <a:tc>
                  <a:txBody>
                    <a:bodyPr/>
                    <a:lstStyle/>
                    <a:p>
                      <a:pPr marL="0" marR="0" algn="r">
                        <a:spcBef>
                          <a:spcPts val="0"/>
                        </a:spcBef>
                        <a:spcAft>
                          <a:spcPts val="0"/>
                        </a:spcAft>
                      </a:pPr>
                      <a:r>
                        <a:rPr lang="en-US" sz="2000" b="0" u="sng" cap="all" spc="150" dirty="0">
                          <a:solidFill>
                            <a:schemeClr val="lt1"/>
                          </a:solidFill>
                          <a:effectLst/>
                        </a:rPr>
                        <a:t>Basic Belief</a:t>
                      </a:r>
                      <a:r>
                        <a:rPr lang="en-US" sz="2000" b="0" cap="all" spc="150" dirty="0">
                          <a:solidFill>
                            <a:schemeClr val="lt1"/>
                          </a:solidFill>
                          <a:effectLst/>
                        </a:rPr>
                        <a:t>:</a:t>
                      </a:r>
                      <a:endParaRPr lang="en-US" sz="2000" b="0" cap="all" spc="150" dirty="0">
                        <a:solidFill>
                          <a:schemeClr val="lt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lnL>
                    <a:lnR w="12700" cmpd="sng">
                      <a:noFill/>
                    </a:lnR>
                    <a:lnT w="12700" cmpd="sng">
                      <a:noFill/>
                    </a:lnT>
                    <a:lnB w="38100" cmpd="sng">
                      <a:noFill/>
                    </a:lnB>
                    <a:solidFill>
                      <a:srgbClr val="505356"/>
                    </a:solidFill>
                  </a:tcPr>
                </a:tc>
                <a:tc>
                  <a:txBody>
                    <a:bodyPr/>
                    <a:lstStyle/>
                    <a:p>
                      <a:pPr marL="0" marR="0" algn="l">
                        <a:spcBef>
                          <a:spcPts val="0"/>
                        </a:spcBef>
                        <a:spcAft>
                          <a:spcPts val="0"/>
                        </a:spcAft>
                      </a:pPr>
                      <a:r>
                        <a:rPr lang="en-US" sz="2000" b="0" cap="all" spc="150" dirty="0">
                          <a:solidFill>
                            <a:schemeClr val="lt1"/>
                          </a:solidFill>
                          <a:effectLst/>
                        </a:rPr>
                        <a:t>People Cannot Recover</a:t>
                      </a:r>
                      <a:endParaRPr lang="en-US" sz="2000" b="0" cap="all" spc="150" dirty="0">
                        <a:solidFill>
                          <a:schemeClr val="lt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lnL>
                    <a:lnR w="12700" cmpd="sng">
                      <a:noFill/>
                    </a:lnR>
                    <a:lnT w="12700" cmpd="sng">
                      <a:noFill/>
                    </a:lnT>
                    <a:lnB w="38100" cmpd="sng">
                      <a:noFill/>
                    </a:lnB>
                    <a:solidFill>
                      <a:srgbClr val="505356"/>
                    </a:solidFill>
                  </a:tcPr>
                </a:tc>
                <a:extLst>
                  <a:ext uri="{0D108BD9-81ED-4DB2-BD59-A6C34878D82A}">
                    <a16:rowId xmlns:a16="http://schemas.microsoft.com/office/drawing/2014/main" val="2849570303"/>
                  </a:ext>
                </a:extLst>
              </a:tr>
              <a:tr h="692686">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tc>
                  <a:txBody>
                    <a:bodyPr/>
                    <a:lstStyle/>
                    <a:p>
                      <a:pPr marL="0" marR="0" algn="l">
                        <a:spcBef>
                          <a:spcPts val="0"/>
                        </a:spcBef>
                        <a:spcAft>
                          <a:spcPts val="0"/>
                        </a:spcAft>
                      </a:pP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3796307455"/>
                  </a:ext>
                </a:extLst>
              </a:tr>
              <a:tr h="692686">
                <a:tc>
                  <a:txBody>
                    <a:bodyPr/>
                    <a:lstStyle/>
                    <a:p>
                      <a:pPr marL="0" marR="0" algn="r">
                        <a:spcBef>
                          <a:spcPts val="0"/>
                        </a:spcBef>
                        <a:spcAft>
                          <a:spcPts val="0"/>
                        </a:spcAft>
                      </a:pPr>
                      <a:r>
                        <a:rPr lang="en-US" sz="2000" b="1" u="sng" cap="none" spc="0">
                          <a:solidFill>
                            <a:schemeClr val="tx1"/>
                          </a:solidFill>
                          <a:effectLst/>
                        </a:rPr>
                        <a:t>Basic Task:</a:t>
                      </a:r>
                      <a:endParaRPr lang="en-US" sz="2000" b="1" cap="none" spc="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marL="0" marR="0" algn="l">
                        <a:spcBef>
                          <a:spcPts val="0"/>
                        </a:spcBef>
                        <a:spcAft>
                          <a:spcPts val="0"/>
                        </a:spcAft>
                      </a:pPr>
                      <a:r>
                        <a:rPr lang="en-US" sz="2000" b="1" cap="none" spc="0" dirty="0">
                          <a:solidFill>
                            <a:schemeClr val="tx1"/>
                          </a:solidFill>
                          <a:effectLst/>
                        </a:rPr>
                        <a:t>Stabilize and Maintain</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1456143861"/>
                  </a:ext>
                </a:extLst>
              </a:tr>
              <a:tr h="962292">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pPr marL="0" marR="0" algn="l">
                        <a:spcBef>
                          <a:spcPts val="0"/>
                        </a:spcBef>
                        <a:spcAft>
                          <a:spcPts val="0"/>
                        </a:spcAft>
                      </a:pPr>
                      <a:endParaRPr lang="en-US" sz="2000" b="1" cap="none" spc="0" dirty="0">
                        <a:solidFill>
                          <a:schemeClr val="tx1"/>
                        </a:solidFill>
                        <a:effectLst/>
                      </a:endParaRPr>
                    </a:p>
                    <a:p>
                      <a:pPr marL="0" marR="0" algn="l">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extLst>
                  <a:ext uri="{0D108BD9-81ED-4DB2-BD59-A6C34878D82A}">
                    <a16:rowId xmlns:a16="http://schemas.microsoft.com/office/drawing/2014/main" val="2924053744"/>
                  </a:ext>
                </a:extLst>
              </a:tr>
              <a:tr h="1001680">
                <a:tc>
                  <a:txBody>
                    <a:bodyPr/>
                    <a:lstStyle/>
                    <a:p>
                      <a:pPr marL="0" marR="0" algn="r">
                        <a:spcBef>
                          <a:spcPts val="0"/>
                        </a:spcBef>
                        <a:spcAft>
                          <a:spcPts val="0"/>
                        </a:spcAft>
                      </a:pPr>
                      <a:r>
                        <a:rPr lang="en-US" sz="2000" b="1" u="sng" cap="none" spc="0" dirty="0">
                          <a:solidFill>
                            <a:schemeClr val="tx1"/>
                          </a:solidFill>
                          <a:effectLst/>
                        </a:rPr>
                        <a:t>Basic Programs:</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tc>
                  <a:txBody>
                    <a:bodyPr/>
                    <a:lstStyle/>
                    <a:p>
                      <a:pPr marL="0" marR="0" algn="l">
                        <a:spcBef>
                          <a:spcPts val="0"/>
                        </a:spcBef>
                        <a:spcAft>
                          <a:spcPts val="0"/>
                        </a:spcAft>
                      </a:pPr>
                      <a:r>
                        <a:rPr lang="en-US" sz="2000" b="1" cap="none" spc="0" dirty="0">
                          <a:solidFill>
                            <a:schemeClr val="tx1"/>
                          </a:solidFill>
                          <a:effectLst/>
                        </a:rPr>
                        <a:t>What did programs de-signed to stabilize and maintain look like?</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extLst>
                  <a:ext uri="{0D108BD9-81ED-4DB2-BD59-A6C34878D82A}">
                    <a16:rowId xmlns:a16="http://schemas.microsoft.com/office/drawing/2014/main" val="3607124918"/>
                  </a:ext>
                </a:extLst>
              </a:tr>
            </a:tbl>
          </a:graphicData>
        </a:graphic>
      </p:graphicFrame>
    </p:spTree>
    <p:extLst>
      <p:ext uri="{BB962C8B-B14F-4D97-AF65-F5344CB8AC3E}">
        <p14:creationId xmlns:p14="http://schemas.microsoft.com/office/powerpoint/2010/main" val="3451849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BF75D-115C-4E99-B890-FB91706DB770}"/>
              </a:ext>
            </a:extLst>
          </p:cNvPr>
          <p:cNvSpPr>
            <a:spLocks noGrp="1"/>
          </p:cNvSpPr>
          <p:nvPr>
            <p:ph type="title"/>
          </p:nvPr>
        </p:nvSpPr>
        <p:spPr/>
        <p:txBody>
          <a:bodyPr/>
          <a:lstStyle/>
          <a:p>
            <a:pPr algn="ctr"/>
            <a:r>
              <a:rPr lang="en-US" dirty="0">
                <a:solidFill>
                  <a:schemeClr val="tx1"/>
                </a:solidFill>
              </a:rPr>
              <a:t>The Shift from Maintenance to Recovery-1980 and Before</a:t>
            </a:r>
          </a:p>
        </p:txBody>
      </p:sp>
      <p:sp>
        <p:nvSpPr>
          <p:cNvPr id="3" name="Content Placeholder 2">
            <a:extLst>
              <a:ext uri="{FF2B5EF4-FFF2-40B4-BE49-F238E27FC236}">
                <a16:creationId xmlns:a16="http://schemas.microsoft.com/office/drawing/2014/main" id="{2B3BCBD1-9824-4B7B-A551-839DD0583B70}"/>
              </a:ext>
            </a:extLst>
          </p:cNvPr>
          <p:cNvSpPr>
            <a:spLocks noGrp="1"/>
          </p:cNvSpPr>
          <p:nvPr>
            <p:ph idx="1"/>
          </p:nvPr>
        </p:nvSpPr>
        <p:spPr/>
        <p:txBody>
          <a:bodyPr>
            <a:normAutofit fontScale="85000" lnSpcReduction="20000"/>
          </a:bodyPr>
          <a:lstStyle/>
          <a:p>
            <a:r>
              <a:rPr lang="en-US" sz="2400" dirty="0"/>
              <a:t>Up until around 1980, the belief that dominated the mental health system was that people diagnosed with a mental illness would not recover.  </a:t>
            </a:r>
          </a:p>
          <a:p>
            <a:r>
              <a:rPr lang="en-US" sz="2400" dirty="0"/>
              <a:t>More than likely the illness would get progressively worse.  The best you could expect was to get people stabilized and then maintain them as best you could in supervised’ environments in which they would not be able to harm themselves or others and would not be causing too many problems.  </a:t>
            </a:r>
          </a:p>
          <a:p>
            <a:r>
              <a:rPr lang="en-US" sz="2400" dirty="0"/>
              <a:t>This usually involved high doses of medication, long stays in secure institutions and/or years in ‘day treatment programs’ designed to entertain with TV, table games, recreation, trips, outings and other ‘low stress’ activities.   It is important that we understand the mindset and beliefs of what is called, “the old system.”</a:t>
            </a:r>
          </a:p>
          <a:p>
            <a:pPr marL="0" indent="0">
              <a:buNone/>
            </a:pPr>
            <a:endParaRPr lang="en-US" dirty="0"/>
          </a:p>
        </p:txBody>
      </p:sp>
    </p:spTree>
    <p:extLst>
      <p:ext uri="{BB962C8B-B14F-4D97-AF65-F5344CB8AC3E}">
        <p14:creationId xmlns:p14="http://schemas.microsoft.com/office/powerpoint/2010/main" val="2565966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74236-B474-4DBC-9D1C-685DF25F019E}"/>
              </a:ext>
            </a:extLst>
          </p:cNvPr>
          <p:cNvSpPr>
            <a:spLocks noGrp="1"/>
          </p:cNvSpPr>
          <p:nvPr>
            <p:ph type="title"/>
          </p:nvPr>
        </p:nvSpPr>
        <p:spPr/>
        <p:txBody>
          <a:bodyPr vert="horz" lIns="91440" tIns="45720" rIns="91440" bIns="45720" rtlCol="0" anchor="ctr">
            <a:normAutofit/>
          </a:bodyPr>
          <a:lstStyle/>
          <a:p>
            <a:pPr algn="ctr"/>
            <a:r>
              <a:rPr lang="en-US" dirty="0">
                <a:solidFill>
                  <a:schemeClr val="tx1"/>
                </a:solidFill>
              </a:rPr>
              <a:t>The Shift from Maintenance to Recovery-1980 to 2003 </a:t>
            </a:r>
          </a:p>
        </p:txBody>
      </p:sp>
      <p:pic>
        <p:nvPicPr>
          <p:cNvPr id="14" name="Content Placeholder 13">
            <a:extLst>
              <a:ext uri="{FF2B5EF4-FFF2-40B4-BE49-F238E27FC236}">
                <a16:creationId xmlns:a16="http://schemas.microsoft.com/office/drawing/2014/main" id="{2D6EFB24-0ECB-49BD-B4E6-FEC31CBD2C46}"/>
              </a:ext>
            </a:extLst>
          </p:cNvPr>
          <p:cNvPicPr>
            <a:picLocks noGrp="1" noChangeAspect="1"/>
          </p:cNvPicPr>
          <p:nvPr>
            <p:ph sz="half" idx="1"/>
          </p:nvPr>
        </p:nvPicPr>
        <p:blipFill>
          <a:blip r:embed="rId2">
            <a:extLst>
              <a:ext uri="{837473B0-CC2E-450A-ABE3-18F120FF3D39}">
                <a1611:picAttrSrcUrl xmlns:a1611="http://schemas.microsoft.com/office/drawing/2016/11/main" r:id="rId3"/>
              </a:ext>
            </a:extLst>
          </a:blip>
          <a:srcRect/>
          <a:stretch/>
        </p:blipFill>
        <p:spPr>
          <a:xfrm>
            <a:off x="414997" y="1814733"/>
            <a:ext cx="4360985" cy="3737286"/>
          </a:xfrm>
        </p:spPr>
      </p:pic>
      <p:sp>
        <p:nvSpPr>
          <p:cNvPr id="6" name="AutoShape 4">
            <a:extLst>
              <a:ext uri="{FF2B5EF4-FFF2-40B4-BE49-F238E27FC236}">
                <a16:creationId xmlns:a16="http://schemas.microsoft.com/office/drawing/2014/main" id="{829D5A24-8F42-48E7-B734-80017A51FBE7}"/>
              </a:ext>
            </a:extLst>
          </p:cNvPr>
          <p:cNvSpPr>
            <a:spLocks noChangeAspect="1" noChangeArrowheads="1" noTextEdit="1"/>
          </p:cNvSpPr>
          <p:nvPr/>
        </p:nvSpPr>
        <p:spPr bwMode="auto">
          <a:xfrm>
            <a:off x="685800" y="2982020"/>
            <a:ext cx="1828800" cy="3875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9" name="Rectangle 8">
            <a:extLst>
              <a:ext uri="{FF2B5EF4-FFF2-40B4-BE49-F238E27FC236}">
                <a16:creationId xmlns:a16="http://schemas.microsoft.com/office/drawing/2014/main" id="{8F2C0D08-7D37-41F6-95D0-8AFF41F8AD78}"/>
              </a:ext>
            </a:extLst>
          </p:cNvPr>
          <p:cNvSpPr/>
          <p:nvPr/>
        </p:nvSpPr>
        <p:spPr>
          <a:xfrm>
            <a:off x="685801" y="1443841"/>
            <a:ext cx="10929850" cy="2846933"/>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Times New Roman" panose="02020603050405020304" pitchFamily="18" charset="0"/>
              <a:cs typeface="+mn-cs"/>
            </a:endParaRPr>
          </a:p>
        </p:txBody>
      </p:sp>
      <p:graphicFrame>
        <p:nvGraphicFramePr>
          <p:cNvPr id="21" name="Content Placeholder 3">
            <a:extLst>
              <a:ext uri="{FF2B5EF4-FFF2-40B4-BE49-F238E27FC236}">
                <a16:creationId xmlns:a16="http://schemas.microsoft.com/office/drawing/2014/main" id="{DF54A432-3706-435B-9624-476F6F97FBBB}"/>
              </a:ext>
            </a:extLst>
          </p:cNvPr>
          <p:cNvGraphicFramePr>
            <a:graphicFrameLocks/>
          </p:cNvGraphicFramePr>
          <p:nvPr/>
        </p:nvGraphicFramePr>
        <p:xfrm>
          <a:off x="5036234" y="2057402"/>
          <a:ext cx="6469968" cy="4226055"/>
        </p:xfrm>
        <a:graphic>
          <a:graphicData uri="http://schemas.openxmlformats.org/drawingml/2006/table">
            <a:tbl>
              <a:tblPr firstRow="1" firstCol="1" lastRow="1" lastCol="1" bandRow="1" bandCol="1">
                <a:noFill/>
                <a:tableStyleId>{5C22544A-7EE6-4342-B048-85BDC9FD1C3A}</a:tableStyleId>
              </a:tblPr>
              <a:tblGrid>
                <a:gridCol w="2224529">
                  <a:extLst>
                    <a:ext uri="{9D8B030D-6E8A-4147-A177-3AD203B41FA5}">
                      <a16:colId xmlns:a16="http://schemas.microsoft.com/office/drawing/2014/main" val="104990610"/>
                    </a:ext>
                  </a:extLst>
                </a:gridCol>
                <a:gridCol w="4245439">
                  <a:extLst>
                    <a:ext uri="{9D8B030D-6E8A-4147-A177-3AD203B41FA5}">
                      <a16:colId xmlns:a16="http://schemas.microsoft.com/office/drawing/2014/main" val="4093330976"/>
                    </a:ext>
                  </a:extLst>
                </a:gridCol>
              </a:tblGrid>
              <a:tr h="754903">
                <a:tc>
                  <a:txBody>
                    <a:bodyPr/>
                    <a:lstStyle/>
                    <a:p>
                      <a:pPr marL="0" marR="0" algn="r">
                        <a:spcBef>
                          <a:spcPts val="0"/>
                        </a:spcBef>
                        <a:spcAft>
                          <a:spcPts val="0"/>
                        </a:spcAft>
                      </a:pPr>
                      <a:r>
                        <a:rPr lang="en-US" sz="2000" b="0" u="sng" cap="all" spc="150" dirty="0">
                          <a:solidFill>
                            <a:schemeClr val="lt1"/>
                          </a:solidFill>
                          <a:effectLst/>
                        </a:rPr>
                        <a:t>Basic Belief</a:t>
                      </a:r>
                      <a:r>
                        <a:rPr lang="en-US" sz="2000" b="0" cap="all" spc="150" dirty="0">
                          <a:solidFill>
                            <a:schemeClr val="lt1"/>
                          </a:solidFill>
                          <a:effectLst/>
                        </a:rPr>
                        <a:t>:</a:t>
                      </a:r>
                      <a:endParaRPr lang="en-US" sz="2000" b="0" cap="all" spc="150" dirty="0">
                        <a:solidFill>
                          <a:schemeClr val="lt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lnL>
                    <a:lnR w="12700" cmpd="sng">
                      <a:noFill/>
                    </a:lnR>
                    <a:lnT w="12700" cmpd="sng">
                      <a:noFill/>
                    </a:lnT>
                    <a:lnB w="38100" cmpd="sng">
                      <a:noFill/>
                    </a:lnB>
                    <a:solidFill>
                      <a:srgbClr val="505356"/>
                    </a:solidFill>
                  </a:tcPr>
                </a:tc>
                <a:tc>
                  <a:txBody>
                    <a:bodyPr/>
                    <a:lstStyle/>
                    <a:p>
                      <a:pPr marL="0" marR="0" algn="l">
                        <a:spcBef>
                          <a:spcPts val="0"/>
                        </a:spcBef>
                        <a:spcAft>
                          <a:spcPts val="0"/>
                        </a:spcAft>
                      </a:pPr>
                      <a:r>
                        <a:rPr lang="en-US" sz="2000" b="0" cap="all" spc="150" dirty="0">
                          <a:solidFill>
                            <a:schemeClr val="lt1"/>
                          </a:solidFill>
                          <a:effectLst/>
                          <a:latin typeface="Times New Roman" panose="02020603050405020304" pitchFamily="18" charset="0"/>
                          <a:ea typeface="Times New Roman" panose="02020603050405020304" pitchFamily="18" charset="0"/>
                        </a:rPr>
                        <a:t>People Can recover</a:t>
                      </a:r>
                    </a:p>
                  </a:txBody>
                  <a:tcPr marL="102447" marR="102447" marT="102447" marB="102447">
                    <a:lnL w="12700" cmpd="sng">
                      <a:noFill/>
                    </a:lnL>
                    <a:lnR w="12700" cmpd="sng">
                      <a:noFill/>
                    </a:lnR>
                    <a:lnT w="12700" cmpd="sng">
                      <a:noFill/>
                    </a:lnT>
                    <a:lnB w="38100" cmpd="sng">
                      <a:noFill/>
                    </a:lnB>
                    <a:solidFill>
                      <a:srgbClr val="505356"/>
                    </a:solidFill>
                  </a:tcPr>
                </a:tc>
                <a:extLst>
                  <a:ext uri="{0D108BD9-81ED-4DB2-BD59-A6C34878D82A}">
                    <a16:rowId xmlns:a16="http://schemas.microsoft.com/office/drawing/2014/main" val="2849570303"/>
                  </a:ext>
                </a:extLst>
              </a:tr>
              <a:tr h="692686">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tc>
                  <a:txBody>
                    <a:bodyPr/>
                    <a:lstStyle/>
                    <a:p>
                      <a:pPr marL="0" marR="0" algn="l">
                        <a:spcBef>
                          <a:spcPts val="0"/>
                        </a:spcBef>
                        <a:spcAft>
                          <a:spcPts val="0"/>
                        </a:spcAft>
                      </a:pP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3796307455"/>
                  </a:ext>
                </a:extLst>
              </a:tr>
              <a:tr h="692686">
                <a:tc>
                  <a:txBody>
                    <a:bodyPr/>
                    <a:lstStyle/>
                    <a:p>
                      <a:pPr marL="0" marR="0" algn="r">
                        <a:spcBef>
                          <a:spcPts val="0"/>
                        </a:spcBef>
                        <a:spcAft>
                          <a:spcPts val="0"/>
                        </a:spcAft>
                      </a:pPr>
                      <a:r>
                        <a:rPr lang="en-US" sz="2000" b="1" u="sng" cap="none" spc="0">
                          <a:solidFill>
                            <a:schemeClr val="tx1"/>
                          </a:solidFill>
                          <a:effectLst/>
                        </a:rPr>
                        <a:t>Basic Task:</a:t>
                      </a:r>
                      <a:endParaRPr lang="en-US" sz="2000" b="1" cap="none" spc="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marL="0" marR="0" algn="l">
                        <a:spcBef>
                          <a:spcPts val="0"/>
                        </a:spcBef>
                        <a:spcAft>
                          <a:spcPts val="0"/>
                        </a:spcAft>
                      </a:pPr>
                      <a:r>
                        <a:rPr lang="en-US" sz="2000" b="1" cap="none" spc="0" dirty="0">
                          <a:solidFill>
                            <a:schemeClr val="tx1"/>
                          </a:solidFill>
                          <a:effectLst/>
                          <a:latin typeface="Times New Roman" panose="02020603050405020304" pitchFamily="18" charset="0"/>
                          <a:ea typeface="Times New Roman" panose="02020603050405020304" pitchFamily="18" charset="0"/>
                        </a:rPr>
                        <a:t>Introduce Recovery Concepts to Staff and Consumers</a:t>
                      </a: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1456143861"/>
                  </a:ext>
                </a:extLst>
              </a:tr>
              <a:tr h="962292">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pPr marL="0" marR="0" algn="l">
                        <a:spcBef>
                          <a:spcPts val="0"/>
                        </a:spcBef>
                        <a:spcAft>
                          <a:spcPts val="0"/>
                        </a:spcAft>
                      </a:pPr>
                      <a:endParaRPr lang="en-US" sz="2000" b="1" cap="none" spc="0" dirty="0">
                        <a:solidFill>
                          <a:schemeClr val="tx1"/>
                        </a:solidFill>
                        <a:effectLst/>
                      </a:endParaRPr>
                    </a:p>
                    <a:p>
                      <a:pPr marL="0" marR="0" algn="l">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extLst>
                  <a:ext uri="{0D108BD9-81ED-4DB2-BD59-A6C34878D82A}">
                    <a16:rowId xmlns:a16="http://schemas.microsoft.com/office/drawing/2014/main" val="2924053744"/>
                  </a:ext>
                </a:extLst>
              </a:tr>
              <a:tr h="1001680">
                <a:tc>
                  <a:txBody>
                    <a:bodyPr/>
                    <a:lstStyle/>
                    <a:p>
                      <a:pPr marL="0" marR="0" algn="r">
                        <a:spcBef>
                          <a:spcPts val="0"/>
                        </a:spcBef>
                        <a:spcAft>
                          <a:spcPts val="0"/>
                        </a:spcAft>
                      </a:pPr>
                      <a:r>
                        <a:rPr lang="en-US" sz="2000" b="1" u="sng" cap="none" spc="0">
                          <a:solidFill>
                            <a:schemeClr val="tx1"/>
                          </a:solidFill>
                          <a:effectLst/>
                        </a:rPr>
                        <a:t>Basic Programs:</a:t>
                      </a:r>
                      <a:endParaRPr lang="en-US" sz="2000" b="1" cap="none" spc="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tc>
                  <a:txBody>
                    <a:bodyPr/>
                    <a:lstStyle/>
                    <a:p>
                      <a:pPr marL="0" marR="0" algn="l">
                        <a:spcBef>
                          <a:spcPts val="0"/>
                        </a:spcBef>
                        <a:spcAft>
                          <a:spcPts val="0"/>
                        </a:spcAft>
                      </a:pPr>
                      <a:r>
                        <a:rPr lang="en-US" sz="2000" b="1" cap="none" spc="0" dirty="0">
                          <a:solidFill>
                            <a:schemeClr val="tx1"/>
                          </a:solidFill>
                          <a:effectLst/>
                        </a:rPr>
                        <a:t>What do programs that are based in a belief in Recovery look like?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extLst>
                  <a:ext uri="{0D108BD9-81ED-4DB2-BD59-A6C34878D82A}">
                    <a16:rowId xmlns:a16="http://schemas.microsoft.com/office/drawing/2014/main" val="3607124918"/>
                  </a:ext>
                </a:extLst>
              </a:tr>
            </a:tbl>
          </a:graphicData>
        </a:graphic>
      </p:graphicFrame>
      <p:sp>
        <p:nvSpPr>
          <p:cNvPr id="3" name="TextBox 2">
            <a:extLst>
              <a:ext uri="{FF2B5EF4-FFF2-40B4-BE49-F238E27FC236}">
                <a16:creationId xmlns:a16="http://schemas.microsoft.com/office/drawing/2014/main" id="{76B3CC52-B02B-442F-8181-6B13E9111B9A}"/>
              </a:ext>
            </a:extLst>
          </p:cNvPr>
          <p:cNvSpPr txBox="1"/>
          <p:nvPr/>
        </p:nvSpPr>
        <p:spPr>
          <a:xfrm>
            <a:off x="414997" y="5552018"/>
            <a:ext cx="4360985"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Century Gothic" panose="020B0502020202020204"/>
                <a:ea typeface="+mn-ea"/>
                <a:cs typeface="+mn-cs"/>
                <a:hlinkClick r:id="rId3" tooltip="http://stewartcutler.com/"/>
              </a:rPr>
              <a:t>This Photo</a:t>
            </a:r>
            <a:r>
              <a:rPr kumimoji="0" lang="en-US" sz="900" b="0" i="0" u="none" strike="noStrike" kern="1200" cap="none" spc="0" normalizeH="0" baseline="0" noProof="0">
                <a:ln>
                  <a:noFill/>
                </a:ln>
                <a:solidFill>
                  <a:prstClr val="black"/>
                </a:solidFill>
                <a:effectLst/>
                <a:uLnTx/>
                <a:uFillTx/>
                <a:latin typeface="Century Gothic" panose="020B0502020202020204"/>
                <a:ea typeface="+mn-ea"/>
                <a:cs typeface="+mn-cs"/>
              </a:rPr>
              <a:t> by Unknown Author is licensed under </a:t>
            </a:r>
            <a:r>
              <a:rPr kumimoji="0" lang="en-US" sz="900" b="0" i="0" u="none" strike="noStrike" kern="1200" cap="none" spc="0" normalizeH="0" baseline="0" noProof="0">
                <a:ln>
                  <a:noFill/>
                </a:ln>
                <a:solidFill>
                  <a:prstClr val="black"/>
                </a:solidFill>
                <a:effectLst/>
                <a:uLnTx/>
                <a:uFillTx/>
                <a:latin typeface="Century Gothic" panose="020B0502020202020204"/>
                <a:ea typeface="+mn-ea"/>
                <a:cs typeface="+mn-cs"/>
                <a:hlinkClick r:id="rId4" tooltip="https://creativecommons.org/licenses/by-nc/3.0/"/>
              </a:rPr>
              <a:t>CC BY-NC</a:t>
            </a:r>
            <a:endParaRPr kumimoji="0" lang="en-US" sz="9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20487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A9088-59FD-4075-934C-6C63105CCD5D}"/>
              </a:ext>
            </a:extLst>
          </p:cNvPr>
          <p:cNvSpPr>
            <a:spLocks noGrp="1"/>
          </p:cNvSpPr>
          <p:nvPr>
            <p:ph type="title"/>
          </p:nvPr>
        </p:nvSpPr>
        <p:spPr/>
        <p:txBody>
          <a:bodyPr/>
          <a:lstStyle/>
          <a:p>
            <a:pPr algn="ctr"/>
            <a:r>
              <a:rPr lang="en-US" dirty="0">
                <a:solidFill>
                  <a:schemeClr val="tx1"/>
                </a:solidFill>
              </a:rPr>
              <a:t>The shift from maintenance to recovery-1980 to 2003</a:t>
            </a:r>
          </a:p>
        </p:txBody>
      </p:sp>
      <p:sp>
        <p:nvSpPr>
          <p:cNvPr id="3" name="Content Placeholder 2">
            <a:extLst>
              <a:ext uri="{FF2B5EF4-FFF2-40B4-BE49-F238E27FC236}">
                <a16:creationId xmlns:a16="http://schemas.microsoft.com/office/drawing/2014/main" id="{85BDB2AC-405C-4934-A82F-E695968F35A0}"/>
              </a:ext>
            </a:extLst>
          </p:cNvPr>
          <p:cNvSpPr>
            <a:spLocks noGrp="1"/>
          </p:cNvSpPr>
          <p:nvPr>
            <p:ph idx="1"/>
          </p:nvPr>
        </p:nvSpPr>
        <p:spPr>
          <a:xfrm>
            <a:off x="677334" y="1857555"/>
            <a:ext cx="8596668" cy="4825041"/>
          </a:xfrm>
        </p:spPr>
        <p:txBody>
          <a:bodyPr>
            <a:normAutofit/>
          </a:bodyPr>
          <a:lstStyle/>
          <a:p>
            <a:r>
              <a:rPr lang="en-US" dirty="0"/>
              <a:t>Around 1980 this began to change.  Dr. William Anthony, director of the Center for Psychiatric Rehabilitation at Boston University, states that three things played a key role in enabling this change:</a:t>
            </a:r>
          </a:p>
          <a:p>
            <a:pPr lvl="1"/>
            <a:r>
              <a:rPr lang="en-US" sz="1800" dirty="0"/>
              <a:t> </a:t>
            </a:r>
            <a:r>
              <a:rPr lang="en-US" sz="1800" b="1" dirty="0"/>
              <a:t>The writings of peers like Judi Chamberlain and Patricia Deegan who were moving on with their lives</a:t>
            </a:r>
          </a:p>
          <a:p>
            <a:pPr lvl="1"/>
            <a:r>
              <a:rPr lang="en-US" sz="1800" b="1" dirty="0"/>
              <a:t>The longitudinal research of people like Dr. Courtney Harding </a:t>
            </a:r>
          </a:p>
          <a:p>
            <a:pPr lvl="1"/>
            <a:r>
              <a:rPr lang="en-US" sz="1800" b="1" dirty="0"/>
              <a:t> The emergence of the philosophy of psychosocial rehabilitation</a:t>
            </a:r>
            <a:r>
              <a:rPr lang="en-US" sz="1800" dirty="0"/>
              <a:t>.   </a:t>
            </a:r>
          </a:p>
          <a:p>
            <a:r>
              <a:rPr lang="en-US" dirty="0"/>
              <a:t>By 1990, the concept of recovery had gained a foothold in many programs across the country.  Anthony calls the 90’s the ‘Decade of Recovery’.  Individual peers and staff were beginning to believe in the possibility of recovery, but as they began to creatively bring the concept of recovery into a variety of environments and program settings, they continued to run up against the constraints of the system.  </a:t>
            </a:r>
          </a:p>
          <a:p>
            <a:endParaRPr lang="en-US" dirty="0"/>
          </a:p>
        </p:txBody>
      </p:sp>
    </p:spTree>
    <p:extLst>
      <p:ext uri="{BB962C8B-B14F-4D97-AF65-F5344CB8AC3E}">
        <p14:creationId xmlns:p14="http://schemas.microsoft.com/office/powerpoint/2010/main" val="1192421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74236-B474-4DBC-9D1C-685DF25F019E}"/>
              </a:ext>
            </a:extLst>
          </p:cNvPr>
          <p:cNvSpPr>
            <a:spLocks noGrp="1"/>
          </p:cNvSpPr>
          <p:nvPr>
            <p:ph type="title"/>
          </p:nvPr>
        </p:nvSpPr>
        <p:spPr>
          <a:xfrm>
            <a:off x="576349" y="395925"/>
            <a:ext cx="8610600" cy="1293028"/>
          </a:xfrm>
        </p:spPr>
        <p:txBody>
          <a:bodyPr vert="horz" lIns="91440" tIns="45720" rIns="91440" bIns="45720" rtlCol="0" anchor="ctr">
            <a:normAutofit/>
          </a:bodyPr>
          <a:lstStyle/>
          <a:p>
            <a:pPr algn="ctr"/>
            <a:r>
              <a:rPr lang="en-US" dirty="0">
                <a:solidFill>
                  <a:schemeClr val="tx1"/>
                </a:solidFill>
              </a:rPr>
              <a:t>The Shift from Maintenance to Recovery-2003 to present </a:t>
            </a:r>
          </a:p>
        </p:txBody>
      </p:sp>
      <p:pic>
        <p:nvPicPr>
          <p:cNvPr id="14" name="Content Placeholder 13">
            <a:extLst>
              <a:ext uri="{FF2B5EF4-FFF2-40B4-BE49-F238E27FC236}">
                <a16:creationId xmlns:a16="http://schemas.microsoft.com/office/drawing/2014/main" id="{2D6EFB24-0ECB-49BD-B4E6-FEC31CBD2C46}"/>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rcRect/>
          <a:stretch/>
        </p:blipFill>
        <p:spPr>
          <a:xfrm>
            <a:off x="414997" y="1885072"/>
            <a:ext cx="4360985" cy="3453618"/>
          </a:xfrm>
        </p:spPr>
      </p:pic>
      <p:sp>
        <p:nvSpPr>
          <p:cNvPr id="6" name="AutoShape 4">
            <a:extLst>
              <a:ext uri="{FF2B5EF4-FFF2-40B4-BE49-F238E27FC236}">
                <a16:creationId xmlns:a16="http://schemas.microsoft.com/office/drawing/2014/main" id="{829D5A24-8F42-48E7-B734-80017A51FBE7}"/>
              </a:ext>
            </a:extLst>
          </p:cNvPr>
          <p:cNvSpPr>
            <a:spLocks noChangeAspect="1" noChangeArrowheads="1" noTextEdit="1"/>
          </p:cNvSpPr>
          <p:nvPr/>
        </p:nvSpPr>
        <p:spPr bwMode="auto">
          <a:xfrm>
            <a:off x="685800" y="2982020"/>
            <a:ext cx="1828800" cy="38758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Rectangle 8">
            <a:extLst>
              <a:ext uri="{FF2B5EF4-FFF2-40B4-BE49-F238E27FC236}">
                <a16:creationId xmlns:a16="http://schemas.microsoft.com/office/drawing/2014/main" id="{8F2C0D08-7D37-41F6-95D0-8AFF41F8AD78}"/>
              </a:ext>
            </a:extLst>
          </p:cNvPr>
          <p:cNvSpPr/>
          <p:nvPr/>
        </p:nvSpPr>
        <p:spPr>
          <a:xfrm>
            <a:off x="685801" y="1443841"/>
            <a:ext cx="10929850" cy="2846933"/>
          </a:xfrm>
          <a:prstGeom prst="rect">
            <a:avLst/>
          </a:prstGeom>
        </p:spPr>
        <p:txBody>
          <a:bodyPr wrap="square">
            <a:spAutoFit/>
          </a:bodyPr>
          <a:lstStyle/>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a:p>
            <a:pPr>
              <a:spcAft>
                <a:spcPts val="600"/>
              </a:spcAft>
            </a:pPr>
            <a:endParaRPr lang="en-US">
              <a:latin typeface="Arial" panose="020B0604020202020204" pitchFamily="34" charset="0"/>
              <a:ea typeface="Times New Roman" panose="02020603050405020304" pitchFamily="18" charset="0"/>
            </a:endParaRPr>
          </a:p>
        </p:txBody>
      </p:sp>
      <p:graphicFrame>
        <p:nvGraphicFramePr>
          <p:cNvPr id="21" name="Content Placeholder 3">
            <a:extLst>
              <a:ext uri="{FF2B5EF4-FFF2-40B4-BE49-F238E27FC236}">
                <a16:creationId xmlns:a16="http://schemas.microsoft.com/office/drawing/2014/main" id="{DF54A432-3706-435B-9624-476F6F97FBBB}"/>
              </a:ext>
            </a:extLst>
          </p:cNvPr>
          <p:cNvGraphicFramePr>
            <a:graphicFrameLocks/>
          </p:cNvGraphicFramePr>
          <p:nvPr/>
        </p:nvGraphicFramePr>
        <p:xfrm>
          <a:off x="5036234" y="2057402"/>
          <a:ext cx="6469968" cy="4281452"/>
        </p:xfrm>
        <a:graphic>
          <a:graphicData uri="http://schemas.openxmlformats.org/drawingml/2006/table">
            <a:tbl>
              <a:tblPr firstRow="1" firstCol="1" lastRow="1" lastCol="1" bandRow="1" bandCol="1">
                <a:noFill/>
                <a:tableStyleId>{5C22544A-7EE6-4342-B048-85BDC9FD1C3A}</a:tableStyleId>
              </a:tblPr>
              <a:tblGrid>
                <a:gridCol w="2224529">
                  <a:extLst>
                    <a:ext uri="{9D8B030D-6E8A-4147-A177-3AD203B41FA5}">
                      <a16:colId xmlns:a16="http://schemas.microsoft.com/office/drawing/2014/main" val="104990610"/>
                    </a:ext>
                  </a:extLst>
                </a:gridCol>
                <a:gridCol w="4245439">
                  <a:extLst>
                    <a:ext uri="{9D8B030D-6E8A-4147-A177-3AD203B41FA5}">
                      <a16:colId xmlns:a16="http://schemas.microsoft.com/office/drawing/2014/main" val="4093330976"/>
                    </a:ext>
                  </a:extLst>
                </a:gridCol>
              </a:tblGrid>
              <a:tr h="754903">
                <a:tc>
                  <a:txBody>
                    <a:bodyPr/>
                    <a:lstStyle/>
                    <a:p>
                      <a:pPr marL="0" marR="0" algn="r">
                        <a:spcBef>
                          <a:spcPts val="0"/>
                        </a:spcBef>
                        <a:spcAft>
                          <a:spcPts val="0"/>
                        </a:spcAft>
                      </a:pPr>
                      <a:r>
                        <a:rPr lang="en-US" sz="2000" b="0" u="sng" cap="all" spc="150" dirty="0">
                          <a:solidFill>
                            <a:schemeClr val="lt1"/>
                          </a:solidFill>
                          <a:effectLst/>
                        </a:rPr>
                        <a:t>Basic Belief</a:t>
                      </a:r>
                      <a:r>
                        <a:rPr lang="en-US" sz="2000" b="0" cap="all" spc="150" dirty="0">
                          <a:solidFill>
                            <a:schemeClr val="lt1"/>
                          </a:solidFill>
                          <a:effectLst/>
                        </a:rPr>
                        <a:t>:</a:t>
                      </a:r>
                      <a:endParaRPr lang="en-US" sz="2000" b="0" cap="all" spc="150" dirty="0">
                        <a:solidFill>
                          <a:schemeClr val="lt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lnL>
                    <a:lnR w="12700" cmpd="sng">
                      <a:noFill/>
                    </a:lnR>
                    <a:lnT w="12700" cmpd="sng">
                      <a:noFill/>
                    </a:lnT>
                    <a:lnB w="38100" cmpd="sng">
                      <a:noFill/>
                    </a:lnB>
                    <a:solidFill>
                      <a:srgbClr val="505356"/>
                    </a:solidFill>
                  </a:tcPr>
                </a:tc>
                <a:tc>
                  <a:txBody>
                    <a:bodyPr/>
                    <a:lstStyle/>
                    <a:p>
                      <a:pPr marL="0" marR="0" algn="l">
                        <a:spcBef>
                          <a:spcPts val="0"/>
                        </a:spcBef>
                        <a:spcAft>
                          <a:spcPts val="0"/>
                        </a:spcAft>
                      </a:pPr>
                      <a:r>
                        <a:rPr lang="en-US" sz="2000" b="0" cap="all" spc="150" dirty="0">
                          <a:solidFill>
                            <a:schemeClr val="lt1"/>
                          </a:solidFill>
                          <a:effectLst/>
                          <a:latin typeface="Times New Roman" panose="02020603050405020304" pitchFamily="18" charset="0"/>
                          <a:ea typeface="Times New Roman" panose="02020603050405020304" pitchFamily="18" charset="0"/>
                        </a:rPr>
                        <a:t>System promotes recovery</a:t>
                      </a:r>
                    </a:p>
                  </a:txBody>
                  <a:tcPr marL="102447" marR="102447" marT="102447" marB="102447">
                    <a:lnL w="12700" cmpd="sng">
                      <a:noFill/>
                    </a:lnL>
                    <a:lnR w="12700" cmpd="sng">
                      <a:noFill/>
                    </a:lnR>
                    <a:lnT w="12700" cmpd="sng">
                      <a:noFill/>
                    </a:lnT>
                    <a:lnB w="38100" cmpd="sng">
                      <a:noFill/>
                    </a:lnB>
                    <a:solidFill>
                      <a:srgbClr val="505356"/>
                    </a:solidFill>
                  </a:tcPr>
                </a:tc>
                <a:extLst>
                  <a:ext uri="{0D108BD9-81ED-4DB2-BD59-A6C34878D82A}">
                    <a16:rowId xmlns:a16="http://schemas.microsoft.com/office/drawing/2014/main" val="2849570303"/>
                  </a:ext>
                </a:extLst>
              </a:tr>
              <a:tr h="692686">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tc>
                  <a:txBody>
                    <a:bodyPr/>
                    <a:lstStyle/>
                    <a:p>
                      <a:pPr marL="0" marR="0" algn="l">
                        <a:spcBef>
                          <a:spcPts val="0"/>
                        </a:spcBef>
                        <a:spcAft>
                          <a:spcPts val="0"/>
                        </a:spcAft>
                      </a:pP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38100" cmpd="sng">
                      <a:noFill/>
                    </a:lnT>
                    <a:lnB w="12700" cmpd="sng">
                      <a:noFill/>
                      <a:prstDash val="solid"/>
                    </a:lnB>
                    <a:noFill/>
                  </a:tcPr>
                </a:tc>
                <a:extLst>
                  <a:ext uri="{0D108BD9-81ED-4DB2-BD59-A6C34878D82A}">
                    <a16:rowId xmlns:a16="http://schemas.microsoft.com/office/drawing/2014/main" val="3796307455"/>
                  </a:ext>
                </a:extLst>
              </a:tr>
              <a:tr h="692686">
                <a:tc>
                  <a:txBody>
                    <a:bodyPr/>
                    <a:lstStyle/>
                    <a:p>
                      <a:pPr marL="0" marR="0" algn="r">
                        <a:spcBef>
                          <a:spcPts val="0"/>
                        </a:spcBef>
                        <a:spcAft>
                          <a:spcPts val="0"/>
                        </a:spcAft>
                      </a:pPr>
                      <a:r>
                        <a:rPr lang="en-US" sz="2000" b="1" u="sng" cap="none" spc="0">
                          <a:solidFill>
                            <a:schemeClr val="tx1"/>
                          </a:solidFill>
                          <a:effectLst/>
                        </a:rPr>
                        <a:t>Basic Task:</a:t>
                      </a:r>
                      <a:endParaRPr lang="en-US" sz="2000" b="1" cap="none" spc="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tc>
                  <a:txBody>
                    <a:bodyPr/>
                    <a:lstStyle/>
                    <a:p>
                      <a:pPr marL="0" marR="0" algn="l">
                        <a:spcBef>
                          <a:spcPts val="0"/>
                        </a:spcBef>
                        <a:spcAft>
                          <a:spcPts val="0"/>
                        </a:spcAft>
                      </a:pPr>
                      <a:r>
                        <a:rPr lang="en-US" sz="2000" b="1" cap="none" spc="0" dirty="0">
                          <a:solidFill>
                            <a:schemeClr val="tx1"/>
                          </a:solidFill>
                          <a:effectLst/>
                        </a:rPr>
                        <a:t>Systematize Recovery</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mpd="sng">
                      <a:noFill/>
                      <a:prstDash val="solid"/>
                    </a:lnB>
                    <a:solidFill>
                      <a:srgbClr val="000000">
                        <a:alpha val="7843"/>
                      </a:srgbClr>
                    </a:solidFill>
                  </a:tcPr>
                </a:tc>
                <a:extLst>
                  <a:ext uri="{0D108BD9-81ED-4DB2-BD59-A6C34878D82A}">
                    <a16:rowId xmlns:a16="http://schemas.microsoft.com/office/drawing/2014/main" val="1456143861"/>
                  </a:ext>
                </a:extLst>
              </a:tr>
              <a:tr h="962292">
                <a:tc>
                  <a:txBody>
                    <a:bodyPr/>
                    <a:lstStyle/>
                    <a:p>
                      <a:pPr marL="0" marR="0" algn="r">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pPr marL="0" marR="0" algn="l">
                        <a:spcBef>
                          <a:spcPts val="0"/>
                        </a:spcBef>
                        <a:spcAft>
                          <a:spcPts val="0"/>
                        </a:spcAft>
                      </a:pPr>
                      <a:endParaRPr lang="en-US" sz="2000" b="1" cap="none" spc="0" dirty="0">
                        <a:solidFill>
                          <a:schemeClr val="tx1"/>
                        </a:solidFill>
                        <a:effectLst/>
                      </a:endParaRPr>
                    </a:p>
                    <a:p>
                      <a:pPr marL="0" marR="0" algn="l">
                        <a:spcBef>
                          <a:spcPts val="0"/>
                        </a:spcBef>
                        <a:spcAft>
                          <a:spcPts val="0"/>
                        </a:spcAft>
                      </a:pPr>
                      <a:r>
                        <a:rPr lang="en-US" sz="2000" b="1" cap="none" spc="0" dirty="0">
                          <a:solidFill>
                            <a:schemeClr val="tx1"/>
                          </a:solidFill>
                          <a:effectLst/>
                        </a:rPr>
                        <a:t> </a:t>
                      </a:r>
                      <a:endParaRPr lang="en-US" sz="2000" b="1" cap="none" spc="0" dirty="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mpd="sng">
                      <a:noFill/>
                      <a:prstDash val="solid"/>
                    </a:lnT>
                    <a:lnB w="12700" cap="flat" cmpd="sng" algn="ctr">
                      <a:solidFill>
                        <a:schemeClr val="tx1"/>
                      </a:solidFill>
                      <a:prstDash val="solid"/>
                    </a:lnB>
                    <a:noFill/>
                  </a:tcPr>
                </a:tc>
                <a:extLst>
                  <a:ext uri="{0D108BD9-81ED-4DB2-BD59-A6C34878D82A}">
                    <a16:rowId xmlns:a16="http://schemas.microsoft.com/office/drawing/2014/main" val="2924053744"/>
                  </a:ext>
                </a:extLst>
              </a:tr>
              <a:tr h="1001680">
                <a:tc>
                  <a:txBody>
                    <a:bodyPr/>
                    <a:lstStyle/>
                    <a:p>
                      <a:pPr marL="0" marR="0" algn="r">
                        <a:spcBef>
                          <a:spcPts val="0"/>
                        </a:spcBef>
                        <a:spcAft>
                          <a:spcPts val="0"/>
                        </a:spcAft>
                      </a:pPr>
                      <a:r>
                        <a:rPr lang="en-US" sz="2000" b="1" u="sng" cap="none" spc="0">
                          <a:solidFill>
                            <a:schemeClr val="tx1"/>
                          </a:solidFill>
                          <a:effectLst/>
                        </a:rPr>
                        <a:t>Basic Programs:</a:t>
                      </a:r>
                      <a:endParaRPr lang="en-US" sz="2000" b="1" cap="none" spc="0">
                        <a:solidFill>
                          <a:schemeClr val="tx1"/>
                        </a:solidFill>
                        <a:effectLst/>
                        <a:latin typeface="Times New Roman" panose="02020603050405020304" pitchFamily="18" charset="0"/>
                        <a:ea typeface="Times New Roman" panose="02020603050405020304" pitchFamily="18" charset="0"/>
                      </a:endParaRP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tc>
                  <a:txBody>
                    <a:bodyPr/>
                    <a:lstStyle/>
                    <a:p>
                      <a:pPr marL="0" marR="0" algn="l">
                        <a:spcBef>
                          <a:spcPts val="0"/>
                        </a:spcBef>
                        <a:spcAft>
                          <a:spcPts val="0"/>
                        </a:spcAft>
                      </a:pPr>
                      <a:r>
                        <a:rPr lang="en-US" sz="2000" b="1" cap="none" spc="0" dirty="0">
                          <a:solidFill>
                            <a:schemeClr val="tx1"/>
                          </a:solidFill>
                          <a:effectLst/>
                          <a:latin typeface="Times New Roman" panose="02020603050405020304" pitchFamily="18" charset="0"/>
                          <a:ea typeface="Times New Roman" panose="02020603050405020304" pitchFamily="18" charset="0"/>
                        </a:rPr>
                        <a:t>What are changes you would make in the behavioral health system to help it support Recovery?  </a:t>
                      </a:r>
                    </a:p>
                  </a:txBody>
                  <a:tcPr marL="102447" marR="102447" marT="102447" marB="102447">
                    <a:lnL w="12700" cmpd="sng">
                      <a:noFill/>
                      <a:prstDash val="solid"/>
                    </a:lnL>
                    <a:lnR w="12700" cmpd="sng">
                      <a:noFill/>
                      <a:prstDash val="solid"/>
                    </a:lnR>
                    <a:lnT w="12700" cap="flat" cmpd="sng" algn="ctr">
                      <a:solidFill>
                        <a:schemeClr val="tx1"/>
                      </a:solidFill>
                      <a:prstDash val="solid"/>
                    </a:lnT>
                    <a:lnB w="12700" cmpd="sng">
                      <a:noFill/>
                      <a:prstDash val="solid"/>
                    </a:lnB>
                    <a:noFill/>
                  </a:tcPr>
                </a:tc>
                <a:extLst>
                  <a:ext uri="{0D108BD9-81ED-4DB2-BD59-A6C34878D82A}">
                    <a16:rowId xmlns:a16="http://schemas.microsoft.com/office/drawing/2014/main" val="3607124918"/>
                  </a:ext>
                </a:extLst>
              </a:tr>
            </a:tbl>
          </a:graphicData>
        </a:graphic>
      </p:graphicFrame>
      <p:sp>
        <p:nvSpPr>
          <p:cNvPr id="3" name="TextBox 2">
            <a:extLst>
              <a:ext uri="{FF2B5EF4-FFF2-40B4-BE49-F238E27FC236}">
                <a16:creationId xmlns:a16="http://schemas.microsoft.com/office/drawing/2014/main" id="{4D45201E-6AD7-4A60-82E6-6D164AF4F1C8}"/>
              </a:ext>
            </a:extLst>
          </p:cNvPr>
          <p:cNvSpPr txBox="1"/>
          <p:nvPr/>
        </p:nvSpPr>
        <p:spPr>
          <a:xfrm>
            <a:off x="414997" y="5432306"/>
            <a:ext cx="4360985" cy="230832"/>
          </a:xfrm>
          <a:prstGeom prst="rect">
            <a:avLst/>
          </a:prstGeom>
          <a:noFill/>
        </p:spPr>
        <p:txBody>
          <a:bodyPr wrap="square" rtlCol="0">
            <a:spAutoFit/>
          </a:bodyPr>
          <a:lstStyle/>
          <a:p>
            <a:r>
              <a:rPr lang="en-US" sz="900">
                <a:hlinkClick r:id="rId3" tooltip="http://narradoresdelmisterio.net/angeles-sus-senales-y-su-mensaje/"/>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3216960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F8840-D472-46B7-98AE-6DC4098D1135}"/>
              </a:ext>
            </a:extLst>
          </p:cNvPr>
          <p:cNvSpPr>
            <a:spLocks noGrp="1"/>
          </p:cNvSpPr>
          <p:nvPr>
            <p:ph type="title"/>
          </p:nvPr>
        </p:nvSpPr>
        <p:spPr/>
        <p:txBody>
          <a:bodyPr/>
          <a:lstStyle/>
          <a:p>
            <a:pPr algn="ctr"/>
            <a:r>
              <a:rPr lang="en-US" dirty="0">
                <a:solidFill>
                  <a:schemeClr val="tx1"/>
                </a:solidFill>
              </a:rPr>
              <a:t>The shift from maintenance to recovery-2003 to present</a:t>
            </a:r>
          </a:p>
        </p:txBody>
      </p:sp>
      <p:sp>
        <p:nvSpPr>
          <p:cNvPr id="3" name="Content Placeholder 2">
            <a:extLst>
              <a:ext uri="{FF2B5EF4-FFF2-40B4-BE49-F238E27FC236}">
                <a16:creationId xmlns:a16="http://schemas.microsoft.com/office/drawing/2014/main" id="{924A10E4-88F8-49B4-96DE-6E35BC951F43}"/>
              </a:ext>
            </a:extLst>
          </p:cNvPr>
          <p:cNvSpPr>
            <a:spLocks noGrp="1"/>
          </p:cNvSpPr>
          <p:nvPr>
            <p:ph idx="1"/>
          </p:nvPr>
        </p:nvSpPr>
        <p:spPr/>
        <p:txBody>
          <a:bodyPr>
            <a:normAutofit/>
          </a:bodyPr>
          <a:lstStyle/>
          <a:p>
            <a:r>
              <a:rPr lang="en-US" dirty="0"/>
              <a:t>The 2003 President’s New Freedom Commission Report on Mental Health promotes the concept of recovery in its vision statement.  </a:t>
            </a:r>
          </a:p>
          <a:p>
            <a:pPr lvl="1"/>
            <a:r>
              <a:rPr lang="en-US" dirty="0"/>
              <a:t>If recovery is to take hold, staff alone could not do the job.  The system itself will have to become even more supportive.</a:t>
            </a:r>
          </a:p>
          <a:p>
            <a:r>
              <a:rPr lang="en-US" dirty="0"/>
              <a:t>In 2011 the Substance Abuse and Mental Health Services Administration (SAMHSA) announced a new working definition of recovery. The definition is the product of a yearlong effort by SAMHSA and a wide range of partners in the behavioral health care community and other fields to develop a working definition of recovery that captures the essential, common experiences of those recovering from mental disorders and substance use disorders, along with major guiding principles that support the recovery definition. Federal and state agencies continue to work toward cultivating a culture of recovery.</a:t>
            </a:r>
          </a:p>
          <a:p>
            <a:endParaRPr lang="en-US" dirty="0"/>
          </a:p>
        </p:txBody>
      </p:sp>
    </p:spTree>
    <p:extLst>
      <p:ext uri="{BB962C8B-B14F-4D97-AF65-F5344CB8AC3E}">
        <p14:creationId xmlns:p14="http://schemas.microsoft.com/office/powerpoint/2010/main" val="1771828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D9DB0-A676-4B44-AB20-9494B9B7904A}"/>
              </a:ext>
            </a:extLst>
          </p:cNvPr>
          <p:cNvSpPr>
            <a:spLocks noGrp="1"/>
          </p:cNvSpPr>
          <p:nvPr>
            <p:ph type="title"/>
          </p:nvPr>
        </p:nvSpPr>
        <p:spPr>
          <a:xfrm>
            <a:off x="5536734" y="609600"/>
            <a:ext cx="3737268" cy="1320800"/>
          </a:xfrm>
        </p:spPr>
        <p:txBody>
          <a:bodyPr>
            <a:normAutofit/>
          </a:bodyPr>
          <a:lstStyle/>
          <a:p>
            <a:r>
              <a:rPr lang="en-US" b="1" dirty="0">
                <a:solidFill>
                  <a:schemeClr val="tx1"/>
                </a:solidFill>
              </a:rPr>
              <a:t>Recovery definition</a:t>
            </a:r>
          </a:p>
        </p:txBody>
      </p:sp>
      <p:sp>
        <p:nvSpPr>
          <p:cNvPr id="3" name="Content Placeholder 2">
            <a:extLst>
              <a:ext uri="{FF2B5EF4-FFF2-40B4-BE49-F238E27FC236}">
                <a16:creationId xmlns:a16="http://schemas.microsoft.com/office/drawing/2014/main" id="{2F882819-E476-4B68-9BFB-A7E745A5430D}"/>
              </a:ext>
            </a:extLst>
          </p:cNvPr>
          <p:cNvSpPr>
            <a:spLocks noGrp="1"/>
          </p:cNvSpPr>
          <p:nvPr>
            <p:ph idx="1"/>
          </p:nvPr>
        </p:nvSpPr>
        <p:spPr>
          <a:xfrm>
            <a:off x="5209563" y="2160589"/>
            <a:ext cx="4064439" cy="4409817"/>
          </a:xfrm>
        </p:spPr>
        <p:txBody>
          <a:bodyPr>
            <a:normAutofit/>
          </a:bodyPr>
          <a:lstStyle/>
          <a:p>
            <a:pPr marL="0" indent="0">
              <a:buNone/>
            </a:pPr>
            <a:r>
              <a:rPr lang="en-US" sz="3200" u="sng" dirty="0"/>
              <a:t>Recovery</a:t>
            </a:r>
            <a:r>
              <a:rPr lang="en-US" sz="3200" dirty="0"/>
              <a:t> is a process of change through which individuals improve their health and wellness, live a self-directed life, and strive to reach their full potential.</a:t>
            </a:r>
            <a:endParaRPr lang="en-US" sz="3200" b="1" u="sng" dirty="0"/>
          </a:p>
          <a:p>
            <a:pPr marL="0" indent="0">
              <a:buNone/>
            </a:pPr>
            <a:endParaRPr lang="en-US" dirty="0"/>
          </a:p>
        </p:txBody>
      </p:sp>
      <p:pic>
        <p:nvPicPr>
          <p:cNvPr id="5" name="Picture 4">
            <a:extLst>
              <a:ext uri="{FF2B5EF4-FFF2-40B4-BE49-F238E27FC236}">
                <a16:creationId xmlns:a16="http://schemas.microsoft.com/office/drawing/2014/main" id="{ECC5718A-C587-43DD-AF6D-0FA198E40193}"/>
              </a:ext>
            </a:extLst>
          </p:cNvPr>
          <p:cNvPicPr>
            <a:picLocks noChangeAspect="1"/>
          </p:cNvPicPr>
          <p:nvPr/>
        </p:nvPicPr>
        <p:blipFill rotWithShape="1">
          <a:blip r:embed="rId2"/>
          <a:srcRect l="18101" r="29586"/>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002993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390D9-EBC5-4222-862D-E628BD480390}"/>
              </a:ext>
            </a:extLst>
          </p:cNvPr>
          <p:cNvSpPr>
            <a:spLocks noGrp="1"/>
          </p:cNvSpPr>
          <p:nvPr>
            <p:ph type="title"/>
          </p:nvPr>
        </p:nvSpPr>
        <p:spPr>
          <a:xfrm>
            <a:off x="5536734" y="609600"/>
            <a:ext cx="3737268" cy="1320800"/>
          </a:xfrm>
        </p:spPr>
        <p:txBody>
          <a:bodyPr>
            <a:normAutofit/>
          </a:bodyPr>
          <a:lstStyle/>
          <a:p>
            <a:r>
              <a:rPr lang="en-US" b="1" dirty="0">
                <a:solidFill>
                  <a:schemeClr val="tx1"/>
                </a:solidFill>
              </a:rPr>
              <a:t>Hope Definition </a:t>
            </a:r>
          </a:p>
        </p:txBody>
      </p:sp>
      <p:sp>
        <p:nvSpPr>
          <p:cNvPr id="3" name="Content Placeholder 2">
            <a:extLst>
              <a:ext uri="{FF2B5EF4-FFF2-40B4-BE49-F238E27FC236}">
                <a16:creationId xmlns:a16="http://schemas.microsoft.com/office/drawing/2014/main" id="{777235EF-6358-4A6C-BC33-96931F9E5F26}"/>
              </a:ext>
            </a:extLst>
          </p:cNvPr>
          <p:cNvSpPr>
            <a:spLocks noGrp="1"/>
          </p:cNvSpPr>
          <p:nvPr>
            <p:ph idx="1"/>
          </p:nvPr>
        </p:nvSpPr>
        <p:spPr>
          <a:xfrm>
            <a:off x="5209563" y="2160589"/>
            <a:ext cx="4064439" cy="3880773"/>
          </a:xfrm>
        </p:spPr>
        <p:txBody>
          <a:bodyPr>
            <a:normAutofit/>
          </a:bodyPr>
          <a:lstStyle/>
          <a:p>
            <a:pPr marL="0" indent="0" fontAlgn="base">
              <a:buNone/>
            </a:pPr>
            <a:r>
              <a:rPr lang="en-US" sz="3600" b="1" u="sng" dirty="0"/>
              <a:t>Hope</a:t>
            </a:r>
            <a:r>
              <a:rPr lang="en-US" sz="3600" b="1" dirty="0"/>
              <a:t> </a:t>
            </a:r>
            <a:r>
              <a:rPr lang="en-US" sz="3600" dirty="0"/>
              <a:t>is the belief that one has both the ability and the opportunity to engage in the recovery process.  </a:t>
            </a:r>
          </a:p>
          <a:p>
            <a:pPr marL="0" indent="0">
              <a:buNone/>
            </a:pPr>
            <a:endParaRPr lang="en-US" dirty="0"/>
          </a:p>
        </p:txBody>
      </p:sp>
      <p:pic>
        <p:nvPicPr>
          <p:cNvPr id="5" name="Picture 4" descr="A close up of a plant&#10;&#10;Description automatically generated">
            <a:extLst>
              <a:ext uri="{FF2B5EF4-FFF2-40B4-BE49-F238E27FC236}">
                <a16:creationId xmlns:a16="http://schemas.microsoft.com/office/drawing/2014/main" id="{002A3E9C-3638-410C-92DD-6BA5C6E0007D}"/>
              </a:ext>
            </a:extLst>
          </p:cNvPr>
          <p:cNvPicPr>
            <a:picLocks noChangeAspect="1"/>
          </p:cNvPicPr>
          <p:nvPr/>
        </p:nvPicPr>
        <p:blipFill rotWithShape="1">
          <a:blip r:embed="rId2"/>
          <a:srcRect l="14612" r="32878"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4" name="Isosceles Triangle 13">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0281422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0</TotalTime>
  <Words>972</Words>
  <Application>Microsoft Office PowerPoint</Application>
  <PresentationFormat>Widescreen</PresentationFormat>
  <Paragraphs>99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Century Gothic</vt:lpstr>
      <vt:lpstr>Times New Roman</vt:lpstr>
      <vt:lpstr>Trebuchet MS</vt:lpstr>
      <vt:lpstr>Wingdings 3</vt:lpstr>
      <vt:lpstr>Facet</vt:lpstr>
      <vt:lpstr>Welcome, Introductions, and Overview</vt:lpstr>
      <vt:lpstr>The Shift from Maintenance to Recovery-1980 and Before </vt:lpstr>
      <vt:lpstr>The Shift from Maintenance to Recovery-1980 and Before</vt:lpstr>
      <vt:lpstr>The Shift from Maintenance to Recovery-1980 to 2003 </vt:lpstr>
      <vt:lpstr>The shift from maintenance to recovery-1980 to 2003</vt:lpstr>
      <vt:lpstr>The Shift from Maintenance to Recovery-2003 to present </vt:lpstr>
      <vt:lpstr>The shift from maintenance to recovery-2003 to present</vt:lpstr>
      <vt:lpstr>Recovery definition</vt:lpstr>
      <vt:lpstr>Hope Definition </vt:lpstr>
      <vt:lpstr>Framework of the Training</vt:lpstr>
      <vt:lpstr>Framework of the Training-Barriers</vt:lpstr>
      <vt:lpstr>Framework of the Training</vt:lpstr>
      <vt:lpstr>The Importance of Goals in the Recovery Process</vt:lpstr>
      <vt:lpstr>Treatment Goal VS. Recovery Goal</vt:lpstr>
      <vt:lpstr>The Importance of Goals in the Recovery Process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Introductions, and Overview</dc:title>
  <dc:creator>Steven Earll</dc:creator>
  <cp:lastModifiedBy>Kimberly Crouch</cp:lastModifiedBy>
  <cp:revision>2</cp:revision>
  <dcterms:created xsi:type="dcterms:W3CDTF">2020-07-17T15:52:30Z</dcterms:created>
  <dcterms:modified xsi:type="dcterms:W3CDTF">2023-03-22T15:55:43Z</dcterms:modified>
</cp:coreProperties>
</file>