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69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E25FF93-E3CD-4549-ABD5-B98FD687DFFF}" v="22" dt="2020-07-23T15:23:01.63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30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9/20/2024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84554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9/20/2024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0536416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9/20/2024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45988089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9/20/2024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4537125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9/20/2024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98174552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9/20/2024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9513724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9/20/2024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53340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9/20/2024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88660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9/20/2024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4486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9/20/2024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66270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9/20/2024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43454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9/20/2024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21291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9/20/2024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88261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9/20/2024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39052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9/20/2024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90375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9/20/2024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32599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86B75A-687E-405C-8A0B-8D00578BA2C3}" type="datetimeFigureOut">
              <a:rPr lang="en-US" smtClean="0"/>
              <a:pPr/>
              <a:t>9/20/2024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7931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0" r:id="rId1"/>
    <p:sldLayoutId id="2147483871" r:id="rId2"/>
    <p:sldLayoutId id="2147483872" r:id="rId3"/>
    <p:sldLayoutId id="2147483873" r:id="rId4"/>
    <p:sldLayoutId id="2147483874" r:id="rId5"/>
    <p:sldLayoutId id="2147483875" r:id="rId6"/>
    <p:sldLayoutId id="2147483876" r:id="rId7"/>
    <p:sldLayoutId id="2147483877" r:id="rId8"/>
    <p:sldLayoutId id="2147483878" r:id="rId9"/>
    <p:sldLayoutId id="2147483879" r:id="rId10"/>
    <p:sldLayoutId id="2147483880" r:id="rId11"/>
    <p:sldLayoutId id="2147483881" r:id="rId12"/>
    <p:sldLayoutId id="2147483882" r:id="rId13"/>
    <p:sldLayoutId id="2147483883" r:id="rId14"/>
    <p:sldLayoutId id="2147483884" r:id="rId15"/>
    <p:sldLayoutId id="2147483885" r:id="rId16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tenured-radical.blogspot.com/2010/12/what-time-is-it-its-exam-time-ladies.html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-nc-nd/3.0/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question-board-chalk-school-1262378/" TargetMode="External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ngall.com/thank-you-png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creativecommons.org/licenses/by-nc/3.0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rudentman.idv.tw/2018/03/2018-about-test-for-bank-internal-control.html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-nc-sa/3.0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icpedia.org/highway-signs/a/application.html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-sa/3.0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documents-folder-office-text-file-158461/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ansjournalblog.com/2011/06/29/how-to-list-your-credentials-and-title-when-you-publish/" TargetMode="Externa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-nc-sa/3.0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ipkitten.blogspot.com/2006/04/what-ecc-tm-renewals-online.html" TargetMode="Externa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/3.0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dmh.mo.gov/media/pdf/disqualifying-crimes-not-eligible-exception-pursuant-section-630170-rsmo-revised-march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dmh.mo.gov/media/pdf/instructions-exception-due-criminal-history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lickr.com/photos/ashlandctc/22538410280" TargetMode="External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-nc-nd/3.0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2B5E0D-F37E-4D7A-9BD4-28D83ED47B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7067" y="1503431"/>
            <a:ext cx="7766936" cy="2547405"/>
          </a:xfrm>
        </p:spPr>
        <p:txBody>
          <a:bodyPr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Final Reflections, Evaluations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D8E885-5F6E-4057-9A95-BEA229C435D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400"/>
              <a:t>Session 24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5811384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4D0601-4AB9-42FB-8A15-D246481472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3558077" cy="697487"/>
          </a:xfrm>
        </p:spPr>
        <p:txBody>
          <a:bodyPr anchor="t">
            <a:normAutofit/>
          </a:bodyPr>
          <a:lstStyle/>
          <a:p>
            <a:r>
              <a:rPr lang="en-US" b="1" dirty="0">
                <a:solidFill>
                  <a:schemeClr val="tx1"/>
                </a:solidFill>
              </a:rPr>
              <a:t>The TEST!!</a:t>
            </a:r>
          </a:p>
        </p:txBody>
      </p:sp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CB381DEB-EA04-45A7-A67F-21B02EA2A5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/>
        </p:blipFill>
        <p:spPr>
          <a:xfrm>
            <a:off x="817474" y="2159331"/>
            <a:ext cx="2915973" cy="3140278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ECCE98-2E37-4FA2-AF68-7AF20E1246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63160" y="847083"/>
            <a:ext cx="5207839" cy="5194280"/>
          </a:xfrm>
        </p:spPr>
        <p:txBody>
          <a:bodyPr>
            <a:normAutofit/>
          </a:bodyPr>
          <a:lstStyle/>
          <a:p>
            <a:r>
              <a:rPr lang="en-US" sz="2200" dirty="0"/>
              <a:t>Your proctor will receive an email with the code to open your test.</a:t>
            </a:r>
          </a:p>
          <a:p>
            <a:r>
              <a:rPr lang="en-US" sz="2200" dirty="0"/>
              <a:t>Decide on a time that works for both you and your proctor to take the test. </a:t>
            </a:r>
          </a:p>
          <a:p>
            <a:r>
              <a:rPr lang="en-US" sz="2200" dirty="0"/>
              <a:t>Make sure that you have an account on the Missouri Credentialing Board website. (You will open your test through your account.) </a:t>
            </a:r>
          </a:p>
          <a:p>
            <a:r>
              <a:rPr lang="en-US" sz="2200" dirty="0"/>
              <a:t>The test is NOT timed.</a:t>
            </a:r>
          </a:p>
          <a:p>
            <a:r>
              <a:rPr lang="en-US" sz="2200" dirty="0"/>
              <a:t>The test is multiple choice.</a:t>
            </a:r>
          </a:p>
          <a:p>
            <a:r>
              <a:rPr lang="en-US" sz="2200" dirty="0"/>
              <a:t>The test is NOT and open book test.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31C027B-2B27-4307-9183-FA6B6CFBF040}"/>
              </a:ext>
            </a:extLst>
          </p:cNvPr>
          <p:cNvSpPr txBox="1"/>
          <p:nvPr/>
        </p:nvSpPr>
        <p:spPr>
          <a:xfrm>
            <a:off x="1046493" y="5099554"/>
            <a:ext cx="2686954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sz="700">
                <a:solidFill>
                  <a:srgbClr val="FFFFFF"/>
                </a:solidFill>
                <a:hlinkClick r:id="rId3" tooltip="http://tenured-radical.blogspot.com/2010/12/what-time-is-it-its-exam-time-ladies.html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This Photo</a:t>
            </a:r>
            <a:r>
              <a:rPr lang="en-US" sz="700">
                <a:solidFill>
                  <a:srgbClr val="FFFFFF"/>
                </a:solidFill>
              </a:rPr>
              <a:t> by Unknown Author is licensed under </a:t>
            </a:r>
            <a:r>
              <a:rPr lang="en-US" sz="700">
                <a:solidFill>
                  <a:srgbClr val="FFFFFF"/>
                </a:solidFill>
                <a:hlinkClick r:id="rId4" tooltip="https://creativecommons.org/licenses/by-nc-nd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BY-NC-ND</a:t>
            </a:r>
            <a:endParaRPr lang="en-US" sz="7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1435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4F149B-1364-4EAB-98DB-34CF59343D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85969" y="4473227"/>
            <a:ext cx="8288032" cy="1096648"/>
          </a:xfrm>
        </p:spPr>
        <p:txBody>
          <a:bodyPr>
            <a:normAutofit/>
          </a:bodyPr>
          <a:lstStyle/>
          <a:p>
            <a:pPr algn="l">
              <a:lnSpc>
                <a:spcPct val="90000"/>
              </a:lnSpc>
            </a:pPr>
            <a:r>
              <a:rPr lang="en-US" sz="4100" dirty="0">
                <a:solidFill>
                  <a:schemeClr val="tx1"/>
                </a:solidFill>
              </a:rPr>
              <a:t>Questions, Comments, Concerns</a:t>
            </a:r>
          </a:p>
        </p:txBody>
      </p:sp>
      <p:pic>
        <p:nvPicPr>
          <p:cNvPr id="5" name="Picture 4" descr="A close up of a blackboard&#10;&#10;Description automatically generated">
            <a:extLst>
              <a:ext uri="{FF2B5EF4-FFF2-40B4-BE49-F238E27FC236}">
                <a16:creationId xmlns:a16="http://schemas.microsoft.com/office/drawing/2014/main" id="{28F1FB50-3F07-4D45-8274-63848631B6C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t="22217" r="2" b="11725"/>
          <a:stretch/>
        </p:blipFill>
        <p:spPr>
          <a:xfrm>
            <a:off x="677334" y="468621"/>
            <a:ext cx="8274669" cy="3635025"/>
          </a:xfrm>
          <a:custGeom>
            <a:avLst/>
            <a:gdLst/>
            <a:ahLst/>
            <a:cxnLst/>
            <a:rect l="l" t="t" r="r" b="b"/>
            <a:pathLst>
              <a:path w="8274669" h="3635025">
                <a:moveTo>
                  <a:pt x="540554" y="0"/>
                </a:moveTo>
                <a:lnTo>
                  <a:pt x="8274669" y="0"/>
                </a:lnTo>
                <a:lnTo>
                  <a:pt x="8274669" y="3635025"/>
                </a:lnTo>
                <a:lnTo>
                  <a:pt x="0" y="363502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3845900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4F149B-1364-4EAB-98DB-34CF59343D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85969" y="4473227"/>
            <a:ext cx="8288032" cy="1096648"/>
          </a:xfrm>
        </p:spPr>
        <p:txBody>
          <a:bodyPr>
            <a:normAutofit fontScale="90000"/>
          </a:bodyPr>
          <a:lstStyle/>
          <a:p>
            <a:pPr algn="ctr">
              <a:lnSpc>
                <a:spcPct val="90000"/>
              </a:lnSpc>
            </a:pPr>
            <a:r>
              <a:rPr lang="en-US" sz="4100" dirty="0">
                <a:solidFill>
                  <a:schemeClr val="tx1"/>
                </a:solidFill>
              </a:rPr>
              <a:t>THANK YOU!! You have been an awesome class!!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8F1FB50-3F07-4D45-8274-63848631B6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rcRect/>
          <a:stretch/>
        </p:blipFill>
        <p:spPr>
          <a:xfrm>
            <a:off x="527323" y="468621"/>
            <a:ext cx="8381065" cy="3635025"/>
          </a:xfrm>
          <a:custGeom>
            <a:avLst/>
            <a:gdLst/>
            <a:ahLst/>
            <a:cxnLst/>
            <a:rect l="l" t="t" r="r" b="b"/>
            <a:pathLst>
              <a:path w="8274669" h="3635025">
                <a:moveTo>
                  <a:pt x="540554" y="0"/>
                </a:moveTo>
                <a:lnTo>
                  <a:pt x="8274669" y="0"/>
                </a:lnTo>
                <a:lnTo>
                  <a:pt x="8274669" y="3635025"/>
                </a:lnTo>
                <a:lnTo>
                  <a:pt x="0" y="3635025"/>
                </a:lnTo>
                <a:close/>
              </a:path>
            </a:pathLst>
          </a:cu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7516D0A-3B5B-4E08-930D-2119FF57C8F3}"/>
              </a:ext>
            </a:extLst>
          </p:cNvPr>
          <p:cNvSpPr txBox="1"/>
          <p:nvPr/>
        </p:nvSpPr>
        <p:spPr>
          <a:xfrm>
            <a:off x="1409224" y="4103646"/>
            <a:ext cx="681088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3" tooltip="http://www.pngall.com/thank-you-png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4" tooltip="https://creativecommons.org/licenses/by-nc/3.0/"/>
              </a:rPr>
              <a:t>CC BY-NC</a:t>
            </a:r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6025558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4D0601-4AB9-42FB-8A15-D246481472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 anchor="t">
            <a:normAutofit/>
          </a:bodyPr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Next Steps After Peer Support Training!!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ECCE98-2E37-4FA2-AF68-7AF20E1246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63160" y="2160589"/>
            <a:ext cx="5207839" cy="454255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/>
              <a:t>1. After the week-long training is complete, the next step for the peer is to take the online exam that is monitored by a proctor. </a:t>
            </a:r>
            <a:r>
              <a:rPr lang="en-US" sz="2800" b="1" dirty="0"/>
              <a:t>Please make sure that the MCB has a valid Proctor name and e-mail address before the training ends on Friday. </a:t>
            </a:r>
            <a:endParaRPr lang="en-US" sz="2800" dirty="0"/>
          </a:p>
          <a:p>
            <a:pPr marL="0" indent="0">
              <a:buNone/>
            </a:pPr>
            <a:endParaRPr lang="en-US" b="1" i="1" dirty="0"/>
          </a:p>
          <a:p>
            <a:pPr>
              <a:buFont typeface="+mj-lt"/>
              <a:buAutoNum type="arabicPeriod"/>
            </a:pPr>
            <a:endParaRPr lang="en-US" b="1" i="1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45C4A42-2E59-4E74-96DA-8D47FC560D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rcRect/>
          <a:stretch/>
        </p:blipFill>
        <p:spPr>
          <a:xfrm>
            <a:off x="302930" y="2204658"/>
            <a:ext cx="3674430" cy="276061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1DAD563-27B2-4D7F-AAAF-96198C0B5672}"/>
              </a:ext>
            </a:extLst>
          </p:cNvPr>
          <p:cNvSpPr txBox="1"/>
          <p:nvPr/>
        </p:nvSpPr>
        <p:spPr>
          <a:xfrm>
            <a:off x="677334" y="4965276"/>
            <a:ext cx="3366627" cy="230832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r>
              <a:rPr lang="en-US" sz="900">
                <a:hlinkClick r:id="rId3" tooltip="http://www.prudentman.idv.tw/2018/03/2018-about-test-for-bank-internal-control.html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4" tooltip="https://creativecommons.org/licenses/by-nc-sa/3.0/"/>
              </a:rPr>
              <a:t>CC BY-SA-NC</a:t>
            </a:r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4113138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4D0601-4AB9-42FB-8A15-D246481472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 anchor="t">
            <a:normAutofit/>
          </a:bodyPr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Next Steps After Peer Support Training!!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ECCE98-2E37-4FA2-AF68-7AF20E1246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63710" y="2160589"/>
            <a:ext cx="5340545" cy="454255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/>
              <a:t>2. After the peer attends the training and passes the exam, the final step is to submit the Certified Peer Specialist (CPS) application. The application should be printed from</a:t>
            </a:r>
          </a:p>
          <a:p>
            <a:pPr marL="0" indent="0">
              <a:buNone/>
            </a:pPr>
            <a:r>
              <a:rPr lang="en-US" sz="3600" b="1" i="1" dirty="0"/>
              <a:t>https://missouricb.com/credentials/</a:t>
            </a:r>
          </a:p>
          <a:p>
            <a:pPr>
              <a:buFont typeface="+mj-lt"/>
              <a:buAutoNum type="arabicPeriod"/>
            </a:pPr>
            <a:endParaRPr lang="en-US" b="1" i="1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45C4A42-2E59-4E74-96DA-8D47FC560D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rcRect/>
          <a:stretch/>
        </p:blipFill>
        <p:spPr>
          <a:xfrm>
            <a:off x="302930" y="1682946"/>
            <a:ext cx="4504682" cy="31253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1DAD563-27B2-4D7F-AAAF-96198C0B5672}"/>
              </a:ext>
            </a:extLst>
          </p:cNvPr>
          <p:cNvSpPr txBox="1"/>
          <p:nvPr/>
        </p:nvSpPr>
        <p:spPr>
          <a:xfrm>
            <a:off x="302930" y="4808245"/>
            <a:ext cx="3182281" cy="230832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r>
              <a:rPr lang="en-US" sz="900">
                <a:hlinkClick r:id="rId3" tooltip="http://www.picpedia.org/highway-signs/a/application.html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4" tooltip="https://creativecommons.org/licenses/by-sa/3.0/"/>
              </a:rPr>
              <a:t>CC BY-SA</a:t>
            </a:r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14967086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4D0601-4AB9-42FB-8A15-D246481472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 anchor="t">
            <a:normAutofit/>
          </a:bodyPr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Next Steps After Peer Support Training!!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ECCE98-2E37-4FA2-AF68-7AF20E1246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63710" y="2160589"/>
            <a:ext cx="5340545" cy="454255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/>
              <a:t>3. When sending in the application please ensure that you include:</a:t>
            </a:r>
          </a:p>
          <a:p>
            <a:r>
              <a:rPr lang="en-US" sz="2800" b="1" dirty="0"/>
              <a:t>the training certificate</a:t>
            </a:r>
          </a:p>
          <a:p>
            <a:r>
              <a:rPr lang="en-US" sz="2800" b="1" dirty="0"/>
              <a:t>the exam certificate</a:t>
            </a:r>
          </a:p>
          <a:p>
            <a:r>
              <a:rPr lang="en-US" sz="2800" b="1" dirty="0"/>
              <a:t>documentation of a HSE/HS Diploma or higher</a:t>
            </a:r>
            <a:r>
              <a:rPr lang="en-US" sz="2800" dirty="0"/>
              <a:t>. </a:t>
            </a:r>
          </a:p>
          <a:p>
            <a:pPr marL="0" indent="0">
              <a:buNone/>
            </a:pPr>
            <a:endParaRPr lang="en-US" b="1" i="1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45C4A42-2E59-4E74-96DA-8D47FC560D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rcRect/>
          <a:stretch/>
        </p:blipFill>
        <p:spPr>
          <a:xfrm>
            <a:off x="454395" y="1997094"/>
            <a:ext cx="4269070" cy="3525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5619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4D0601-4AB9-42FB-8A15-D246481472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 anchor="t">
            <a:normAutofit/>
          </a:bodyPr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Next Steps After Peer Support Training!!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ECCE98-2E37-4FA2-AF68-7AF20E1246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63710" y="2160589"/>
            <a:ext cx="5340545" cy="454255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600" dirty="0"/>
              <a:t>4. The Missouri Credentialing Board reviews the application and once approved the peer becomes a Certified Peer Specialist and is issued certificates with their credential number and a welcome letter. </a:t>
            </a:r>
            <a:r>
              <a:rPr lang="en-US" sz="2600" b="1" dirty="0"/>
              <a:t>Please read the letter carefully as it contains important information.</a:t>
            </a:r>
            <a:endParaRPr lang="en-US" sz="26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45C4A42-2E59-4E74-96DA-8D47FC560D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rcRect/>
          <a:stretch/>
        </p:blipFill>
        <p:spPr>
          <a:xfrm>
            <a:off x="621507" y="1997094"/>
            <a:ext cx="3907632" cy="352565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B9113E7-92FF-4603-B03D-69F7C6B3E59B}"/>
              </a:ext>
            </a:extLst>
          </p:cNvPr>
          <p:cNvSpPr txBox="1"/>
          <p:nvPr/>
        </p:nvSpPr>
        <p:spPr>
          <a:xfrm>
            <a:off x="1069249" y="5522753"/>
            <a:ext cx="30393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3" tooltip="https://ansjournalblog.com/2011/06/29/how-to-list-your-credentials-and-title-when-you-publish/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4" tooltip="https://creativecommons.org/licenses/by-nc-sa/3.0/"/>
              </a:rPr>
              <a:t>CC BY-SA-NC</a:t>
            </a:r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3801833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4D0601-4AB9-42FB-8A15-D246481472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 anchor="t">
            <a:normAutofit/>
          </a:bodyPr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Next Steps After Peer Support Training!!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ECCE98-2E37-4FA2-AF68-7AF20E1246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63710" y="1585913"/>
            <a:ext cx="5340545" cy="511722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/>
              <a:t>5. The Certified Peer Specialist Certification renews every </a:t>
            </a:r>
            <a:r>
              <a:rPr lang="en-US" sz="3200" b="1" u="sng" dirty="0"/>
              <a:t>2 years </a:t>
            </a:r>
            <a:r>
              <a:rPr lang="en-US" sz="3200" dirty="0"/>
              <a:t>and the peer must </a:t>
            </a:r>
            <a:r>
              <a:rPr lang="en-US" sz="3200" b="1" u="sng" dirty="0"/>
              <a:t>submit 20 hours of continuing education</a:t>
            </a:r>
            <a:r>
              <a:rPr lang="en-US" sz="3200" u="sng" dirty="0"/>
              <a:t> </a:t>
            </a:r>
            <a:r>
              <a:rPr lang="en-US" sz="3200" dirty="0"/>
              <a:t>and within those 20 hours, </a:t>
            </a:r>
            <a:r>
              <a:rPr lang="en-US" sz="3200" b="1" u="sng" dirty="0"/>
              <a:t>six of the hours must be “live” ethics.</a:t>
            </a:r>
            <a:r>
              <a:rPr lang="en-US" sz="3200" u="sng" dirty="0"/>
              <a:t> </a:t>
            </a:r>
            <a:r>
              <a:rPr lang="en-US" sz="3200" dirty="0"/>
              <a:t>The renewal fee is $70.00</a:t>
            </a:r>
          </a:p>
          <a:p>
            <a:pPr marL="0" indent="0">
              <a:buNone/>
            </a:pPr>
            <a:endParaRPr lang="en-US" b="1" i="1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45C4A42-2E59-4E74-96DA-8D47FC560D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rcRect/>
          <a:stretch/>
        </p:blipFill>
        <p:spPr>
          <a:xfrm>
            <a:off x="786004" y="1743075"/>
            <a:ext cx="3907632" cy="303701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B9113E7-92FF-4603-B03D-69F7C6B3E59B}"/>
              </a:ext>
            </a:extLst>
          </p:cNvPr>
          <p:cNvSpPr txBox="1"/>
          <p:nvPr/>
        </p:nvSpPr>
        <p:spPr>
          <a:xfrm>
            <a:off x="786004" y="4780086"/>
            <a:ext cx="390763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3" tooltip="http://ipkitten.blogspot.com/2006/04/what-ecc-tm-renewals-online.html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4" tooltip="https://creativecommons.org/licenses/by/3.0/"/>
              </a:rPr>
              <a:t>CC BY</a:t>
            </a:r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41997261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4D0601-4AB9-42FB-8A15-D246481472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902643"/>
          </a:xfrm>
        </p:spPr>
        <p:txBody>
          <a:bodyPr anchor="t">
            <a:normAutofit/>
          </a:bodyPr>
          <a:lstStyle/>
          <a:p>
            <a:pPr algn="ctr"/>
            <a:r>
              <a:rPr lang="en-US">
                <a:solidFill>
                  <a:schemeClr val="tx1"/>
                </a:solidFill>
              </a:rPr>
              <a:t>What if I have a Felony?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ECCE98-2E37-4FA2-AF68-7AF20E1246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63710" y="1585913"/>
            <a:ext cx="5340545" cy="5117229"/>
          </a:xfrm>
        </p:spPr>
        <p:txBody>
          <a:bodyPr>
            <a:normAutofit/>
          </a:bodyPr>
          <a:lstStyle/>
          <a:p>
            <a:r>
              <a:rPr lang="en-US" sz="2400" dirty="0"/>
              <a:t>If you have a felony on your record, you must apply to the Missouri Department of Mental Health for  “Exception Due to Criminal History”</a:t>
            </a:r>
          </a:p>
          <a:p>
            <a:r>
              <a:rPr lang="en-US" sz="2400" dirty="0"/>
              <a:t>First, read the list of disqualifying crimes at: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accent2">
                    <a:lumMod val="50000"/>
                  </a:schemeClr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https://dmh.mo.gov/media/pdf/disqualifying-crimes-not-eligible-exception-pursuant-section-630170-rsmo-revised-march</a:t>
            </a:r>
            <a:endParaRPr lang="en-US" sz="2400" dirty="0">
              <a:solidFill>
                <a:schemeClr val="accent2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B381DEB-EA04-45A7-A67F-21B02EA2A5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9" y="2275247"/>
            <a:ext cx="4164806" cy="1869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935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4D0601-4AB9-42FB-8A15-D246481472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902643"/>
          </a:xfrm>
        </p:spPr>
        <p:txBody>
          <a:bodyPr anchor="t">
            <a:normAutofit/>
          </a:bodyPr>
          <a:lstStyle/>
          <a:p>
            <a:pPr algn="ctr"/>
            <a:r>
              <a:rPr lang="en-US">
                <a:solidFill>
                  <a:schemeClr val="tx1"/>
                </a:solidFill>
              </a:rPr>
              <a:t>What if I have a Felony?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ECCE98-2E37-4FA2-AF68-7AF20E1246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63710" y="1585913"/>
            <a:ext cx="5340545" cy="5117229"/>
          </a:xfrm>
        </p:spPr>
        <p:txBody>
          <a:bodyPr>
            <a:normAutofit/>
          </a:bodyPr>
          <a:lstStyle/>
          <a:p>
            <a:r>
              <a:rPr lang="en-US" sz="2800" dirty="0"/>
              <a:t>The instructions on how to “Request An Exception Due to Criminal History” from the Missouri Department of Mental Health can be found at:</a:t>
            </a:r>
          </a:p>
          <a:p>
            <a:pPr marL="0" indent="0">
              <a:buNone/>
            </a:pPr>
            <a:r>
              <a:rPr lang="en-US" sz="2800" dirty="0">
                <a:solidFill>
                  <a:schemeClr val="accent2">
                    <a:lumMod val="50000"/>
                  </a:schemeClr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https://dmh.mo.gov/media/pdf/instructions-exception-due-criminal-history</a:t>
            </a:r>
            <a:endParaRPr lang="en-US" sz="28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B381DEB-EA04-45A7-A67F-21B02EA2A5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9" y="2275247"/>
            <a:ext cx="4164806" cy="1869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1714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4D0601-4AB9-42FB-8A15-D246481472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902643"/>
          </a:xfrm>
        </p:spPr>
        <p:txBody>
          <a:bodyPr anchor="t">
            <a:normAutofit/>
          </a:bodyPr>
          <a:lstStyle/>
          <a:p>
            <a:pPr algn="ctr"/>
            <a:r>
              <a:rPr lang="en-US">
                <a:solidFill>
                  <a:schemeClr val="tx1"/>
                </a:solidFill>
              </a:rPr>
              <a:t>What if I have a Felony?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ECCE98-2E37-4FA2-AF68-7AF20E1246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63710" y="1585913"/>
            <a:ext cx="5340545" cy="5117229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schemeClr val="tx1"/>
                </a:solidFill>
              </a:rPr>
              <a:t>You must receive your Exception from the Missouri Department of Mental Health BEFORE you can receive your CPS credential from the Missouri Credentialing Board.</a:t>
            </a:r>
          </a:p>
          <a:p>
            <a:r>
              <a:rPr lang="en-US" sz="2800" dirty="0">
                <a:solidFill>
                  <a:schemeClr val="tx1"/>
                </a:solidFill>
              </a:rPr>
              <a:t>You must send proof of your Exception to the Missouri Credentialing Board before they will issue you a </a:t>
            </a:r>
            <a:r>
              <a:rPr lang="en-US" sz="2800">
                <a:solidFill>
                  <a:schemeClr val="tx1"/>
                </a:solidFill>
              </a:rPr>
              <a:t>CPS credential.  </a:t>
            </a:r>
            <a:endParaRPr lang="en-US" sz="2800" dirty="0">
              <a:solidFill>
                <a:schemeClr val="tx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B381DEB-EA04-45A7-A67F-21B02EA2A5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rcRect/>
          <a:stretch/>
        </p:blipFill>
        <p:spPr>
          <a:xfrm>
            <a:off x="819033" y="1743074"/>
            <a:ext cx="3191985" cy="264941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31C027B-2B27-4307-9183-FA6B6CFBF040}"/>
              </a:ext>
            </a:extLst>
          </p:cNvPr>
          <p:cNvSpPr txBox="1"/>
          <p:nvPr/>
        </p:nvSpPr>
        <p:spPr>
          <a:xfrm>
            <a:off x="1129895" y="4537214"/>
            <a:ext cx="25702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3" tooltip="https://www.flickr.com/photos/ashlandctc/22538410280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4" tooltip="https://creativecommons.org/licenses/by-nc-nd/3.0/"/>
              </a:rPr>
              <a:t>CC BY-NC-ND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1966437079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568</Words>
  <Application>Microsoft Office PowerPoint</Application>
  <PresentationFormat>Widescreen</PresentationFormat>
  <Paragraphs>43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Trebuchet MS</vt:lpstr>
      <vt:lpstr>Wingdings 3</vt:lpstr>
      <vt:lpstr>Facet</vt:lpstr>
      <vt:lpstr>Final Reflections, Evaluations</vt:lpstr>
      <vt:lpstr>Next Steps After Peer Support Training!!</vt:lpstr>
      <vt:lpstr>Next Steps After Peer Support Training!!</vt:lpstr>
      <vt:lpstr>Next Steps After Peer Support Training!!</vt:lpstr>
      <vt:lpstr>Next Steps After Peer Support Training!!</vt:lpstr>
      <vt:lpstr>Next Steps After Peer Support Training!!</vt:lpstr>
      <vt:lpstr>What if I have a Felony? </vt:lpstr>
      <vt:lpstr>What if I have a Felony? </vt:lpstr>
      <vt:lpstr>What if I have a Felony? </vt:lpstr>
      <vt:lpstr>The TEST!!</vt:lpstr>
      <vt:lpstr>Questions, Comments, Concerns</vt:lpstr>
      <vt:lpstr>THANK YOU!! You have been an awesome class!!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Final Reflections, Evaluations, and Next Steps</dc:title>
  <dc:creator>Steven Earll</dc:creator>
  <cp:lastModifiedBy>Kimberly Crouch</cp:lastModifiedBy>
  <cp:revision>3</cp:revision>
  <dcterms:created xsi:type="dcterms:W3CDTF">2020-07-23T15:21:27Z</dcterms:created>
  <dcterms:modified xsi:type="dcterms:W3CDTF">2024-09-20T15:16:34Z</dcterms:modified>
</cp:coreProperties>
</file>