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Lst>
  <p:sldSz cx="18288000" cy="10287000"/>
  <p:notesSz cx="6858000" cy="9144000"/>
  <p:embeddedFontLst>
    <p:embeddedFont>
      <p:font typeface="Antonio Ultra-Bold" panose="020B0604020202020204" charset="0"/>
      <p:regular r:id="rId39"/>
    </p:embeddedFont>
    <p:embeddedFont>
      <p:font typeface="Canva Sans Bold" panose="020B0604020202020204" charset="0"/>
      <p:regular r:id="rId40"/>
    </p:embeddedFont>
    <p:embeddedFont>
      <p:font typeface="Poppins" panose="00000500000000000000" pitchFamily="2" charset="0"/>
      <p:regular r:id="rId41"/>
    </p:embeddedFont>
    <p:embeddedFont>
      <p:font typeface="Poppins Bold" panose="00000800000000000000" charset="0"/>
      <p:regular r:id="rId42"/>
    </p:embeddedFont>
    <p:embeddedFont>
      <p:font typeface="Poppins Bold Italics" panose="020B0604020202020204" charset="0"/>
      <p:regular r:id="rId43"/>
    </p:embeddedFont>
    <p:embeddedFont>
      <p:font typeface="Poppins Italics" panose="020B0604020202020204" charset="0"/>
      <p:regular r:id="rId4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3" d="100"/>
          <a:sy n="73" d="100"/>
        </p:scale>
        <p:origin x="59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28.08.2024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Individuals with behavioral health needs are </a:t>
            </a:r>
          </a:p>
          <a:p>
            <a:r>
              <a:rPr lang="en-US"/>
              <a:t>overrepresented in jails and prisons across the </a:t>
            </a:r>
          </a:p>
          <a:p>
            <a:r>
              <a:rPr lang="en-US"/>
              <a:t>United States.</a:t>
            </a:r>
          </a:p>
          <a:p>
            <a:endParaRPr lang="en-US"/>
          </a:p>
          <a:p>
            <a:r>
              <a:rPr lang="en-US"/>
              <a:t>Most of these individuals return to their communities, families, and social networks and subsequently require community-based behavioral and physical health care services. </a:t>
            </a:r>
          </a:p>
          <a:p>
            <a:endParaRPr lang="en-US"/>
          </a:p>
          <a:p>
            <a:r>
              <a:rPr lang="en-US"/>
              <a:t>Research has shown that </a:t>
            </a:r>
          </a:p>
          <a:p>
            <a:r>
              <a:rPr lang="en-US"/>
              <a:t>behavioral health and substance use disorders affect people from </a:t>
            </a:r>
          </a:p>
          <a:p>
            <a:r>
              <a:rPr lang="en-US"/>
              <a:t>all walks of life, with or without justice involvement, </a:t>
            </a:r>
          </a:p>
          <a:p>
            <a:r>
              <a:rPr lang="en-US"/>
              <a:t>and, with the services and supports of behavioral health providers, many people recover. </a:t>
            </a:r>
          </a:p>
          <a:p>
            <a:endParaRPr lang="en-US"/>
          </a:p>
          <a:p>
            <a:r>
              <a:rPr lang="en-US"/>
              <a:t>Community-based behavioral health providers play a key role in ensuring that every individual they serve has the treatment, support, skills, and opportunity for recovery and lives productively with dignity and respect.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Specialized courts, like drug and mental health courts, can connect individuals to treatment and support services after an arrest. Successful completion may result in charges being dismissed. Each court has different treatment requirements and reporting responsibilities for providers. Community providers in these programs can help inform clients' treatment orders and ensure effective delivery according to court orders.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Specialty probation or parole programs for mental health or substance use disorders may be available in some jurisdictions.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 What is the main role of community-based behavioral health providers for justice-involved individuals?</a:t>
            </a:r>
          </a:p>
          <a:p>
            <a:r>
              <a:rPr lang="en-US"/>
              <a:t>b) To offer individualized, integrated, comprehensive, coordinated, and continuous services</a:t>
            </a:r>
          </a:p>
          <a:p>
            <a:endParaRPr lang="en-US"/>
          </a:p>
          <a:p>
            <a:endParaRPr lang="en-US"/>
          </a:p>
          <a:p>
            <a:r>
              <a:rPr lang="en-US"/>
              <a:t>2. What is a significant barrier to collaboration between community providers and criminal justice professionals?</a:t>
            </a:r>
          </a:p>
          <a:p>
            <a:endParaRPr lang="en-US"/>
          </a:p>
          <a:p>
            <a:r>
              <a:rPr lang="en-US"/>
              <a:t>b) Misunderstandings of HIPAA regulations</a:t>
            </a:r>
          </a:p>
          <a:p>
            <a:endParaRPr lang="en-US"/>
          </a:p>
          <a:p>
            <a:endParaRPr lang="en-US"/>
          </a:p>
          <a:p>
            <a:r>
              <a:rPr lang="en-US"/>
              <a:t>3. What does the term "reentry" refer to?</a:t>
            </a:r>
          </a:p>
          <a:p>
            <a:endParaRPr lang="en-US"/>
          </a:p>
          <a:p>
            <a:r>
              <a:rPr lang="en-US"/>
              <a:t>b) The process of preparing individuals for return to the community and supporting them after release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One of the primary reasons for this issue is the arrest of individuals for behaviors or actions stemming from untreated behavioral health or substance use issues. </a:t>
            </a:r>
          </a:p>
          <a:p>
            <a:endParaRPr lang="en-US"/>
          </a:p>
          <a:p>
            <a:r>
              <a:rPr lang="en-US"/>
              <a:t>When appropriate care is not available, law enforcement officers sometimes use their discretion to arrest</a:t>
            </a:r>
          </a:p>
          <a:p>
            <a:r>
              <a:rPr lang="en-US"/>
              <a:t>individuals, believing that the jail system might provide the necessary health care services.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4. What is the difference between probation and parole?</a:t>
            </a:r>
          </a:p>
          <a:p>
            <a:r>
              <a:rPr lang="en-US" dirty="0"/>
              <a:t>a) Probation is supervision in the community instead of jail or prison, while parole is supervised release from prison under certain conditions</a:t>
            </a:r>
          </a:p>
          <a:p>
            <a:endParaRPr lang="en-US" dirty="0"/>
          </a:p>
          <a:p>
            <a:endParaRPr lang="en-US" dirty="0"/>
          </a:p>
          <a:p>
            <a:endParaRPr lang="en-US" dirty="0"/>
          </a:p>
          <a:p>
            <a:r>
              <a:rPr lang="en-US" dirty="0"/>
              <a:t>5. What is the purpose of peer support staff in treatment settings?</a:t>
            </a:r>
          </a:p>
          <a:p>
            <a:endParaRPr lang="en-US" dirty="0"/>
          </a:p>
          <a:p>
            <a:endParaRPr lang="en-US" dirty="0"/>
          </a:p>
          <a:p>
            <a:r>
              <a:rPr lang="en-US" dirty="0"/>
              <a:t>c) To offer support based on their own experiences with mental illness, substance use, or incarceration</a:t>
            </a:r>
          </a:p>
          <a:p>
            <a:endParaRPr lang="en-US" dirty="0"/>
          </a:p>
          <a:p>
            <a:endParaRPr lang="en-US" dirty="0"/>
          </a:p>
          <a:p>
            <a:endParaRPr lang="en-US" dirty="0"/>
          </a:p>
          <a:p>
            <a:r>
              <a:rPr lang="en-US" dirty="0"/>
              <a:t>6. What are treatment courts designed to do?</a:t>
            </a:r>
          </a:p>
          <a:p>
            <a:endParaRPr lang="en-US" dirty="0"/>
          </a:p>
          <a:p>
            <a:endParaRPr lang="en-US" dirty="0"/>
          </a:p>
          <a:p>
            <a:r>
              <a:rPr lang="en-US" dirty="0"/>
              <a:t>c) Focus on treatment rather than punishment and potentially reduce or dismiss charges upon program completion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7. </a:t>
            </a:r>
            <a:r>
              <a:rPr lang="en-US" dirty="0"/>
              <a:t>Which principle emphasizes the importance of understanding the criminal justice system?</a:t>
            </a:r>
          </a:p>
          <a:p>
            <a:endParaRPr lang="en-US" dirty="0"/>
          </a:p>
          <a:p>
            <a:r>
              <a:rPr lang="en-US" dirty="0"/>
              <a:t>b) Principle 1</a:t>
            </a:r>
          </a:p>
          <a:p>
            <a:endParaRPr lang="en-US" dirty="0"/>
          </a:p>
          <a:p>
            <a:endParaRPr lang="en-US" dirty="0"/>
          </a:p>
          <a:p>
            <a:endParaRPr lang="en-US" dirty="0"/>
          </a:p>
          <a:p>
            <a:r>
              <a:rPr lang="en-US" dirty="0"/>
              <a:t>8. What is the main goal of integrated physical and behavioral health care for justice-involved individuals?</a:t>
            </a:r>
          </a:p>
          <a:p>
            <a:endParaRPr lang="en-US" dirty="0"/>
          </a:p>
          <a:p>
            <a:r>
              <a:rPr lang="en-US" dirty="0"/>
              <a:t>c) To address serious chronic health conditions and coordinate care</a:t>
            </a:r>
          </a:p>
          <a:p>
            <a:endParaRPr lang="en-US" dirty="0"/>
          </a:p>
          <a:p>
            <a:endParaRPr lang="en-US" dirty="0"/>
          </a:p>
          <a:p>
            <a:endParaRPr lang="en-US" dirty="0"/>
          </a:p>
          <a:p>
            <a:r>
              <a:rPr lang="en-US" dirty="0"/>
              <a:t>9. What type of agreement can help standardize information sharing between community providers and criminal justice entities?</a:t>
            </a:r>
          </a:p>
          <a:p>
            <a:r>
              <a:rPr lang="en-US" dirty="0"/>
              <a:t>a) Business associate agreements</a:t>
            </a:r>
          </a:p>
          <a:p>
            <a:endParaRPr lang="en-US" dirty="0"/>
          </a:p>
          <a:p>
            <a:endParaRPr lang="en-US" dirty="0"/>
          </a:p>
          <a:p>
            <a:r>
              <a:rPr lang="en-US" dirty="0"/>
              <a:t>10. Why is it important for community-based providers to recognize and address disparities in behavioral health care and the criminal justice system?</a:t>
            </a:r>
          </a:p>
          <a:p>
            <a:endParaRPr lang="en-US" dirty="0"/>
          </a:p>
          <a:p>
            <a:endParaRPr lang="en-US" dirty="0"/>
          </a:p>
          <a:p>
            <a:r>
              <a:rPr lang="en-US" dirty="0"/>
              <a:t>b) To avoid perpetuating biases and ensure positive treatment and justice outcomes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Content and Development:</a:t>
            </a:r>
          </a:p>
          <a:p>
            <a:r>
              <a:rPr lang="en-US"/>
              <a:t>The eight principles and accompanying frequently asked questions (FAQs) are based on the most current and relevant research. Included resources provide additional information and tools for achieving quality practice.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Understanding the criminal justice system helps community providers offer continuous and coordinated treatment and services for individuals with mental and substance use disorders. It also helps providers know their client's current involvement in the system and identify opportunities to divert clients into treatment and services before or after entering the criminal justice system.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Effective partnerships rely on clear roles, complementary efforts in treatment and supervision, and collaboration with individuals to meet their goals. Working with parole and probation officers helps coordinate care and ensure compliance with supervision requirements.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It should also help build supportive relationships and activities. Integrated treatment for co-occurring diagnosis and substance use disorders should be provided when necessary to ensure coordinated care. Community providers should track treatment outcomes and make adjustments as needed.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Research shows that treating behavioral health alone doesn't reduce re-offending, and addressing only criminogenic factors doesn't improve behavioral health. Effective treatment for justice-involved individuals combines evidence-based programs that address behavioral health, substance use, and criminogenic risks and needs.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Integrating physical and behavioral health care helps provide complete and convenient care, improving access and engagement. This should include treatment for co-occurring and substance use disorders when needed.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Using a trauma-informed approach in services and the workplace promotes safety and trust. This approach considers the safety and well-being of both clients and providers, helping to reduce risky situations.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8/28/2024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8/28/2024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8/28/2024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8/28/2024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0.svg"/></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0.svg"/></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0.svg"/></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hyperlink" Target="https://store.samhsa.gov/sites/default/files/sma19-5097.pdf"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sv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20670">
            <a:off x="9765140" y="-1183373"/>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98525">
            <a:off x="8772759"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9400462" y="-188058"/>
            <a:ext cx="9212293" cy="10660035"/>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7403592" y="0"/>
                  </a:moveTo>
                  <a:lnTo>
                    <a:pt x="0" y="12823317"/>
                  </a:lnTo>
                  <a:lnTo>
                    <a:pt x="7403592" y="25646762"/>
                  </a:lnTo>
                  <a:lnTo>
                    <a:pt x="22163660" y="25646762"/>
                  </a:lnTo>
                  <a:lnTo>
                    <a:pt x="22163660" y="0"/>
                  </a:lnTo>
                  <a:close/>
                </a:path>
              </a:pathLst>
            </a:custGeom>
            <a:blipFill>
              <a:blip r:embed="rId2"/>
              <a:stretch>
                <a:fillRect l="-43355" r="-30217"/>
              </a:stretch>
            </a:blipFill>
          </p:spPr>
        </p:sp>
      </p:grpSp>
      <p:grpSp>
        <p:nvGrpSpPr>
          <p:cNvPr id="10" name="Group 10"/>
          <p:cNvGrpSpPr/>
          <p:nvPr/>
        </p:nvGrpSpPr>
        <p:grpSpPr>
          <a:xfrm rot="-7195346">
            <a:off x="8229483" y="9036214"/>
            <a:ext cx="6140946" cy="1254998"/>
            <a:chOff x="0" y="0"/>
            <a:chExt cx="1706125" cy="348673"/>
          </a:xfrm>
        </p:grpSpPr>
        <p:sp>
          <p:nvSpPr>
            <p:cNvPr id="11" name="Freeform 11"/>
            <p:cNvSpPr/>
            <p:nvPr/>
          </p:nvSpPr>
          <p:spPr>
            <a:xfrm>
              <a:off x="0" y="0"/>
              <a:ext cx="1706126" cy="348673"/>
            </a:xfrm>
            <a:custGeom>
              <a:avLst/>
              <a:gdLst/>
              <a:ahLst/>
              <a:cxnLst/>
              <a:rect l="l" t="t" r="r" b="b"/>
              <a:pathLst>
                <a:path w="1706126" h="348673">
                  <a:moveTo>
                    <a:pt x="1502926" y="0"/>
                  </a:moveTo>
                  <a:lnTo>
                    <a:pt x="0" y="0"/>
                  </a:lnTo>
                  <a:lnTo>
                    <a:pt x="203200" y="348673"/>
                  </a:lnTo>
                  <a:lnTo>
                    <a:pt x="1706126" y="348673"/>
                  </a:lnTo>
                  <a:lnTo>
                    <a:pt x="1502926" y="0"/>
                  </a:lnTo>
                  <a:close/>
                </a:path>
              </a:pathLst>
            </a:custGeom>
            <a:solidFill>
              <a:srgbClr val="00C2CB"/>
            </a:solidFill>
          </p:spPr>
        </p:sp>
        <p:sp>
          <p:nvSpPr>
            <p:cNvPr id="12" name="TextBox 12"/>
            <p:cNvSpPr txBox="1"/>
            <p:nvPr/>
          </p:nvSpPr>
          <p:spPr>
            <a:xfrm>
              <a:off x="101600" y="-57150"/>
              <a:ext cx="1502925" cy="405823"/>
            </a:xfrm>
            <a:prstGeom prst="rect">
              <a:avLst/>
            </a:prstGeom>
          </p:spPr>
          <p:txBody>
            <a:bodyPr lIns="50800" tIns="50800" rIns="50800" bIns="50800" rtlCol="0" anchor="ctr"/>
            <a:lstStyle/>
            <a:p>
              <a:pPr algn="ctr">
                <a:lnSpc>
                  <a:spcPts val="2659"/>
                </a:lnSpc>
              </a:pPr>
              <a:endParaRPr/>
            </a:p>
          </p:txBody>
        </p:sp>
      </p:grpSp>
      <p:grpSp>
        <p:nvGrpSpPr>
          <p:cNvPr id="13" name="Group 13"/>
          <p:cNvGrpSpPr/>
          <p:nvPr/>
        </p:nvGrpSpPr>
        <p:grpSpPr>
          <a:xfrm rot="-7195346">
            <a:off x="8039604" y="8132832"/>
            <a:ext cx="6004925" cy="310071"/>
            <a:chOff x="0" y="0"/>
            <a:chExt cx="6752503" cy="348673"/>
          </a:xfrm>
        </p:grpSpPr>
        <p:sp>
          <p:nvSpPr>
            <p:cNvPr id="14" name="Freeform 14"/>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15" name="TextBox 15"/>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grpSp>
        <p:nvGrpSpPr>
          <p:cNvPr id="16" name="Group 16"/>
          <p:cNvGrpSpPr/>
          <p:nvPr/>
        </p:nvGrpSpPr>
        <p:grpSpPr>
          <a:xfrm rot="-7195346">
            <a:off x="5894659" y="9533728"/>
            <a:ext cx="14916264" cy="1652655"/>
            <a:chOff x="0" y="0"/>
            <a:chExt cx="3146997" cy="348673"/>
          </a:xfrm>
        </p:grpSpPr>
        <p:sp>
          <p:nvSpPr>
            <p:cNvPr id="17" name="Freeform 17"/>
            <p:cNvSpPr/>
            <p:nvPr/>
          </p:nvSpPr>
          <p:spPr>
            <a:xfrm>
              <a:off x="0" y="0"/>
              <a:ext cx="3146997" cy="348673"/>
            </a:xfrm>
            <a:custGeom>
              <a:avLst/>
              <a:gdLst/>
              <a:ahLst/>
              <a:cxnLst/>
              <a:rect l="l" t="t" r="r" b="b"/>
              <a:pathLst>
                <a:path w="3146997" h="348673">
                  <a:moveTo>
                    <a:pt x="2943797" y="0"/>
                  </a:moveTo>
                  <a:lnTo>
                    <a:pt x="0" y="0"/>
                  </a:lnTo>
                  <a:lnTo>
                    <a:pt x="203200" y="348673"/>
                  </a:lnTo>
                  <a:lnTo>
                    <a:pt x="3146997" y="348673"/>
                  </a:lnTo>
                  <a:lnTo>
                    <a:pt x="2943797" y="0"/>
                  </a:lnTo>
                  <a:close/>
                </a:path>
              </a:pathLst>
            </a:custGeom>
            <a:solidFill>
              <a:srgbClr val="003D60">
                <a:alpha val="80000"/>
              </a:srgbClr>
            </a:solidFill>
          </p:spPr>
        </p:sp>
        <p:sp>
          <p:nvSpPr>
            <p:cNvPr id="18" name="TextBox 18"/>
            <p:cNvSpPr txBox="1"/>
            <p:nvPr/>
          </p:nvSpPr>
          <p:spPr>
            <a:xfrm>
              <a:off x="101600" y="-57150"/>
              <a:ext cx="2943797" cy="405823"/>
            </a:xfrm>
            <a:prstGeom prst="rect">
              <a:avLst/>
            </a:prstGeom>
          </p:spPr>
          <p:txBody>
            <a:bodyPr lIns="50800" tIns="50800" rIns="50800" bIns="50800" rtlCol="0" anchor="ctr"/>
            <a:lstStyle/>
            <a:p>
              <a:pPr algn="ctr">
                <a:lnSpc>
                  <a:spcPts val="2659"/>
                </a:lnSpc>
              </a:pPr>
              <a:endParaRPr/>
            </a:p>
          </p:txBody>
        </p:sp>
      </p:grpSp>
      <p:grpSp>
        <p:nvGrpSpPr>
          <p:cNvPr id="19" name="Group 19"/>
          <p:cNvGrpSpPr/>
          <p:nvPr/>
        </p:nvGrpSpPr>
        <p:grpSpPr>
          <a:xfrm>
            <a:off x="9668979" y="-698608"/>
            <a:ext cx="3086100" cy="2700338"/>
            <a:chOff x="0" y="0"/>
            <a:chExt cx="812800" cy="711200"/>
          </a:xfrm>
        </p:grpSpPr>
        <p:sp>
          <p:nvSpPr>
            <p:cNvPr id="20" name="Freeform 20"/>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21" name="TextBox 21"/>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22" name="Freeform 22"/>
          <p:cNvSpPr/>
          <p:nvPr/>
        </p:nvSpPr>
        <p:spPr>
          <a:xfrm rot="7202450">
            <a:off x="8029803" y="674066"/>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3"/>
            <a:stretch>
              <a:fillRect/>
            </a:stretch>
          </a:blipFill>
        </p:spPr>
      </p:sp>
      <p:sp>
        <p:nvSpPr>
          <p:cNvPr id="23" name="Freeform 23"/>
          <p:cNvSpPr/>
          <p:nvPr/>
        </p:nvSpPr>
        <p:spPr>
          <a:xfrm rot="3601524">
            <a:off x="8141198" y="9471004"/>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3"/>
            <a:stretch>
              <a:fillRect/>
            </a:stretch>
          </a:blipFill>
        </p:spPr>
      </p:sp>
      <p:sp>
        <p:nvSpPr>
          <p:cNvPr id="24" name="TextBox 24"/>
          <p:cNvSpPr txBox="1"/>
          <p:nvPr/>
        </p:nvSpPr>
        <p:spPr>
          <a:xfrm>
            <a:off x="852604" y="2551526"/>
            <a:ext cx="8371862" cy="3839397"/>
          </a:xfrm>
          <a:prstGeom prst="rect">
            <a:avLst/>
          </a:prstGeom>
        </p:spPr>
        <p:txBody>
          <a:bodyPr lIns="0" tIns="0" rIns="0" bIns="0" rtlCol="0" anchor="t">
            <a:spAutoFit/>
          </a:bodyPr>
          <a:lstStyle/>
          <a:p>
            <a:pPr algn="ctr">
              <a:lnSpc>
                <a:spcPts val="10097"/>
              </a:lnSpc>
            </a:pPr>
            <a:r>
              <a:rPr lang="en-US" sz="8857">
                <a:solidFill>
                  <a:srgbClr val="000000"/>
                </a:solidFill>
                <a:latin typeface="Antonio Ultra-Bold"/>
              </a:rPr>
              <a:t>WORKING WITH JUSTICE-INVOLVED INDIVIDUALS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02055">
            <a:off x="6656418" y="-1176654"/>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89606">
            <a:off x="3008415"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2212298" y="3081"/>
            <a:ext cx="8887257" cy="10283919"/>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0" y="0"/>
                  </a:moveTo>
                  <a:lnTo>
                    <a:pt x="0" y="25646762"/>
                  </a:lnTo>
                  <a:lnTo>
                    <a:pt x="14760067" y="25646762"/>
                  </a:lnTo>
                  <a:lnTo>
                    <a:pt x="22163660" y="12823444"/>
                  </a:lnTo>
                  <a:lnTo>
                    <a:pt x="14760067" y="0"/>
                  </a:lnTo>
                  <a:close/>
                </a:path>
              </a:pathLst>
            </a:custGeom>
            <a:blipFill>
              <a:blip r:embed="rId3"/>
              <a:stretch>
                <a:fillRect l="-37113" r="-37113"/>
              </a:stretch>
            </a:blipFill>
          </p:spPr>
        </p:sp>
      </p:grpSp>
      <p:grpSp>
        <p:nvGrpSpPr>
          <p:cNvPr id="10" name="Group 10"/>
          <p:cNvGrpSpPr/>
          <p:nvPr/>
        </p:nvGrpSpPr>
        <p:grpSpPr>
          <a:xfrm>
            <a:off x="4804751" y="-698608"/>
            <a:ext cx="3086100" cy="2700338"/>
            <a:chOff x="0" y="0"/>
            <a:chExt cx="812800" cy="711200"/>
          </a:xfrm>
        </p:grpSpPr>
        <p:sp>
          <p:nvSpPr>
            <p:cNvPr id="11" name="Freeform 11"/>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12" name="TextBox 12"/>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13" name="Freeform 13"/>
          <p:cNvSpPr/>
          <p:nvPr/>
        </p:nvSpPr>
        <p:spPr>
          <a:xfrm rot="-7201601">
            <a:off x="2505061" y="1204135"/>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grpSp>
        <p:nvGrpSpPr>
          <p:cNvPr id="14" name="Group 14"/>
          <p:cNvGrpSpPr/>
          <p:nvPr/>
        </p:nvGrpSpPr>
        <p:grpSpPr>
          <a:xfrm rot="-3608630">
            <a:off x="1271647" y="6964533"/>
            <a:ext cx="8925071" cy="1646081"/>
            <a:chOff x="0" y="0"/>
            <a:chExt cx="1892217" cy="348988"/>
          </a:xfrm>
        </p:grpSpPr>
        <p:sp>
          <p:nvSpPr>
            <p:cNvPr id="15" name="Freeform 15"/>
            <p:cNvSpPr/>
            <p:nvPr/>
          </p:nvSpPr>
          <p:spPr>
            <a:xfrm>
              <a:off x="0" y="0"/>
              <a:ext cx="1892217" cy="348988"/>
            </a:xfrm>
            <a:custGeom>
              <a:avLst/>
              <a:gdLst/>
              <a:ahLst/>
              <a:cxnLst/>
              <a:rect l="l" t="t" r="r" b="b"/>
              <a:pathLst>
                <a:path w="1892217" h="348988">
                  <a:moveTo>
                    <a:pt x="203200" y="0"/>
                  </a:moveTo>
                  <a:lnTo>
                    <a:pt x="1892217" y="0"/>
                  </a:lnTo>
                  <a:lnTo>
                    <a:pt x="1689017" y="348988"/>
                  </a:lnTo>
                  <a:lnTo>
                    <a:pt x="0" y="348988"/>
                  </a:lnTo>
                  <a:lnTo>
                    <a:pt x="203200" y="0"/>
                  </a:lnTo>
                  <a:close/>
                </a:path>
              </a:pathLst>
            </a:custGeom>
            <a:solidFill>
              <a:srgbClr val="003D60">
                <a:alpha val="80000"/>
              </a:srgbClr>
            </a:solidFill>
          </p:spPr>
        </p:sp>
        <p:sp>
          <p:nvSpPr>
            <p:cNvPr id="16" name="TextBox 16"/>
            <p:cNvSpPr txBox="1"/>
            <p:nvPr/>
          </p:nvSpPr>
          <p:spPr>
            <a:xfrm>
              <a:off x="101600" y="-57150"/>
              <a:ext cx="1689017" cy="406138"/>
            </a:xfrm>
            <a:prstGeom prst="rect">
              <a:avLst/>
            </a:prstGeom>
          </p:spPr>
          <p:txBody>
            <a:bodyPr lIns="50800" tIns="50800" rIns="50800" bIns="50800" rtlCol="0" anchor="ctr"/>
            <a:lstStyle/>
            <a:p>
              <a:pPr algn="ctr">
                <a:lnSpc>
                  <a:spcPts val="2659"/>
                </a:lnSpc>
              </a:pPr>
              <a:endParaRPr/>
            </a:p>
          </p:txBody>
        </p:sp>
      </p:grpSp>
      <p:grpSp>
        <p:nvGrpSpPr>
          <p:cNvPr id="17" name="Group 17"/>
          <p:cNvGrpSpPr/>
          <p:nvPr/>
        </p:nvGrpSpPr>
        <p:grpSpPr>
          <a:xfrm rot="-3608630">
            <a:off x="2852291" y="9786156"/>
            <a:ext cx="6083296" cy="1250938"/>
            <a:chOff x="0" y="0"/>
            <a:chExt cx="1697124" cy="348988"/>
          </a:xfrm>
        </p:grpSpPr>
        <p:sp>
          <p:nvSpPr>
            <p:cNvPr id="18" name="Freeform 18"/>
            <p:cNvSpPr/>
            <p:nvPr/>
          </p:nvSpPr>
          <p:spPr>
            <a:xfrm>
              <a:off x="0" y="0"/>
              <a:ext cx="1697125" cy="348988"/>
            </a:xfrm>
            <a:custGeom>
              <a:avLst/>
              <a:gdLst/>
              <a:ahLst/>
              <a:cxnLst/>
              <a:rect l="l" t="t" r="r" b="b"/>
              <a:pathLst>
                <a:path w="1697125" h="348988">
                  <a:moveTo>
                    <a:pt x="203200" y="0"/>
                  </a:moveTo>
                  <a:lnTo>
                    <a:pt x="1697125" y="0"/>
                  </a:lnTo>
                  <a:lnTo>
                    <a:pt x="1493924" y="348988"/>
                  </a:lnTo>
                  <a:lnTo>
                    <a:pt x="0" y="348988"/>
                  </a:lnTo>
                  <a:lnTo>
                    <a:pt x="203200" y="0"/>
                  </a:lnTo>
                  <a:close/>
                </a:path>
              </a:pathLst>
            </a:custGeom>
            <a:solidFill>
              <a:srgbClr val="00C2CB"/>
            </a:solidFill>
          </p:spPr>
        </p:sp>
        <p:sp>
          <p:nvSpPr>
            <p:cNvPr id="19" name="TextBox 19"/>
            <p:cNvSpPr txBox="1"/>
            <p:nvPr/>
          </p:nvSpPr>
          <p:spPr>
            <a:xfrm>
              <a:off x="101600" y="-57150"/>
              <a:ext cx="1493924" cy="406138"/>
            </a:xfrm>
            <a:prstGeom prst="rect">
              <a:avLst/>
            </a:prstGeom>
          </p:spPr>
          <p:txBody>
            <a:bodyPr lIns="50800" tIns="50800" rIns="50800" bIns="50800" rtlCol="0" anchor="ctr"/>
            <a:lstStyle/>
            <a:p>
              <a:pPr algn="ctr">
                <a:lnSpc>
                  <a:spcPts val="2659"/>
                </a:lnSpc>
              </a:pPr>
              <a:endParaRPr/>
            </a:p>
          </p:txBody>
        </p:sp>
      </p:grpSp>
      <p:grpSp>
        <p:nvGrpSpPr>
          <p:cNvPr id="20" name="Group 20"/>
          <p:cNvGrpSpPr/>
          <p:nvPr/>
        </p:nvGrpSpPr>
        <p:grpSpPr>
          <a:xfrm rot="7201581">
            <a:off x="3672496" y="7950549"/>
            <a:ext cx="6004925" cy="310071"/>
            <a:chOff x="0" y="0"/>
            <a:chExt cx="6752503" cy="348673"/>
          </a:xfrm>
        </p:grpSpPr>
        <p:sp>
          <p:nvSpPr>
            <p:cNvPr id="21" name="Freeform 21"/>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22" name="TextBox 22"/>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sp>
        <p:nvSpPr>
          <p:cNvPr id="23" name="Freeform 23"/>
          <p:cNvSpPr/>
          <p:nvPr/>
        </p:nvSpPr>
        <p:spPr>
          <a:xfrm rot="-3606604">
            <a:off x="2200662" y="9342598"/>
            <a:ext cx="7311949" cy="347318"/>
          </a:xfrm>
          <a:custGeom>
            <a:avLst/>
            <a:gdLst/>
            <a:ahLst/>
            <a:cxnLst/>
            <a:rect l="l" t="t" r="r" b="b"/>
            <a:pathLst>
              <a:path w="7311949" h="347318">
                <a:moveTo>
                  <a:pt x="0" y="0"/>
                </a:moveTo>
                <a:lnTo>
                  <a:pt x="7311949" y="0"/>
                </a:lnTo>
                <a:lnTo>
                  <a:pt x="7311949" y="347317"/>
                </a:lnTo>
                <a:lnTo>
                  <a:pt x="0" y="347317"/>
                </a:lnTo>
                <a:lnTo>
                  <a:pt x="0" y="0"/>
                </a:lnTo>
                <a:close/>
              </a:path>
            </a:pathLst>
          </a:custGeom>
          <a:blipFill>
            <a:blip r:embed="rId4"/>
            <a:stretch>
              <a:fillRect/>
            </a:stretch>
          </a:blipFill>
        </p:spPr>
      </p:sp>
      <p:sp>
        <p:nvSpPr>
          <p:cNvPr id="24" name="TextBox 24"/>
          <p:cNvSpPr txBox="1"/>
          <p:nvPr/>
        </p:nvSpPr>
        <p:spPr>
          <a:xfrm>
            <a:off x="11024828" y="1205367"/>
            <a:ext cx="5210418" cy="687705"/>
          </a:xfrm>
          <a:prstGeom prst="rect">
            <a:avLst/>
          </a:prstGeom>
        </p:spPr>
        <p:txBody>
          <a:bodyPr lIns="0" tIns="0" rIns="0" bIns="0" rtlCol="0" anchor="t">
            <a:spAutoFit/>
          </a:bodyPr>
          <a:lstStyle/>
          <a:p>
            <a:pPr algn="ctr">
              <a:lnSpc>
                <a:spcPts val="5084"/>
              </a:lnSpc>
            </a:pPr>
            <a:r>
              <a:rPr lang="en-US" sz="4499" spc="-134">
                <a:solidFill>
                  <a:srgbClr val="000000"/>
                </a:solidFill>
                <a:latin typeface="Poppins Bold"/>
              </a:rPr>
              <a:t>Principle 5</a:t>
            </a:r>
          </a:p>
        </p:txBody>
      </p:sp>
      <p:sp>
        <p:nvSpPr>
          <p:cNvPr id="25" name="TextBox 25"/>
          <p:cNvSpPr txBox="1"/>
          <p:nvPr/>
        </p:nvSpPr>
        <p:spPr>
          <a:xfrm>
            <a:off x="8012636" y="2788296"/>
            <a:ext cx="10011592" cy="1354836"/>
          </a:xfrm>
          <a:prstGeom prst="rect">
            <a:avLst/>
          </a:prstGeom>
        </p:spPr>
        <p:txBody>
          <a:bodyPr lIns="0" tIns="0" rIns="0" bIns="0" rtlCol="0" anchor="t">
            <a:spAutoFit/>
          </a:bodyPr>
          <a:lstStyle/>
          <a:p>
            <a:pPr algn="ctr">
              <a:lnSpc>
                <a:spcPts val="3548"/>
              </a:lnSpc>
              <a:spcBef>
                <a:spcPct val="0"/>
              </a:spcBef>
            </a:pPr>
            <a:r>
              <a:rPr lang="en-US" sz="2534">
                <a:solidFill>
                  <a:srgbClr val="000000"/>
                </a:solidFill>
                <a:latin typeface="Poppins Bold Italics"/>
              </a:rPr>
              <a:t>Integrated physical and behavioral health care is part of a comprehensive treatment plan for justice-involved individuals.</a:t>
            </a:r>
          </a:p>
        </p:txBody>
      </p:sp>
      <p:sp>
        <p:nvSpPr>
          <p:cNvPr id="26" name="TextBox 26"/>
          <p:cNvSpPr txBox="1"/>
          <p:nvPr/>
        </p:nvSpPr>
        <p:spPr>
          <a:xfrm>
            <a:off x="9644175" y="5306504"/>
            <a:ext cx="7262367" cy="3599180"/>
          </a:xfrm>
          <a:prstGeom prst="rect">
            <a:avLst/>
          </a:prstGeom>
        </p:spPr>
        <p:txBody>
          <a:bodyPr lIns="0" tIns="0" rIns="0" bIns="0" rtlCol="0" anchor="t">
            <a:spAutoFit/>
          </a:bodyPr>
          <a:lstStyle/>
          <a:p>
            <a:pPr algn="ctr">
              <a:lnSpc>
                <a:spcPts val="3219"/>
              </a:lnSpc>
              <a:spcBef>
                <a:spcPct val="0"/>
              </a:spcBef>
            </a:pPr>
            <a:r>
              <a:rPr lang="en-US" sz="2299">
                <a:solidFill>
                  <a:srgbClr val="000000"/>
                </a:solidFill>
                <a:latin typeface="Poppins"/>
              </a:rPr>
              <a:t>People who were formerly incarcerated are at higher risk for serious chronic health conditions and need coordinated care with other health professionals. They often have high rates of infectious and chronic diseases, which can worsen during incarceration. Testing for these diseases and coordinating medical care are important parts of treatment for justice-involved individuals.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02055">
            <a:off x="6656418" y="-1176654"/>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89606">
            <a:off x="3008415"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2212298" y="3081"/>
            <a:ext cx="8887257" cy="10283919"/>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0" y="0"/>
                  </a:moveTo>
                  <a:lnTo>
                    <a:pt x="0" y="25646762"/>
                  </a:lnTo>
                  <a:lnTo>
                    <a:pt x="14760067" y="25646762"/>
                  </a:lnTo>
                  <a:lnTo>
                    <a:pt x="22163660" y="12823444"/>
                  </a:lnTo>
                  <a:lnTo>
                    <a:pt x="14760067" y="0"/>
                  </a:lnTo>
                  <a:close/>
                </a:path>
              </a:pathLst>
            </a:custGeom>
            <a:blipFill>
              <a:blip r:embed="rId3"/>
              <a:stretch>
                <a:fillRect l="-13391" r="-60181"/>
              </a:stretch>
            </a:blipFill>
          </p:spPr>
        </p:sp>
      </p:grpSp>
      <p:grpSp>
        <p:nvGrpSpPr>
          <p:cNvPr id="10" name="Group 10"/>
          <p:cNvGrpSpPr/>
          <p:nvPr/>
        </p:nvGrpSpPr>
        <p:grpSpPr>
          <a:xfrm>
            <a:off x="4804751" y="-698608"/>
            <a:ext cx="3086100" cy="2700338"/>
            <a:chOff x="0" y="0"/>
            <a:chExt cx="812800" cy="711200"/>
          </a:xfrm>
        </p:grpSpPr>
        <p:sp>
          <p:nvSpPr>
            <p:cNvPr id="11" name="Freeform 11"/>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12" name="TextBox 12"/>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13" name="Freeform 13"/>
          <p:cNvSpPr/>
          <p:nvPr/>
        </p:nvSpPr>
        <p:spPr>
          <a:xfrm rot="-7201601">
            <a:off x="2505061" y="1204135"/>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grpSp>
        <p:nvGrpSpPr>
          <p:cNvPr id="14" name="Group 14"/>
          <p:cNvGrpSpPr/>
          <p:nvPr/>
        </p:nvGrpSpPr>
        <p:grpSpPr>
          <a:xfrm rot="-3608630">
            <a:off x="1271647" y="6964533"/>
            <a:ext cx="8925071" cy="1646081"/>
            <a:chOff x="0" y="0"/>
            <a:chExt cx="1892217" cy="348988"/>
          </a:xfrm>
        </p:grpSpPr>
        <p:sp>
          <p:nvSpPr>
            <p:cNvPr id="15" name="Freeform 15"/>
            <p:cNvSpPr/>
            <p:nvPr/>
          </p:nvSpPr>
          <p:spPr>
            <a:xfrm>
              <a:off x="0" y="0"/>
              <a:ext cx="1892217" cy="348988"/>
            </a:xfrm>
            <a:custGeom>
              <a:avLst/>
              <a:gdLst/>
              <a:ahLst/>
              <a:cxnLst/>
              <a:rect l="l" t="t" r="r" b="b"/>
              <a:pathLst>
                <a:path w="1892217" h="348988">
                  <a:moveTo>
                    <a:pt x="203200" y="0"/>
                  </a:moveTo>
                  <a:lnTo>
                    <a:pt x="1892217" y="0"/>
                  </a:lnTo>
                  <a:lnTo>
                    <a:pt x="1689017" y="348988"/>
                  </a:lnTo>
                  <a:lnTo>
                    <a:pt x="0" y="348988"/>
                  </a:lnTo>
                  <a:lnTo>
                    <a:pt x="203200" y="0"/>
                  </a:lnTo>
                  <a:close/>
                </a:path>
              </a:pathLst>
            </a:custGeom>
            <a:solidFill>
              <a:srgbClr val="003D60">
                <a:alpha val="80000"/>
              </a:srgbClr>
            </a:solidFill>
          </p:spPr>
        </p:sp>
        <p:sp>
          <p:nvSpPr>
            <p:cNvPr id="16" name="TextBox 16"/>
            <p:cNvSpPr txBox="1"/>
            <p:nvPr/>
          </p:nvSpPr>
          <p:spPr>
            <a:xfrm>
              <a:off x="101600" y="-57150"/>
              <a:ext cx="1689017" cy="406138"/>
            </a:xfrm>
            <a:prstGeom prst="rect">
              <a:avLst/>
            </a:prstGeom>
          </p:spPr>
          <p:txBody>
            <a:bodyPr lIns="50800" tIns="50800" rIns="50800" bIns="50800" rtlCol="0" anchor="ctr"/>
            <a:lstStyle/>
            <a:p>
              <a:pPr algn="ctr">
                <a:lnSpc>
                  <a:spcPts val="2659"/>
                </a:lnSpc>
              </a:pPr>
              <a:endParaRPr/>
            </a:p>
          </p:txBody>
        </p:sp>
      </p:grpSp>
      <p:grpSp>
        <p:nvGrpSpPr>
          <p:cNvPr id="17" name="Group 17"/>
          <p:cNvGrpSpPr/>
          <p:nvPr/>
        </p:nvGrpSpPr>
        <p:grpSpPr>
          <a:xfrm rot="-3608630">
            <a:off x="2852291" y="9786156"/>
            <a:ext cx="6083296" cy="1250938"/>
            <a:chOff x="0" y="0"/>
            <a:chExt cx="1697124" cy="348988"/>
          </a:xfrm>
        </p:grpSpPr>
        <p:sp>
          <p:nvSpPr>
            <p:cNvPr id="18" name="Freeform 18"/>
            <p:cNvSpPr/>
            <p:nvPr/>
          </p:nvSpPr>
          <p:spPr>
            <a:xfrm>
              <a:off x="0" y="0"/>
              <a:ext cx="1697125" cy="348988"/>
            </a:xfrm>
            <a:custGeom>
              <a:avLst/>
              <a:gdLst/>
              <a:ahLst/>
              <a:cxnLst/>
              <a:rect l="l" t="t" r="r" b="b"/>
              <a:pathLst>
                <a:path w="1697125" h="348988">
                  <a:moveTo>
                    <a:pt x="203200" y="0"/>
                  </a:moveTo>
                  <a:lnTo>
                    <a:pt x="1697125" y="0"/>
                  </a:lnTo>
                  <a:lnTo>
                    <a:pt x="1493924" y="348988"/>
                  </a:lnTo>
                  <a:lnTo>
                    <a:pt x="0" y="348988"/>
                  </a:lnTo>
                  <a:lnTo>
                    <a:pt x="203200" y="0"/>
                  </a:lnTo>
                  <a:close/>
                </a:path>
              </a:pathLst>
            </a:custGeom>
            <a:solidFill>
              <a:srgbClr val="00C2CB"/>
            </a:solidFill>
          </p:spPr>
        </p:sp>
        <p:sp>
          <p:nvSpPr>
            <p:cNvPr id="19" name="TextBox 19"/>
            <p:cNvSpPr txBox="1"/>
            <p:nvPr/>
          </p:nvSpPr>
          <p:spPr>
            <a:xfrm>
              <a:off x="101600" y="-57150"/>
              <a:ext cx="1493924" cy="406138"/>
            </a:xfrm>
            <a:prstGeom prst="rect">
              <a:avLst/>
            </a:prstGeom>
          </p:spPr>
          <p:txBody>
            <a:bodyPr lIns="50800" tIns="50800" rIns="50800" bIns="50800" rtlCol="0" anchor="ctr"/>
            <a:lstStyle/>
            <a:p>
              <a:pPr algn="ctr">
                <a:lnSpc>
                  <a:spcPts val="2659"/>
                </a:lnSpc>
              </a:pPr>
              <a:endParaRPr/>
            </a:p>
          </p:txBody>
        </p:sp>
      </p:grpSp>
      <p:grpSp>
        <p:nvGrpSpPr>
          <p:cNvPr id="20" name="Group 20"/>
          <p:cNvGrpSpPr/>
          <p:nvPr/>
        </p:nvGrpSpPr>
        <p:grpSpPr>
          <a:xfrm rot="7201581">
            <a:off x="3672496" y="7950549"/>
            <a:ext cx="6004925" cy="310071"/>
            <a:chOff x="0" y="0"/>
            <a:chExt cx="6752503" cy="348673"/>
          </a:xfrm>
        </p:grpSpPr>
        <p:sp>
          <p:nvSpPr>
            <p:cNvPr id="21" name="Freeform 21"/>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22" name="TextBox 22"/>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sp>
        <p:nvSpPr>
          <p:cNvPr id="23" name="Freeform 23"/>
          <p:cNvSpPr/>
          <p:nvPr/>
        </p:nvSpPr>
        <p:spPr>
          <a:xfrm rot="-3606604">
            <a:off x="2200662" y="9342598"/>
            <a:ext cx="7311949" cy="347318"/>
          </a:xfrm>
          <a:custGeom>
            <a:avLst/>
            <a:gdLst/>
            <a:ahLst/>
            <a:cxnLst/>
            <a:rect l="l" t="t" r="r" b="b"/>
            <a:pathLst>
              <a:path w="7311949" h="347318">
                <a:moveTo>
                  <a:pt x="0" y="0"/>
                </a:moveTo>
                <a:lnTo>
                  <a:pt x="7311949" y="0"/>
                </a:lnTo>
                <a:lnTo>
                  <a:pt x="7311949" y="347317"/>
                </a:lnTo>
                <a:lnTo>
                  <a:pt x="0" y="347317"/>
                </a:lnTo>
                <a:lnTo>
                  <a:pt x="0" y="0"/>
                </a:lnTo>
                <a:close/>
              </a:path>
            </a:pathLst>
          </a:custGeom>
          <a:blipFill>
            <a:blip r:embed="rId4"/>
            <a:stretch>
              <a:fillRect/>
            </a:stretch>
          </a:blipFill>
        </p:spPr>
      </p:sp>
      <p:sp>
        <p:nvSpPr>
          <p:cNvPr id="24" name="TextBox 24"/>
          <p:cNvSpPr txBox="1"/>
          <p:nvPr/>
        </p:nvSpPr>
        <p:spPr>
          <a:xfrm>
            <a:off x="11024828" y="1205367"/>
            <a:ext cx="5210418" cy="687705"/>
          </a:xfrm>
          <a:prstGeom prst="rect">
            <a:avLst/>
          </a:prstGeom>
        </p:spPr>
        <p:txBody>
          <a:bodyPr lIns="0" tIns="0" rIns="0" bIns="0" rtlCol="0" anchor="t">
            <a:spAutoFit/>
          </a:bodyPr>
          <a:lstStyle/>
          <a:p>
            <a:pPr algn="ctr">
              <a:lnSpc>
                <a:spcPts val="5084"/>
              </a:lnSpc>
            </a:pPr>
            <a:r>
              <a:rPr lang="en-US" sz="4499" spc="-134">
                <a:solidFill>
                  <a:srgbClr val="000000"/>
                </a:solidFill>
                <a:latin typeface="Poppins Bold"/>
              </a:rPr>
              <a:t>Principle 6</a:t>
            </a:r>
          </a:p>
        </p:txBody>
      </p:sp>
      <p:sp>
        <p:nvSpPr>
          <p:cNvPr id="25" name="TextBox 25"/>
          <p:cNvSpPr txBox="1"/>
          <p:nvPr/>
        </p:nvSpPr>
        <p:spPr>
          <a:xfrm>
            <a:off x="8012636" y="2788296"/>
            <a:ext cx="10011592" cy="1354836"/>
          </a:xfrm>
          <a:prstGeom prst="rect">
            <a:avLst/>
          </a:prstGeom>
        </p:spPr>
        <p:txBody>
          <a:bodyPr lIns="0" tIns="0" rIns="0" bIns="0" rtlCol="0" anchor="t">
            <a:spAutoFit/>
          </a:bodyPr>
          <a:lstStyle/>
          <a:p>
            <a:pPr algn="ctr">
              <a:lnSpc>
                <a:spcPts val="3548"/>
              </a:lnSpc>
              <a:spcBef>
                <a:spcPct val="0"/>
              </a:spcBef>
            </a:pPr>
            <a:r>
              <a:rPr lang="en-US" sz="2534">
                <a:solidFill>
                  <a:srgbClr val="000000"/>
                </a:solidFill>
                <a:latin typeface="Poppins Bold Italics"/>
              </a:rPr>
              <a:t>Services and workplaces are trauma-informed to support the health and safety of both justice-involved individuals and community providers.</a:t>
            </a:r>
          </a:p>
        </p:txBody>
      </p:sp>
      <p:sp>
        <p:nvSpPr>
          <p:cNvPr id="26" name="TextBox 26"/>
          <p:cNvSpPr txBox="1"/>
          <p:nvPr/>
        </p:nvSpPr>
        <p:spPr>
          <a:xfrm>
            <a:off x="9644175" y="5306504"/>
            <a:ext cx="7262367" cy="3599180"/>
          </a:xfrm>
          <a:prstGeom prst="rect">
            <a:avLst/>
          </a:prstGeom>
        </p:spPr>
        <p:txBody>
          <a:bodyPr lIns="0" tIns="0" rIns="0" bIns="0" rtlCol="0" anchor="t">
            <a:spAutoFit/>
          </a:bodyPr>
          <a:lstStyle/>
          <a:p>
            <a:pPr algn="ctr">
              <a:lnSpc>
                <a:spcPts val="3219"/>
              </a:lnSpc>
              <a:spcBef>
                <a:spcPct val="0"/>
              </a:spcBef>
            </a:pPr>
            <a:r>
              <a:rPr lang="en-US" sz="2299">
                <a:solidFill>
                  <a:srgbClr val="000000"/>
                </a:solidFill>
                <a:latin typeface="Poppins"/>
              </a:rPr>
              <a:t>People involved in the justice system often experience high levels of trauma. Trauma comes from events or situations that cause lasting harm to a person's mental, physical, social, emotional, or spiritual well-being. In prison, individuals may face additional trauma like sexual and physical violence, intimidation, isolation, and coercion. Previous trauma can worsen with new experiences in jail.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02055">
            <a:off x="6656418" y="-1176654"/>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89606">
            <a:off x="3008415"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2212298" y="3081"/>
            <a:ext cx="8887257" cy="10283919"/>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0" y="0"/>
                  </a:moveTo>
                  <a:lnTo>
                    <a:pt x="0" y="25646762"/>
                  </a:lnTo>
                  <a:lnTo>
                    <a:pt x="14760067" y="25646762"/>
                  </a:lnTo>
                  <a:lnTo>
                    <a:pt x="22163660" y="12823444"/>
                  </a:lnTo>
                  <a:lnTo>
                    <a:pt x="14760067" y="0"/>
                  </a:lnTo>
                  <a:close/>
                </a:path>
              </a:pathLst>
            </a:custGeom>
            <a:blipFill>
              <a:blip r:embed="rId3"/>
              <a:stretch>
                <a:fillRect l="-33294" r="-40278"/>
              </a:stretch>
            </a:blipFill>
          </p:spPr>
        </p:sp>
      </p:grpSp>
      <p:grpSp>
        <p:nvGrpSpPr>
          <p:cNvPr id="10" name="Group 10"/>
          <p:cNvGrpSpPr/>
          <p:nvPr/>
        </p:nvGrpSpPr>
        <p:grpSpPr>
          <a:xfrm>
            <a:off x="4804751" y="-698608"/>
            <a:ext cx="3086100" cy="2700338"/>
            <a:chOff x="0" y="0"/>
            <a:chExt cx="812800" cy="711200"/>
          </a:xfrm>
        </p:grpSpPr>
        <p:sp>
          <p:nvSpPr>
            <p:cNvPr id="11" name="Freeform 11"/>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12" name="TextBox 12"/>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13" name="Freeform 13"/>
          <p:cNvSpPr/>
          <p:nvPr/>
        </p:nvSpPr>
        <p:spPr>
          <a:xfrm rot="-7201601">
            <a:off x="2505061" y="1204135"/>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grpSp>
        <p:nvGrpSpPr>
          <p:cNvPr id="14" name="Group 14"/>
          <p:cNvGrpSpPr/>
          <p:nvPr/>
        </p:nvGrpSpPr>
        <p:grpSpPr>
          <a:xfrm rot="-3608630">
            <a:off x="1271647" y="6964533"/>
            <a:ext cx="8925071" cy="1646081"/>
            <a:chOff x="0" y="0"/>
            <a:chExt cx="1892217" cy="348988"/>
          </a:xfrm>
        </p:grpSpPr>
        <p:sp>
          <p:nvSpPr>
            <p:cNvPr id="15" name="Freeform 15"/>
            <p:cNvSpPr/>
            <p:nvPr/>
          </p:nvSpPr>
          <p:spPr>
            <a:xfrm>
              <a:off x="0" y="0"/>
              <a:ext cx="1892217" cy="348988"/>
            </a:xfrm>
            <a:custGeom>
              <a:avLst/>
              <a:gdLst/>
              <a:ahLst/>
              <a:cxnLst/>
              <a:rect l="l" t="t" r="r" b="b"/>
              <a:pathLst>
                <a:path w="1892217" h="348988">
                  <a:moveTo>
                    <a:pt x="203200" y="0"/>
                  </a:moveTo>
                  <a:lnTo>
                    <a:pt x="1892217" y="0"/>
                  </a:lnTo>
                  <a:lnTo>
                    <a:pt x="1689017" y="348988"/>
                  </a:lnTo>
                  <a:lnTo>
                    <a:pt x="0" y="348988"/>
                  </a:lnTo>
                  <a:lnTo>
                    <a:pt x="203200" y="0"/>
                  </a:lnTo>
                  <a:close/>
                </a:path>
              </a:pathLst>
            </a:custGeom>
            <a:solidFill>
              <a:srgbClr val="003D60">
                <a:alpha val="80000"/>
              </a:srgbClr>
            </a:solidFill>
          </p:spPr>
        </p:sp>
        <p:sp>
          <p:nvSpPr>
            <p:cNvPr id="16" name="TextBox 16"/>
            <p:cNvSpPr txBox="1"/>
            <p:nvPr/>
          </p:nvSpPr>
          <p:spPr>
            <a:xfrm>
              <a:off x="101600" y="-57150"/>
              <a:ext cx="1689017" cy="406138"/>
            </a:xfrm>
            <a:prstGeom prst="rect">
              <a:avLst/>
            </a:prstGeom>
          </p:spPr>
          <p:txBody>
            <a:bodyPr lIns="50800" tIns="50800" rIns="50800" bIns="50800" rtlCol="0" anchor="ctr"/>
            <a:lstStyle/>
            <a:p>
              <a:pPr algn="ctr">
                <a:lnSpc>
                  <a:spcPts val="2659"/>
                </a:lnSpc>
              </a:pPr>
              <a:endParaRPr/>
            </a:p>
          </p:txBody>
        </p:sp>
      </p:grpSp>
      <p:grpSp>
        <p:nvGrpSpPr>
          <p:cNvPr id="17" name="Group 17"/>
          <p:cNvGrpSpPr/>
          <p:nvPr/>
        </p:nvGrpSpPr>
        <p:grpSpPr>
          <a:xfrm rot="-3608630">
            <a:off x="2852291" y="9786156"/>
            <a:ext cx="6083296" cy="1250938"/>
            <a:chOff x="0" y="0"/>
            <a:chExt cx="1697124" cy="348988"/>
          </a:xfrm>
        </p:grpSpPr>
        <p:sp>
          <p:nvSpPr>
            <p:cNvPr id="18" name="Freeform 18"/>
            <p:cNvSpPr/>
            <p:nvPr/>
          </p:nvSpPr>
          <p:spPr>
            <a:xfrm>
              <a:off x="0" y="0"/>
              <a:ext cx="1697125" cy="348988"/>
            </a:xfrm>
            <a:custGeom>
              <a:avLst/>
              <a:gdLst/>
              <a:ahLst/>
              <a:cxnLst/>
              <a:rect l="l" t="t" r="r" b="b"/>
              <a:pathLst>
                <a:path w="1697125" h="348988">
                  <a:moveTo>
                    <a:pt x="203200" y="0"/>
                  </a:moveTo>
                  <a:lnTo>
                    <a:pt x="1697125" y="0"/>
                  </a:lnTo>
                  <a:lnTo>
                    <a:pt x="1493924" y="348988"/>
                  </a:lnTo>
                  <a:lnTo>
                    <a:pt x="0" y="348988"/>
                  </a:lnTo>
                  <a:lnTo>
                    <a:pt x="203200" y="0"/>
                  </a:lnTo>
                  <a:close/>
                </a:path>
              </a:pathLst>
            </a:custGeom>
            <a:solidFill>
              <a:srgbClr val="00C2CB"/>
            </a:solidFill>
          </p:spPr>
        </p:sp>
        <p:sp>
          <p:nvSpPr>
            <p:cNvPr id="19" name="TextBox 19"/>
            <p:cNvSpPr txBox="1"/>
            <p:nvPr/>
          </p:nvSpPr>
          <p:spPr>
            <a:xfrm>
              <a:off x="101600" y="-57150"/>
              <a:ext cx="1493924" cy="406138"/>
            </a:xfrm>
            <a:prstGeom prst="rect">
              <a:avLst/>
            </a:prstGeom>
          </p:spPr>
          <p:txBody>
            <a:bodyPr lIns="50800" tIns="50800" rIns="50800" bIns="50800" rtlCol="0" anchor="ctr"/>
            <a:lstStyle/>
            <a:p>
              <a:pPr algn="ctr">
                <a:lnSpc>
                  <a:spcPts val="2659"/>
                </a:lnSpc>
              </a:pPr>
              <a:endParaRPr/>
            </a:p>
          </p:txBody>
        </p:sp>
      </p:grpSp>
      <p:grpSp>
        <p:nvGrpSpPr>
          <p:cNvPr id="20" name="Group 20"/>
          <p:cNvGrpSpPr/>
          <p:nvPr/>
        </p:nvGrpSpPr>
        <p:grpSpPr>
          <a:xfrm rot="7201581">
            <a:off x="3672496" y="7950549"/>
            <a:ext cx="6004925" cy="310071"/>
            <a:chOff x="0" y="0"/>
            <a:chExt cx="6752503" cy="348673"/>
          </a:xfrm>
        </p:grpSpPr>
        <p:sp>
          <p:nvSpPr>
            <p:cNvPr id="21" name="Freeform 21"/>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22" name="TextBox 22"/>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sp>
        <p:nvSpPr>
          <p:cNvPr id="23" name="Freeform 23"/>
          <p:cNvSpPr/>
          <p:nvPr/>
        </p:nvSpPr>
        <p:spPr>
          <a:xfrm rot="-3606604">
            <a:off x="2200662" y="9342598"/>
            <a:ext cx="7311949" cy="347318"/>
          </a:xfrm>
          <a:custGeom>
            <a:avLst/>
            <a:gdLst/>
            <a:ahLst/>
            <a:cxnLst/>
            <a:rect l="l" t="t" r="r" b="b"/>
            <a:pathLst>
              <a:path w="7311949" h="347318">
                <a:moveTo>
                  <a:pt x="0" y="0"/>
                </a:moveTo>
                <a:lnTo>
                  <a:pt x="7311949" y="0"/>
                </a:lnTo>
                <a:lnTo>
                  <a:pt x="7311949" y="347317"/>
                </a:lnTo>
                <a:lnTo>
                  <a:pt x="0" y="347317"/>
                </a:lnTo>
                <a:lnTo>
                  <a:pt x="0" y="0"/>
                </a:lnTo>
                <a:close/>
              </a:path>
            </a:pathLst>
          </a:custGeom>
          <a:blipFill>
            <a:blip r:embed="rId4"/>
            <a:stretch>
              <a:fillRect/>
            </a:stretch>
          </a:blipFill>
        </p:spPr>
      </p:sp>
      <p:sp>
        <p:nvSpPr>
          <p:cNvPr id="24" name="TextBox 24"/>
          <p:cNvSpPr txBox="1"/>
          <p:nvPr/>
        </p:nvSpPr>
        <p:spPr>
          <a:xfrm>
            <a:off x="11024828" y="1205367"/>
            <a:ext cx="5210418" cy="687705"/>
          </a:xfrm>
          <a:prstGeom prst="rect">
            <a:avLst/>
          </a:prstGeom>
        </p:spPr>
        <p:txBody>
          <a:bodyPr lIns="0" tIns="0" rIns="0" bIns="0" rtlCol="0" anchor="t">
            <a:spAutoFit/>
          </a:bodyPr>
          <a:lstStyle/>
          <a:p>
            <a:pPr algn="ctr">
              <a:lnSpc>
                <a:spcPts val="5084"/>
              </a:lnSpc>
            </a:pPr>
            <a:r>
              <a:rPr lang="en-US" sz="4499" spc="-134">
                <a:solidFill>
                  <a:srgbClr val="000000"/>
                </a:solidFill>
                <a:latin typeface="Poppins Bold"/>
              </a:rPr>
              <a:t>Principle 7</a:t>
            </a:r>
          </a:p>
        </p:txBody>
      </p:sp>
      <p:sp>
        <p:nvSpPr>
          <p:cNvPr id="25" name="TextBox 25"/>
          <p:cNvSpPr txBox="1"/>
          <p:nvPr/>
        </p:nvSpPr>
        <p:spPr>
          <a:xfrm>
            <a:off x="8012636" y="2788296"/>
            <a:ext cx="10011592" cy="2250186"/>
          </a:xfrm>
          <a:prstGeom prst="rect">
            <a:avLst/>
          </a:prstGeom>
        </p:spPr>
        <p:txBody>
          <a:bodyPr lIns="0" tIns="0" rIns="0" bIns="0" rtlCol="0" anchor="t">
            <a:spAutoFit/>
          </a:bodyPr>
          <a:lstStyle/>
          <a:p>
            <a:pPr algn="ctr">
              <a:lnSpc>
                <a:spcPts val="3548"/>
              </a:lnSpc>
              <a:spcBef>
                <a:spcPct val="0"/>
              </a:spcBef>
            </a:pPr>
            <a:r>
              <a:rPr lang="en-US" sz="2534">
                <a:solidFill>
                  <a:srgbClr val="000000"/>
                </a:solidFill>
                <a:latin typeface="Poppins Bold Italics"/>
              </a:rPr>
              <a:t>Case management for justice-involved individuals incorporates treatment, social services, and social supports that address prior and current involvement with the criminal justice system and reduce the likelihood of recidivism.</a:t>
            </a:r>
          </a:p>
        </p:txBody>
      </p:sp>
      <p:sp>
        <p:nvSpPr>
          <p:cNvPr id="26" name="TextBox 26"/>
          <p:cNvSpPr txBox="1"/>
          <p:nvPr/>
        </p:nvSpPr>
        <p:spPr>
          <a:xfrm>
            <a:off x="9644175" y="5306504"/>
            <a:ext cx="7262367" cy="3599180"/>
          </a:xfrm>
          <a:prstGeom prst="rect">
            <a:avLst/>
          </a:prstGeom>
        </p:spPr>
        <p:txBody>
          <a:bodyPr lIns="0" tIns="0" rIns="0" bIns="0" rtlCol="0" anchor="t">
            <a:spAutoFit/>
          </a:bodyPr>
          <a:lstStyle/>
          <a:p>
            <a:pPr algn="ctr">
              <a:lnSpc>
                <a:spcPts val="3219"/>
              </a:lnSpc>
              <a:spcBef>
                <a:spcPct val="0"/>
              </a:spcBef>
            </a:pPr>
            <a:r>
              <a:rPr lang="en-US" sz="2299">
                <a:solidFill>
                  <a:srgbClr val="000000"/>
                </a:solidFill>
                <a:latin typeface="Poppins"/>
              </a:rPr>
              <a:t>People involved with the criminal justice system or returning from jail face unique challenges in finding housing, jobs, and health care. Case managers help connect them to services and address issues like lack of housing, unemployment, and social support. These issues, along with untreated substance use disorders, can lead to poor health and a higher chance of re-offending.</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02055">
            <a:off x="6656418" y="-1176654"/>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89606">
            <a:off x="3008415"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2212298" y="3081"/>
            <a:ext cx="8887257" cy="10283919"/>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0" y="0"/>
                  </a:moveTo>
                  <a:lnTo>
                    <a:pt x="0" y="25646762"/>
                  </a:lnTo>
                  <a:lnTo>
                    <a:pt x="14760067" y="25646762"/>
                  </a:lnTo>
                  <a:lnTo>
                    <a:pt x="22163660" y="12823444"/>
                  </a:lnTo>
                  <a:lnTo>
                    <a:pt x="14760067" y="0"/>
                  </a:lnTo>
                  <a:close/>
                </a:path>
              </a:pathLst>
            </a:custGeom>
            <a:blipFill>
              <a:blip r:embed="rId3"/>
              <a:stretch>
                <a:fillRect l="-27184" r="-46388"/>
              </a:stretch>
            </a:blipFill>
          </p:spPr>
        </p:sp>
      </p:grpSp>
      <p:grpSp>
        <p:nvGrpSpPr>
          <p:cNvPr id="10" name="Group 10"/>
          <p:cNvGrpSpPr/>
          <p:nvPr/>
        </p:nvGrpSpPr>
        <p:grpSpPr>
          <a:xfrm>
            <a:off x="4804751" y="-698608"/>
            <a:ext cx="3086100" cy="2700338"/>
            <a:chOff x="0" y="0"/>
            <a:chExt cx="812800" cy="711200"/>
          </a:xfrm>
        </p:grpSpPr>
        <p:sp>
          <p:nvSpPr>
            <p:cNvPr id="11" name="Freeform 11"/>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12" name="TextBox 12"/>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13" name="Freeform 13"/>
          <p:cNvSpPr/>
          <p:nvPr/>
        </p:nvSpPr>
        <p:spPr>
          <a:xfrm rot="-7201601">
            <a:off x="2505061" y="1204135"/>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grpSp>
        <p:nvGrpSpPr>
          <p:cNvPr id="14" name="Group 14"/>
          <p:cNvGrpSpPr/>
          <p:nvPr/>
        </p:nvGrpSpPr>
        <p:grpSpPr>
          <a:xfrm rot="-3608630">
            <a:off x="1271647" y="6964533"/>
            <a:ext cx="8925071" cy="1646081"/>
            <a:chOff x="0" y="0"/>
            <a:chExt cx="1892217" cy="348988"/>
          </a:xfrm>
        </p:grpSpPr>
        <p:sp>
          <p:nvSpPr>
            <p:cNvPr id="15" name="Freeform 15"/>
            <p:cNvSpPr/>
            <p:nvPr/>
          </p:nvSpPr>
          <p:spPr>
            <a:xfrm>
              <a:off x="0" y="0"/>
              <a:ext cx="1892217" cy="348988"/>
            </a:xfrm>
            <a:custGeom>
              <a:avLst/>
              <a:gdLst/>
              <a:ahLst/>
              <a:cxnLst/>
              <a:rect l="l" t="t" r="r" b="b"/>
              <a:pathLst>
                <a:path w="1892217" h="348988">
                  <a:moveTo>
                    <a:pt x="203200" y="0"/>
                  </a:moveTo>
                  <a:lnTo>
                    <a:pt x="1892217" y="0"/>
                  </a:lnTo>
                  <a:lnTo>
                    <a:pt x="1689017" y="348988"/>
                  </a:lnTo>
                  <a:lnTo>
                    <a:pt x="0" y="348988"/>
                  </a:lnTo>
                  <a:lnTo>
                    <a:pt x="203200" y="0"/>
                  </a:lnTo>
                  <a:close/>
                </a:path>
              </a:pathLst>
            </a:custGeom>
            <a:solidFill>
              <a:srgbClr val="003D60">
                <a:alpha val="80000"/>
              </a:srgbClr>
            </a:solidFill>
          </p:spPr>
        </p:sp>
        <p:sp>
          <p:nvSpPr>
            <p:cNvPr id="16" name="TextBox 16"/>
            <p:cNvSpPr txBox="1"/>
            <p:nvPr/>
          </p:nvSpPr>
          <p:spPr>
            <a:xfrm>
              <a:off x="101600" y="-57150"/>
              <a:ext cx="1689017" cy="406138"/>
            </a:xfrm>
            <a:prstGeom prst="rect">
              <a:avLst/>
            </a:prstGeom>
          </p:spPr>
          <p:txBody>
            <a:bodyPr lIns="50800" tIns="50800" rIns="50800" bIns="50800" rtlCol="0" anchor="ctr"/>
            <a:lstStyle/>
            <a:p>
              <a:pPr algn="ctr">
                <a:lnSpc>
                  <a:spcPts val="2659"/>
                </a:lnSpc>
              </a:pPr>
              <a:endParaRPr/>
            </a:p>
          </p:txBody>
        </p:sp>
      </p:grpSp>
      <p:grpSp>
        <p:nvGrpSpPr>
          <p:cNvPr id="17" name="Group 17"/>
          <p:cNvGrpSpPr/>
          <p:nvPr/>
        </p:nvGrpSpPr>
        <p:grpSpPr>
          <a:xfrm rot="-3608630">
            <a:off x="2852291" y="9786156"/>
            <a:ext cx="6083296" cy="1250938"/>
            <a:chOff x="0" y="0"/>
            <a:chExt cx="1697124" cy="348988"/>
          </a:xfrm>
        </p:grpSpPr>
        <p:sp>
          <p:nvSpPr>
            <p:cNvPr id="18" name="Freeform 18"/>
            <p:cNvSpPr/>
            <p:nvPr/>
          </p:nvSpPr>
          <p:spPr>
            <a:xfrm>
              <a:off x="0" y="0"/>
              <a:ext cx="1697125" cy="348988"/>
            </a:xfrm>
            <a:custGeom>
              <a:avLst/>
              <a:gdLst/>
              <a:ahLst/>
              <a:cxnLst/>
              <a:rect l="l" t="t" r="r" b="b"/>
              <a:pathLst>
                <a:path w="1697125" h="348988">
                  <a:moveTo>
                    <a:pt x="203200" y="0"/>
                  </a:moveTo>
                  <a:lnTo>
                    <a:pt x="1697125" y="0"/>
                  </a:lnTo>
                  <a:lnTo>
                    <a:pt x="1493924" y="348988"/>
                  </a:lnTo>
                  <a:lnTo>
                    <a:pt x="0" y="348988"/>
                  </a:lnTo>
                  <a:lnTo>
                    <a:pt x="203200" y="0"/>
                  </a:lnTo>
                  <a:close/>
                </a:path>
              </a:pathLst>
            </a:custGeom>
            <a:solidFill>
              <a:srgbClr val="00C2CB"/>
            </a:solidFill>
          </p:spPr>
        </p:sp>
        <p:sp>
          <p:nvSpPr>
            <p:cNvPr id="19" name="TextBox 19"/>
            <p:cNvSpPr txBox="1"/>
            <p:nvPr/>
          </p:nvSpPr>
          <p:spPr>
            <a:xfrm>
              <a:off x="101600" y="-57150"/>
              <a:ext cx="1493924" cy="406138"/>
            </a:xfrm>
            <a:prstGeom prst="rect">
              <a:avLst/>
            </a:prstGeom>
          </p:spPr>
          <p:txBody>
            <a:bodyPr lIns="50800" tIns="50800" rIns="50800" bIns="50800" rtlCol="0" anchor="ctr"/>
            <a:lstStyle/>
            <a:p>
              <a:pPr algn="ctr">
                <a:lnSpc>
                  <a:spcPts val="2659"/>
                </a:lnSpc>
              </a:pPr>
              <a:endParaRPr/>
            </a:p>
          </p:txBody>
        </p:sp>
      </p:grpSp>
      <p:grpSp>
        <p:nvGrpSpPr>
          <p:cNvPr id="20" name="Group 20"/>
          <p:cNvGrpSpPr/>
          <p:nvPr/>
        </p:nvGrpSpPr>
        <p:grpSpPr>
          <a:xfrm rot="7201581">
            <a:off x="3672496" y="7950549"/>
            <a:ext cx="6004925" cy="310071"/>
            <a:chOff x="0" y="0"/>
            <a:chExt cx="6752503" cy="348673"/>
          </a:xfrm>
        </p:grpSpPr>
        <p:sp>
          <p:nvSpPr>
            <p:cNvPr id="21" name="Freeform 21"/>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22" name="TextBox 22"/>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sp>
        <p:nvSpPr>
          <p:cNvPr id="23" name="Freeform 23"/>
          <p:cNvSpPr/>
          <p:nvPr/>
        </p:nvSpPr>
        <p:spPr>
          <a:xfrm rot="-3606604">
            <a:off x="2200662" y="9342598"/>
            <a:ext cx="7311949" cy="347318"/>
          </a:xfrm>
          <a:custGeom>
            <a:avLst/>
            <a:gdLst/>
            <a:ahLst/>
            <a:cxnLst/>
            <a:rect l="l" t="t" r="r" b="b"/>
            <a:pathLst>
              <a:path w="7311949" h="347318">
                <a:moveTo>
                  <a:pt x="0" y="0"/>
                </a:moveTo>
                <a:lnTo>
                  <a:pt x="7311949" y="0"/>
                </a:lnTo>
                <a:lnTo>
                  <a:pt x="7311949" y="347317"/>
                </a:lnTo>
                <a:lnTo>
                  <a:pt x="0" y="347317"/>
                </a:lnTo>
                <a:lnTo>
                  <a:pt x="0" y="0"/>
                </a:lnTo>
                <a:close/>
              </a:path>
            </a:pathLst>
          </a:custGeom>
          <a:blipFill>
            <a:blip r:embed="rId4"/>
            <a:stretch>
              <a:fillRect/>
            </a:stretch>
          </a:blipFill>
        </p:spPr>
      </p:sp>
      <p:sp>
        <p:nvSpPr>
          <p:cNvPr id="24" name="TextBox 24"/>
          <p:cNvSpPr txBox="1"/>
          <p:nvPr/>
        </p:nvSpPr>
        <p:spPr>
          <a:xfrm>
            <a:off x="11024828" y="1205367"/>
            <a:ext cx="5210418" cy="687705"/>
          </a:xfrm>
          <a:prstGeom prst="rect">
            <a:avLst/>
          </a:prstGeom>
        </p:spPr>
        <p:txBody>
          <a:bodyPr lIns="0" tIns="0" rIns="0" bIns="0" rtlCol="0" anchor="t">
            <a:spAutoFit/>
          </a:bodyPr>
          <a:lstStyle/>
          <a:p>
            <a:pPr algn="ctr">
              <a:lnSpc>
                <a:spcPts val="5084"/>
              </a:lnSpc>
            </a:pPr>
            <a:r>
              <a:rPr lang="en-US" sz="4499" spc="-134">
                <a:solidFill>
                  <a:srgbClr val="000000"/>
                </a:solidFill>
                <a:latin typeface="Poppins Bold"/>
              </a:rPr>
              <a:t>Principle 8</a:t>
            </a:r>
          </a:p>
        </p:txBody>
      </p:sp>
      <p:sp>
        <p:nvSpPr>
          <p:cNvPr id="25" name="TextBox 25"/>
          <p:cNvSpPr txBox="1"/>
          <p:nvPr/>
        </p:nvSpPr>
        <p:spPr>
          <a:xfrm>
            <a:off x="8012636" y="2788296"/>
            <a:ext cx="10011592" cy="1354836"/>
          </a:xfrm>
          <a:prstGeom prst="rect">
            <a:avLst/>
          </a:prstGeom>
        </p:spPr>
        <p:txBody>
          <a:bodyPr lIns="0" tIns="0" rIns="0" bIns="0" rtlCol="0" anchor="t">
            <a:spAutoFit/>
          </a:bodyPr>
          <a:lstStyle/>
          <a:p>
            <a:pPr algn="ctr">
              <a:lnSpc>
                <a:spcPts val="3548"/>
              </a:lnSpc>
              <a:spcBef>
                <a:spcPct val="0"/>
              </a:spcBef>
            </a:pPr>
            <a:r>
              <a:rPr lang="en-US" sz="2534">
                <a:solidFill>
                  <a:srgbClr val="000000"/>
                </a:solidFill>
                <a:latin typeface="Poppins Bold Italics"/>
              </a:rPr>
              <a:t>Community providers recognize and address issues that may contribute to disparities in both behavioral health care and the criminal justice system.</a:t>
            </a:r>
          </a:p>
        </p:txBody>
      </p:sp>
      <p:sp>
        <p:nvSpPr>
          <p:cNvPr id="26" name="TextBox 26"/>
          <p:cNvSpPr txBox="1"/>
          <p:nvPr/>
        </p:nvSpPr>
        <p:spPr>
          <a:xfrm>
            <a:off x="9644175" y="5306504"/>
            <a:ext cx="7262367" cy="3199130"/>
          </a:xfrm>
          <a:prstGeom prst="rect">
            <a:avLst/>
          </a:prstGeom>
        </p:spPr>
        <p:txBody>
          <a:bodyPr lIns="0" tIns="0" rIns="0" bIns="0" rtlCol="0" anchor="t">
            <a:spAutoFit/>
          </a:bodyPr>
          <a:lstStyle/>
          <a:p>
            <a:pPr algn="ctr">
              <a:lnSpc>
                <a:spcPts val="3219"/>
              </a:lnSpc>
              <a:spcBef>
                <a:spcPct val="0"/>
              </a:spcBef>
            </a:pPr>
            <a:r>
              <a:rPr lang="en-US" sz="2299">
                <a:solidFill>
                  <a:srgbClr val="000000"/>
                </a:solidFill>
                <a:latin typeface="Poppins"/>
              </a:rPr>
              <a:t>Different groups, based on race, ethnicity, gender, sexual orientation, and economic status, have unequal access to quality behavioral health treatment and are overrepresented in the criminal justice system. Community-based providers need to understand these biases to avoid perpetuating them and to ensure positive treatment and justice outcomes.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V="1">
            <a:off x="15635160" y="-268180"/>
            <a:ext cx="3895530" cy="3481630"/>
          </a:xfrm>
          <a:custGeom>
            <a:avLst/>
            <a:gdLst/>
            <a:ahLst/>
            <a:cxnLst/>
            <a:rect l="l" t="t" r="r" b="b"/>
            <a:pathLst>
              <a:path w="3895530" h="3481630">
                <a:moveTo>
                  <a:pt x="0" y="3481629"/>
                </a:moveTo>
                <a:lnTo>
                  <a:pt x="3895530" y="3481629"/>
                </a:lnTo>
                <a:lnTo>
                  <a:pt x="3895530" y="0"/>
                </a:lnTo>
                <a:lnTo>
                  <a:pt x="0" y="0"/>
                </a:lnTo>
                <a:lnTo>
                  <a:pt x="0" y="3481629"/>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flipH="1" flipV="1">
            <a:off x="-1238056" y="-268180"/>
            <a:ext cx="3895530" cy="3481630"/>
          </a:xfrm>
          <a:custGeom>
            <a:avLst/>
            <a:gdLst/>
            <a:ahLst/>
            <a:cxnLst/>
            <a:rect l="l" t="t" r="r" b="b"/>
            <a:pathLst>
              <a:path w="3895530" h="3481630">
                <a:moveTo>
                  <a:pt x="3895529" y="3481629"/>
                </a:moveTo>
                <a:lnTo>
                  <a:pt x="0" y="3481629"/>
                </a:lnTo>
                <a:lnTo>
                  <a:pt x="0" y="0"/>
                </a:lnTo>
                <a:lnTo>
                  <a:pt x="3895529" y="0"/>
                </a:lnTo>
                <a:lnTo>
                  <a:pt x="3895529" y="3481629"/>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2975655" y="2685906"/>
            <a:ext cx="12336690" cy="7073551"/>
          </a:xfrm>
          <a:custGeom>
            <a:avLst/>
            <a:gdLst/>
            <a:ahLst/>
            <a:cxnLst/>
            <a:rect l="l" t="t" r="r" b="b"/>
            <a:pathLst>
              <a:path w="12336690" h="7073551">
                <a:moveTo>
                  <a:pt x="0" y="0"/>
                </a:moveTo>
                <a:lnTo>
                  <a:pt x="12336690" y="0"/>
                </a:lnTo>
                <a:lnTo>
                  <a:pt x="12336690" y="7073551"/>
                </a:lnTo>
                <a:lnTo>
                  <a:pt x="0" y="7073551"/>
                </a:lnTo>
                <a:lnTo>
                  <a:pt x="0" y="0"/>
                </a:lnTo>
                <a:close/>
              </a:path>
            </a:pathLst>
          </a:custGeom>
          <a:blipFill>
            <a:blip r:embed="rId4"/>
            <a:stretch>
              <a:fillRect t="-16343"/>
            </a:stretch>
          </a:blipFill>
        </p:spPr>
      </p:sp>
      <p:sp>
        <p:nvSpPr>
          <p:cNvPr id="5" name="TextBox 5"/>
          <p:cNvSpPr txBox="1"/>
          <p:nvPr/>
        </p:nvSpPr>
        <p:spPr>
          <a:xfrm>
            <a:off x="2919629" y="981075"/>
            <a:ext cx="12453376" cy="1419225"/>
          </a:xfrm>
          <a:prstGeom prst="rect">
            <a:avLst/>
          </a:prstGeom>
        </p:spPr>
        <p:txBody>
          <a:bodyPr lIns="0" tIns="0" rIns="0" bIns="0" rtlCol="0" anchor="t">
            <a:spAutoFit/>
          </a:bodyPr>
          <a:lstStyle/>
          <a:p>
            <a:pPr algn="ctr">
              <a:lnSpc>
                <a:spcPts val="5400"/>
              </a:lnSpc>
            </a:pPr>
            <a:r>
              <a:rPr lang="en-US" sz="4500">
                <a:solidFill>
                  <a:srgbClr val="000000"/>
                </a:solidFill>
                <a:latin typeface="Poppins Bold"/>
              </a:rPr>
              <a:t>Frequently Asked Questions:  </a:t>
            </a:r>
          </a:p>
          <a:p>
            <a:pPr algn="ctr">
              <a:lnSpc>
                <a:spcPts val="5400"/>
              </a:lnSpc>
            </a:pPr>
            <a:r>
              <a:rPr lang="en-US" sz="4500">
                <a:solidFill>
                  <a:srgbClr val="000000"/>
                </a:solidFill>
                <a:latin typeface="Poppins Bold"/>
              </a:rPr>
              <a:t>Get to Know The Criminal Justice System</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20670">
            <a:off x="11473469" y="-1183373"/>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98525">
            <a:off x="10481088"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11108791" y="-188058"/>
            <a:ext cx="9212293" cy="10660035"/>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7403592" y="0"/>
                  </a:moveTo>
                  <a:lnTo>
                    <a:pt x="0" y="12823317"/>
                  </a:lnTo>
                  <a:lnTo>
                    <a:pt x="7403592" y="25646762"/>
                  </a:lnTo>
                  <a:lnTo>
                    <a:pt x="22163660" y="25646762"/>
                  </a:lnTo>
                  <a:lnTo>
                    <a:pt x="22163660" y="0"/>
                  </a:lnTo>
                  <a:close/>
                </a:path>
              </a:pathLst>
            </a:custGeom>
            <a:blipFill>
              <a:blip r:embed="rId3"/>
              <a:stretch>
                <a:fillRect l="-10653" r="-62865"/>
              </a:stretch>
            </a:blipFill>
          </p:spPr>
        </p:sp>
      </p:grpSp>
      <p:grpSp>
        <p:nvGrpSpPr>
          <p:cNvPr id="10" name="Group 10"/>
          <p:cNvGrpSpPr/>
          <p:nvPr/>
        </p:nvGrpSpPr>
        <p:grpSpPr>
          <a:xfrm rot="-7195346">
            <a:off x="9937812" y="9036214"/>
            <a:ext cx="6140946" cy="1254998"/>
            <a:chOff x="0" y="0"/>
            <a:chExt cx="1706125" cy="348673"/>
          </a:xfrm>
        </p:grpSpPr>
        <p:sp>
          <p:nvSpPr>
            <p:cNvPr id="11" name="Freeform 11"/>
            <p:cNvSpPr/>
            <p:nvPr/>
          </p:nvSpPr>
          <p:spPr>
            <a:xfrm>
              <a:off x="0" y="0"/>
              <a:ext cx="1706126" cy="348673"/>
            </a:xfrm>
            <a:custGeom>
              <a:avLst/>
              <a:gdLst/>
              <a:ahLst/>
              <a:cxnLst/>
              <a:rect l="l" t="t" r="r" b="b"/>
              <a:pathLst>
                <a:path w="1706126" h="348673">
                  <a:moveTo>
                    <a:pt x="1502926" y="0"/>
                  </a:moveTo>
                  <a:lnTo>
                    <a:pt x="0" y="0"/>
                  </a:lnTo>
                  <a:lnTo>
                    <a:pt x="203200" y="348673"/>
                  </a:lnTo>
                  <a:lnTo>
                    <a:pt x="1706126" y="348673"/>
                  </a:lnTo>
                  <a:lnTo>
                    <a:pt x="1502926" y="0"/>
                  </a:lnTo>
                  <a:close/>
                </a:path>
              </a:pathLst>
            </a:custGeom>
            <a:solidFill>
              <a:srgbClr val="00C2CB"/>
            </a:solidFill>
          </p:spPr>
        </p:sp>
        <p:sp>
          <p:nvSpPr>
            <p:cNvPr id="12" name="TextBox 12"/>
            <p:cNvSpPr txBox="1"/>
            <p:nvPr/>
          </p:nvSpPr>
          <p:spPr>
            <a:xfrm>
              <a:off x="101600" y="-57150"/>
              <a:ext cx="1502925" cy="405823"/>
            </a:xfrm>
            <a:prstGeom prst="rect">
              <a:avLst/>
            </a:prstGeom>
          </p:spPr>
          <p:txBody>
            <a:bodyPr lIns="50800" tIns="50800" rIns="50800" bIns="50800" rtlCol="0" anchor="ctr"/>
            <a:lstStyle/>
            <a:p>
              <a:pPr algn="ctr">
                <a:lnSpc>
                  <a:spcPts val="2659"/>
                </a:lnSpc>
              </a:pPr>
              <a:endParaRPr/>
            </a:p>
          </p:txBody>
        </p:sp>
      </p:grpSp>
      <p:grpSp>
        <p:nvGrpSpPr>
          <p:cNvPr id="13" name="Group 13"/>
          <p:cNvGrpSpPr/>
          <p:nvPr/>
        </p:nvGrpSpPr>
        <p:grpSpPr>
          <a:xfrm rot="-7195346">
            <a:off x="9747933" y="8132832"/>
            <a:ext cx="6004925" cy="310071"/>
            <a:chOff x="0" y="0"/>
            <a:chExt cx="6752503" cy="348673"/>
          </a:xfrm>
        </p:grpSpPr>
        <p:sp>
          <p:nvSpPr>
            <p:cNvPr id="14" name="Freeform 14"/>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15" name="TextBox 15"/>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grpSp>
        <p:nvGrpSpPr>
          <p:cNvPr id="16" name="Group 16"/>
          <p:cNvGrpSpPr/>
          <p:nvPr/>
        </p:nvGrpSpPr>
        <p:grpSpPr>
          <a:xfrm rot="-7195346">
            <a:off x="7602988" y="9533728"/>
            <a:ext cx="14916264" cy="1652655"/>
            <a:chOff x="0" y="0"/>
            <a:chExt cx="3146997" cy="348673"/>
          </a:xfrm>
        </p:grpSpPr>
        <p:sp>
          <p:nvSpPr>
            <p:cNvPr id="17" name="Freeform 17"/>
            <p:cNvSpPr/>
            <p:nvPr/>
          </p:nvSpPr>
          <p:spPr>
            <a:xfrm>
              <a:off x="0" y="0"/>
              <a:ext cx="3146997" cy="348673"/>
            </a:xfrm>
            <a:custGeom>
              <a:avLst/>
              <a:gdLst/>
              <a:ahLst/>
              <a:cxnLst/>
              <a:rect l="l" t="t" r="r" b="b"/>
              <a:pathLst>
                <a:path w="3146997" h="348673">
                  <a:moveTo>
                    <a:pt x="2943797" y="0"/>
                  </a:moveTo>
                  <a:lnTo>
                    <a:pt x="0" y="0"/>
                  </a:lnTo>
                  <a:lnTo>
                    <a:pt x="203200" y="348673"/>
                  </a:lnTo>
                  <a:lnTo>
                    <a:pt x="3146997" y="348673"/>
                  </a:lnTo>
                  <a:lnTo>
                    <a:pt x="2943797" y="0"/>
                  </a:lnTo>
                  <a:close/>
                </a:path>
              </a:pathLst>
            </a:custGeom>
            <a:solidFill>
              <a:srgbClr val="003D60"/>
            </a:solidFill>
          </p:spPr>
        </p:sp>
        <p:sp>
          <p:nvSpPr>
            <p:cNvPr id="18" name="TextBox 18"/>
            <p:cNvSpPr txBox="1"/>
            <p:nvPr/>
          </p:nvSpPr>
          <p:spPr>
            <a:xfrm>
              <a:off x="101600" y="-57150"/>
              <a:ext cx="2943797" cy="405823"/>
            </a:xfrm>
            <a:prstGeom prst="rect">
              <a:avLst/>
            </a:prstGeom>
          </p:spPr>
          <p:txBody>
            <a:bodyPr lIns="50800" tIns="50800" rIns="50800" bIns="50800" rtlCol="0" anchor="ctr"/>
            <a:lstStyle/>
            <a:p>
              <a:pPr algn="ctr">
                <a:lnSpc>
                  <a:spcPts val="2659"/>
                </a:lnSpc>
              </a:pPr>
              <a:endParaRPr/>
            </a:p>
          </p:txBody>
        </p:sp>
      </p:grpSp>
      <p:grpSp>
        <p:nvGrpSpPr>
          <p:cNvPr id="19" name="Group 19"/>
          <p:cNvGrpSpPr/>
          <p:nvPr/>
        </p:nvGrpSpPr>
        <p:grpSpPr>
          <a:xfrm>
            <a:off x="11377307" y="-698608"/>
            <a:ext cx="3086100" cy="2700338"/>
            <a:chOff x="0" y="0"/>
            <a:chExt cx="812800" cy="711200"/>
          </a:xfrm>
        </p:grpSpPr>
        <p:sp>
          <p:nvSpPr>
            <p:cNvPr id="20" name="Freeform 20"/>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21" name="TextBox 21"/>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22" name="Freeform 22"/>
          <p:cNvSpPr/>
          <p:nvPr/>
        </p:nvSpPr>
        <p:spPr>
          <a:xfrm rot="7202450">
            <a:off x="9738131" y="674066"/>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3" name="Freeform 23"/>
          <p:cNvSpPr/>
          <p:nvPr/>
        </p:nvSpPr>
        <p:spPr>
          <a:xfrm rot="3601524">
            <a:off x="9849527" y="9471004"/>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4" name="TextBox 24"/>
          <p:cNvSpPr txBox="1"/>
          <p:nvPr/>
        </p:nvSpPr>
        <p:spPr>
          <a:xfrm>
            <a:off x="579592" y="527736"/>
            <a:ext cx="9361471" cy="2381250"/>
          </a:xfrm>
          <a:prstGeom prst="rect">
            <a:avLst/>
          </a:prstGeom>
        </p:spPr>
        <p:txBody>
          <a:bodyPr lIns="0" tIns="0" rIns="0" bIns="0" rtlCol="0" anchor="t">
            <a:spAutoFit/>
          </a:bodyPr>
          <a:lstStyle/>
          <a:p>
            <a:pPr algn="ctr">
              <a:lnSpc>
                <a:spcPts val="6299"/>
              </a:lnSpc>
              <a:spcBef>
                <a:spcPct val="0"/>
              </a:spcBef>
            </a:pPr>
            <a:r>
              <a:rPr lang="en-US" sz="4499">
                <a:solidFill>
                  <a:srgbClr val="000000"/>
                </a:solidFill>
                <a:latin typeface="Poppins Bold"/>
              </a:rPr>
              <a:t>Why should community-based providers understand the criminal justice process?</a:t>
            </a:r>
          </a:p>
        </p:txBody>
      </p:sp>
      <p:sp>
        <p:nvSpPr>
          <p:cNvPr id="25" name="TextBox 25"/>
          <p:cNvSpPr txBox="1"/>
          <p:nvPr/>
        </p:nvSpPr>
        <p:spPr>
          <a:xfrm>
            <a:off x="804146" y="3747208"/>
            <a:ext cx="8912363" cy="5043725"/>
          </a:xfrm>
          <a:prstGeom prst="rect">
            <a:avLst/>
          </a:prstGeom>
        </p:spPr>
        <p:txBody>
          <a:bodyPr lIns="0" tIns="0" rIns="0" bIns="0" rtlCol="0" anchor="t">
            <a:spAutoFit/>
          </a:bodyPr>
          <a:lstStyle/>
          <a:p>
            <a:pPr algn="ctr">
              <a:lnSpc>
                <a:spcPts val="2871"/>
              </a:lnSpc>
              <a:spcBef>
                <a:spcPct val="0"/>
              </a:spcBef>
            </a:pPr>
            <a:r>
              <a:rPr lang="en-US" sz="2051">
                <a:solidFill>
                  <a:srgbClr val="000000"/>
                </a:solidFill>
                <a:latin typeface="Poppins"/>
              </a:rPr>
              <a:t>Understanding criminal justice procedures, professionals, and terms, and the experiences of people with behavioral health and substance use disorders in the criminal justice system, is essential for helping justice-involved individuals. This knowledge helps community providers tailor treatment and support, meet supervision requirements, and avoid further criminal justice involvement.</a:t>
            </a:r>
          </a:p>
          <a:p>
            <a:pPr algn="ctr">
              <a:lnSpc>
                <a:spcPts val="2871"/>
              </a:lnSpc>
              <a:spcBef>
                <a:spcPct val="0"/>
              </a:spcBef>
            </a:pPr>
            <a:endParaRPr lang="en-US" sz="2051">
              <a:solidFill>
                <a:srgbClr val="000000"/>
              </a:solidFill>
              <a:latin typeface="Poppins"/>
            </a:endParaRPr>
          </a:p>
          <a:p>
            <a:pPr algn="ctr">
              <a:lnSpc>
                <a:spcPts val="2871"/>
              </a:lnSpc>
              <a:spcBef>
                <a:spcPct val="0"/>
              </a:spcBef>
            </a:pPr>
            <a:r>
              <a:rPr lang="en-US" sz="2051">
                <a:solidFill>
                  <a:srgbClr val="000000"/>
                </a:solidFill>
                <a:latin typeface="Poppins"/>
              </a:rPr>
              <a:t>Knowing the roles of criminal justice professionals helps providers navigate the system with their clients. Opportunities may exist to divert individuals from the criminal justice system before or after arrest and link them to treatment services. When public safety is not at risk, police and behavioral health collaborations can support diversion before an arrest.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20670">
            <a:off x="11473469" y="-1183373"/>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98525">
            <a:off x="10481088"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11108791" y="-188058"/>
            <a:ext cx="9212293" cy="10660035"/>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7403592" y="0"/>
                  </a:moveTo>
                  <a:lnTo>
                    <a:pt x="0" y="12823317"/>
                  </a:lnTo>
                  <a:lnTo>
                    <a:pt x="7403592" y="25646762"/>
                  </a:lnTo>
                  <a:lnTo>
                    <a:pt x="22163660" y="25646762"/>
                  </a:lnTo>
                  <a:lnTo>
                    <a:pt x="22163660" y="0"/>
                  </a:lnTo>
                  <a:close/>
                </a:path>
              </a:pathLst>
            </a:custGeom>
            <a:blipFill>
              <a:blip r:embed="rId3"/>
              <a:stretch>
                <a:fillRect l="-53096" r="-20422"/>
              </a:stretch>
            </a:blipFill>
          </p:spPr>
        </p:sp>
      </p:grpSp>
      <p:grpSp>
        <p:nvGrpSpPr>
          <p:cNvPr id="10" name="Group 10"/>
          <p:cNvGrpSpPr/>
          <p:nvPr/>
        </p:nvGrpSpPr>
        <p:grpSpPr>
          <a:xfrm rot="-7195346">
            <a:off x="9937812" y="9036214"/>
            <a:ext cx="6140946" cy="1254998"/>
            <a:chOff x="0" y="0"/>
            <a:chExt cx="1706125" cy="348673"/>
          </a:xfrm>
        </p:grpSpPr>
        <p:sp>
          <p:nvSpPr>
            <p:cNvPr id="11" name="Freeform 11"/>
            <p:cNvSpPr/>
            <p:nvPr/>
          </p:nvSpPr>
          <p:spPr>
            <a:xfrm>
              <a:off x="0" y="0"/>
              <a:ext cx="1706126" cy="348673"/>
            </a:xfrm>
            <a:custGeom>
              <a:avLst/>
              <a:gdLst/>
              <a:ahLst/>
              <a:cxnLst/>
              <a:rect l="l" t="t" r="r" b="b"/>
              <a:pathLst>
                <a:path w="1706126" h="348673">
                  <a:moveTo>
                    <a:pt x="1502926" y="0"/>
                  </a:moveTo>
                  <a:lnTo>
                    <a:pt x="0" y="0"/>
                  </a:lnTo>
                  <a:lnTo>
                    <a:pt x="203200" y="348673"/>
                  </a:lnTo>
                  <a:lnTo>
                    <a:pt x="1706126" y="348673"/>
                  </a:lnTo>
                  <a:lnTo>
                    <a:pt x="1502926" y="0"/>
                  </a:lnTo>
                  <a:close/>
                </a:path>
              </a:pathLst>
            </a:custGeom>
            <a:solidFill>
              <a:srgbClr val="00C2CB"/>
            </a:solidFill>
          </p:spPr>
        </p:sp>
        <p:sp>
          <p:nvSpPr>
            <p:cNvPr id="12" name="TextBox 12"/>
            <p:cNvSpPr txBox="1"/>
            <p:nvPr/>
          </p:nvSpPr>
          <p:spPr>
            <a:xfrm>
              <a:off x="101600" y="-57150"/>
              <a:ext cx="1502925" cy="405823"/>
            </a:xfrm>
            <a:prstGeom prst="rect">
              <a:avLst/>
            </a:prstGeom>
          </p:spPr>
          <p:txBody>
            <a:bodyPr lIns="50800" tIns="50800" rIns="50800" bIns="50800" rtlCol="0" anchor="ctr"/>
            <a:lstStyle/>
            <a:p>
              <a:pPr algn="ctr">
                <a:lnSpc>
                  <a:spcPts val="2659"/>
                </a:lnSpc>
              </a:pPr>
              <a:endParaRPr/>
            </a:p>
          </p:txBody>
        </p:sp>
      </p:grpSp>
      <p:grpSp>
        <p:nvGrpSpPr>
          <p:cNvPr id="13" name="Group 13"/>
          <p:cNvGrpSpPr/>
          <p:nvPr/>
        </p:nvGrpSpPr>
        <p:grpSpPr>
          <a:xfrm rot="-7195346">
            <a:off x="9747933" y="8132832"/>
            <a:ext cx="6004925" cy="310071"/>
            <a:chOff x="0" y="0"/>
            <a:chExt cx="6752503" cy="348673"/>
          </a:xfrm>
        </p:grpSpPr>
        <p:sp>
          <p:nvSpPr>
            <p:cNvPr id="14" name="Freeform 14"/>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15" name="TextBox 15"/>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grpSp>
        <p:nvGrpSpPr>
          <p:cNvPr id="16" name="Group 16"/>
          <p:cNvGrpSpPr/>
          <p:nvPr/>
        </p:nvGrpSpPr>
        <p:grpSpPr>
          <a:xfrm rot="-7195346">
            <a:off x="7602988" y="9533728"/>
            <a:ext cx="14916264" cy="1652655"/>
            <a:chOff x="0" y="0"/>
            <a:chExt cx="3146997" cy="348673"/>
          </a:xfrm>
        </p:grpSpPr>
        <p:sp>
          <p:nvSpPr>
            <p:cNvPr id="17" name="Freeform 17"/>
            <p:cNvSpPr/>
            <p:nvPr/>
          </p:nvSpPr>
          <p:spPr>
            <a:xfrm>
              <a:off x="0" y="0"/>
              <a:ext cx="3146997" cy="348673"/>
            </a:xfrm>
            <a:custGeom>
              <a:avLst/>
              <a:gdLst/>
              <a:ahLst/>
              <a:cxnLst/>
              <a:rect l="l" t="t" r="r" b="b"/>
              <a:pathLst>
                <a:path w="3146997" h="348673">
                  <a:moveTo>
                    <a:pt x="2943797" y="0"/>
                  </a:moveTo>
                  <a:lnTo>
                    <a:pt x="0" y="0"/>
                  </a:lnTo>
                  <a:lnTo>
                    <a:pt x="203200" y="348673"/>
                  </a:lnTo>
                  <a:lnTo>
                    <a:pt x="3146997" y="348673"/>
                  </a:lnTo>
                  <a:lnTo>
                    <a:pt x="2943797" y="0"/>
                  </a:lnTo>
                  <a:close/>
                </a:path>
              </a:pathLst>
            </a:custGeom>
            <a:solidFill>
              <a:srgbClr val="003D60"/>
            </a:solidFill>
          </p:spPr>
        </p:sp>
        <p:sp>
          <p:nvSpPr>
            <p:cNvPr id="18" name="TextBox 18"/>
            <p:cNvSpPr txBox="1"/>
            <p:nvPr/>
          </p:nvSpPr>
          <p:spPr>
            <a:xfrm>
              <a:off x="101600" y="-57150"/>
              <a:ext cx="2943797" cy="405823"/>
            </a:xfrm>
            <a:prstGeom prst="rect">
              <a:avLst/>
            </a:prstGeom>
          </p:spPr>
          <p:txBody>
            <a:bodyPr lIns="50800" tIns="50800" rIns="50800" bIns="50800" rtlCol="0" anchor="ctr"/>
            <a:lstStyle/>
            <a:p>
              <a:pPr algn="ctr">
                <a:lnSpc>
                  <a:spcPts val="2659"/>
                </a:lnSpc>
              </a:pPr>
              <a:endParaRPr/>
            </a:p>
          </p:txBody>
        </p:sp>
      </p:grpSp>
      <p:grpSp>
        <p:nvGrpSpPr>
          <p:cNvPr id="19" name="Group 19"/>
          <p:cNvGrpSpPr/>
          <p:nvPr/>
        </p:nvGrpSpPr>
        <p:grpSpPr>
          <a:xfrm>
            <a:off x="11377307" y="-698608"/>
            <a:ext cx="3086100" cy="2700338"/>
            <a:chOff x="0" y="0"/>
            <a:chExt cx="812800" cy="711200"/>
          </a:xfrm>
        </p:grpSpPr>
        <p:sp>
          <p:nvSpPr>
            <p:cNvPr id="20" name="Freeform 20"/>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21" name="TextBox 21"/>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22" name="Freeform 22"/>
          <p:cNvSpPr/>
          <p:nvPr/>
        </p:nvSpPr>
        <p:spPr>
          <a:xfrm rot="7202450">
            <a:off x="9738131" y="674066"/>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3" name="Freeform 23"/>
          <p:cNvSpPr/>
          <p:nvPr/>
        </p:nvSpPr>
        <p:spPr>
          <a:xfrm rot="3601524">
            <a:off x="9849527" y="9471004"/>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4" name="TextBox 24"/>
          <p:cNvSpPr txBox="1"/>
          <p:nvPr/>
        </p:nvSpPr>
        <p:spPr>
          <a:xfrm>
            <a:off x="579592" y="527736"/>
            <a:ext cx="9361471" cy="1590675"/>
          </a:xfrm>
          <a:prstGeom prst="rect">
            <a:avLst/>
          </a:prstGeom>
        </p:spPr>
        <p:txBody>
          <a:bodyPr lIns="0" tIns="0" rIns="0" bIns="0" rtlCol="0" anchor="t">
            <a:spAutoFit/>
          </a:bodyPr>
          <a:lstStyle/>
          <a:p>
            <a:pPr algn="ctr">
              <a:lnSpc>
                <a:spcPts val="6299"/>
              </a:lnSpc>
              <a:spcBef>
                <a:spcPct val="0"/>
              </a:spcBef>
            </a:pPr>
            <a:r>
              <a:rPr lang="en-US" sz="4499">
                <a:solidFill>
                  <a:srgbClr val="000000"/>
                </a:solidFill>
                <a:latin typeface="Poppins Bold"/>
              </a:rPr>
              <a:t>What is the sequence of events in the criminal justice system?</a:t>
            </a:r>
          </a:p>
        </p:txBody>
      </p:sp>
      <p:sp>
        <p:nvSpPr>
          <p:cNvPr id="25" name="TextBox 25"/>
          <p:cNvSpPr txBox="1"/>
          <p:nvPr/>
        </p:nvSpPr>
        <p:spPr>
          <a:xfrm>
            <a:off x="265295" y="2515784"/>
            <a:ext cx="10667499" cy="7614083"/>
          </a:xfrm>
          <a:prstGeom prst="rect">
            <a:avLst/>
          </a:prstGeom>
        </p:spPr>
        <p:txBody>
          <a:bodyPr lIns="0" tIns="0" rIns="0" bIns="0" rtlCol="0" anchor="t">
            <a:spAutoFit/>
          </a:bodyPr>
          <a:lstStyle/>
          <a:p>
            <a:pPr algn="l">
              <a:lnSpc>
                <a:spcPts val="2137"/>
              </a:lnSpc>
              <a:spcBef>
                <a:spcPct val="0"/>
              </a:spcBef>
            </a:pPr>
            <a:r>
              <a:rPr lang="en-US" sz="1526">
                <a:solidFill>
                  <a:srgbClr val="000000"/>
                </a:solidFill>
                <a:latin typeface="Poppins"/>
              </a:rPr>
              <a:t>The process in local justice systems varies by jurisdiction and state, but generally follows these steps:</a:t>
            </a:r>
          </a:p>
          <a:p>
            <a:pPr algn="l">
              <a:lnSpc>
                <a:spcPts val="2137"/>
              </a:lnSpc>
              <a:spcBef>
                <a:spcPct val="0"/>
              </a:spcBef>
            </a:pPr>
            <a:endParaRPr lang="en-US" sz="1526">
              <a:solidFill>
                <a:srgbClr val="000000"/>
              </a:solidFill>
              <a:latin typeface="Poppins"/>
            </a:endParaRPr>
          </a:p>
          <a:p>
            <a:pPr algn="l">
              <a:lnSpc>
                <a:spcPts val="2137"/>
              </a:lnSpc>
              <a:spcBef>
                <a:spcPct val="0"/>
              </a:spcBef>
            </a:pPr>
            <a:r>
              <a:rPr lang="en-US" sz="1526">
                <a:solidFill>
                  <a:srgbClr val="000000"/>
                </a:solidFill>
                <a:latin typeface="Poppins"/>
              </a:rPr>
              <a:t>Arrest and Booking: After an arrest, a person is taken into custody, booked in jail, and awaits bail determination by a judge or magistrate.</a:t>
            </a:r>
          </a:p>
          <a:p>
            <a:pPr algn="l">
              <a:lnSpc>
                <a:spcPts val="2137"/>
              </a:lnSpc>
              <a:spcBef>
                <a:spcPct val="0"/>
              </a:spcBef>
            </a:pPr>
            <a:endParaRPr lang="en-US" sz="1526">
              <a:solidFill>
                <a:srgbClr val="000000"/>
              </a:solidFill>
              <a:latin typeface="Poppins"/>
            </a:endParaRPr>
          </a:p>
          <a:p>
            <a:pPr algn="l">
              <a:lnSpc>
                <a:spcPts val="2137"/>
              </a:lnSpc>
              <a:spcBef>
                <a:spcPct val="0"/>
              </a:spcBef>
            </a:pPr>
            <a:r>
              <a:rPr lang="en-US" sz="1526">
                <a:solidFill>
                  <a:srgbClr val="000000"/>
                </a:solidFill>
                <a:latin typeface="Poppins"/>
              </a:rPr>
              <a:t>Bail and Release: The judge decides on bail. The person may be released on bond, into custody, or on their own recognizance (ROR). High-risk individuals might be supervised by a pretrial services agency, requiring regular check-ins or drug tests.</a:t>
            </a:r>
          </a:p>
          <a:p>
            <a:pPr algn="l">
              <a:lnSpc>
                <a:spcPts val="2137"/>
              </a:lnSpc>
              <a:spcBef>
                <a:spcPct val="0"/>
              </a:spcBef>
            </a:pPr>
            <a:endParaRPr lang="en-US" sz="1526">
              <a:solidFill>
                <a:srgbClr val="000000"/>
              </a:solidFill>
              <a:latin typeface="Poppins"/>
            </a:endParaRPr>
          </a:p>
          <a:p>
            <a:pPr algn="l">
              <a:lnSpc>
                <a:spcPts val="2137"/>
              </a:lnSpc>
              <a:spcBef>
                <a:spcPct val="0"/>
              </a:spcBef>
            </a:pPr>
            <a:r>
              <a:rPr lang="en-US" sz="1526">
                <a:solidFill>
                  <a:srgbClr val="000000"/>
                </a:solidFill>
                <a:latin typeface="Poppins"/>
              </a:rPr>
              <a:t>Arraignment: The case is assigned to a judge, and the first court hearing (arraignment) takes place. Charges are read, and the right to an attorney is stated. If the individual can't afford an attorney, a public defender is assigned. Bail may be reviewed.</a:t>
            </a:r>
          </a:p>
          <a:p>
            <a:pPr algn="l">
              <a:lnSpc>
                <a:spcPts val="2137"/>
              </a:lnSpc>
              <a:spcBef>
                <a:spcPct val="0"/>
              </a:spcBef>
            </a:pPr>
            <a:endParaRPr lang="en-US" sz="1526">
              <a:solidFill>
                <a:srgbClr val="000000"/>
              </a:solidFill>
              <a:latin typeface="Poppins"/>
            </a:endParaRPr>
          </a:p>
          <a:p>
            <a:pPr algn="l">
              <a:lnSpc>
                <a:spcPts val="2137"/>
              </a:lnSpc>
              <a:spcBef>
                <a:spcPct val="0"/>
              </a:spcBef>
            </a:pPr>
            <a:r>
              <a:rPr lang="en-US" sz="1526">
                <a:solidFill>
                  <a:srgbClr val="000000"/>
                </a:solidFill>
                <a:latin typeface="Poppins"/>
              </a:rPr>
              <a:t>Next Steps: The court decides the next steps, such as diversion to a specialty court (e.g., drug court) or continuing the case. If evidence is insufficient, charges may be dismissed. If a plea of not guilty is entered, a trial date is set. Plea bargains are also possible.</a:t>
            </a:r>
          </a:p>
          <a:p>
            <a:pPr algn="l">
              <a:lnSpc>
                <a:spcPts val="2137"/>
              </a:lnSpc>
              <a:spcBef>
                <a:spcPct val="0"/>
              </a:spcBef>
            </a:pPr>
            <a:endParaRPr lang="en-US" sz="1526">
              <a:solidFill>
                <a:srgbClr val="000000"/>
              </a:solidFill>
              <a:latin typeface="Poppins"/>
            </a:endParaRPr>
          </a:p>
          <a:p>
            <a:pPr algn="l">
              <a:lnSpc>
                <a:spcPts val="2137"/>
              </a:lnSpc>
              <a:spcBef>
                <a:spcPct val="0"/>
              </a:spcBef>
            </a:pPr>
            <a:r>
              <a:rPr lang="en-US" sz="1526">
                <a:solidFill>
                  <a:srgbClr val="000000"/>
                </a:solidFill>
                <a:latin typeface="Poppins"/>
              </a:rPr>
              <a:t>Trial and Sentencing: If not diverted to a specialty court, a trial determines guilt or innocence. This can be a jury trial or a bench trial (judge-only). If found innocent, the person is released. If guilty, sentencing follows:</a:t>
            </a:r>
          </a:p>
          <a:p>
            <a:pPr algn="l">
              <a:lnSpc>
                <a:spcPts val="2137"/>
              </a:lnSpc>
              <a:spcBef>
                <a:spcPct val="0"/>
              </a:spcBef>
            </a:pPr>
            <a:endParaRPr lang="en-US" sz="1526">
              <a:solidFill>
                <a:srgbClr val="000000"/>
              </a:solidFill>
              <a:latin typeface="Poppins"/>
            </a:endParaRPr>
          </a:p>
          <a:p>
            <a:pPr algn="l">
              <a:lnSpc>
                <a:spcPts val="2137"/>
              </a:lnSpc>
              <a:spcBef>
                <a:spcPct val="0"/>
              </a:spcBef>
            </a:pPr>
            <a:r>
              <a:rPr lang="en-US" sz="1526">
                <a:solidFill>
                  <a:srgbClr val="000000"/>
                </a:solidFill>
                <a:latin typeface="Poppins"/>
              </a:rPr>
              <a:t>Jail: Less than a year.</a:t>
            </a:r>
          </a:p>
          <a:p>
            <a:pPr algn="l">
              <a:lnSpc>
                <a:spcPts val="2137"/>
              </a:lnSpc>
              <a:spcBef>
                <a:spcPct val="0"/>
              </a:spcBef>
            </a:pPr>
            <a:r>
              <a:rPr lang="en-US" sz="1526">
                <a:solidFill>
                  <a:srgbClr val="000000"/>
                </a:solidFill>
                <a:latin typeface="Poppins"/>
              </a:rPr>
              <a:t>Prison: More than a year.</a:t>
            </a:r>
          </a:p>
          <a:p>
            <a:pPr algn="l">
              <a:lnSpc>
                <a:spcPts val="2137"/>
              </a:lnSpc>
              <a:spcBef>
                <a:spcPct val="0"/>
              </a:spcBef>
            </a:pPr>
            <a:r>
              <a:rPr lang="en-US" sz="1526">
                <a:solidFill>
                  <a:srgbClr val="000000"/>
                </a:solidFill>
                <a:latin typeface="Poppins"/>
              </a:rPr>
              <a:t>Community Supervision: Probation with regular meetings and drug tests.</a:t>
            </a:r>
          </a:p>
          <a:p>
            <a:pPr algn="l">
              <a:lnSpc>
                <a:spcPts val="2137"/>
              </a:lnSpc>
              <a:spcBef>
                <a:spcPct val="0"/>
              </a:spcBef>
            </a:pPr>
            <a:r>
              <a:rPr lang="en-US" sz="1526">
                <a:solidFill>
                  <a:srgbClr val="000000"/>
                </a:solidFill>
                <a:latin typeface="Poppins"/>
              </a:rPr>
              <a:t>Post-Sentencing:</a:t>
            </a:r>
          </a:p>
          <a:p>
            <a:pPr algn="l">
              <a:lnSpc>
                <a:spcPts val="2137"/>
              </a:lnSpc>
              <a:spcBef>
                <a:spcPct val="0"/>
              </a:spcBef>
            </a:pPr>
            <a:endParaRPr lang="en-US" sz="1526">
              <a:solidFill>
                <a:srgbClr val="000000"/>
              </a:solidFill>
              <a:latin typeface="Poppins"/>
            </a:endParaRPr>
          </a:p>
          <a:p>
            <a:pPr algn="l">
              <a:lnSpc>
                <a:spcPts val="2137"/>
              </a:lnSpc>
              <a:spcBef>
                <a:spcPct val="0"/>
              </a:spcBef>
            </a:pPr>
            <a:r>
              <a:rPr lang="en-US" sz="1526">
                <a:solidFill>
                  <a:srgbClr val="000000"/>
                </a:solidFill>
                <a:latin typeface="Poppins"/>
              </a:rPr>
              <a:t>Probation: Supervised by a probation officer.</a:t>
            </a:r>
          </a:p>
          <a:p>
            <a:pPr algn="l">
              <a:lnSpc>
                <a:spcPts val="2137"/>
              </a:lnSpc>
              <a:spcBef>
                <a:spcPct val="0"/>
              </a:spcBef>
            </a:pPr>
            <a:r>
              <a:rPr lang="en-US" sz="1526">
                <a:solidFill>
                  <a:srgbClr val="000000"/>
                </a:solidFill>
                <a:latin typeface="Poppins"/>
              </a:rPr>
              <a:t>Jail/Prison: Transferred to local jail or state prison.</a:t>
            </a:r>
          </a:p>
          <a:p>
            <a:pPr algn="l">
              <a:lnSpc>
                <a:spcPts val="2137"/>
              </a:lnSpc>
              <a:spcBef>
                <a:spcPct val="0"/>
              </a:spcBef>
            </a:pPr>
            <a:r>
              <a:rPr lang="en-US" sz="1526">
                <a:solidFill>
                  <a:srgbClr val="000000"/>
                </a:solidFill>
                <a:latin typeface="Poppins"/>
              </a:rPr>
              <a:t>Parole: After serving part of the sentence, individuals on parole are supervised by a parole officer.</a:t>
            </a:r>
          </a:p>
          <a:p>
            <a:pPr algn="l">
              <a:lnSpc>
                <a:spcPts val="2137"/>
              </a:lnSpc>
              <a:spcBef>
                <a:spcPct val="0"/>
              </a:spcBef>
            </a:pPr>
            <a:endParaRPr lang="en-US" sz="1526">
              <a:solidFill>
                <a:srgbClr val="000000"/>
              </a:solidFill>
              <a:latin typeface="Poppin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20670">
            <a:off x="11473469" y="-1183373"/>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98525">
            <a:off x="10481088"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11108791" y="-188058"/>
            <a:ext cx="9212293" cy="10660035"/>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7403592" y="0"/>
                  </a:moveTo>
                  <a:lnTo>
                    <a:pt x="0" y="12823317"/>
                  </a:lnTo>
                  <a:lnTo>
                    <a:pt x="7403592" y="25646762"/>
                  </a:lnTo>
                  <a:lnTo>
                    <a:pt x="22163660" y="25646762"/>
                  </a:lnTo>
                  <a:lnTo>
                    <a:pt x="22163660" y="0"/>
                  </a:lnTo>
                  <a:close/>
                </a:path>
              </a:pathLst>
            </a:custGeom>
            <a:blipFill>
              <a:blip r:embed="rId3"/>
              <a:stretch>
                <a:fillRect l="-26887" r="-26887"/>
              </a:stretch>
            </a:blipFill>
          </p:spPr>
        </p:sp>
      </p:grpSp>
      <p:grpSp>
        <p:nvGrpSpPr>
          <p:cNvPr id="10" name="Group 10"/>
          <p:cNvGrpSpPr/>
          <p:nvPr/>
        </p:nvGrpSpPr>
        <p:grpSpPr>
          <a:xfrm rot="-7195346">
            <a:off x="9937812" y="9036214"/>
            <a:ext cx="6140946" cy="1254998"/>
            <a:chOff x="0" y="0"/>
            <a:chExt cx="1706125" cy="348673"/>
          </a:xfrm>
        </p:grpSpPr>
        <p:sp>
          <p:nvSpPr>
            <p:cNvPr id="11" name="Freeform 11"/>
            <p:cNvSpPr/>
            <p:nvPr/>
          </p:nvSpPr>
          <p:spPr>
            <a:xfrm>
              <a:off x="0" y="0"/>
              <a:ext cx="1706126" cy="348673"/>
            </a:xfrm>
            <a:custGeom>
              <a:avLst/>
              <a:gdLst/>
              <a:ahLst/>
              <a:cxnLst/>
              <a:rect l="l" t="t" r="r" b="b"/>
              <a:pathLst>
                <a:path w="1706126" h="348673">
                  <a:moveTo>
                    <a:pt x="1502926" y="0"/>
                  </a:moveTo>
                  <a:lnTo>
                    <a:pt x="0" y="0"/>
                  </a:lnTo>
                  <a:lnTo>
                    <a:pt x="203200" y="348673"/>
                  </a:lnTo>
                  <a:lnTo>
                    <a:pt x="1706126" y="348673"/>
                  </a:lnTo>
                  <a:lnTo>
                    <a:pt x="1502926" y="0"/>
                  </a:lnTo>
                  <a:close/>
                </a:path>
              </a:pathLst>
            </a:custGeom>
            <a:solidFill>
              <a:srgbClr val="00C2CB"/>
            </a:solidFill>
          </p:spPr>
        </p:sp>
        <p:sp>
          <p:nvSpPr>
            <p:cNvPr id="12" name="TextBox 12"/>
            <p:cNvSpPr txBox="1"/>
            <p:nvPr/>
          </p:nvSpPr>
          <p:spPr>
            <a:xfrm>
              <a:off x="101600" y="-57150"/>
              <a:ext cx="1502925" cy="405823"/>
            </a:xfrm>
            <a:prstGeom prst="rect">
              <a:avLst/>
            </a:prstGeom>
          </p:spPr>
          <p:txBody>
            <a:bodyPr lIns="50800" tIns="50800" rIns="50800" bIns="50800" rtlCol="0" anchor="ctr"/>
            <a:lstStyle/>
            <a:p>
              <a:pPr algn="ctr">
                <a:lnSpc>
                  <a:spcPts val="2659"/>
                </a:lnSpc>
              </a:pPr>
              <a:endParaRPr/>
            </a:p>
          </p:txBody>
        </p:sp>
      </p:grpSp>
      <p:grpSp>
        <p:nvGrpSpPr>
          <p:cNvPr id="13" name="Group 13"/>
          <p:cNvGrpSpPr/>
          <p:nvPr/>
        </p:nvGrpSpPr>
        <p:grpSpPr>
          <a:xfrm rot="-7195346">
            <a:off x="9747933" y="8132832"/>
            <a:ext cx="6004925" cy="310071"/>
            <a:chOff x="0" y="0"/>
            <a:chExt cx="6752503" cy="348673"/>
          </a:xfrm>
        </p:grpSpPr>
        <p:sp>
          <p:nvSpPr>
            <p:cNvPr id="14" name="Freeform 14"/>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15" name="TextBox 15"/>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grpSp>
        <p:nvGrpSpPr>
          <p:cNvPr id="16" name="Group 16"/>
          <p:cNvGrpSpPr/>
          <p:nvPr/>
        </p:nvGrpSpPr>
        <p:grpSpPr>
          <a:xfrm rot="-7195346">
            <a:off x="7602988" y="9533728"/>
            <a:ext cx="14916264" cy="1652655"/>
            <a:chOff x="0" y="0"/>
            <a:chExt cx="3146997" cy="348673"/>
          </a:xfrm>
        </p:grpSpPr>
        <p:sp>
          <p:nvSpPr>
            <p:cNvPr id="17" name="Freeform 17"/>
            <p:cNvSpPr/>
            <p:nvPr/>
          </p:nvSpPr>
          <p:spPr>
            <a:xfrm>
              <a:off x="0" y="0"/>
              <a:ext cx="3146997" cy="348673"/>
            </a:xfrm>
            <a:custGeom>
              <a:avLst/>
              <a:gdLst/>
              <a:ahLst/>
              <a:cxnLst/>
              <a:rect l="l" t="t" r="r" b="b"/>
              <a:pathLst>
                <a:path w="3146997" h="348673">
                  <a:moveTo>
                    <a:pt x="2943797" y="0"/>
                  </a:moveTo>
                  <a:lnTo>
                    <a:pt x="0" y="0"/>
                  </a:lnTo>
                  <a:lnTo>
                    <a:pt x="203200" y="348673"/>
                  </a:lnTo>
                  <a:lnTo>
                    <a:pt x="3146997" y="348673"/>
                  </a:lnTo>
                  <a:lnTo>
                    <a:pt x="2943797" y="0"/>
                  </a:lnTo>
                  <a:close/>
                </a:path>
              </a:pathLst>
            </a:custGeom>
            <a:solidFill>
              <a:srgbClr val="003D60"/>
            </a:solidFill>
          </p:spPr>
        </p:sp>
        <p:sp>
          <p:nvSpPr>
            <p:cNvPr id="18" name="TextBox 18"/>
            <p:cNvSpPr txBox="1"/>
            <p:nvPr/>
          </p:nvSpPr>
          <p:spPr>
            <a:xfrm>
              <a:off x="101600" y="-57150"/>
              <a:ext cx="2943797" cy="405823"/>
            </a:xfrm>
            <a:prstGeom prst="rect">
              <a:avLst/>
            </a:prstGeom>
          </p:spPr>
          <p:txBody>
            <a:bodyPr lIns="50800" tIns="50800" rIns="50800" bIns="50800" rtlCol="0" anchor="ctr"/>
            <a:lstStyle/>
            <a:p>
              <a:pPr algn="ctr">
                <a:lnSpc>
                  <a:spcPts val="2659"/>
                </a:lnSpc>
              </a:pPr>
              <a:endParaRPr/>
            </a:p>
          </p:txBody>
        </p:sp>
      </p:grpSp>
      <p:grpSp>
        <p:nvGrpSpPr>
          <p:cNvPr id="19" name="Group 19"/>
          <p:cNvGrpSpPr/>
          <p:nvPr/>
        </p:nvGrpSpPr>
        <p:grpSpPr>
          <a:xfrm>
            <a:off x="11377307" y="-698608"/>
            <a:ext cx="3086100" cy="2700338"/>
            <a:chOff x="0" y="0"/>
            <a:chExt cx="812800" cy="711200"/>
          </a:xfrm>
        </p:grpSpPr>
        <p:sp>
          <p:nvSpPr>
            <p:cNvPr id="20" name="Freeform 20"/>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21" name="TextBox 21"/>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22" name="Freeform 22"/>
          <p:cNvSpPr/>
          <p:nvPr/>
        </p:nvSpPr>
        <p:spPr>
          <a:xfrm rot="7202450">
            <a:off x="9738131" y="674066"/>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3" name="Freeform 23"/>
          <p:cNvSpPr/>
          <p:nvPr/>
        </p:nvSpPr>
        <p:spPr>
          <a:xfrm rot="3601524">
            <a:off x="9849527" y="9471004"/>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4" name="TextBox 24"/>
          <p:cNvSpPr txBox="1"/>
          <p:nvPr/>
        </p:nvSpPr>
        <p:spPr>
          <a:xfrm>
            <a:off x="579592" y="527736"/>
            <a:ext cx="9361471" cy="800100"/>
          </a:xfrm>
          <a:prstGeom prst="rect">
            <a:avLst/>
          </a:prstGeom>
        </p:spPr>
        <p:txBody>
          <a:bodyPr lIns="0" tIns="0" rIns="0" bIns="0" rtlCol="0" anchor="t">
            <a:spAutoFit/>
          </a:bodyPr>
          <a:lstStyle/>
          <a:p>
            <a:pPr algn="ctr">
              <a:lnSpc>
                <a:spcPts val="6299"/>
              </a:lnSpc>
              <a:spcBef>
                <a:spcPct val="0"/>
              </a:spcBef>
            </a:pPr>
            <a:r>
              <a:rPr lang="en-US" sz="4499">
                <a:solidFill>
                  <a:srgbClr val="000000"/>
                </a:solidFill>
                <a:latin typeface="Poppins Bold"/>
              </a:rPr>
              <a:t> What is diversion?</a:t>
            </a:r>
          </a:p>
        </p:txBody>
      </p:sp>
      <p:sp>
        <p:nvSpPr>
          <p:cNvPr id="25" name="TextBox 25"/>
          <p:cNvSpPr txBox="1"/>
          <p:nvPr/>
        </p:nvSpPr>
        <p:spPr>
          <a:xfrm>
            <a:off x="718381" y="2280213"/>
            <a:ext cx="9595920" cy="6863569"/>
          </a:xfrm>
          <a:prstGeom prst="rect">
            <a:avLst/>
          </a:prstGeom>
        </p:spPr>
        <p:txBody>
          <a:bodyPr lIns="0" tIns="0" rIns="0" bIns="0" rtlCol="0" anchor="t">
            <a:spAutoFit/>
          </a:bodyPr>
          <a:lstStyle/>
          <a:p>
            <a:pPr algn="l">
              <a:lnSpc>
                <a:spcPts val="2318"/>
              </a:lnSpc>
              <a:spcBef>
                <a:spcPct val="0"/>
              </a:spcBef>
            </a:pPr>
            <a:r>
              <a:rPr lang="en-US" sz="1655">
                <a:solidFill>
                  <a:srgbClr val="000000"/>
                </a:solidFill>
                <a:latin typeface="Poppins"/>
              </a:rPr>
              <a:t>Diversion means redirecting people with behavioral health or substance use disorders from the criminal justice system to treatment programs instead of jail.</a:t>
            </a:r>
          </a:p>
          <a:p>
            <a:pPr algn="l">
              <a:lnSpc>
                <a:spcPts val="2318"/>
              </a:lnSpc>
              <a:spcBef>
                <a:spcPct val="0"/>
              </a:spcBef>
            </a:pPr>
            <a:endParaRPr lang="en-US" sz="1655">
              <a:solidFill>
                <a:srgbClr val="000000"/>
              </a:solidFill>
              <a:latin typeface="Poppins"/>
            </a:endParaRPr>
          </a:p>
          <a:p>
            <a:pPr algn="l">
              <a:lnSpc>
                <a:spcPts val="2318"/>
              </a:lnSpc>
              <a:spcBef>
                <a:spcPct val="0"/>
              </a:spcBef>
            </a:pPr>
            <a:r>
              <a:rPr lang="en-US" sz="1655">
                <a:solidFill>
                  <a:srgbClr val="000000"/>
                </a:solidFill>
                <a:latin typeface="Poppins"/>
              </a:rPr>
              <a:t>Before Arrest: Diversion can happen through police-behavioral health partnerships like Crisis Intervention Teams (CIT), Law Enforcement Assisted Diversion (LEAD), and joint responses by police and health professionals. These efforts aim to direct people to treatment rather than arresting them.</a:t>
            </a:r>
          </a:p>
          <a:p>
            <a:pPr algn="l">
              <a:lnSpc>
                <a:spcPts val="2318"/>
              </a:lnSpc>
              <a:spcBef>
                <a:spcPct val="0"/>
              </a:spcBef>
            </a:pPr>
            <a:endParaRPr lang="en-US" sz="1655">
              <a:solidFill>
                <a:srgbClr val="000000"/>
              </a:solidFill>
              <a:latin typeface="Poppins"/>
            </a:endParaRPr>
          </a:p>
          <a:p>
            <a:pPr algn="l">
              <a:lnSpc>
                <a:spcPts val="2318"/>
              </a:lnSpc>
              <a:spcBef>
                <a:spcPct val="0"/>
              </a:spcBef>
            </a:pPr>
            <a:r>
              <a:rPr lang="en-US" sz="1655">
                <a:solidFill>
                  <a:srgbClr val="000000"/>
                </a:solidFill>
                <a:latin typeface="Poppins"/>
              </a:rPr>
              <a:t>After Arrest: Once arrested, during detention and initial court hearings, there are opportunities for assessment and possible diversion from traditional prosecution. This involves coordination between police, jail staff, prosecutors, public defenders, probation officers, pretrial services, and judges.</a:t>
            </a:r>
          </a:p>
          <a:p>
            <a:pPr algn="l">
              <a:lnSpc>
                <a:spcPts val="2318"/>
              </a:lnSpc>
              <a:spcBef>
                <a:spcPct val="0"/>
              </a:spcBef>
            </a:pPr>
            <a:endParaRPr lang="en-US" sz="1655">
              <a:solidFill>
                <a:srgbClr val="000000"/>
              </a:solidFill>
              <a:latin typeface="Poppins"/>
            </a:endParaRPr>
          </a:p>
          <a:p>
            <a:pPr algn="l">
              <a:lnSpc>
                <a:spcPts val="2318"/>
              </a:lnSpc>
              <a:spcBef>
                <a:spcPct val="0"/>
              </a:spcBef>
            </a:pPr>
            <a:r>
              <a:rPr lang="en-US" sz="1655">
                <a:solidFill>
                  <a:srgbClr val="000000"/>
                </a:solidFill>
                <a:latin typeface="Poppins"/>
              </a:rPr>
              <a:t>Treatment Courts: Specialized courts (like drug courts) offer diversion by focusing on treatment rather than punishment. Participation is voluntary. If participants complete the program, charges may be reduced or dismissed. These courts have dedicated judges and legal teams and often work with probation departments or case managers for supervision.</a:t>
            </a:r>
          </a:p>
          <a:p>
            <a:pPr algn="l">
              <a:lnSpc>
                <a:spcPts val="2318"/>
              </a:lnSpc>
              <a:spcBef>
                <a:spcPct val="0"/>
              </a:spcBef>
            </a:pPr>
            <a:endParaRPr lang="en-US" sz="1655">
              <a:solidFill>
                <a:srgbClr val="000000"/>
              </a:solidFill>
              <a:latin typeface="Poppins"/>
            </a:endParaRPr>
          </a:p>
          <a:p>
            <a:pPr algn="l">
              <a:lnSpc>
                <a:spcPts val="2318"/>
              </a:lnSpc>
              <a:spcBef>
                <a:spcPct val="0"/>
              </a:spcBef>
            </a:pPr>
            <a:r>
              <a:rPr lang="en-US" sz="1655">
                <a:solidFill>
                  <a:srgbClr val="000000"/>
                </a:solidFill>
                <a:latin typeface="Poppins"/>
              </a:rPr>
              <a:t>Types of Courts: Besides drug courts, there are mental health courts, veterans courts, and domestic violence courts. These courts aim to address underlying issues and connect participants with necessary treatments and services.</a:t>
            </a:r>
          </a:p>
          <a:p>
            <a:pPr algn="l">
              <a:lnSpc>
                <a:spcPts val="2318"/>
              </a:lnSpc>
              <a:spcBef>
                <a:spcPct val="0"/>
              </a:spcBef>
            </a:pPr>
            <a:endParaRPr lang="en-US" sz="1655">
              <a:solidFill>
                <a:srgbClr val="000000"/>
              </a:solidFill>
              <a:latin typeface="Poppins"/>
            </a:endParaRPr>
          </a:p>
          <a:p>
            <a:pPr algn="l">
              <a:lnSpc>
                <a:spcPts val="2318"/>
              </a:lnSpc>
              <a:spcBef>
                <a:spcPct val="0"/>
              </a:spcBef>
            </a:pPr>
            <a:r>
              <a:rPr lang="en-US" sz="1655">
                <a:solidFill>
                  <a:srgbClr val="000000"/>
                </a:solidFill>
                <a:latin typeface="Poppins"/>
              </a:rPr>
              <a:t>Assisted Outpatient Treatment: For those at risk of harming themselves or others, state laws may allow diversion to community-based treatment programs.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20670">
            <a:off x="11473469" y="-1183373"/>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98525">
            <a:off x="10481088"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11108791" y="-188058"/>
            <a:ext cx="9212293" cy="10660035"/>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7403592" y="0"/>
                  </a:moveTo>
                  <a:lnTo>
                    <a:pt x="0" y="12823317"/>
                  </a:lnTo>
                  <a:lnTo>
                    <a:pt x="7403592" y="25646762"/>
                  </a:lnTo>
                  <a:lnTo>
                    <a:pt x="22163660" y="25646762"/>
                  </a:lnTo>
                  <a:lnTo>
                    <a:pt x="22163660" y="0"/>
                  </a:lnTo>
                  <a:close/>
                </a:path>
              </a:pathLst>
            </a:custGeom>
            <a:blipFill>
              <a:blip r:embed="rId3"/>
              <a:stretch>
                <a:fillRect l="-27143" r="-27143"/>
              </a:stretch>
            </a:blipFill>
          </p:spPr>
        </p:sp>
      </p:grpSp>
      <p:grpSp>
        <p:nvGrpSpPr>
          <p:cNvPr id="10" name="Group 10"/>
          <p:cNvGrpSpPr/>
          <p:nvPr/>
        </p:nvGrpSpPr>
        <p:grpSpPr>
          <a:xfrm rot="-7195346">
            <a:off x="9937812" y="9036214"/>
            <a:ext cx="6140946" cy="1254998"/>
            <a:chOff x="0" y="0"/>
            <a:chExt cx="1706125" cy="348673"/>
          </a:xfrm>
        </p:grpSpPr>
        <p:sp>
          <p:nvSpPr>
            <p:cNvPr id="11" name="Freeform 11"/>
            <p:cNvSpPr/>
            <p:nvPr/>
          </p:nvSpPr>
          <p:spPr>
            <a:xfrm>
              <a:off x="0" y="0"/>
              <a:ext cx="1706126" cy="348673"/>
            </a:xfrm>
            <a:custGeom>
              <a:avLst/>
              <a:gdLst/>
              <a:ahLst/>
              <a:cxnLst/>
              <a:rect l="l" t="t" r="r" b="b"/>
              <a:pathLst>
                <a:path w="1706126" h="348673">
                  <a:moveTo>
                    <a:pt x="1502926" y="0"/>
                  </a:moveTo>
                  <a:lnTo>
                    <a:pt x="0" y="0"/>
                  </a:lnTo>
                  <a:lnTo>
                    <a:pt x="203200" y="348673"/>
                  </a:lnTo>
                  <a:lnTo>
                    <a:pt x="1706126" y="348673"/>
                  </a:lnTo>
                  <a:lnTo>
                    <a:pt x="1502926" y="0"/>
                  </a:lnTo>
                  <a:close/>
                </a:path>
              </a:pathLst>
            </a:custGeom>
            <a:solidFill>
              <a:srgbClr val="00C2CB"/>
            </a:solidFill>
          </p:spPr>
        </p:sp>
        <p:sp>
          <p:nvSpPr>
            <p:cNvPr id="12" name="TextBox 12"/>
            <p:cNvSpPr txBox="1"/>
            <p:nvPr/>
          </p:nvSpPr>
          <p:spPr>
            <a:xfrm>
              <a:off x="101600" y="-57150"/>
              <a:ext cx="1502925" cy="405823"/>
            </a:xfrm>
            <a:prstGeom prst="rect">
              <a:avLst/>
            </a:prstGeom>
          </p:spPr>
          <p:txBody>
            <a:bodyPr lIns="50800" tIns="50800" rIns="50800" bIns="50800" rtlCol="0" anchor="ctr"/>
            <a:lstStyle/>
            <a:p>
              <a:pPr algn="ctr">
                <a:lnSpc>
                  <a:spcPts val="2659"/>
                </a:lnSpc>
              </a:pPr>
              <a:endParaRPr/>
            </a:p>
          </p:txBody>
        </p:sp>
      </p:grpSp>
      <p:grpSp>
        <p:nvGrpSpPr>
          <p:cNvPr id="13" name="Group 13"/>
          <p:cNvGrpSpPr/>
          <p:nvPr/>
        </p:nvGrpSpPr>
        <p:grpSpPr>
          <a:xfrm rot="-7195346">
            <a:off x="9747933" y="8132832"/>
            <a:ext cx="6004925" cy="310071"/>
            <a:chOff x="0" y="0"/>
            <a:chExt cx="6752503" cy="348673"/>
          </a:xfrm>
        </p:grpSpPr>
        <p:sp>
          <p:nvSpPr>
            <p:cNvPr id="14" name="Freeform 14"/>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15" name="TextBox 15"/>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grpSp>
        <p:nvGrpSpPr>
          <p:cNvPr id="16" name="Group 16"/>
          <p:cNvGrpSpPr/>
          <p:nvPr/>
        </p:nvGrpSpPr>
        <p:grpSpPr>
          <a:xfrm rot="-7195346">
            <a:off x="7602988" y="9533728"/>
            <a:ext cx="14916264" cy="1652655"/>
            <a:chOff x="0" y="0"/>
            <a:chExt cx="3146997" cy="348673"/>
          </a:xfrm>
        </p:grpSpPr>
        <p:sp>
          <p:nvSpPr>
            <p:cNvPr id="17" name="Freeform 17"/>
            <p:cNvSpPr/>
            <p:nvPr/>
          </p:nvSpPr>
          <p:spPr>
            <a:xfrm>
              <a:off x="0" y="0"/>
              <a:ext cx="3146997" cy="348673"/>
            </a:xfrm>
            <a:custGeom>
              <a:avLst/>
              <a:gdLst/>
              <a:ahLst/>
              <a:cxnLst/>
              <a:rect l="l" t="t" r="r" b="b"/>
              <a:pathLst>
                <a:path w="3146997" h="348673">
                  <a:moveTo>
                    <a:pt x="2943797" y="0"/>
                  </a:moveTo>
                  <a:lnTo>
                    <a:pt x="0" y="0"/>
                  </a:lnTo>
                  <a:lnTo>
                    <a:pt x="203200" y="348673"/>
                  </a:lnTo>
                  <a:lnTo>
                    <a:pt x="3146997" y="348673"/>
                  </a:lnTo>
                  <a:lnTo>
                    <a:pt x="2943797" y="0"/>
                  </a:lnTo>
                  <a:close/>
                </a:path>
              </a:pathLst>
            </a:custGeom>
            <a:solidFill>
              <a:srgbClr val="003D60"/>
            </a:solidFill>
          </p:spPr>
        </p:sp>
        <p:sp>
          <p:nvSpPr>
            <p:cNvPr id="18" name="TextBox 18"/>
            <p:cNvSpPr txBox="1"/>
            <p:nvPr/>
          </p:nvSpPr>
          <p:spPr>
            <a:xfrm>
              <a:off x="101600" y="-57150"/>
              <a:ext cx="2943797" cy="405823"/>
            </a:xfrm>
            <a:prstGeom prst="rect">
              <a:avLst/>
            </a:prstGeom>
          </p:spPr>
          <p:txBody>
            <a:bodyPr lIns="50800" tIns="50800" rIns="50800" bIns="50800" rtlCol="0" anchor="ctr"/>
            <a:lstStyle/>
            <a:p>
              <a:pPr algn="ctr">
                <a:lnSpc>
                  <a:spcPts val="2659"/>
                </a:lnSpc>
              </a:pPr>
              <a:endParaRPr/>
            </a:p>
          </p:txBody>
        </p:sp>
      </p:grpSp>
      <p:grpSp>
        <p:nvGrpSpPr>
          <p:cNvPr id="19" name="Group 19"/>
          <p:cNvGrpSpPr/>
          <p:nvPr/>
        </p:nvGrpSpPr>
        <p:grpSpPr>
          <a:xfrm>
            <a:off x="11377307" y="-698608"/>
            <a:ext cx="3086100" cy="2700338"/>
            <a:chOff x="0" y="0"/>
            <a:chExt cx="812800" cy="711200"/>
          </a:xfrm>
        </p:grpSpPr>
        <p:sp>
          <p:nvSpPr>
            <p:cNvPr id="20" name="Freeform 20"/>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21" name="TextBox 21"/>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22" name="Freeform 22"/>
          <p:cNvSpPr/>
          <p:nvPr/>
        </p:nvSpPr>
        <p:spPr>
          <a:xfrm rot="7202450">
            <a:off x="9738131" y="674066"/>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3" name="Freeform 23"/>
          <p:cNvSpPr/>
          <p:nvPr/>
        </p:nvSpPr>
        <p:spPr>
          <a:xfrm rot="3601524">
            <a:off x="9849527" y="9471004"/>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4" name="TextBox 24"/>
          <p:cNvSpPr txBox="1"/>
          <p:nvPr/>
        </p:nvSpPr>
        <p:spPr>
          <a:xfrm>
            <a:off x="548560" y="1008731"/>
            <a:ext cx="9361471" cy="800100"/>
          </a:xfrm>
          <a:prstGeom prst="rect">
            <a:avLst/>
          </a:prstGeom>
        </p:spPr>
        <p:txBody>
          <a:bodyPr lIns="0" tIns="0" rIns="0" bIns="0" rtlCol="0" anchor="t">
            <a:spAutoFit/>
          </a:bodyPr>
          <a:lstStyle/>
          <a:p>
            <a:pPr algn="ctr">
              <a:lnSpc>
                <a:spcPts val="6299"/>
              </a:lnSpc>
              <a:spcBef>
                <a:spcPct val="0"/>
              </a:spcBef>
            </a:pPr>
            <a:r>
              <a:rPr lang="en-US" sz="4499">
                <a:solidFill>
                  <a:srgbClr val="000000"/>
                </a:solidFill>
                <a:latin typeface="Poppins Bold"/>
              </a:rPr>
              <a:t>What are reentry services?</a:t>
            </a:r>
          </a:p>
        </p:txBody>
      </p:sp>
      <p:sp>
        <p:nvSpPr>
          <p:cNvPr id="25" name="TextBox 25"/>
          <p:cNvSpPr txBox="1"/>
          <p:nvPr/>
        </p:nvSpPr>
        <p:spPr>
          <a:xfrm>
            <a:off x="667877" y="2280213"/>
            <a:ext cx="9646424" cy="6899441"/>
          </a:xfrm>
          <a:prstGeom prst="rect">
            <a:avLst/>
          </a:prstGeom>
        </p:spPr>
        <p:txBody>
          <a:bodyPr lIns="0" tIns="0" rIns="0" bIns="0" rtlCol="0" anchor="t">
            <a:spAutoFit/>
          </a:bodyPr>
          <a:lstStyle/>
          <a:p>
            <a:pPr algn="l">
              <a:lnSpc>
                <a:spcPts val="2330"/>
              </a:lnSpc>
              <a:spcBef>
                <a:spcPct val="0"/>
              </a:spcBef>
            </a:pPr>
            <a:r>
              <a:rPr lang="en-US" sz="1664">
                <a:solidFill>
                  <a:srgbClr val="000000"/>
                </a:solidFill>
                <a:latin typeface="Poppins"/>
              </a:rPr>
              <a:t>Reentry refers to the process of preparing individuals in jail or prison for their return to the community and supporting them after release.</a:t>
            </a:r>
          </a:p>
          <a:p>
            <a:pPr algn="l">
              <a:lnSpc>
                <a:spcPts val="2330"/>
              </a:lnSpc>
              <a:spcBef>
                <a:spcPct val="0"/>
              </a:spcBef>
            </a:pPr>
            <a:endParaRPr lang="en-US" sz="1664">
              <a:solidFill>
                <a:srgbClr val="000000"/>
              </a:solidFill>
              <a:latin typeface="Poppins"/>
            </a:endParaRPr>
          </a:p>
          <a:p>
            <a:pPr marL="359362" lvl="1" indent="-179681" algn="l">
              <a:lnSpc>
                <a:spcPts val="2330"/>
              </a:lnSpc>
              <a:spcBef>
                <a:spcPct val="0"/>
              </a:spcBef>
              <a:buFont typeface="Arial"/>
              <a:buChar char="•"/>
            </a:pPr>
            <a:r>
              <a:rPr lang="en-US" sz="1664">
                <a:solidFill>
                  <a:srgbClr val="000000"/>
                </a:solidFill>
                <a:latin typeface="Poppins"/>
              </a:rPr>
              <a:t>Transition Period: This period is crucial for ensuring continuous care, reducing overdose risk, and connecting individuals to necessary services. The risk of overdose and death, especially from opioids, is much higher immediately after release.</a:t>
            </a:r>
          </a:p>
          <a:p>
            <a:pPr algn="l">
              <a:lnSpc>
                <a:spcPts val="2330"/>
              </a:lnSpc>
              <a:spcBef>
                <a:spcPct val="0"/>
              </a:spcBef>
            </a:pPr>
            <a:endParaRPr lang="en-US" sz="1664">
              <a:solidFill>
                <a:srgbClr val="000000"/>
              </a:solidFill>
              <a:latin typeface="Poppins"/>
            </a:endParaRPr>
          </a:p>
          <a:p>
            <a:pPr marL="359362" lvl="1" indent="-179681" algn="l">
              <a:lnSpc>
                <a:spcPts val="2330"/>
              </a:lnSpc>
              <a:spcBef>
                <a:spcPct val="0"/>
              </a:spcBef>
              <a:buFont typeface="Arial"/>
              <a:buChar char="•"/>
            </a:pPr>
            <a:r>
              <a:rPr lang="en-US" sz="1664">
                <a:solidFill>
                  <a:srgbClr val="000000"/>
                </a:solidFill>
                <a:latin typeface="Poppins"/>
              </a:rPr>
              <a:t>Continuing Care: Starting treatment in jail or prison and continuing it after release helps maintain progress.</a:t>
            </a:r>
          </a:p>
          <a:p>
            <a:pPr algn="l">
              <a:lnSpc>
                <a:spcPts val="2330"/>
              </a:lnSpc>
              <a:spcBef>
                <a:spcPct val="0"/>
              </a:spcBef>
            </a:pPr>
            <a:endParaRPr lang="en-US" sz="1664">
              <a:solidFill>
                <a:srgbClr val="000000"/>
              </a:solidFill>
              <a:latin typeface="Poppins"/>
            </a:endParaRPr>
          </a:p>
          <a:p>
            <a:pPr marL="359362" lvl="1" indent="-179681" algn="l">
              <a:lnSpc>
                <a:spcPts val="2330"/>
              </a:lnSpc>
              <a:spcBef>
                <a:spcPct val="0"/>
              </a:spcBef>
              <a:buFont typeface="Arial"/>
              <a:buChar char="•"/>
            </a:pPr>
            <a:r>
              <a:rPr lang="en-US" sz="1664">
                <a:solidFill>
                  <a:srgbClr val="000000"/>
                </a:solidFill>
                <a:latin typeface="Poppins"/>
              </a:rPr>
              <a:t>Collaboration: Working together with correctional staff and health providers ensures consistent care, reduces overdose risks, and lowers the chance of returning to jail or prison. Regular contact and clear policies improve this collaboration. Peer-support staff, who have personal experience, play a vital role in reentry, providing unique support and enhancing engagement.</a:t>
            </a:r>
          </a:p>
          <a:p>
            <a:pPr algn="l">
              <a:lnSpc>
                <a:spcPts val="2330"/>
              </a:lnSpc>
              <a:spcBef>
                <a:spcPct val="0"/>
              </a:spcBef>
            </a:pPr>
            <a:endParaRPr lang="en-US" sz="1664">
              <a:solidFill>
                <a:srgbClr val="000000"/>
              </a:solidFill>
              <a:latin typeface="Poppins"/>
            </a:endParaRPr>
          </a:p>
          <a:p>
            <a:pPr marL="359362" lvl="1" indent="-179681" algn="l">
              <a:lnSpc>
                <a:spcPts val="2330"/>
              </a:lnSpc>
              <a:spcBef>
                <a:spcPct val="0"/>
              </a:spcBef>
              <a:buFont typeface="Arial"/>
              <a:buChar char="•"/>
            </a:pPr>
            <a:r>
              <a:rPr lang="en-US" sz="1664">
                <a:solidFill>
                  <a:srgbClr val="000000"/>
                </a:solidFill>
                <a:latin typeface="Poppins"/>
              </a:rPr>
              <a:t>Building Relationships: Providers should connect with local jail administrators (usually the county sheriff) or state and local prison reentry services to establish collaboration.</a:t>
            </a:r>
          </a:p>
          <a:p>
            <a:pPr algn="l">
              <a:lnSpc>
                <a:spcPts val="2330"/>
              </a:lnSpc>
              <a:spcBef>
                <a:spcPct val="0"/>
              </a:spcBef>
            </a:pPr>
            <a:endParaRPr lang="en-US" sz="1664">
              <a:solidFill>
                <a:srgbClr val="000000"/>
              </a:solidFill>
              <a:latin typeface="Poppins"/>
            </a:endParaRPr>
          </a:p>
          <a:p>
            <a:pPr marL="359362" lvl="1" indent="-179681" algn="l">
              <a:lnSpc>
                <a:spcPts val="2330"/>
              </a:lnSpc>
              <a:spcBef>
                <a:spcPct val="0"/>
              </a:spcBef>
              <a:buFont typeface="Arial"/>
              <a:buChar char="•"/>
            </a:pPr>
            <a:r>
              <a:rPr lang="en-US" sz="1664">
                <a:solidFill>
                  <a:srgbClr val="000000"/>
                </a:solidFill>
                <a:latin typeface="Poppins"/>
              </a:rPr>
              <a:t>Comprehensive Support: Coordinating with reentry service personnel helps meet the full range of needs, including healthcare, housing, employment, transportation, and access to identification and benefits. This support is critical due to the high risks of homelessness and health issues after release.</a:t>
            </a:r>
          </a:p>
          <a:p>
            <a:pPr algn="l">
              <a:lnSpc>
                <a:spcPts val="2330"/>
              </a:lnSpc>
              <a:spcBef>
                <a:spcPct val="0"/>
              </a:spcBef>
            </a:pPr>
            <a:endParaRPr lang="en-US" sz="1664">
              <a:solidFill>
                <a:srgbClr val="000000"/>
              </a:solidFill>
              <a:latin typeface="Poppin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20670">
            <a:off x="11473469" y="-1183373"/>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98525">
            <a:off x="10481088"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11108791" y="-188058"/>
            <a:ext cx="9212293" cy="10660035"/>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7403592" y="0"/>
                  </a:moveTo>
                  <a:lnTo>
                    <a:pt x="0" y="12823317"/>
                  </a:lnTo>
                  <a:lnTo>
                    <a:pt x="7403592" y="25646762"/>
                  </a:lnTo>
                  <a:lnTo>
                    <a:pt x="22163660" y="25646762"/>
                  </a:lnTo>
                  <a:lnTo>
                    <a:pt x="22163660" y="0"/>
                  </a:lnTo>
                  <a:close/>
                </a:path>
              </a:pathLst>
            </a:custGeom>
            <a:blipFill>
              <a:blip r:embed="rId3"/>
              <a:stretch>
                <a:fillRect l="-73681"/>
              </a:stretch>
            </a:blipFill>
          </p:spPr>
        </p:sp>
      </p:grpSp>
      <p:grpSp>
        <p:nvGrpSpPr>
          <p:cNvPr id="10" name="Group 10"/>
          <p:cNvGrpSpPr/>
          <p:nvPr/>
        </p:nvGrpSpPr>
        <p:grpSpPr>
          <a:xfrm rot="-7195346">
            <a:off x="9937812" y="9036214"/>
            <a:ext cx="6140946" cy="1254998"/>
            <a:chOff x="0" y="0"/>
            <a:chExt cx="1706125" cy="348673"/>
          </a:xfrm>
        </p:grpSpPr>
        <p:sp>
          <p:nvSpPr>
            <p:cNvPr id="11" name="Freeform 11"/>
            <p:cNvSpPr/>
            <p:nvPr/>
          </p:nvSpPr>
          <p:spPr>
            <a:xfrm>
              <a:off x="0" y="0"/>
              <a:ext cx="1706126" cy="348673"/>
            </a:xfrm>
            <a:custGeom>
              <a:avLst/>
              <a:gdLst/>
              <a:ahLst/>
              <a:cxnLst/>
              <a:rect l="l" t="t" r="r" b="b"/>
              <a:pathLst>
                <a:path w="1706126" h="348673">
                  <a:moveTo>
                    <a:pt x="1502926" y="0"/>
                  </a:moveTo>
                  <a:lnTo>
                    <a:pt x="0" y="0"/>
                  </a:lnTo>
                  <a:lnTo>
                    <a:pt x="203200" y="348673"/>
                  </a:lnTo>
                  <a:lnTo>
                    <a:pt x="1706126" y="348673"/>
                  </a:lnTo>
                  <a:lnTo>
                    <a:pt x="1502926" y="0"/>
                  </a:lnTo>
                  <a:close/>
                </a:path>
              </a:pathLst>
            </a:custGeom>
            <a:solidFill>
              <a:srgbClr val="00C2CB"/>
            </a:solidFill>
          </p:spPr>
        </p:sp>
        <p:sp>
          <p:nvSpPr>
            <p:cNvPr id="12" name="TextBox 12"/>
            <p:cNvSpPr txBox="1"/>
            <p:nvPr/>
          </p:nvSpPr>
          <p:spPr>
            <a:xfrm>
              <a:off x="101600" y="-57150"/>
              <a:ext cx="1502925" cy="405823"/>
            </a:xfrm>
            <a:prstGeom prst="rect">
              <a:avLst/>
            </a:prstGeom>
          </p:spPr>
          <p:txBody>
            <a:bodyPr lIns="50800" tIns="50800" rIns="50800" bIns="50800" rtlCol="0" anchor="ctr"/>
            <a:lstStyle/>
            <a:p>
              <a:pPr algn="ctr">
                <a:lnSpc>
                  <a:spcPts val="2659"/>
                </a:lnSpc>
              </a:pPr>
              <a:endParaRPr/>
            </a:p>
          </p:txBody>
        </p:sp>
      </p:grpSp>
      <p:grpSp>
        <p:nvGrpSpPr>
          <p:cNvPr id="13" name="Group 13"/>
          <p:cNvGrpSpPr/>
          <p:nvPr/>
        </p:nvGrpSpPr>
        <p:grpSpPr>
          <a:xfrm rot="-7195346">
            <a:off x="9747933" y="8132832"/>
            <a:ext cx="6004925" cy="310071"/>
            <a:chOff x="0" y="0"/>
            <a:chExt cx="6752503" cy="348673"/>
          </a:xfrm>
        </p:grpSpPr>
        <p:sp>
          <p:nvSpPr>
            <p:cNvPr id="14" name="Freeform 14"/>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15" name="TextBox 15"/>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grpSp>
        <p:nvGrpSpPr>
          <p:cNvPr id="16" name="Group 16"/>
          <p:cNvGrpSpPr/>
          <p:nvPr/>
        </p:nvGrpSpPr>
        <p:grpSpPr>
          <a:xfrm rot="-7195346">
            <a:off x="7602988" y="9533728"/>
            <a:ext cx="14916264" cy="1652655"/>
            <a:chOff x="0" y="0"/>
            <a:chExt cx="3146997" cy="348673"/>
          </a:xfrm>
        </p:grpSpPr>
        <p:sp>
          <p:nvSpPr>
            <p:cNvPr id="17" name="Freeform 17"/>
            <p:cNvSpPr/>
            <p:nvPr/>
          </p:nvSpPr>
          <p:spPr>
            <a:xfrm>
              <a:off x="0" y="0"/>
              <a:ext cx="3146997" cy="348673"/>
            </a:xfrm>
            <a:custGeom>
              <a:avLst/>
              <a:gdLst/>
              <a:ahLst/>
              <a:cxnLst/>
              <a:rect l="l" t="t" r="r" b="b"/>
              <a:pathLst>
                <a:path w="3146997" h="348673">
                  <a:moveTo>
                    <a:pt x="2943797" y="0"/>
                  </a:moveTo>
                  <a:lnTo>
                    <a:pt x="0" y="0"/>
                  </a:lnTo>
                  <a:lnTo>
                    <a:pt x="203200" y="348673"/>
                  </a:lnTo>
                  <a:lnTo>
                    <a:pt x="3146997" y="348673"/>
                  </a:lnTo>
                  <a:lnTo>
                    <a:pt x="2943797" y="0"/>
                  </a:lnTo>
                  <a:close/>
                </a:path>
              </a:pathLst>
            </a:custGeom>
            <a:solidFill>
              <a:srgbClr val="003D60"/>
            </a:solidFill>
          </p:spPr>
        </p:sp>
        <p:sp>
          <p:nvSpPr>
            <p:cNvPr id="18" name="TextBox 18"/>
            <p:cNvSpPr txBox="1"/>
            <p:nvPr/>
          </p:nvSpPr>
          <p:spPr>
            <a:xfrm>
              <a:off x="101600" y="-57150"/>
              <a:ext cx="2943797" cy="405823"/>
            </a:xfrm>
            <a:prstGeom prst="rect">
              <a:avLst/>
            </a:prstGeom>
          </p:spPr>
          <p:txBody>
            <a:bodyPr lIns="50800" tIns="50800" rIns="50800" bIns="50800" rtlCol="0" anchor="ctr"/>
            <a:lstStyle/>
            <a:p>
              <a:pPr algn="ctr">
                <a:lnSpc>
                  <a:spcPts val="2659"/>
                </a:lnSpc>
              </a:pPr>
              <a:endParaRPr/>
            </a:p>
          </p:txBody>
        </p:sp>
      </p:grpSp>
      <p:grpSp>
        <p:nvGrpSpPr>
          <p:cNvPr id="19" name="Group 19"/>
          <p:cNvGrpSpPr/>
          <p:nvPr/>
        </p:nvGrpSpPr>
        <p:grpSpPr>
          <a:xfrm>
            <a:off x="11377307" y="-698608"/>
            <a:ext cx="3086100" cy="2700338"/>
            <a:chOff x="0" y="0"/>
            <a:chExt cx="812800" cy="711200"/>
          </a:xfrm>
        </p:grpSpPr>
        <p:sp>
          <p:nvSpPr>
            <p:cNvPr id="20" name="Freeform 20"/>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21" name="TextBox 21"/>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22" name="Freeform 22"/>
          <p:cNvSpPr/>
          <p:nvPr/>
        </p:nvSpPr>
        <p:spPr>
          <a:xfrm rot="7202450">
            <a:off x="9738131" y="674066"/>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3" name="Freeform 23"/>
          <p:cNvSpPr/>
          <p:nvPr/>
        </p:nvSpPr>
        <p:spPr>
          <a:xfrm rot="3601524">
            <a:off x="9849527" y="9471004"/>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4" name="TextBox 24"/>
          <p:cNvSpPr txBox="1"/>
          <p:nvPr/>
        </p:nvSpPr>
        <p:spPr>
          <a:xfrm>
            <a:off x="548560" y="1008731"/>
            <a:ext cx="9361471" cy="1590675"/>
          </a:xfrm>
          <a:prstGeom prst="rect">
            <a:avLst/>
          </a:prstGeom>
        </p:spPr>
        <p:txBody>
          <a:bodyPr lIns="0" tIns="0" rIns="0" bIns="0" rtlCol="0" anchor="t">
            <a:spAutoFit/>
          </a:bodyPr>
          <a:lstStyle/>
          <a:p>
            <a:pPr algn="ctr">
              <a:lnSpc>
                <a:spcPts val="6299"/>
              </a:lnSpc>
              <a:spcBef>
                <a:spcPct val="0"/>
              </a:spcBef>
            </a:pPr>
            <a:r>
              <a:rPr lang="en-US" sz="4499">
                <a:solidFill>
                  <a:srgbClr val="000000"/>
                </a:solidFill>
                <a:latin typeface="Poppins Bold"/>
              </a:rPr>
              <a:t>What are community corrections programs?</a:t>
            </a:r>
          </a:p>
        </p:txBody>
      </p:sp>
      <p:sp>
        <p:nvSpPr>
          <p:cNvPr id="25" name="TextBox 25"/>
          <p:cNvSpPr txBox="1"/>
          <p:nvPr/>
        </p:nvSpPr>
        <p:spPr>
          <a:xfrm>
            <a:off x="667877" y="2819108"/>
            <a:ext cx="9646424" cy="5750425"/>
          </a:xfrm>
          <a:prstGeom prst="rect">
            <a:avLst/>
          </a:prstGeom>
        </p:spPr>
        <p:txBody>
          <a:bodyPr lIns="0" tIns="0" rIns="0" bIns="0" rtlCol="0" anchor="t">
            <a:spAutoFit/>
          </a:bodyPr>
          <a:lstStyle/>
          <a:p>
            <a:pPr algn="l">
              <a:lnSpc>
                <a:spcPts val="2330"/>
              </a:lnSpc>
              <a:spcBef>
                <a:spcPct val="0"/>
              </a:spcBef>
            </a:pPr>
            <a:r>
              <a:rPr lang="en-US" sz="1664">
                <a:solidFill>
                  <a:srgbClr val="000000"/>
                </a:solidFill>
                <a:latin typeface="Poppins"/>
              </a:rPr>
              <a:t>People under criminal justice supervision after leaving jail or prison may be monitored by community corrections programs.</a:t>
            </a:r>
          </a:p>
          <a:p>
            <a:pPr algn="l">
              <a:lnSpc>
                <a:spcPts val="2330"/>
              </a:lnSpc>
              <a:spcBef>
                <a:spcPct val="0"/>
              </a:spcBef>
            </a:pPr>
            <a:endParaRPr lang="en-US" sz="1664">
              <a:solidFill>
                <a:srgbClr val="000000"/>
              </a:solidFill>
              <a:latin typeface="Poppins"/>
            </a:endParaRPr>
          </a:p>
          <a:p>
            <a:pPr marL="359362" lvl="1" indent="-179681" algn="l">
              <a:lnSpc>
                <a:spcPts val="2330"/>
              </a:lnSpc>
              <a:spcBef>
                <a:spcPct val="0"/>
              </a:spcBef>
              <a:buFont typeface="Arial"/>
              <a:buChar char="•"/>
            </a:pPr>
            <a:r>
              <a:rPr lang="en-US" sz="1664">
                <a:solidFill>
                  <a:srgbClr val="000000"/>
                </a:solidFill>
                <a:latin typeface="Poppins"/>
              </a:rPr>
              <a:t>Community Corrections: These programs manage individuals on probation or parole. They are run by agencies or courts that can enforce rules and penalties.</a:t>
            </a:r>
          </a:p>
          <a:p>
            <a:pPr algn="l">
              <a:lnSpc>
                <a:spcPts val="2330"/>
              </a:lnSpc>
              <a:spcBef>
                <a:spcPct val="0"/>
              </a:spcBef>
            </a:pPr>
            <a:endParaRPr lang="en-US" sz="1664">
              <a:solidFill>
                <a:srgbClr val="000000"/>
              </a:solidFill>
              <a:latin typeface="Poppins"/>
            </a:endParaRPr>
          </a:p>
          <a:p>
            <a:pPr marL="359362" lvl="1" indent="-179681" algn="l">
              <a:lnSpc>
                <a:spcPts val="2330"/>
              </a:lnSpc>
              <a:spcBef>
                <a:spcPct val="0"/>
              </a:spcBef>
              <a:buFont typeface="Arial"/>
              <a:buChar char="•"/>
            </a:pPr>
            <a:r>
              <a:rPr lang="en-US" sz="1664">
                <a:solidFill>
                  <a:srgbClr val="000000"/>
                </a:solidFill>
                <a:latin typeface="Poppins"/>
              </a:rPr>
              <a:t>Probation vs. Parole:</a:t>
            </a:r>
          </a:p>
          <a:p>
            <a:pPr marL="718723" lvl="2" indent="-239574" algn="l">
              <a:lnSpc>
                <a:spcPts val="2330"/>
              </a:lnSpc>
              <a:spcBef>
                <a:spcPct val="0"/>
              </a:spcBef>
              <a:buFont typeface="Arial"/>
              <a:buChar char="⚬"/>
            </a:pPr>
            <a:r>
              <a:rPr lang="en-US" sz="1664">
                <a:solidFill>
                  <a:srgbClr val="000000"/>
                </a:solidFill>
                <a:latin typeface="Poppins"/>
              </a:rPr>
              <a:t>Probation: Supervision in the community instead of serving time in jail or prison.</a:t>
            </a:r>
          </a:p>
          <a:p>
            <a:pPr marL="718723" lvl="2" indent="-239574" algn="l">
              <a:lnSpc>
                <a:spcPts val="2330"/>
              </a:lnSpc>
              <a:spcBef>
                <a:spcPct val="0"/>
              </a:spcBef>
              <a:buFont typeface="Arial"/>
              <a:buChar char="⚬"/>
            </a:pPr>
            <a:r>
              <a:rPr lang="en-US" sz="1664">
                <a:solidFill>
                  <a:srgbClr val="000000"/>
                </a:solidFill>
                <a:latin typeface="Poppins"/>
              </a:rPr>
              <a:t>Parole: Supervised release from prison under certain conditions.</a:t>
            </a:r>
          </a:p>
          <a:p>
            <a:pPr algn="l">
              <a:lnSpc>
                <a:spcPts val="2330"/>
              </a:lnSpc>
              <a:spcBef>
                <a:spcPct val="0"/>
              </a:spcBef>
            </a:pPr>
            <a:endParaRPr lang="en-US" sz="1664">
              <a:solidFill>
                <a:srgbClr val="000000"/>
              </a:solidFill>
              <a:latin typeface="Poppins"/>
            </a:endParaRPr>
          </a:p>
          <a:p>
            <a:pPr marL="359362" lvl="1" indent="-179681" algn="l">
              <a:lnSpc>
                <a:spcPts val="2330"/>
              </a:lnSpc>
              <a:spcBef>
                <a:spcPct val="0"/>
              </a:spcBef>
              <a:buFont typeface="Arial"/>
              <a:buChar char="•"/>
            </a:pPr>
            <a:r>
              <a:rPr lang="en-US" sz="1664">
                <a:solidFill>
                  <a:srgbClr val="000000"/>
                </a:solidFill>
                <a:latin typeface="Poppins"/>
              </a:rPr>
              <a:t>Collaboration: Working together with community treatment providers and community corrections officers helps individuals meet their supervision requirements successfully.</a:t>
            </a:r>
          </a:p>
          <a:p>
            <a:pPr algn="l">
              <a:lnSpc>
                <a:spcPts val="2330"/>
              </a:lnSpc>
              <a:spcBef>
                <a:spcPct val="0"/>
              </a:spcBef>
            </a:pPr>
            <a:endParaRPr lang="en-US" sz="1664">
              <a:solidFill>
                <a:srgbClr val="000000"/>
              </a:solidFill>
              <a:latin typeface="Poppins"/>
            </a:endParaRPr>
          </a:p>
          <a:p>
            <a:pPr marL="359362" lvl="1" indent="-179681" algn="l">
              <a:lnSpc>
                <a:spcPts val="2330"/>
              </a:lnSpc>
              <a:spcBef>
                <a:spcPct val="0"/>
              </a:spcBef>
              <a:buFont typeface="Arial"/>
              <a:buChar char="•"/>
            </a:pPr>
            <a:r>
              <a:rPr lang="en-US" sz="1664">
                <a:solidFill>
                  <a:srgbClr val="000000"/>
                </a:solidFill>
                <a:latin typeface="Poppins"/>
              </a:rPr>
              <a:t>Pretrial Supervision: In places without a separate pretrial services agency, probation and parole agencies might also supervise people released from jail while they wait for their court date.</a:t>
            </a:r>
          </a:p>
          <a:p>
            <a:pPr algn="l">
              <a:lnSpc>
                <a:spcPts val="2330"/>
              </a:lnSpc>
              <a:spcBef>
                <a:spcPct val="0"/>
              </a:spcBef>
            </a:pPr>
            <a:endParaRPr lang="en-US" sz="1664">
              <a:solidFill>
                <a:srgbClr val="000000"/>
              </a:solidFill>
              <a:latin typeface="Poppins"/>
            </a:endParaRPr>
          </a:p>
          <a:p>
            <a:pPr marL="359362" lvl="1" indent="-179681" algn="l">
              <a:lnSpc>
                <a:spcPts val="2330"/>
              </a:lnSpc>
              <a:spcBef>
                <a:spcPct val="0"/>
              </a:spcBef>
              <a:buFont typeface="Arial"/>
              <a:buChar char="•"/>
            </a:pPr>
            <a:r>
              <a:rPr lang="en-US" sz="1664">
                <a:solidFill>
                  <a:srgbClr val="000000"/>
                </a:solidFill>
                <a:latin typeface="Poppins"/>
              </a:rPr>
              <a:t>Treatment Court Programs: Community corrections may also oversee people in treatment court programs.</a:t>
            </a:r>
          </a:p>
          <a:p>
            <a:pPr algn="l">
              <a:lnSpc>
                <a:spcPts val="2330"/>
              </a:lnSpc>
              <a:spcBef>
                <a:spcPct val="0"/>
              </a:spcBef>
            </a:pPr>
            <a:endParaRPr lang="en-US" sz="1664">
              <a:solidFill>
                <a:srgbClr val="000000"/>
              </a:solidFill>
              <a:latin typeface="Poppin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02055">
            <a:off x="6656418" y="-1176654"/>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89606">
            <a:off x="3008415"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689257" y="0"/>
            <a:ext cx="8887257" cy="10283919"/>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0" y="0"/>
                  </a:moveTo>
                  <a:lnTo>
                    <a:pt x="0" y="25646762"/>
                  </a:lnTo>
                  <a:lnTo>
                    <a:pt x="14760067" y="25646762"/>
                  </a:lnTo>
                  <a:lnTo>
                    <a:pt x="22163660" y="12823444"/>
                  </a:lnTo>
                  <a:lnTo>
                    <a:pt x="14760067" y="0"/>
                  </a:lnTo>
                  <a:close/>
                </a:path>
              </a:pathLst>
            </a:custGeom>
            <a:blipFill>
              <a:blip r:embed="rId3"/>
              <a:stretch>
                <a:fillRect l="-36759" r="-36759"/>
              </a:stretch>
            </a:blipFill>
          </p:spPr>
        </p:sp>
      </p:grpSp>
      <p:grpSp>
        <p:nvGrpSpPr>
          <p:cNvPr id="10" name="Group 10"/>
          <p:cNvGrpSpPr/>
          <p:nvPr/>
        </p:nvGrpSpPr>
        <p:grpSpPr>
          <a:xfrm>
            <a:off x="4804751" y="-698608"/>
            <a:ext cx="3086100" cy="2700338"/>
            <a:chOff x="0" y="0"/>
            <a:chExt cx="812800" cy="711200"/>
          </a:xfrm>
        </p:grpSpPr>
        <p:sp>
          <p:nvSpPr>
            <p:cNvPr id="11" name="Freeform 11"/>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12" name="TextBox 12"/>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13" name="Freeform 13"/>
          <p:cNvSpPr/>
          <p:nvPr/>
        </p:nvSpPr>
        <p:spPr>
          <a:xfrm rot="-7201601">
            <a:off x="2505061" y="1204135"/>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grpSp>
        <p:nvGrpSpPr>
          <p:cNvPr id="14" name="Group 14"/>
          <p:cNvGrpSpPr/>
          <p:nvPr/>
        </p:nvGrpSpPr>
        <p:grpSpPr>
          <a:xfrm rot="-3608630">
            <a:off x="1271647" y="6964533"/>
            <a:ext cx="8925071" cy="1646081"/>
            <a:chOff x="0" y="0"/>
            <a:chExt cx="1892217" cy="348988"/>
          </a:xfrm>
        </p:grpSpPr>
        <p:sp>
          <p:nvSpPr>
            <p:cNvPr id="15" name="Freeform 15"/>
            <p:cNvSpPr/>
            <p:nvPr/>
          </p:nvSpPr>
          <p:spPr>
            <a:xfrm>
              <a:off x="0" y="0"/>
              <a:ext cx="1892217" cy="348988"/>
            </a:xfrm>
            <a:custGeom>
              <a:avLst/>
              <a:gdLst/>
              <a:ahLst/>
              <a:cxnLst/>
              <a:rect l="l" t="t" r="r" b="b"/>
              <a:pathLst>
                <a:path w="1892217" h="348988">
                  <a:moveTo>
                    <a:pt x="203200" y="0"/>
                  </a:moveTo>
                  <a:lnTo>
                    <a:pt x="1892217" y="0"/>
                  </a:lnTo>
                  <a:lnTo>
                    <a:pt x="1689017" y="348988"/>
                  </a:lnTo>
                  <a:lnTo>
                    <a:pt x="0" y="348988"/>
                  </a:lnTo>
                  <a:lnTo>
                    <a:pt x="203200" y="0"/>
                  </a:lnTo>
                  <a:close/>
                </a:path>
              </a:pathLst>
            </a:custGeom>
            <a:solidFill>
              <a:srgbClr val="003D60">
                <a:alpha val="80000"/>
              </a:srgbClr>
            </a:solidFill>
          </p:spPr>
        </p:sp>
        <p:sp>
          <p:nvSpPr>
            <p:cNvPr id="16" name="TextBox 16"/>
            <p:cNvSpPr txBox="1"/>
            <p:nvPr/>
          </p:nvSpPr>
          <p:spPr>
            <a:xfrm>
              <a:off x="101600" y="-57150"/>
              <a:ext cx="1689017" cy="406138"/>
            </a:xfrm>
            <a:prstGeom prst="rect">
              <a:avLst/>
            </a:prstGeom>
          </p:spPr>
          <p:txBody>
            <a:bodyPr lIns="50800" tIns="50800" rIns="50800" bIns="50800" rtlCol="0" anchor="ctr"/>
            <a:lstStyle/>
            <a:p>
              <a:pPr algn="ctr">
                <a:lnSpc>
                  <a:spcPts val="2659"/>
                </a:lnSpc>
              </a:pPr>
              <a:endParaRPr/>
            </a:p>
          </p:txBody>
        </p:sp>
      </p:grpSp>
      <p:grpSp>
        <p:nvGrpSpPr>
          <p:cNvPr id="17" name="Group 17"/>
          <p:cNvGrpSpPr/>
          <p:nvPr/>
        </p:nvGrpSpPr>
        <p:grpSpPr>
          <a:xfrm rot="-3608630">
            <a:off x="2852291" y="9786156"/>
            <a:ext cx="6083296" cy="1250938"/>
            <a:chOff x="0" y="0"/>
            <a:chExt cx="1697124" cy="348988"/>
          </a:xfrm>
        </p:grpSpPr>
        <p:sp>
          <p:nvSpPr>
            <p:cNvPr id="18" name="Freeform 18"/>
            <p:cNvSpPr/>
            <p:nvPr/>
          </p:nvSpPr>
          <p:spPr>
            <a:xfrm>
              <a:off x="0" y="0"/>
              <a:ext cx="1697125" cy="348988"/>
            </a:xfrm>
            <a:custGeom>
              <a:avLst/>
              <a:gdLst/>
              <a:ahLst/>
              <a:cxnLst/>
              <a:rect l="l" t="t" r="r" b="b"/>
              <a:pathLst>
                <a:path w="1697125" h="348988">
                  <a:moveTo>
                    <a:pt x="203200" y="0"/>
                  </a:moveTo>
                  <a:lnTo>
                    <a:pt x="1697125" y="0"/>
                  </a:lnTo>
                  <a:lnTo>
                    <a:pt x="1493924" y="348988"/>
                  </a:lnTo>
                  <a:lnTo>
                    <a:pt x="0" y="348988"/>
                  </a:lnTo>
                  <a:lnTo>
                    <a:pt x="203200" y="0"/>
                  </a:lnTo>
                  <a:close/>
                </a:path>
              </a:pathLst>
            </a:custGeom>
            <a:solidFill>
              <a:srgbClr val="00C2CB"/>
            </a:solidFill>
          </p:spPr>
        </p:sp>
        <p:sp>
          <p:nvSpPr>
            <p:cNvPr id="19" name="TextBox 19"/>
            <p:cNvSpPr txBox="1"/>
            <p:nvPr/>
          </p:nvSpPr>
          <p:spPr>
            <a:xfrm>
              <a:off x="101600" y="-57150"/>
              <a:ext cx="1493924" cy="406138"/>
            </a:xfrm>
            <a:prstGeom prst="rect">
              <a:avLst/>
            </a:prstGeom>
          </p:spPr>
          <p:txBody>
            <a:bodyPr lIns="50800" tIns="50800" rIns="50800" bIns="50800" rtlCol="0" anchor="ctr"/>
            <a:lstStyle/>
            <a:p>
              <a:pPr algn="ctr">
                <a:lnSpc>
                  <a:spcPts val="2659"/>
                </a:lnSpc>
              </a:pPr>
              <a:endParaRPr/>
            </a:p>
          </p:txBody>
        </p:sp>
      </p:grpSp>
      <p:grpSp>
        <p:nvGrpSpPr>
          <p:cNvPr id="20" name="Group 20"/>
          <p:cNvGrpSpPr/>
          <p:nvPr/>
        </p:nvGrpSpPr>
        <p:grpSpPr>
          <a:xfrm rot="7201581">
            <a:off x="3672496" y="7950549"/>
            <a:ext cx="6004925" cy="310071"/>
            <a:chOff x="0" y="0"/>
            <a:chExt cx="6752503" cy="348673"/>
          </a:xfrm>
        </p:grpSpPr>
        <p:sp>
          <p:nvSpPr>
            <p:cNvPr id="21" name="Freeform 21"/>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22" name="TextBox 22"/>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sp>
        <p:nvSpPr>
          <p:cNvPr id="23" name="Freeform 23"/>
          <p:cNvSpPr/>
          <p:nvPr/>
        </p:nvSpPr>
        <p:spPr>
          <a:xfrm rot="-3606604">
            <a:off x="2200662" y="9342598"/>
            <a:ext cx="7311949" cy="347318"/>
          </a:xfrm>
          <a:custGeom>
            <a:avLst/>
            <a:gdLst/>
            <a:ahLst/>
            <a:cxnLst/>
            <a:rect l="l" t="t" r="r" b="b"/>
            <a:pathLst>
              <a:path w="7311949" h="347318">
                <a:moveTo>
                  <a:pt x="0" y="0"/>
                </a:moveTo>
                <a:lnTo>
                  <a:pt x="7311949" y="0"/>
                </a:lnTo>
                <a:lnTo>
                  <a:pt x="7311949" y="347317"/>
                </a:lnTo>
                <a:lnTo>
                  <a:pt x="0" y="347317"/>
                </a:lnTo>
                <a:lnTo>
                  <a:pt x="0" y="0"/>
                </a:lnTo>
                <a:close/>
              </a:path>
            </a:pathLst>
          </a:custGeom>
          <a:blipFill>
            <a:blip r:embed="rId4"/>
            <a:stretch>
              <a:fillRect/>
            </a:stretch>
          </a:blipFill>
        </p:spPr>
      </p:sp>
      <p:sp>
        <p:nvSpPr>
          <p:cNvPr id="24" name="TextBox 24"/>
          <p:cNvSpPr txBox="1"/>
          <p:nvPr/>
        </p:nvSpPr>
        <p:spPr>
          <a:xfrm>
            <a:off x="11024828" y="1205367"/>
            <a:ext cx="5210418" cy="687705"/>
          </a:xfrm>
          <a:prstGeom prst="rect">
            <a:avLst/>
          </a:prstGeom>
        </p:spPr>
        <p:txBody>
          <a:bodyPr lIns="0" tIns="0" rIns="0" bIns="0" rtlCol="0" anchor="t">
            <a:spAutoFit/>
          </a:bodyPr>
          <a:lstStyle/>
          <a:p>
            <a:pPr algn="r">
              <a:lnSpc>
                <a:spcPts val="5084"/>
              </a:lnSpc>
            </a:pPr>
            <a:r>
              <a:rPr lang="en-US" sz="4499" spc="-134">
                <a:solidFill>
                  <a:srgbClr val="000000"/>
                </a:solidFill>
                <a:latin typeface="Poppins Bold"/>
              </a:rPr>
              <a:t>Vision and Values</a:t>
            </a:r>
          </a:p>
        </p:txBody>
      </p:sp>
      <p:sp>
        <p:nvSpPr>
          <p:cNvPr id="25" name="TextBox 25"/>
          <p:cNvSpPr txBox="1"/>
          <p:nvPr/>
        </p:nvSpPr>
        <p:spPr>
          <a:xfrm>
            <a:off x="8201783" y="2788296"/>
            <a:ext cx="9897070" cy="4936236"/>
          </a:xfrm>
          <a:prstGeom prst="rect">
            <a:avLst/>
          </a:prstGeom>
        </p:spPr>
        <p:txBody>
          <a:bodyPr lIns="0" tIns="0" rIns="0" bIns="0" rtlCol="0" anchor="t">
            <a:spAutoFit/>
          </a:bodyPr>
          <a:lstStyle/>
          <a:p>
            <a:pPr algn="ctr">
              <a:lnSpc>
                <a:spcPts val="3548"/>
              </a:lnSpc>
              <a:spcBef>
                <a:spcPct val="0"/>
              </a:spcBef>
            </a:pPr>
            <a:r>
              <a:rPr lang="en-US" sz="2534">
                <a:solidFill>
                  <a:srgbClr val="000000"/>
                </a:solidFill>
                <a:latin typeface="Poppins Italics"/>
              </a:rPr>
              <a:t>“Community-based behavioral health providers and </a:t>
            </a:r>
          </a:p>
          <a:p>
            <a:pPr algn="ctr">
              <a:lnSpc>
                <a:spcPts val="3548"/>
              </a:lnSpc>
              <a:spcBef>
                <a:spcPct val="0"/>
              </a:spcBef>
            </a:pPr>
            <a:r>
              <a:rPr lang="en-US" sz="2534">
                <a:solidFill>
                  <a:srgbClr val="000000"/>
                </a:solidFill>
                <a:latin typeface="Poppins Italics"/>
              </a:rPr>
              <a:t>systems have an essential role in serving individuals </a:t>
            </a:r>
          </a:p>
          <a:p>
            <a:pPr algn="ctr">
              <a:lnSpc>
                <a:spcPts val="3548"/>
              </a:lnSpc>
              <a:spcBef>
                <a:spcPct val="0"/>
              </a:spcBef>
            </a:pPr>
            <a:r>
              <a:rPr lang="en-US" sz="2534">
                <a:solidFill>
                  <a:srgbClr val="000000"/>
                </a:solidFill>
                <a:latin typeface="Poppins Italics"/>
              </a:rPr>
              <a:t>with behavioral health and substance use disorders who are </a:t>
            </a:r>
          </a:p>
          <a:p>
            <a:pPr algn="ctr">
              <a:lnSpc>
                <a:spcPts val="3548"/>
              </a:lnSpc>
              <a:spcBef>
                <a:spcPct val="0"/>
              </a:spcBef>
            </a:pPr>
            <a:r>
              <a:rPr lang="en-US" sz="2534">
                <a:solidFill>
                  <a:srgbClr val="000000"/>
                </a:solidFill>
                <a:latin typeface="Poppins Italics"/>
              </a:rPr>
              <a:t>currently or formerly involved with the criminal </a:t>
            </a:r>
          </a:p>
          <a:p>
            <a:pPr algn="ctr">
              <a:lnSpc>
                <a:spcPts val="3548"/>
              </a:lnSpc>
              <a:spcBef>
                <a:spcPct val="0"/>
              </a:spcBef>
            </a:pPr>
            <a:r>
              <a:rPr lang="en-US" sz="2534">
                <a:solidFill>
                  <a:srgbClr val="000000"/>
                </a:solidFill>
                <a:latin typeface="Poppins Italics"/>
              </a:rPr>
              <a:t>justice system. </a:t>
            </a:r>
          </a:p>
          <a:p>
            <a:pPr algn="ctr">
              <a:lnSpc>
                <a:spcPts val="3548"/>
              </a:lnSpc>
              <a:spcBef>
                <a:spcPct val="0"/>
              </a:spcBef>
            </a:pPr>
            <a:endParaRPr lang="en-US" sz="2534">
              <a:solidFill>
                <a:srgbClr val="000000"/>
              </a:solidFill>
              <a:latin typeface="Poppins Italics"/>
            </a:endParaRPr>
          </a:p>
          <a:p>
            <a:pPr algn="ctr">
              <a:lnSpc>
                <a:spcPts val="3548"/>
              </a:lnSpc>
              <a:spcBef>
                <a:spcPct val="0"/>
              </a:spcBef>
            </a:pPr>
            <a:r>
              <a:rPr lang="en-US" sz="2534">
                <a:solidFill>
                  <a:srgbClr val="000000"/>
                </a:solidFill>
                <a:latin typeface="Poppins Italics"/>
              </a:rPr>
              <a:t>These individuals are a part of every </a:t>
            </a:r>
          </a:p>
          <a:p>
            <a:pPr algn="ctr">
              <a:lnSpc>
                <a:spcPts val="3548"/>
              </a:lnSpc>
              <a:spcBef>
                <a:spcPct val="0"/>
              </a:spcBef>
            </a:pPr>
            <a:r>
              <a:rPr lang="en-US" sz="2534">
                <a:solidFill>
                  <a:srgbClr val="000000"/>
                </a:solidFill>
                <a:latin typeface="Poppins Italics"/>
              </a:rPr>
              <a:t>community, and as for all community members with </a:t>
            </a:r>
          </a:p>
          <a:p>
            <a:pPr algn="ctr">
              <a:lnSpc>
                <a:spcPts val="3548"/>
              </a:lnSpc>
              <a:spcBef>
                <a:spcPct val="0"/>
              </a:spcBef>
            </a:pPr>
            <a:r>
              <a:rPr lang="en-US" sz="2534">
                <a:solidFill>
                  <a:srgbClr val="000000"/>
                </a:solidFill>
                <a:latin typeface="Poppins Italics"/>
              </a:rPr>
              <a:t>behavioral health needs, individualized, integrated, </a:t>
            </a:r>
          </a:p>
          <a:p>
            <a:pPr algn="ctr">
              <a:lnSpc>
                <a:spcPts val="3548"/>
              </a:lnSpc>
              <a:spcBef>
                <a:spcPct val="0"/>
              </a:spcBef>
            </a:pPr>
            <a:r>
              <a:rPr lang="en-US" sz="2534">
                <a:solidFill>
                  <a:srgbClr val="000000"/>
                </a:solidFill>
                <a:latin typeface="Poppins Italics"/>
              </a:rPr>
              <a:t>comprehensive, coordinated, and continuous service is </a:t>
            </a:r>
          </a:p>
          <a:p>
            <a:pPr algn="ctr">
              <a:lnSpc>
                <a:spcPts val="3548"/>
              </a:lnSpc>
              <a:spcBef>
                <a:spcPct val="0"/>
              </a:spcBef>
            </a:pPr>
            <a:r>
              <a:rPr lang="en-US" sz="2534">
                <a:solidFill>
                  <a:srgbClr val="000000"/>
                </a:solidFill>
                <a:latin typeface="Poppins Italics"/>
              </a:rPr>
              <a:t>the standard of care.” SAMHSA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20670">
            <a:off x="11473469" y="-1183373"/>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98525">
            <a:off x="10481088"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11108791" y="-188058"/>
            <a:ext cx="9212293" cy="10660035"/>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7403592" y="0"/>
                  </a:moveTo>
                  <a:lnTo>
                    <a:pt x="0" y="12823317"/>
                  </a:lnTo>
                  <a:lnTo>
                    <a:pt x="7403592" y="25646762"/>
                  </a:lnTo>
                  <a:lnTo>
                    <a:pt x="22163660" y="25646762"/>
                  </a:lnTo>
                  <a:lnTo>
                    <a:pt x="22163660" y="0"/>
                  </a:lnTo>
                  <a:close/>
                </a:path>
              </a:pathLst>
            </a:custGeom>
            <a:blipFill>
              <a:blip r:embed="rId3"/>
              <a:stretch>
                <a:fillRect t="-585" b="-145"/>
              </a:stretch>
            </a:blipFill>
          </p:spPr>
        </p:sp>
      </p:grpSp>
      <p:grpSp>
        <p:nvGrpSpPr>
          <p:cNvPr id="10" name="Group 10"/>
          <p:cNvGrpSpPr/>
          <p:nvPr/>
        </p:nvGrpSpPr>
        <p:grpSpPr>
          <a:xfrm rot="-7195346">
            <a:off x="9937812" y="9036214"/>
            <a:ext cx="6140946" cy="1254998"/>
            <a:chOff x="0" y="0"/>
            <a:chExt cx="1706125" cy="348673"/>
          </a:xfrm>
        </p:grpSpPr>
        <p:sp>
          <p:nvSpPr>
            <p:cNvPr id="11" name="Freeform 11"/>
            <p:cNvSpPr/>
            <p:nvPr/>
          </p:nvSpPr>
          <p:spPr>
            <a:xfrm>
              <a:off x="0" y="0"/>
              <a:ext cx="1706126" cy="348673"/>
            </a:xfrm>
            <a:custGeom>
              <a:avLst/>
              <a:gdLst/>
              <a:ahLst/>
              <a:cxnLst/>
              <a:rect l="l" t="t" r="r" b="b"/>
              <a:pathLst>
                <a:path w="1706126" h="348673">
                  <a:moveTo>
                    <a:pt x="1502926" y="0"/>
                  </a:moveTo>
                  <a:lnTo>
                    <a:pt x="0" y="0"/>
                  </a:lnTo>
                  <a:lnTo>
                    <a:pt x="203200" y="348673"/>
                  </a:lnTo>
                  <a:lnTo>
                    <a:pt x="1706126" y="348673"/>
                  </a:lnTo>
                  <a:lnTo>
                    <a:pt x="1502926" y="0"/>
                  </a:lnTo>
                  <a:close/>
                </a:path>
              </a:pathLst>
            </a:custGeom>
            <a:solidFill>
              <a:srgbClr val="00C2CB"/>
            </a:solidFill>
          </p:spPr>
        </p:sp>
        <p:sp>
          <p:nvSpPr>
            <p:cNvPr id="12" name="TextBox 12"/>
            <p:cNvSpPr txBox="1"/>
            <p:nvPr/>
          </p:nvSpPr>
          <p:spPr>
            <a:xfrm>
              <a:off x="101600" y="-57150"/>
              <a:ext cx="1502925" cy="405823"/>
            </a:xfrm>
            <a:prstGeom prst="rect">
              <a:avLst/>
            </a:prstGeom>
          </p:spPr>
          <p:txBody>
            <a:bodyPr lIns="50800" tIns="50800" rIns="50800" bIns="50800" rtlCol="0" anchor="ctr"/>
            <a:lstStyle/>
            <a:p>
              <a:pPr algn="ctr">
                <a:lnSpc>
                  <a:spcPts val="2659"/>
                </a:lnSpc>
              </a:pPr>
              <a:endParaRPr/>
            </a:p>
          </p:txBody>
        </p:sp>
      </p:grpSp>
      <p:grpSp>
        <p:nvGrpSpPr>
          <p:cNvPr id="13" name="Group 13"/>
          <p:cNvGrpSpPr/>
          <p:nvPr/>
        </p:nvGrpSpPr>
        <p:grpSpPr>
          <a:xfrm rot="-7195346">
            <a:off x="9747933" y="8132832"/>
            <a:ext cx="6004925" cy="310071"/>
            <a:chOff x="0" y="0"/>
            <a:chExt cx="6752503" cy="348673"/>
          </a:xfrm>
        </p:grpSpPr>
        <p:sp>
          <p:nvSpPr>
            <p:cNvPr id="14" name="Freeform 14"/>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15" name="TextBox 15"/>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grpSp>
        <p:nvGrpSpPr>
          <p:cNvPr id="16" name="Group 16"/>
          <p:cNvGrpSpPr/>
          <p:nvPr/>
        </p:nvGrpSpPr>
        <p:grpSpPr>
          <a:xfrm rot="-7195346">
            <a:off x="7602988" y="9533728"/>
            <a:ext cx="14916264" cy="1652655"/>
            <a:chOff x="0" y="0"/>
            <a:chExt cx="3146997" cy="348673"/>
          </a:xfrm>
        </p:grpSpPr>
        <p:sp>
          <p:nvSpPr>
            <p:cNvPr id="17" name="Freeform 17"/>
            <p:cNvSpPr/>
            <p:nvPr/>
          </p:nvSpPr>
          <p:spPr>
            <a:xfrm>
              <a:off x="0" y="0"/>
              <a:ext cx="3146997" cy="348673"/>
            </a:xfrm>
            <a:custGeom>
              <a:avLst/>
              <a:gdLst/>
              <a:ahLst/>
              <a:cxnLst/>
              <a:rect l="l" t="t" r="r" b="b"/>
              <a:pathLst>
                <a:path w="3146997" h="348673">
                  <a:moveTo>
                    <a:pt x="2943797" y="0"/>
                  </a:moveTo>
                  <a:lnTo>
                    <a:pt x="0" y="0"/>
                  </a:lnTo>
                  <a:lnTo>
                    <a:pt x="203200" y="348673"/>
                  </a:lnTo>
                  <a:lnTo>
                    <a:pt x="3146997" y="348673"/>
                  </a:lnTo>
                  <a:lnTo>
                    <a:pt x="2943797" y="0"/>
                  </a:lnTo>
                  <a:close/>
                </a:path>
              </a:pathLst>
            </a:custGeom>
            <a:solidFill>
              <a:srgbClr val="003D60"/>
            </a:solidFill>
          </p:spPr>
        </p:sp>
        <p:sp>
          <p:nvSpPr>
            <p:cNvPr id="18" name="TextBox 18"/>
            <p:cNvSpPr txBox="1"/>
            <p:nvPr/>
          </p:nvSpPr>
          <p:spPr>
            <a:xfrm>
              <a:off x="101600" y="-57150"/>
              <a:ext cx="2943797" cy="405823"/>
            </a:xfrm>
            <a:prstGeom prst="rect">
              <a:avLst/>
            </a:prstGeom>
          </p:spPr>
          <p:txBody>
            <a:bodyPr lIns="50800" tIns="50800" rIns="50800" bIns="50800" rtlCol="0" anchor="ctr"/>
            <a:lstStyle/>
            <a:p>
              <a:pPr algn="ctr">
                <a:lnSpc>
                  <a:spcPts val="2659"/>
                </a:lnSpc>
              </a:pPr>
              <a:endParaRPr/>
            </a:p>
          </p:txBody>
        </p:sp>
      </p:grpSp>
      <p:grpSp>
        <p:nvGrpSpPr>
          <p:cNvPr id="19" name="Group 19"/>
          <p:cNvGrpSpPr/>
          <p:nvPr/>
        </p:nvGrpSpPr>
        <p:grpSpPr>
          <a:xfrm>
            <a:off x="11377307" y="-698608"/>
            <a:ext cx="3086100" cy="2700338"/>
            <a:chOff x="0" y="0"/>
            <a:chExt cx="812800" cy="711200"/>
          </a:xfrm>
        </p:grpSpPr>
        <p:sp>
          <p:nvSpPr>
            <p:cNvPr id="20" name="Freeform 20"/>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21" name="TextBox 21"/>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22" name="Freeform 22"/>
          <p:cNvSpPr/>
          <p:nvPr/>
        </p:nvSpPr>
        <p:spPr>
          <a:xfrm rot="7202450">
            <a:off x="9738131" y="674066"/>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3" name="Freeform 23"/>
          <p:cNvSpPr/>
          <p:nvPr/>
        </p:nvSpPr>
        <p:spPr>
          <a:xfrm rot="3601524">
            <a:off x="9849527" y="9471004"/>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4" name="TextBox 24"/>
          <p:cNvSpPr txBox="1"/>
          <p:nvPr/>
        </p:nvSpPr>
        <p:spPr>
          <a:xfrm>
            <a:off x="548560" y="723900"/>
            <a:ext cx="9361471" cy="2381250"/>
          </a:xfrm>
          <a:prstGeom prst="rect">
            <a:avLst/>
          </a:prstGeom>
        </p:spPr>
        <p:txBody>
          <a:bodyPr lIns="0" tIns="0" rIns="0" bIns="0" rtlCol="0" anchor="t">
            <a:spAutoFit/>
          </a:bodyPr>
          <a:lstStyle/>
          <a:p>
            <a:pPr algn="ctr">
              <a:lnSpc>
                <a:spcPts val="6299"/>
              </a:lnSpc>
              <a:spcBef>
                <a:spcPct val="0"/>
              </a:spcBef>
            </a:pPr>
            <a:r>
              <a:rPr lang="en-US" sz="4499">
                <a:solidFill>
                  <a:srgbClr val="000000"/>
                </a:solidFill>
                <a:latin typeface="Poppins Bold"/>
              </a:rPr>
              <a:t>What information and data can be shared with a criminal justice professional?</a:t>
            </a:r>
          </a:p>
        </p:txBody>
      </p:sp>
      <p:sp>
        <p:nvSpPr>
          <p:cNvPr id="25" name="TextBox 25"/>
          <p:cNvSpPr txBox="1"/>
          <p:nvPr/>
        </p:nvSpPr>
        <p:spPr>
          <a:xfrm>
            <a:off x="406083" y="3359610"/>
            <a:ext cx="9646424" cy="6612187"/>
          </a:xfrm>
          <a:prstGeom prst="rect">
            <a:avLst/>
          </a:prstGeom>
        </p:spPr>
        <p:txBody>
          <a:bodyPr lIns="0" tIns="0" rIns="0" bIns="0" rtlCol="0" anchor="t">
            <a:spAutoFit/>
          </a:bodyPr>
          <a:lstStyle/>
          <a:p>
            <a:pPr marL="359362" lvl="1" indent="-179681" algn="l">
              <a:lnSpc>
                <a:spcPts val="2330"/>
              </a:lnSpc>
              <a:spcBef>
                <a:spcPct val="0"/>
              </a:spcBef>
              <a:buFont typeface="Arial"/>
              <a:buChar char="•"/>
            </a:pPr>
            <a:r>
              <a:rPr lang="en-US" sz="1664">
                <a:solidFill>
                  <a:srgbClr val="000000"/>
                </a:solidFill>
                <a:latin typeface="Poppins"/>
              </a:rPr>
              <a:t>Barriers: Sharing information between community providers and criminal justice professionals can be challenging due to misunderstandings of HIPAA (Health Insurance Portability and Accountability Act).</a:t>
            </a:r>
          </a:p>
          <a:p>
            <a:pPr algn="l">
              <a:lnSpc>
                <a:spcPts val="2330"/>
              </a:lnSpc>
              <a:spcBef>
                <a:spcPct val="0"/>
              </a:spcBef>
            </a:pPr>
            <a:endParaRPr lang="en-US" sz="1664">
              <a:solidFill>
                <a:srgbClr val="000000"/>
              </a:solidFill>
              <a:latin typeface="Poppins"/>
            </a:endParaRPr>
          </a:p>
          <a:p>
            <a:pPr marL="359362" lvl="1" indent="-179681" algn="l">
              <a:lnSpc>
                <a:spcPts val="2330"/>
              </a:lnSpc>
              <a:spcBef>
                <a:spcPct val="0"/>
              </a:spcBef>
              <a:buFont typeface="Arial"/>
              <a:buChar char="•"/>
            </a:pPr>
            <a:r>
              <a:rPr lang="en-US" sz="1664">
                <a:solidFill>
                  <a:srgbClr val="000000"/>
                </a:solidFill>
                <a:latin typeface="Poppins"/>
              </a:rPr>
              <a:t>HIPAA Basics: HIPAA's main goal is to protect privacy and security of electronic health records, not to block necessary health services. It allows health care providers to share information with other providers for treatment without needing patient permission first.</a:t>
            </a:r>
          </a:p>
          <a:p>
            <a:pPr algn="l">
              <a:lnSpc>
                <a:spcPts val="2330"/>
              </a:lnSpc>
              <a:spcBef>
                <a:spcPct val="0"/>
              </a:spcBef>
            </a:pPr>
            <a:endParaRPr lang="en-US" sz="1664">
              <a:solidFill>
                <a:srgbClr val="000000"/>
              </a:solidFill>
              <a:latin typeface="Poppins"/>
            </a:endParaRPr>
          </a:p>
          <a:p>
            <a:pPr marL="359362" lvl="1" indent="-179681" algn="l">
              <a:lnSpc>
                <a:spcPts val="2330"/>
              </a:lnSpc>
              <a:spcBef>
                <a:spcPct val="0"/>
              </a:spcBef>
              <a:buFont typeface="Arial"/>
              <a:buChar char="•"/>
            </a:pPr>
            <a:r>
              <a:rPr lang="en-US" sz="1664">
                <a:solidFill>
                  <a:srgbClr val="000000"/>
                </a:solidFill>
                <a:latin typeface="Poppins"/>
              </a:rPr>
              <a:t>Criminal Justice: Although criminal justice professionals are not covered by HIPAA, they can still receive health information in certain situations. For example, law enforcement can get information if it's needed for the individual's health and safety.</a:t>
            </a:r>
          </a:p>
          <a:p>
            <a:pPr algn="l">
              <a:lnSpc>
                <a:spcPts val="2330"/>
              </a:lnSpc>
              <a:spcBef>
                <a:spcPct val="0"/>
              </a:spcBef>
            </a:pPr>
            <a:endParaRPr lang="en-US" sz="1664">
              <a:solidFill>
                <a:srgbClr val="000000"/>
              </a:solidFill>
              <a:latin typeface="Poppins"/>
            </a:endParaRPr>
          </a:p>
          <a:p>
            <a:pPr marL="359362" lvl="1" indent="-179681" algn="l">
              <a:lnSpc>
                <a:spcPts val="2330"/>
              </a:lnSpc>
              <a:spcBef>
                <a:spcPct val="0"/>
              </a:spcBef>
              <a:buFont typeface="Arial"/>
              <a:buChar char="•"/>
            </a:pPr>
            <a:r>
              <a:rPr lang="en-US" sz="1664">
                <a:solidFill>
                  <a:srgbClr val="000000"/>
                </a:solidFill>
                <a:latin typeface="Poppins"/>
              </a:rPr>
              <a:t>Agreements: Tools like "business associate agreements" and "qualified service organization agreements" can help standardize information sharing. Providers can also get signed releases from clients to ensure proper sharing of health information.</a:t>
            </a:r>
          </a:p>
          <a:p>
            <a:pPr algn="l">
              <a:lnSpc>
                <a:spcPts val="2330"/>
              </a:lnSpc>
              <a:spcBef>
                <a:spcPct val="0"/>
              </a:spcBef>
            </a:pPr>
            <a:endParaRPr lang="en-US" sz="1664">
              <a:solidFill>
                <a:srgbClr val="000000"/>
              </a:solidFill>
              <a:latin typeface="Poppins"/>
            </a:endParaRPr>
          </a:p>
          <a:p>
            <a:pPr marL="359362" lvl="1" indent="-179681" algn="l">
              <a:lnSpc>
                <a:spcPts val="2330"/>
              </a:lnSpc>
              <a:spcBef>
                <a:spcPct val="0"/>
              </a:spcBef>
              <a:buFont typeface="Arial"/>
              <a:buChar char="•"/>
            </a:pPr>
            <a:r>
              <a:rPr lang="en-US" sz="1664">
                <a:solidFill>
                  <a:srgbClr val="000000"/>
                </a:solidFill>
                <a:latin typeface="Poppins"/>
              </a:rPr>
              <a:t>Substance Use Disorder Records: The Confidentiality of Substance Use Disorder Patient Records (42 CFR Part 2) has strict rules about sharing information. These records can only be shared with written consent, a court order, or in emergencies.</a:t>
            </a:r>
          </a:p>
          <a:p>
            <a:pPr algn="l">
              <a:lnSpc>
                <a:spcPts val="2330"/>
              </a:lnSpc>
              <a:spcBef>
                <a:spcPct val="0"/>
              </a:spcBef>
            </a:pPr>
            <a:endParaRPr lang="en-US" sz="1664">
              <a:solidFill>
                <a:srgbClr val="000000"/>
              </a:solidFill>
              <a:latin typeface="Poppins"/>
            </a:endParaRPr>
          </a:p>
          <a:p>
            <a:pPr algn="l">
              <a:lnSpc>
                <a:spcPts val="2330"/>
              </a:lnSpc>
              <a:spcBef>
                <a:spcPct val="0"/>
              </a:spcBef>
            </a:pPr>
            <a:r>
              <a:rPr lang="en-US" sz="1664">
                <a:solidFill>
                  <a:srgbClr val="000000"/>
                </a:solidFill>
                <a:latin typeface="Poppins"/>
              </a:rPr>
              <a:t>For more details on HIPAA and 42 CFR Part 2, visit the U.S. Department of Health and Human Services and the SAMHSA websites.</a:t>
            </a:r>
          </a:p>
          <a:p>
            <a:pPr algn="l">
              <a:lnSpc>
                <a:spcPts val="2330"/>
              </a:lnSpc>
              <a:spcBef>
                <a:spcPct val="0"/>
              </a:spcBef>
            </a:pPr>
            <a:endParaRPr lang="en-US" sz="1664">
              <a:solidFill>
                <a:srgbClr val="000000"/>
              </a:solidFill>
              <a:latin typeface="Poppin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20670">
            <a:off x="11473469" y="-1183373"/>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98525">
            <a:off x="10481088"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11108791" y="-188058"/>
            <a:ext cx="9212293" cy="10660035"/>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7403592" y="0"/>
                  </a:moveTo>
                  <a:lnTo>
                    <a:pt x="0" y="12823317"/>
                  </a:lnTo>
                  <a:lnTo>
                    <a:pt x="7403592" y="25646762"/>
                  </a:lnTo>
                  <a:lnTo>
                    <a:pt x="22163660" y="25646762"/>
                  </a:lnTo>
                  <a:lnTo>
                    <a:pt x="22163660" y="0"/>
                  </a:lnTo>
                  <a:close/>
                </a:path>
              </a:pathLst>
            </a:custGeom>
            <a:blipFill>
              <a:blip r:embed="rId3"/>
              <a:stretch>
                <a:fillRect l="-31014" r="-31014"/>
              </a:stretch>
            </a:blipFill>
          </p:spPr>
        </p:sp>
      </p:grpSp>
      <p:grpSp>
        <p:nvGrpSpPr>
          <p:cNvPr id="10" name="Group 10"/>
          <p:cNvGrpSpPr/>
          <p:nvPr/>
        </p:nvGrpSpPr>
        <p:grpSpPr>
          <a:xfrm rot="-7195346">
            <a:off x="9937812" y="9036214"/>
            <a:ext cx="6140946" cy="1254998"/>
            <a:chOff x="0" y="0"/>
            <a:chExt cx="1706125" cy="348673"/>
          </a:xfrm>
        </p:grpSpPr>
        <p:sp>
          <p:nvSpPr>
            <p:cNvPr id="11" name="Freeform 11"/>
            <p:cNvSpPr/>
            <p:nvPr/>
          </p:nvSpPr>
          <p:spPr>
            <a:xfrm>
              <a:off x="0" y="0"/>
              <a:ext cx="1706126" cy="348673"/>
            </a:xfrm>
            <a:custGeom>
              <a:avLst/>
              <a:gdLst/>
              <a:ahLst/>
              <a:cxnLst/>
              <a:rect l="l" t="t" r="r" b="b"/>
              <a:pathLst>
                <a:path w="1706126" h="348673">
                  <a:moveTo>
                    <a:pt x="1502926" y="0"/>
                  </a:moveTo>
                  <a:lnTo>
                    <a:pt x="0" y="0"/>
                  </a:lnTo>
                  <a:lnTo>
                    <a:pt x="203200" y="348673"/>
                  </a:lnTo>
                  <a:lnTo>
                    <a:pt x="1706126" y="348673"/>
                  </a:lnTo>
                  <a:lnTo>
                    <a:pt x="1502926" y="0"/>
                  </a:lnTo>
                  <a:close/>
                </a:path>
              </a:pathLst>
            </a:custGeom>
            <a:solidFill>
              <a:srgbClr val="00C2CB"/>
            </a:solidFill>
          </p:spPr>
        </p:sp>
        <p:sp>
          <p:nvSpPr>
            <p:cNvPr id="12" name="TextBox 12"/>
            <p:cNvSpPr txBox="1"/>
            <p:nvPr/>
          </p:nvSpPr>
          <p:spPr>
            <a:xfrm>
              <a:off x="101600" y="-57150"/>
              <a:ext cx="1502925" cy="405823"/>
            </a:xfrm>
            <a:prstGeom prst="rect">
              <a:avLst/>
            </a:prstGeom>
          </p:spPr>
          <p:txBody>
            <a:bodyPr lIns="50800" tIns="50800" rIns="50800" bIns="50800" rtlCol="0" anchor="ctr"/>
            <a:lstStyle/>
            <a:p>
              <a:pPr algn="ctr">
                <a:lnSpc>
                  <a:spcPts val="2659"/>
                </a:lnSpc>
              </a:pPr>
              <a:endParaRPr/>
            </a:p>
          </p:txBody>
        </p:sp>
      </p:grpSp>
      <p:grpSp>
        <p:nvGrpSpPr>
          <p:cNvPr id="13" name="Group 13"/>
          <p:cNvGrpSpPr/>
          <p:nvPr/>
        </p:nvGrpSpPr>
        <p:grpSpPr>
          <a:xfrm rot="-7195346">
            <a:off x="9747933" y="8132832"/>
            <a:ext cx="6004925" cy="310071"/>
            <a:chOff x="0" y="0"/>
            <a:chExt cx="6752503" cy="348673"/>
          </a:xfrm>
        </p:grpSpPr>
        <p:sp>
          <p:nvSpPr>
            <p:cNvPr id="14" name="Freeform 14"/>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15" name="TextBox 15"/>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grpSp>
        <p:nvGrpSpPr>
          <p:cNvPr id="16" name="Group 16"/>
          <p:cNvGrpSpPr/>
          <p:nvPr/>
        </p:nvGrpSpPr>
        <p:grpSpPr>
          <a:xfrm rot="-7195346">
            <a:off x="7602988" y="9533728"/>
            <a:ext cx="14916264" cy="1652655"/>
            <a:chOff x="0" y="0"/>
            <a:chExt cx="3146997" cy="348673"/>
          </a:xfrm>
        </p:grpSpPr>
        <p:sp>
          <p:nvSpPr>
            <p:cNvPr id="17" name="Freeform 17"/>
            <p:cNvSpPr/>
            <p:nvPr/>
          </p:nvSpPr>
          <p:spPr>
            <a:xfrm>
              <a:off x="0" y="0"/>
              <a:ext cx="3146997" cy="348673"/>
            </a:xfrm>
            <a:custGeom>
              <a:avLst/>
              <a:gdLst/>
              <a:ahLst/>
              <a:cxnLst/>
              <a:rect l="l" t="t" r="r" b="b"/>
              <a:pathLst>
                <a:path w="3146997" h="348673">
                  <a:moveTo>
                    <a:pt x="2943797" y="0"/>
                  </a:moveTo>
                  <a:lnTo>
                    <a:pt x="0" y="0"/>
                  </a:lnTo>
                  <a:lnTo>
                    <a:pt x="203200" y="348673"/>
                  </a:lnTo>
                  <a:lnTo>
                    <a:pt x="3146997" y="348673"/>
                  </a:lnTo>
                  <a:lnTo>
                    <a:pt x="2943797" y="0"/>
                  </a:lnTo>
                  <a:close/>
                </a:path>
              </a:pathLst>
            </a:custGeom>
            <a:solidFill>
              <a:srgbClr val="003D60"/>
            </a:solidFill>
          </p:spPr>
        </p:sp>
        <p:sp>
          <p:nvSpPr>
            <p:cNvPr id="18" name="TextBox 18"/>
            <p:cNvSpPr txBox="1"/>
            <p:nvPr/>
          </p:nvSpPr>
          <p:spPr>
            <a:xfrm>
              <a:off x="101600" y="-57150"/>
              <a:ext cx="2943797" cy="405823"/>
            </a:xfrm>
            <a:prstGeom prst="rect">
              <a:avLst/>
            </a:prstGeom>
          </p:spPr>
          <p:txBody>
            <a:bodyPr lIns="50800" tIns="50800" rIns="50800" bIns="50800" rtlCol="0" anchor="ctr"/>
            <a:lstStyle/>
            <a:p>
              <a:pPr algn="ctr">
                <a:lnSpc>
                  <a:spcPts val="2659"/>
                </a:lnSpc>
              </a:pPr>
              <a:endParaRPr/>
            </a:p>
          </p:txBody>
        </p:sp>
      </p:grpSp>
      <p:grpSp>
        <p:nvGrpSpPr>
          <p:cNvPr id="19" name="Group 19"/>
          <p:cNvGrpSpPr/>
          <p:nvPr/>
        </p:nvGrpSpPr>
        <p:grpSpPr>
          <a:xfrm>
            <a:off x="11377307" y="-698608"/>
            <a:ext cx="3086100" cy="2700338"/>
            <a:chOff x="0" y="0"/>
            <a:chExt cx="812800" cy="711200"/>
          </a:xfrm>
        </p:grpSpPr>
        <p:sp>
          <p:nvSpPr>
            <p:cNvPr id="20" name="Freeform 20"/>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21" name="TextBox 21"/>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22" name="Freeform 22"/>
          <p:cNvSpPr/>
          <p:nvPr/>
        </p:nvSpPr>
        <p:spPr>
          <a:xfrm rot="7202450">
            <a:off x="9738131" y="674066"/>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3" name="Freeform 23"/>
          <p:cNvSpPr/>
          <p:nvPr/>
        </p:nvSpPr>
        <p:spPr>
          <a:xfrm rot="3601524">
            <a:off x="9849527" y="9471004"/>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4" name="TextBox 24"/>
          <p:cNvSpPr txBox="1"/>
          <p:nvPr/>
        </p:nvSpPr>
        <p:spPr>
          <a:xfrm>
            <a:off x="833512" y="485482"/>
            <a:ext cx="9361471" cy="2381250"/>
          </a:xfrm>
          <a:prstGeom prst="rect">
            <a:avLst/>
          </a:prstGeom>
        </p:spPr>
        <p:txBody>
          <a:bodyPr lIns="0" tIns="0" rIns="0" bIns="0" rtlCol="0" anchor="t">
            <a:spAutoFit/>
          </a:bodyPr>
          <a:lstStyle/>
          <a:p>
            <a:pPr algn="ctr">
              <a:lnSpc>
                <a:spcPts val="6299"/>
              </a:lnSpc>
              <a:spcBef>
                <a:spcPct val="0"/>
              </a:spcBef>
            </a:pPr>
            <a:r>
              <a:rPr lang="en-US" sz="4499">
                <a:solidFill>
                  <a:srgbClr val="000000"/>
                </a:solidFill>
                <a:latin typeface="Poppins Bold"/>
              </a:rPr>
              <a:t>Who are peer support specialists and what role do they play in providing services?</a:t>
            </a:r>
          </a:p>
        </p:txBody>
      </p:sp>
      <p:sp>
        <p:nvSpPr>
          <p:cNvPr id="25" name="TextBox 25"/>
          <p:cNvSpPr txBox="1"/>
          <p:nvPr/>
        </p:nvSpPr>
        <p:spPr>
          <a:xfrm>
            <a:off x="548560" y="3436263"/>
            <a:ext cx="9646424" cy="5175917"/>
          </a:xfrm>
          <a:prstGeom prst="rect">
            <a:avLst/>
          </a:prstGeom>
        </p:spPr>
        <p:txBody>
          <a:bodyPr lIns="0" tIns="0" rIns="0" bIns="0" rtlCol="0" anchor="t">
            <a:spAutoFit/>
          </a:bodyPr>
          <a:lstStyle/>
          <a:p>
            <a:pPr marL="359362" lvl="1" indent="-179681" algn="l">
              <a:lnSpc>
                <a:spcPts val="2330"/>
              </a:lnSpc>
              <a:buFont typeface="Arial"/>
              <a:buChar char="•"/>
            </a:pPr>
            <a:r>
              <a:rPr lang="en-US" sz="1664">
                <a:solidFill>
                  <a:srgbClr val="000000"/>
                </a:solidFill>
                <a:latin typeface="Poppins"/>
              </a:rPr>
              <a:t>Role: Peer support staff use their own experiences with behavioral health, substance use, or incarceration to help others in treatment settings.</a:t>
            </a:r>
          </a:p>
          <a:p>
            <a:pPr algn="l">
              <a:lnSpc>
                <a:spcPts val="2330"/>
              </a:lnSpc>
            </a:pPr>
            <a:endParaRPr lang="en-US" sz="1664">
              <a:solidFill>
                <a:srgbClr val="000000"/>
              </a:solidFill>
              <a:latin typeface="Poppins"/>
            </a:endParaRPr>
          </a:p>
          <a:p>
            <a:pPr marL="359362" lvl="1" indent="-179681" algn="l">
              <a:lnSpc>
                <a:spcPts val="2330"/>
              </a:lnSpc>
              <a:buFont typeface="Arial"/>
              <a:buChar char="•"/>
            </a:pPr>
            <a:r>
              <a:rPr lang="en-US" sz="1664">
                <a:solidFill>
                  <a:srgbClr val="000000"/>
                </a:solidFill>
                <a:latin typeface="Poppins"/>
              </a:rPr>
              <a:t>Benefits: Research shows that peer support can increase clients' empowerment and satisfaction with services. It may also help reduce substance use, improve stability, and enhance community involvement and social functioning.</a:t>
            </a:r>
          </a:p>
          <a:p>
            <a:pPr algn="l">
              <a:lnSpc>
                <a:spcPts val="2330"/>
              </a:lnSpc>
            </a:pPr>
            <a:endParaRPr lang="en-US" sz="1664">
              <a:solidFill>
                <a:srgbClr val="000000"/>
              </a:solidFill>
              <a:latin typeface="Poppins"/>
            </a:endParaRPr>
          </a:p>
          <a:p>
            <a:pPr marL="359362" lvl="1" indent="-179681" algn="l">
              <a:lnSpc>
                <a:spcPts val="2330"/>
              </a:lnSpc>
              <a:buFont typeface="Arial"/>
              <a:buChar char="•"/>
            </a:pPr>
            <a:r>
              <a:rPr lang="en-US" sz="1664">
                <a:solidFill>
                  <a:srgbClr val="000000"/>
                </a:solidFill>
                <a:latin typeface="Poppins"/>
              </a:rPr>
              <a:t>Impact: Peers help clients overcome societal stereotypes and barriers, making treatment feel more responsive and inclusive.</a:t>
            </a:r>
          </a:p>
          <a:p>
            <a:pPr algn="l">
              <a:lnSpc>
                <a:spcPts val="2330"/>
              </a:lnSpc>
            </a:pPr>
            <a:endParaRPr lang="en-US" sz="1664">
              <a:solidFill>
                <a:srgbClr val="000000"/>
              </a:solidFill>
              <a:latin typeface="Poppins"/>
            </a:endParaRPr>
          </a:p>
          <a:p>
            <a:pPr marL="359362" lvl="1" indent="-179681" algn="l">
              <a:lnSpc>
                <a:spcPts val="2330"/>
              </a:lnSpc>
              <a:buFont typeface="Arial"/>
              <a:buChar char="•"/>
            </a:pPr>
            <a:r>
              <a:rPr lang="en-US" sz="1664">
                <a:solidFill>
                  <a:srgbClr val="000000"/>
                </a:solidFill>
                <a:latin typeface="Poppins"/>
              </a:rPr>
              <a:t>Employment: Community-based providers should employ and integrate peer staff, often called "Peer Support Specialists," into various roles like case management, transitional support, clinical treatment, and administration.</a:t>
            </a:r>
          </a:p>
          <a:p>
            <a:pPr algn="l">
              <a:lnSpc>
                <a:spcPts val="2330"/>
              </a:lnSpc>
            </a:pPr>
            <a:endParaRPr lang="en-US" sz="1664">
              <a:solidFill>
                <a:srgbClr val="000000"/>
              </a:solidFill>
              <a:latin typeface="Poppins"/>
            </a:endParaRPr>
          </a:p>
          <a:p>
            <a:pPr marL="359362" lvl="1" indent="-179681" algn="l">
              <a:lnSpc>
                <a:spcPts val="2330"/>
              </a:lnSpc>
              <a:buFont typeface="Arial"/>
              <a:buChar char="•"/>
            </a:pPr>
            <a:r>
              <a:rPr lang="en-US" sz="1664">
                <a:solidFill>
                  <a:srgbClr val="000000"/>
                </a:solidFill>
                <a:latin typeface="Poppins"/>
              </a:rPr>
              <a:t>Value: Involving people with lived experience in all aspects of the agency ensures relevant, compassionate services that support client recovery.</a:t>
            </a:r>
          </a:p>
          <a:p>
            <a:pPr algn="l">
              <a:lnSpc>
                <a:spcPts val="2330"/>
              </a:lnSpc>
            </a:pPr>
            <a:endParaRPr lang="en-US" sz="1664">
              <a:solidFill>
                <a:srgbClr val="000000"/>
              </a:solidFill>
              <a:latin typeface="Poppins"/>
            </a:endParaRPr>
          </a:p>
          <a:p>
            <a:pPr algn="l">
              <a:lnSpc>
                <a:spcPts val="2330"/>
              </a:lnSpc>
              <a:spcBef>
                <a:spcPct val="0"/>
              </a:spcBef>
            </a:pPr>
            <a:endParaRPr lang="en-US" sz="1664">
              <a:solidFill>
                <a:srgbClr val="000000"/>
              </a:solidFill>
              <a:latin typeface="Poppin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V="1">
            <a:off x="15635160" y="-268180"/>
            <a:ext cx="3895530" cy="3481630"/>
          </a:xfrm>
          <a:custGeom>
            <a:avLst/>
            <a:gdLst/>
            <a:ahLst/>
            <a:cxnLst/>
            <a:rect l="l" t="t" r="r" b="b"/>
            <a:pathLst>
              <a:path w="3895530" h="3481630">
                <a:moveTo>
                  <a:pt x="0" y="3481629"/>
                </a:moveTo>
                <a:lnTo>
                  <a:pt x="3895530" y="3481629"/>
                </a:lnTo>
                <a:lnTo>
                  <a:pt x="3895530" y="0"/>
                </a:lnTo>
                <a:lnTo>
                  <a:pt x="0" y="0"/>
                </a:lnTo>
                <a:lnTo>
                  <a:pt x="0" y="3481629"/>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flipH="1" flipV="1">
            <a:off x="-1238056" y="-268180"/>
            <a:ext cx="3895530" cy="3481630"/>
          </a:xfrm>
          <a:custGeom>
            <a:avLst/>
            <a:gdLst/>
            <a:ahLst/>
            <a:cxnLst/>
            <a:rect l="l" t="t" r="r" b="b"/>
            <a:pathLst>
              <a:path w="3895530" h="3481630">
                <a:moveTo>
                  <a:pt x="3895529" y="3481629"/>
                </a:moveTo>
                <a:lnTo>
                  <a:pt x="0" y="3481629"/>
                </a:lnTo>
                <a:lnTo>
                  <a:pt x="0" y="0"/>
                </a:lnTo>
                <a:lnTo>
                  <a:pt x="3895529" y="0"/>
                </a:lnTo>
                <a:lnTo>
                  <a:pt x="3895529" y="3481629"/>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2975655" y="2685906"/>
            <a:ext cx="12336690" cy="7073551"/>
          </a:xfrm>
          <a:custGeom>
            <a:avLst/>
            <a:gdLst/>
            <a:ahLst/>
            <a:cxnLst/>
            <a:rect l="l" t="t" r="r" b="b"/>
            <a:pathLst>
              <a:path w="12336690" h="7073551">
                <a:moveTo>
                  <a:pt x="0" y="0"/>
                </a:moveTo>
                <a:lnTo>
                  <a:pt x="12336690" y="0"/>
                </a:lnTo>
                <a:lnTo>
                  <a:pt x="12336690" y="7073551"/>
                </a:lnTo>
                <a:lnTo>
                  <a:pt x="0" y="7073551"/>
                </a:lnTo>
                <a:lnTo>
                  <a:pt x="0" y="0"/>
                </a:lnTo>
                <a:close/>
              </a:path>
            </a:pathLst>
          </a:custGeom>
          <a:blipFill>
            <a:blip r:embed="rId4"/>
            <a:stretch>
              <a:fillRect t="-20198" b="-20198"/>
            </a:stretch>
          </a:blipFill>
        </p:spPr>
      </p:sp>
      <p:sp>
        <p:nvSpPr>
          <p:cNvPr id="5" name="TextBox 5"/>
          <p:cNvSpPr txBox="1"/>
          <p:nvPr/>
        </p:nvSpPr>
        <p:spPr>
          <a:xfrm>
            <a:off x="2919629" y="981075"/>
            <a:ext cx="12453376" cy="733425"/>
          </a:xfrm>
          <a:prstGeom prst="rect">
            <a:avLst/>
          </a:prstGeom>
        </p:spPr>
        <p:txBody>
          <a:bodyPr lIns="0" tIns="0" rIns="0" bIns="0" rtlCol="0" anchor="t">
            <a:spAutoFit/>
          </a:bodyPr>
          <a:lstStyle/>
          <a:p>
            <a:pPr algn="ctr">
              <a:lnSpc>
                <a:spcPts val="5400"/>
              </a:lnSpc>
            </a:pPr>
            <a:r>
              <a:rPr lang="en-US" sz="4500">
                <a:solidFill>
                  <a:srgbClr val="000000"/>
                </a:solidFill>
                <a:latin typeface="Poppins Bold"/>
              </a:rPr>
              <a:t>Questions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V="1">
            <a:off x="15635160" y="-268180"/>
            <a:ext cx="3895530" cy="3481630"/>
          </a:xfrm>
          <a:custGeom>
            <a:avLst/>
            <a:gdLst/>
            <a:ahLst/>
            <a:cxnLst/>
            <a:rect l="l" t="t" r="r" b="b"/>
            <a:pathLst>
              <a:path w="3895530" h="3481630">
                <a:moveTo>
                  <a:pt x="0" y="3481629"/>
                </a:moveTo>
                <a:lnTo>
                  <a:pt x="3895530" y="3481629"/>
                </a:lnTo>
                <a:lnTo>
                  <a:pt x="3895530" y="0"/>
                </a:lnTo>
                <a:lnTo>
                  <a:pt x="0" y="0"/>
                </a:lnTo>
                <a:lnTo>
                  <a:pt x="0" y="3481629"/>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Freeform 3"/>
          <p:cNvSpPr/>
          <p:nvPr/>
        </p:nvSpPr>
        <p:spPr>
          <a:xfrm flipH="1" flipV="1">
            <a:off x="-1238056" y="-268180"/>
            <a:ext cx="3895530" cy="3481630"/>
          </a:xfrm>
          <a:custGeom>
            <a:avLst/>
            <a:gdLst/>
            <a:ahLst/>
            <a:cxnLst/>
            <a:rect l="l" t="t" r="r" b="b"/>
            <a:pathLst>
              <a:path w="3895530" h="3481630">
                <a:moveTo>
                  <a:pt x="3895529" y="3481629"/>
                </a:moveTo>
                <a:lnTo>
                  <a:pt x="0" y="3481629"/>
                </a:lnTo>
                <a:lnTo>
                  <a:pt x="0" y="0"/>
                </a:lnTo>
                <a:lnTo>
                  <a:pt x="3895529" y="0"/>
                </a:lnTo>
                <a:lnTo>
                  <a:pt x="3895529" y="3481629"/>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TextBox 4"/>
          <p:cNvSpPr txBox="1"/>
          <p:nvPr/>
        </p:nvSpPr>
        <p:spPr>
          <a:xfrm>
            <a:off x="2531729" y="295275"/>
            <a:ext cx="12453376" cy="733425"/>
          </a:xfrm>
          <a:prstGeom prst="rect">
            <a:avLst/>
          </a:prstGeom>
        </p:spPr>
        <p:txBody>
          <a:bodyPr lIns="0" tIns="0" rIns="0" bIns="0" rtlCol="0" anchor="t">
            <a:spAutoFit/>
          </a:bodyPr>
          <a:lstStyle/>
          <a:p>
            <a:pPr algn="ctr">
              <a:lnSpc>
                <a:spcPts val="5400"/>
              </a:lnSpc>
            </a:pPr>
            <a:r>
              <a:rPr lang="en-US" sz="4500">
                <a:solidFill>
                  <a:srgbClr val="000000"/>
                </a:solidFill>
                <a:latin typeface="Poppins Bold"/>
              </a:rPr>
              <a:t>Questions</a:t>
            </a:r>
          </a:p>
        </p:txBody>
      </p:sp>
      <p:sp>
        <p:nvSpPr>
          <p:cNvPr id="5" name="TextBox 5"/>
          <p:cNvSpPr txBox="1"/>
          <p:nvPr/>
        </p:nvSpPr>
        <p:spPr>
          <a:xfrm>
            <a:off x="1186177" y="2509180"/>
            <a:ext cx="16230600" cy="5676265"/>
          </a:xfrm>
          <a:prstGeom prst="rect">
            <a:avLst/>
          </a:prstGeom>
        </p:spPr>
        <p:txBody>
          <a:bodyPr lIns="0" tIns="0" rIns="0" bIns="0" rtlCol="0" anchor="t">
            <a:spAutoFit/>
          </a:bodyPr>
          <a:lstStyle/>
          <a:p>
            <a:pPr algn="l">
              <a:lnSpc>
                <a:spcPts val="2659"/>
              </a:lnSpc>
              <a:spcBef>
                <a:spcPct val="0"/>
              </a:spcBef>
            </a:pPr>
            <a:r>
              <a:rPr lang="en-US" sz="1899">
                <a:solidFill>
                  <a:srgbClr val="000000"/>
                </a:solidFill>
                <a:latin typeface="Poppins"/>
              </a:rPr>
              <a:t>1. What is the main role of community-based behavioral health providers for justice-involved individuals?</a:t>
            </a:r>
          </a:p>
          <a:p>
            <a:pPr algn="l">
              <a:lnSpc>
                <a:spcPts val="2659"/>
              </a:lnSpc>
              <a:spcBef>
                <a:spcPct val="0"/>
              </a:spcBef>
            </a:pPr>
            <a:r>
              <a:rPr lang="en-US" sz="1899">
                <a:solidFill>
                  <a:srgbClr val="000000"/>
                </a:solidFill>
                <a:latin typeface="Poppins"/>
              </a:rPr>
              <a:t>a) To provide legal advice and representation</a:t>
            </a:r>
          </a:p>
          <a:p>
            <a:pPr algn="l">
              <a:lnSpc>
                <a:spcPts val="2659"/>
              </a:lnSpc>
              <a:spcBef>
                <a:spcPct val="0"/>
              </a:spcBef>
            </a:pPr>
            <a:r>
              <a:rPr lang="en-US" sz="1899">
                <a:solidFill>
                  <a:srgbClr val="000000"/>
                </a:solidFill>
                <a:latin typeface="Poppins"/>
              </a:rPr>
              <a:t>b) To offer individualized, integrated, comprehensive, coordinated, and continuous services</a:t>
            </a:r>
          </a:p>
          <a:p>
            <a:pPr algn="l">
              <a:lnSpc>
                <a:spcPts val="2659"/>
              </a:lnSpc>
              <a:spcBef>
                <a:spcPct val="0"/>
              </a:spcBef>
            </a:pPr>
            <a:r>
              <a:rPr lang="en-US" sz="1899">
                <a:solidFill>
                  <a:srgbClr val="000000"/>
                </a:solidFill>
                <a:latin typeface="Poppins"/>
              </a:rPr>
              <a:t>c) To enforce sanctions and monitor parole</a:t>
            </a:r>
          </a:p>
          <a:p>
            <a:pPr algn="l">
              <a:lnSpc>
                <a:spcPts val="2659"/>
              </a:lnSpc>
              <a:spcBef>
                <a:spcPct val="0"/>
              </a:spcBef>
            </a:pPr>
            <a:r>
              <a:rPr lang="en-US" sz="1899">
                <a:solidFill>
                  <a:srgbClr val="000000"/>
                </a:solidFill>
                <a:latin typeface="Poppins"/>
              </a:rPr>
              <a:t>d) To ensure immediate release from incarceration</a:t>
            </a:r>
          </a:p>
          <a:p>
            <a:pPr algn="l">
              <a:lnSpc>
                <a:spcPts val="2659"/>
              </a:lnSpc>
              <a:spcBef>
                <a:spcPct val="0"/>
              </a:spcBef>
            </a:pPr>
            <a:endParaRPr lang="en-US" sz="1899">
              <a:solidFill>
                <a:srgbClr val="000000"/>
              </a:solidFill>
              <a:latin typeface="Poppins"/>
            </a:endParaRPr>
          </a:p>
          <a:p>
            <a:pPr algn="l">
              <a:lnSpc>
                <a:spcPts val="2659"/>
              </a:lnSpc>
              <a:spcBef>
                <a:spcPct val="0"/>
              </a:spcBef>
            </a:pPr>
            <a:r>
              <a:rPr lang="en-US" sz="1899">
                <a:solidFill>
                  <a:srgbClr val="000000"/>
                </a:solidFill>
                <a:latin typeface="Poppins"/>
              </a:rPr>
              <a:t>2. What is a significant barrier to collaboration between community providers and criminal justice professionals?</a:t>
            </a:r>
          </a:p>
          <a:p>
            <a:pPr algn="l">
              <a:lnSpc>
                <a:spcPts val="2659"/>
              </a:lnSpc>
              <a:spcBef>
                <a:spcPct val="0"/>
              </a:spcBef>
            </a:pPr>
            <a:r>
              <a:rPr lang="en-US" sz="1899">
                <a:solidFill>
                  <a:srgbClr val="000000"/>
                </a:solidFill>
                <a:latin typeface="Poppins"/>
              </a:rPr>
              <a:t>a) Lack of community interest</a:t>
            </a:r>
          </a:p>
          <a:p>
            <a:pPr algn="l">
              <a:lnSpc>
                <a:spcPts val="2659"/>
              </a:lnSpc>
              <a:spcBef>
                <a:spcPct val="0"/>
              </a:spcBef>
            </a:pPr>
            <a:r>
              <a:rPr lang="en-US" sz="1899">
                <a:solidFill>
                  <a:srgbClr val="000000"/>
                </a:solidFill>
                <a:latin typeface="Poppins"/>
              </a:rPr>
              <a:t>b) Misunderstandings of HIPAA regulations</a:t>
            </a:r>
          </a:p>
          <a:p>
            <a:pPr algn="l">
              <a:lnSpc>
                <a:spcPts val="2659"/>
              </a:lnSpc>
              <a:spcBef>
                <a:spcPct val="0"/>
              </a:spcBef>
            </a:pPr>
            <a:r>
              <a:rPr lang="en-US" sz="1899">
                <a:solidFill>
                  <a:srgbClr val="000000"/>
                </a:solidFill>
                <a:latin typeface="Poppins"/>
              </a:rPr>
              <a:t>c) Availability of treatment programs</a:t>
            </a:r>
          </a:p>
          <a:p>
            <a:pPr algn="l">
              <a:lnSpc>
                <a:spcPts val="2659"/>
              </a:lnSpc>
              <a:spcBef>
                <a:spcPct val="0"/>
              </a:spcBef>
            </a:pPr>
            <a:r>
              <a:rPr lang="en-US" sz="1899">
                <a:solidFill>
                  <a:srgbClr val="000000"/>
                </a:solidFill>
                <a:latin typeface="Poppins"/>
              </a:rPr>
              <a:t>d) Shortage of legal professionals</a:t>
            </a:r>
          </a:p>
          <a:p>
            <a:pPr algn="l">
              <a:lnSpc>
                <a:spcPts val="2659"/>
              </a:lnSpc>
              <a:spcBef>
                <a:spcPct val="0"/>
              </a:spcBef>
            </a:pPr>
            <a:endParaRPr lang="en-US" sz="1899">
              <a:solidFill>
                <a:srgbClr val="000000"/>
              </a:solidFill>
              <a:latin typeface="Poppins"/>
            </a:endParaRPr>
          </a:p>
          <a:p>
            <a:pPr algn="l">
              <a:lnSpc>
                <a:spcPts val="2659"/>
              </a:lnSpc>
              <a:spcBef>
                <a:spcPct val="0"/>
              </a:spcBef>
            </a:pPr>
            <a:r>
              <a:rPr lang="en-US" sz="1899">
                <a:solidFill>
                  <a:srgbClr val="000000"/>
                </a:solidFill>
                <a:latin typeface="Poppins"/>
              </a:rPr>
              <a:t>3. What does the term "reentry" refer to?</a:t>
            </a:r>
          </a:p>
          <a:p>
            <a:pPr algn="l">
              <a:lnSpc>
                <a:spcPts val="2659"/>
              </a:lnSpc>
              <a:spcBef>
                <a:spcPct val="0"/>
              </a:spcBef>
            </a:pPr>
            <a:r>
              <a:rPr lang="en-US" sz="1899">
                <a:solidFill>
                  <a:srgbClr val="000000"/>
                </a:solidFill>
                <a:latin typeface="Poppins"/>
              </a:rPr>
              <a:t>a) The initial court hearing after an arrest</a:t>
            </a:r>
          </a:p>
          <a:p>
            <a:pPr algn="l">
              <a:lnSpc>
                <a:spcPts val="2659"/>
              </a:lnSpc>
              <a:spcBef>
                <a:spcPct val="0"/>
              </a:spcBef>
            </a:pPr>
            <a:r>
              <a:rPr lang="en-US" sz="1899">
                <a:solidFill>
                  <a:srgbClr val="000000"/>
                </a:solidFill>
                <a:latin typeface="Poppins"/>
              </a:rPr>
              <a:t>b) The process of preparing individuals for return to the community and supporting them after release</a:t>
            </a:r>
          </a:p>
          <a:p>
            <a:pPr algn="l">
              <a:lnSpc>
                <a:spcPts val="2659"/>
              </a:lnSpc>
              <a:spcBef>
                <a:spcPct val="0"/>
              </a:spcBef>
            </a:pPr>
            <a:r>
              <a:rPr lang="en-US" sz="1899">
                <a:solidFill>
                  <a:srgbClr val="000000"/>
                </a:solidFill>
                <a:latin typeface="Poppins"/>
              </a:rPr>
              <a:t>c) The diversion of individuals from jail to treatment programs</a:t>
            </a:r>
          </a:p>
          <a:p>
            <a:pPr algn="l">
              <a:lnSpc>
                <a:spcPts val="2659"/>
              </a:lnSpc>
              <a:spcBef>
                <a:spcPct val="0"/>
              </a:spcBef>
            </a:pPr>
            <a:r>
              <a:rPr lang="en-US" sz="1899">
                <a:solidFill>
                  <a:srgbClr val="000000"/>
                </a:solidFill>
                <a:latin typeface="Poppins"/>
              </a:rPr>
              <a:t>d) The procedure for bail determination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V="1">
            <a:off x="15635160" y="-268180"/>
            <a:ext cx="3895530" cy="3481630"/>
          </a:xfrm>
          <a:custGeom>
            <a:avLst/>
            <a:gdLst/>
            <a:ahLst/>
            <a:cxnLst/>
            <a:rect l="l" t="t" r="r" b="b"/>
            <a:pathLst>
              <a:path w="3895530" h="3481630">
                <a:moveTo>
                  <a:pt x="0" y="3481629"/>
                </a:moveTo>
                <a:lnTo>
                  <a:pt x="3895530" y="3481629"/>
                </a:lnTo>
                <a:lnTo>
                  <a:pt x="3895530" y="0"/>
                </a:lnTo>
                <a:lnTo>
                  <a:pt x="0" y="0"/>
                </a:lnTo>
                <a:lnTo>
                  <a:pt x="0" y="3481629"/>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Freeform 3"/>
          <p:cNvSpPr/>
          <p:nvPr/>
        </p:nvSpPr>
        <p:spPr>
          <a:xfrm flipH="1" flipV="1">
            <a:off x="-1238056" y="-268180"/>
            <a:ext cx="3895530" cy="3481630"/>
          </a:xfrm>
          <a:custGeom>
            <a:avLst/>
            <a:gdLst/>
            <a:ahLst/>
            <a:cxnLst/>
            <a:rect l="l" t="t" r="r" b="b"/>
            <a:pathLst>
              <a:path w="3895530" h="3481630">
                <a:moveTo>
                  <a:pt x="3895529" y="3481629"/>
                </a:moveTo>
                <a:lnTo>
                  <a:pt x="0" y="3481629"/>
                </a:lnTo>
                <a:lnTo>
                  <a:pt x="0" y="0"/>
                </a:lnTo>
                <a:lnTo>
                  <a:pt x="3895529" y="0"/>
                </a:lnTo>
                <a:lnTo>
                  <a:pt x="3895529" y="3481629"/>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TextBox 4"/>
          <p:cNvSpPr txBox="1"/>
          <p:nvPr/>
        </p:nvSpPr>
        <p:spPr>
          <a:xfrm>
            <a:off x="2531729" y="295275"/>
            <a:ext cx="12453376" cy="733425"/>
          </a:xfrm>
          <a:prstGeom prst="rect">
            <a:avLst/>
          </a:prstGeom>
        </p:spPr>
        <p:txBody>
          <a:bodyPr lIns="0" tIns="0" rIns="0" bIns="0" rtlCol="0" anchor="t">
            <a:spAutoFit/>
          </a:bodyPr>
          <a:lstStyle/>
          <a:p>
            <a:pPr algn="ctr">
              <a:lnSpc>
                <a:spcPts val="5400"/>
              </a:lnSpc>
            </a:pPr>
            <a:r>
              <a:rPr lang="en-US" sz="4500">
                <a:solidFill>
                  <a:srgbClr val="000000"/>
                </a:solidFill>
                <a:latin typeface="Poppins Bold"/>
              </a:rPr>
              <a:t>Questions</a:t>
            </a:r>
          </a:p>
        </p:txBody>
      </p:sp>
      <p:sp>
        <p:nvSpPr>
          <p:cNvPr id="5" name="TextBox 5"/>
          <p:cNvSpPr txBox="1"/>
          <p:nvPr/>
        </p:nvSpPr>
        <p:spPr>
          <a:xfrm>
            <a:off x="1186177" y="2509180"/>
            <a:ext cx="16230600" cy="6343015"/>
          </a:xfrm>
          <a:prstGeom prst="rect">
            <a:avLst/>
          </a:prstGeom>
        </p:spPr>
        <p:txBody>
          <a:bodyPr lIns="0" tIns="0" rIns="0" bIns="0" rtlCol="0" anchor="t">
            <a:spAutoFit/>
          </a:bodyPr>
          <a:lstStyle/>
          <a:p>
            <a:pPr algn="l">
              <a:lnSpc>
                <a:spcPts val="2659"/>
              </a:lnSpc>
            </a:pPr>
            <a:r>
              <a:rPr lang="en-US" sz="1899">
                <a:solidFill>
                  <a:srgbClr val="000000"/>
                </a:solidFill>
                <a:latin typeface="Poppins"/>
              </a:rPr>
              <a:t>4. What is the difference between probation and parole?</a:t>
            </a:r>
          </a:p>
          <a:p>
            <a:pPr algn="l">
              <a:lnSpc>
                <a:spcPts val="2659"/>
              </a:lnSpc>
            </a:pPr>
            <a:r>
              <a:rPr lang="en-US" sz="1899">
                <a:solidFill>
                  <a:srgbClr val="000000"/>
                </a:solidFill>
                <a:latin typeface="Poppins"/>
              </a:rPr>
              <a:t>a) Probation is supervision in the community instead of jail or prison, while parole is supervised release from prison under certain conditions</a:t>
            </a:r>
          </a:p>
          <a:p>
            <a:pPr algn="l">
              <a:lnSpc>
                <a:spcPts val="2659"/>
              </a:lnSpc>
            </a:pPr>
            <a:r>
              <a:rPr lang="en-US" sz="1899">
                <a:solidFill>
                  <a:srgbClr val="000000"/>
                </a:solidFill>
                <a:latin typeface="Poppins"/>
              </a:rPr>
              <a:t>b) Probation occurs after arrest, while parole occurs before trial</a:t>
            </a:r>
          </a:p>
          <a:p>
            <a:pPr algn="l">
              <a:lnSpc>
                <a:spcPts val="2659"/>
              </a:lnSpc>
            </a:pPr>
            <a:r>
              <a:rPr lang="en-US" sz="1899">
                <a:solidFill>
                  <a:srgbClr val="000000"/>
                </a:solidFill>
                <a:latin typeface="Poppins"/>
              </a:rPr>
              <a:t>c) Probation involves detention in jail, while parole involves detention in prison</a:t>
            </a:r>
          </a:p>
          <a:p>
            <a:pPr algn="l">
              <a:lnSpc>
                <a:spcPts val="2659"/>
              </a:lnSpc>
            </a:pPr>
            <a:r>
              <a:rPr lang="en-US" sz="1899">
                <a:solidFill>
                  <a:srgbClr val="000000"/>
                </a:solidFill>
                <a:latin typeface="Poppins"/>
              </a:rPr>
              <a:t>d) Probation is only for minor offenses, while parole is for serious crimes</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5. What is the purpose of peer support staff in treatment settings?</a:t>
            </a:r>
          </a:p>
          <a:p>
            <a:pPr algn="l">
              <a:lnSpc>
                <a:spcPts val="2659"/>
              </a:lnSpc>
            </a:pPr>
            <a:r>
              <a:rPr lang="en-US" sz="1899">
                <a:solidFill>
                  <a:srgbClr val="000000"/>
                </a:solidFill>
                <a:latin typeface="Poppins"/>
              </a:rPr>
              <a:t>a) To provide legal defense</a:t>
            </a:r>
          </a:p>
          <a:p>
            <a:pPr algn="l">
              <a:lnSpc>
                <a:spcPts val="2659"/>
              </a:lnSpc>
            </a:pPr>
            <a:r>
              <a:rPr lang="en-US" sz="1899">
                <a:solidFill>
                  <a:srgbClr val="000000"/>
                </a:solidFill>
                <a:latin typeface="Poppins"/>
              </a:rPr>
              <a:t>b) To manage financial assistance programs</a:t>
            </a:r>
          </a:p>
          <a:p>
            <a:pPr algn="l">
              <a:lnSpc>
                <a:spcPts val="2659"/>
              </a:lnSpc>
            </a:pPr>
            <a:r>
              <a:rPr lang="en-US" sz="1899">
                <a:solidFill>
                  <a:srgbClr val="000000"/>
                </a:solidFill>
                <a:latin typeface="Poppins"/>
              </a:rPr>
              <a:t>c) To offer support based on their own experiences with mental illness, substance use, or incarceration</a:t>
            </a:r>
          </a:p>
          <a:p>
            <a:pPr algn="l">
              <a:lnSpc>
                <a:spcPts val="2659"/>
              </a:lnSpc>
            </a:pPr>
            <a:r>
              <a:rPr lang="en-US" sz="1899">
                <a:solidFill>
                  <a:srgbClr val="000000"/>
                </a:solidFill>
                <a:latin typeface="Poppins"/>
              </a:rPr>
              <a:t>d) To conduct criminal investigations</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6. What are treatment courts designed to do?</a:t>
            </a:r>
          </a:p>
          <a:p>
            <a:pPr algn="l">
              <a:lnSpc>
                <a:spcPts val="2659"/>
              </a:lnSpc>
            </a:pPr>
            <a:r>
              <a:rPr lang="en-US" sz="1899">
                <a:solidFill>
                  <a:srgbClr val="000000"/>
                </a:solidFill>
                <a:latin typeface="Poppins"/>
              </a:rPr>
              <a:t>a) Increase the length of incarceration</a:t>
            </a:r>
          </a:p>
          <a:p>
            <a:pPr algn="l">
              <a:lnSpc>
                <a:spcPts val="2659"/>
              </a:lnSpc>
            </a:pPr>
            <a:r>
              <a:rPr lang="en-US" sz="1899">
                <a:solidFill>
                  <a:srgbClr val="000000"/>
                </a:solidFill>
                <a:latin typeface="Poppins"/>
              </a:rPr>
              <a:t>b) Provide legal education to offenders</a:t>
            </a:r>
          </a:p>
          <a:p>
            <a:pPr algn="l">
              <a:lnSpc>
                <a:spcPts val="2659"/>
              </a:lnSpc>
            </a:pPr>
            <a:r>
              <a:rPr lang="en-US" sz="1899">
                <a:solidFill>
                  <a:srgbClr val="000000"/>
                </a:solidFill>
                <a:latin typeface="Poppins"/>
              </a:rPr>
              <a:t>c) Focus on treatment rather than punishment and potentially reduce or dismiss charges upon program completion</a:t>
            </a:r>
          </a:p>
          <a:p>
            <a:pPr algn="l">
              <a:lnSpc>
                <a:spcPts val="2659"/>
              </a:lnSpc>
            </a:pPr>
            <a:r>
              <a:rPr lang="en-US" sz="1899">
                <a:solidFill>
                  <a:srgbClr val="000000"/>
                </a:solidFill>
                <a:latin typeface="Poppins"/>
              </a:rPr>
              <a:t>d) Supervise community service activities</a:t>
            </a:r>
          </a:p>
          <a:p>
            <a:pPr algn="l">
              <a:lnSpc>
                <a:spcPts val="2659"/>
              </a:lnSpc>
              <a:spcBef>
                <a:spcPct val="0"/>
              </a:spcBef>
            </a:pPr>
            <a:endParaRPr lang="en-US" sz="1899">
              <a:solidFill>
                <a:srgbClr val="000000"/>
              </a:solidFill>
              <a:latin typeface="Poppin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V="1">
            <a:off x="15635160" y="-268180"/>
            <a:ext cx="3895530" cy="3481630"/>
          </a:xfrm>
          <a:custGeom>
            <a:avLst/>
            <a:gdLst/>
            <a:ahLst/>
            <a:cxnLst/>
            <a:rect l="l" t="t" r="r" b="b"/>
            <a:pathLst>
              <a:path w="3895530" h="3481630">
                <a:moveTo>
                  <a:pt x="0" y="3481629"/>
                </a:moveTo>
                <a:lnTo>
                  <a:pt x="3895530" y="3481629"/>
                </a:lnTo>
                <a:lnTo>
                  <a:pt x="3895530" y="0"/>
                </a:lnTo>
                <a:lnTo>
                  <a:pt x="0" y="0"/>
                </a:lnTo>
                <a:lnTo>
                  <a:pt x="0" y="3481629"/>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3" name="Freeform 3"/>
          <p:cNvSpPr/>
          <p:nvPr/>
        </p:nvSpPr>
        <p:spPr>
          <a:xfrm flipH="1" flipV="1">
            <a:off x="-1238056" y="-268180"/>
            <a:ext cx="3895530" cy="3481630"/>
          </a:xfrm>
          <a:custGeom>
            <a:avLst/>
            <a:gdLst/>
            <a:ahLst/>
            <a:cxnLst/>
            <a:rect l="l" t="t" r="r" b="b"/>
            <a:pathLst>
              <a:path w="3895530" h="3481630">
                <a:moveTo>
                  <a:pt x="3895529" y="3481629"/>
                </a:moveTo>
                <a:lnTo>
                  <a:pt x="0" y="3481629"/>
                </a:lnTo>
                <a:lnTo>
                  <a:pt x="0" y="0"/>
                </a:lnTo>
                <a:lnTo>
                  <a:pt x="3895529" y="0"/>
                </a:lnTo>
                <a:lnTo>
                  <a:pt x="3895529" y="3481629"/>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TextBox 4"/>
          <p:cNvSpPr txBox="1"/>
          <p:nvPr/>
        </p:nvSpPr>
        <p:spPr>
          <a:xfrm>
            <a:off x="2531729" y="295275"/>
            <a:ext cx="12453376" cy="733425"/>
          </a:xfrm>
          <a:prstGeom prst="rect">
            <a:avLst/>
          </a:prstGeom>
        </p:spPr>
        <p:txBody>
          <a:bodyPr lIns="0" tIns="0" rIns="0" bIns="0" rtlCol="0" anchor="t">
            <a:spAutoFit/>
          </a:bodyPr>
          <a:lstStyle/>
          <a:p>
            <a:pPr algn="ctr">
              <a:lnSpc>
                <a:spcPts val="5400"/>
              </a:lnSpc>
            </a:pPr>
            <a:r>
              <a:rPr lang="en-US" sz="4500">
                <a:solidFill>
                  <a:srgbClr val="000000"/>
                </a:solidFill>
                <a:latin typeface="Poppins Bold"/>
              </a:rPr>
              <a:t>Questions</a:t>
            </a:r>
          </a:p>
        </p:txBody>
      </p:sp>
      <p:sp>
        <p:nvSpPr>
          <p:cNvPr id="5" name="TextBox 5"/>
          <p:cNvSpPr txBox="1"/>
          <p:nvPr/>
        </p:nvSpPr>
        <p:spPr>
          <a:xfrm>
            <a:off x="1248240" y="1531674"/>
            <a:ext cx="16230600" cy="9010015"/>
          </a:xfrm>
          <a:prstGeom prst="rect">
            <a:avLst/>
          </a:prstGeom>
        </p:spPr>
        <p:txBody>
          <a:bodyPr lIns="0" tIns="0" rIns="0" bIns="0" rtlCol="0" anchor="t">
            <a:spAutoFit/>
          </a:bodyPr>
          <a:lstStyle/>
          <a:p>
            <a:pPr algn="l">
              <a:lnSpc>
                <a:spcPts val="2659"/>
              </a:lnSpc>
            </a:pPr>
            <a:r>
              <a:rPr lang="en-US" sz="1899">
                <a:solidFill>
                  <a:srgbClr val="000000"/>
                </a:solidFill>
                <a:latin typeface="Poppins"/>
              </a:rPr>
              <a:t>7. Which principle emphasizes the importance of understanding the criminal justice system?</a:t>
            </a:r>
          </a:p>
          <a:p>
            <a:pPr algn="l">
              <a:lnSpc>
                <a:spcPts val="2659"/>
              </a:lnSpc>
            </a:pPr>
            <a:r>
              <a:rPr lang="en-US" sz="1899">
                <a:solidFill>
                  <a:srgbClr val="000000"/>
                </a:solidFill>
                <a:latin typeface="Poppins"/>
              </a:rPr>
              <a:t>a) Principle 2</a:t>
            </a:r>
          </a:p>
          <a:p>
            <a:pPr algn="l">
              <a:lnSpc>
                <a:spcPts val="2659"/>
              </a:lnSpc>
            </a:pPr>
            <a:r>
              <a:rPr lang="en-US" sz="1899">
                <a:solidFill>
                  <a:srgbClr val="000000"/>
                </a:solidFill>
                <a:latin typeface="Poppins"/>
              </a:rPr>
              <a:t>b) Principle 1</a:t>
            </a:r>
          </a:p>
          <a:p>
            <a:pPr algn="l">
              <a:lnSpc>
                <a:spcPts val="2659"/>
              </a:lnSpc>
            </a:pPr>
            <a:r>
              <a:rPr lang="en-US" sz="1899">
                <a:solidFill>
                  <a:srgbClr val="000000"/>
                </a:solidFill>
                <a:latin typeface="Poppins"/>
              </a:rPr>
              <a:t>c) Principle 5</a:t>
            </a:r>
          </a:p>
          <a:p>
            <a:pPr algn="l">
              <a:lnSpc>
                <a:spcPts val="2659"/>
              </a:lnSpc>
            </a:pPr>
            <a:r>
              <a:rPr lang="en-US" sz="1899">
                <a:solidFill>
                  <a:srgbClr val="000000"/>
                </a:solidFill>
                <a:latin typeface="Poppins"/>
              </a:rPr>
              <a:t>d) Principle 8</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8. What is the main goal of integrated physical and behavioral health care for justice-involved individuals?</a:t>
            </a:r>
          </a:p>
          <a:p>
            <a:pPr algn="l">
              <a:lnSpc>
                <a:spcPts val="2659"/>
              </a:lnSpc>
            </a:pPr>
            <a:r>
              <a:rPr lang="en-US" sz="1899">
                <a:solidFill>
                  <a:srgbClr val="000000"/>
                </a:solidFill>
                <a:latin typeface="Poppins"/>
              </a:rPr>
              <a:t>a) To simplify the legal process</a:t>
            </a:r>
          </a:p>
          <a:p>
            <a:pPr algn="l">
              <a:lnSpc>
                <a:spcPts val="2659"/>
              </a:lnSpc>
            </a:pPr>
            <a:r>
              <a:rPr lang="en-US" sz="1899">
                <a:solidFill>
                  <a:srgbClr val="000000"/>
                </a:solidFill>
                <a:latin typeface="Poppins"/>
              </a:rPr>
              <a:t>b) To reduce the number of court hearings</a:t>
            </a:r>
          </a:p>
          <a:p>
            <a:pPr algn="l">
              <a:lnSpc>
                <a:spcPts val="2659"/>
              </a:lnSpc>
            </a:pPr>
            <a:r>
              <a:rPr lang="en-US" sz="1899">
                <a:solidFill>
                  <a:srgbClr val="000000"/>
                </a:solidFill>
                <a:latin typeface="Poppins"/>
              </a:rPr>
              <a:t>c) To address serious chronic health conditions and coordinate care</a:t>
            </a:r>
          </a:p>
          <a:p>
            <a:pPr algn="l">
              <a:lnSpc>
                <a:spcPts val="2659"/>
              </a:lnSpc>
            </a:pPr>
            <a:r>
              <a:rPr lang="en-US" sz="1899">
                <a:solidFill>
                  <a:srgbClr val="000000"/>
                </a:solidFill>
                <a:latin typeface="Poppins"/>
              </a:rPr>
              <a:t>d) To eliminate the need for parole officers</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9. What type of agreement can help standardize information sharing between community providers and criminal justice entities?</a:t>
            </a:r>
          </a:p>
          <a:p>
            <a:pPr algn="l">
              <a:lnSpc>
                <a:spcPts val="2659"/>
              </a:lnSpc>
            </a:pPr>
            <a:r>
              <a:rPr lang="en-US" sz="1899">
                <a:solidFill>
                  <a:srgbClr val="000000"/>
                </a:solidFill>
                <a:latin typeface="Poppins"/>
              </a:rPr>
              <a:t>a) Business associate agreements</a:t>
            </a:r>
          </a:p>
          <a:p>
            <a:pPr algn="l">
              <a:lnSpc>
                <a:spcPts val="2659"/>
              </a:lnSpc>
            </a:pPr>
            <a:r>
              <a:rPr lang="en-US" sz="1899">
                <a:solidFill>
                  <a:srgbClr val="000000"/>
                </a:solidFill>
                <a:latin typeface="Poppins"/>
              </a:rPr>
              <a:t>b) Employment contracts</a:t>
            </a:r>
          </a:p>
          <a:p>
            <a:pPr algn="l">
              <a:lnSpc>
                <a:spcPts val="2659"/>
              </a:lnSpc>
            </a:pPr>
            <a:r>
              <a:rPr lang="en-US" sz="1899">
                <a:solidFill>
                  <a:srgbClr val="000000"/>
                </a:solidFill>
                <a:latin typeface="Poppins"/>
              </a:rPr>
              <a:t>c) Legal defense agreements</a:t>
            </a:r>
          </a:p>
          <a:p>
            <a:pPr algn="l">
              <a:lnSpc>
                <a:spcPts val="2659"/>
              </a:lnSpc>
            </a:pPr>
            <a:r>
              <a:rPr lang="en-US" sz="1899">
                <a:solidFill>
                  <a:srgbClr val="000000"/>
                </a:solidFill>
                <a:latin typeface="Poppins"/>
              </a:rPr>
              <a:t>d) Insurance policies</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10. Why is it important for community-based providers to recognize and address disparities in behavioral health care and the criminal justice system?</a:t>
            </a:r>
          </a:p>
          <a:p>
            <a:pPr algn="l">
              <a:lnSpc>
                <a:spcPts val="2659"/>
              </a:lnSpc>
            </a:pPr>
            <a:r>
              <a:rPr lang="en-US" sz="1899">
                <a:solidFill>
                  <a:srgbClr val="000000"/>
                </a:solidFill>
                <a:latin typeface="Poppins"/>
              </a:rPr>
              <a:t>a) To increase incarceration rates</a:t>
            </a:r>
          </a:p>
          <a:p>
            <a:pPr algn="l">
              <a:lnSpc>
                <a:spcPts val="2659"/>
              </a:lnSpc>
            </a:pPr>
            <a:r>
              <a:rPr lang="en-US" sz="1899">
                <a:solidFill>
                  <a:srgbClr val="000000"/>
                </a:solidFill>
                <a:latin typeface="Poppins"/>
              </a:rPr>
              <a:t>b) To avoid perpetuating biases and ensure positive treatment and justice outcomes</a:t>
            </a:r>
          </a:p>
          <a:p>
            <a:pPr algn="l">
              <a:lnSpc>
                <a:spcPts val="2659"/>
              </a:lnSpc>
            </a:pPr>
            <a:r>
              <a:rPr lang="en-US" sz="1899">
                <a:solidFill>
                  <a:srgbClr val="000000"/>
                </a:solidFill>
                <a:latin typeface="Poppins"/>
              </a:rPr>
              <a:t>c) To reduce the workload of legal professionals</a:t>
            </a:r>
          </a:p>
          <a:p>
            <a:pPr algn="l">
              <a:lnSpc>
                <a:spcPts val="2659"/>
              </a:lnSpc>
            </a:pPr>
            <a:r>
              <a:rPr lang="en-US" sz="1899">
                <a:solidFill>
                  <a:srgbClr val="000000"/>
                </a:solidFill>
                <a:latin typeface="Poppins"/>
              </a:rPr>
              <a:t>d) To simplify the judicial process</a:t>
            </a:r>
          </a:p>
          <a:p>
            <a:pPr algn="l">
              <a:lnSpc>
                <a:spcPts val="2659"/>
              </a:lnSpc>
            </a:pPr>
            <a:endParaRPr lang="en-US" sz="1899">
              <a:solidFill>
                <a:srgbClr val="000000"/>
              </a:solidFill>
              <a:latin typeface="Poppins"/>
            </a:endParaRPr>
          </a:p>
          <a:p>
            <a:pPr algn="l">
              <a:lnSpc>
                <a:spcPts val="2659"/>
              </a:lnSpc>
            </a:pPr>
            <a:endParaRPr lang="en-US" sz="1899">
              <a:solidFill>
                <a:srgbClr val="000000"/>
              </a:solidFill>
              <a:latin typeface="Poppins"/>
            </a:endParaRPr>
          </a:p>
          <a:p>
            <a:pPr algn="l">
              <a:lnSpc>
                <a:spcPts val="2659"/>
              </a:lnSpc>
              <a:spcBef>
                <a:spcPct val="0"/>
              </a:spcBef>
            </a:pPr>
            <a:endParaRPr lang="en-US" sz="1899">
              <a:solidFill>
                <a:srgbClr val="000000"/>
              </a:solidFill>
              <a:latin typeface="Poppin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20670">
            <a:off x="11473469" y="-1183373"/>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98525">
            <a:off x="10481088"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11108791" y="-188058"/>
            <a:ext cx="9212293" cy="10660035"/>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7403592" y="0"/>
                  </a:moveTo>
                  <a:lnTo>
                    <a:pt x="0" y="12823317"/>
                  </a:lnTo>
                  <a:lnTo>
                    <a:pt x="7403592" y="25646762"/>
                  </a:lnTo>
                  <a:lnTo>
                    <a:pt x="22163660" y="25646762"/>
                  </a:lnTo>
                  <a:lnTo>
                    <a:pt x="22163660" y="0"/>
                  </a:lnTo>
                  <a:close/>
                </a:path>
              </a:pathLst>
            </a:custGeom>
            <a:blipFill>
              <a:blip r:embed="rId3"/>
              <a:stretch>
                <a:fillRect l="-36786" r="-36786"/>
              </a:stretch>
            </a:blipFill>
          </p:spPr>
        </p:sp>
      </p:grpSp>
      <p:grpSp>
        <p:nvGrpSpPr>
          <p:cNvPr id="10" name="Group 10"/>
          <p:cNvGrpSpPr/>
          <p:nvPr/>
        </p:nvGrpSpPr>
        <p:grpSpPr>
          <a:xfrm rot="-7195346">
            <a:off x="9937812" y="9036214"/>
            <a:ext cx="6140946" cy="1254998"/>
            <a:chOff x="0" y="0"/>
            <a:chExt cx="1706125" cy="348673"/>
          </a:xfrm>
        </p:grpSpPr>
        <p:sp>
          <p:nvSpPr>
            <p:cNvPr id="11" name="Freeform 11"/>
            <p:cNvSpPr/>
            <p:nvPr/>
          </p:nvSpPr>
          <p:spPr>
            <a:xfrm>
              <a:off x="0" y="0"/>
              <a:ext cx="1706126" cy="348673"/>
            </a:xfrm>
            <a:custGeom>
              <a:avLst/>
              <a:gdLst/>
              <a:ahLst/>
              <a:cxnLst/>
              <a:rect l="l" t="t" r="r" b="b"/>
              <a:pathLst>
                <a:path w="1706126" h="348673">
                  <a:moveTo>
                    <a:pt x="1502926" y="0"/>
                  </a:moveTo>
                  <a:lnTo>
                    <a:pt x="0" y="0"/>
                  </a:lnTo>
                  <a:lnTo>
                    <a:pt x="203200" y="348673"/>
                  </a:lnTo>
                  <a:lnTo>
                    <a:pt x="1706126" y="348673"/>
                  </a:lnTo>
                  <a:lnTo>
                    <a:pt x="1502926" y="0"/>
                  </a:lnTo>
                  <a:close/>
                </a:path>
              </a:pathLst>
            </a:custGeom>
            <a:solidFill>
              <a:srgbClr val="00C2CB"/>
            </a:solidFill>
          </p:spPr>
        </p:sp>
        <p:sp>
          <p:nvSpPr>
            <p:cNvPr id="12" name="TextBox 12"/>
            <p:cNvSpPr txBox="1"/>
            <p:nvPr/>
          </p:nvSpPr>
          <p:spPr>
            <a:xfrm>
              <a:off x="101600" y="-57150"/>
              <a:ext cx="1502925" cy="405823"/>
            </a:xfrm>
            <a:prstGeom prst="rect">
              <a:avLst/>
            </a:prstGeom>
          </p:spPr>
          <p:txBody>
            <a:bodyPr lIns="50800" tIns="50800" rIns="50800" bIns="50800" rtlCol="0" anchor="ctr"/>
            <a:lstStyle/>
            <a:p>
              <a:pPr algn="ctr">
                <a:lnSpc>
                  <a:spcPts val="2659"/>
                </a:lnSpc>
              </a:pPr>
              <a:endParaRPr/>
            </a:p>
          </p:txBody>
        </p:sp>
      </p:grpSp>
      <p:grpSp>
        <p:nvGrpSpPr>
          <p:cNvPr id="13" name="Group 13"/>
          <p:cNvGrpSpPr/>
          <p:nvPr/>
        </p:nvGrpSpPr>
        <p:grpSpPr>
          <a:xfrm rot="-7195346">
            <a:off x="9747933" y="8132832"/>
            <a:ext cx="6004925" cy="310071"/>
            <a:chOff x="0" y="0"/>
            <a:chExt cx="6752503" cy="348673"/>
          </a:xfrm>
        </p:grpSpPr>
        <p:sp>
          <p:nvSpPr>
            <p:cNvPr id="14" name="Freeform 14"/>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15" name="TextBox 15"/>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grpSp>
        <p:nvGrpSpPr>
          <p:cNvPr id="16" name="Group 16"/>
          <p:cNvGrpSpPr/>
          <p:nvPr/>
        </p:nvGrpSpPr>
        <p:grpSpPr>
          <a:xfrm rot="-7195346">
            <a:off x="7602988" y="9533728"/>
            <a:ext cx="14916264" cy="1652655"/>
            <a:chOff x="0" y="0"/>
            <a:chExt cx="3146997" cy="348673"/>
          </a:xfrm>
        </p:grpSpPr>
        <p:sp>
          <p:nvSpPr>
            <p:cNvPr id="17" name="Freeform 17"/>
            <p:cNvSpPr/>
            <p:nvPr/>
          </p:nvSpPr>
          <p:spPr>
            <a:xfrm>
              <a:off x="0" y="0"/>
              <a:ext cx="3146997" cy="348673"/>
            </a:xfrm>
            <a:custGeom>
              <a:avLst/>
              <a:gdLst/>
              <a:ahLst/>
              <a:cxnLst/>
              <a:rect l="l" t="t" r="r" b="b"/>
              <a:pathLst>
                <a:path w="3146997" h="348673">
                  <a:moveTo>
                    <a:pt x="2943797" y="0"/>
                  </a:moveTo>
                  <a:lnTo>
                    <a:pt x="0" y="0"/>
                  </a:lnTo>
                  <a:lnTo>
                    <a:pt x="203200" y="348673"/>
                  </a:lnTo>
                  <a:lnTo>
                    <a:pt x="3146997" y="348673"/>
                  </a:lnTo>
                  <a:lnTo>
                    <a:pt x="2943797" y="0"/>
                  </a:lnTo>
                  <a:close/>
                </a:path>
              </a:pathLst>
            </a:custGeom>
            <a:solidFill>
              <a:srgbClr val="003D60"/>
            </a:solidFill>
          </p:spPr>
        </p:sp>
        <p:sp>
          <p:nvSpPr>
            <p:cNvPr id="18" name="TextBox 18"/>
            <p:cNvSpPr txBox="1"/>
            <p:nvPr/>
          </p:nvSpPr>
          <p:spPr>
            <a:xfrm>
              <a:off x="101600" y="-57150"/>
              <a:ext cx="2943797" cy="405823"/>
            </a:xfrm>
            <a:prstGeom prst="rect">
              <a:avLst/>
            </a:prstGeom>
          </p:spPr>
          <p:txBody>
            <a:bodyPr lIns="50800" tIns="50800" rIns="50800" bIns="50800" rtlCol="0" anchor="ctr"/>
            <a:lstStyle/>
            <a:p>
              <a:pPr algn="ctr">
                <a:lnSpc>
                  <a:spcPts val="2659"/>
                </a:lnSpc>
              </a:pPr>
              <a:endParaRPr/>
            </a:p>
          </p:txBody>
        </p:sp>
      </p:grpSp>
      <p:grpSp>
        <p:nvGrpSpPr>
          <p:cNvPr id="19" name="Group 19"/>
          <p:cNvGrpSpPr/>
          <p:nvPr/>
        </p:nvGrpSpPr>
        <p:grpSpPr>
          <a:xfrm>
            <a:off x="11377307" y="-698608"/>
            <a:ext cx="3086100" cy="2700338"/>
            <a:chOff x="0" y="0"/>
            <a:chExt cx="812800" cy="711200"/>
          </a:xfrm>
        </p:grpSpPr>
        <p:sp>
          <p:nvSpPr>
            <p:cNvPr id="20" name="Freeform 20"/>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21" name="TextBox 21"/>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22" name="Freeform 22"/>
          <p:cNvSpPr/>
          <p:nvPr/>
        </p:nvSpPr>
        <p:spPr>
          <a:xfrm rot="7202450">
            <a:off x="9738131" y="674066"/>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3" name="Freeform 23"/>
          <p:cNvSpPr/>
          <p:nvPr/>
        </p:nvSpPr>
        <p:spPr>
          <a:xfrm rot="3601524">
            <a:off x="9849527" y="9471004"/>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4" name="TextBox 24"/>
          <p:cNvSpPr txBox="1"/>
          <p:nvPr/>
        </p:nvSpPr>
        <p:spPr>
          <a:xfrm>
            <a:off x="833512" y="485482"/>
            <a:ext cx="9361471" cy="800100"/>
          </a:xfrm>
          <a:prstGeom prst="rect">
            <a:avLst/>
          </a:prstGeom>
        </p:spPr>
        <p:txBody>
          <a:bodyPr lIns="0" tIns="0" rIns="0" bIns="0" rtlCol="0" anchor="t">
            <a:spAutoFit/>
          </a:bodyPr>
          <a:lstStyle/>
          <a:p>
            <a:pPr algn="ctr">
              <a:lnSpc>
                <a:spcPts val="6299"/>
              </a:lnSpc>
              <a:spcBef>
                <a:spcPct val="0"/>
              </a:spcBef>
            </a:pPr>
            <a:r>
              <a:rPr lang="en-US" sz="4499">
                <a:solidFill>
                  <a:srgbClr val="000000"/>
                </a:solidFill>
                <a:latin typeface="Poppins Bold"/>
              </a:rPr>
              <a:t>Glossary of Terms </a:t>
            </a:r>
          </a:p>
        </p:txBody>
      </p:sp>
      <p:sp>
        <p:nvSpPr>
          <p:cNvPr id="25" name="TextBox 25"/>
          <p:cNvSpPr txBox="1"/>
          <p:nvPr/>
        </p:nvSpPr>
        <p:spPr>
          <a:xfrm>
            <a:off x="702865" y="1888138"/>
            <a:ext cx="10530866" cy="7343140"/>
          </a:xfrm>
          <a:prstGeom prst="rect">
            <a:avLst/>
          </a:prstGeom>
        </p:spPr>
        <p:txBody>
          <a:bodyPr lIns="0" tIns="0" rIns="0" bIns="0" rtlCol="0" anchor="t">
            <a:spAutoFit/>
          </a:bodyPr>
          <a:lstStyle/>
          <a:p>
            <a:pPr algn="l">
              <a:lnSpc>
                <a:spcPts val="2659"/>
              </a:lnSpc>
              <a:spcBef>
                <a:spcPct val="0"/>
              </a:spcBef>
            </a:pPr>
            <a:r>
              <a:rPr lang="en-US" sz="1899">
                <a:solidFill>
                  <a:srgbClr val="000000"/>
                </a:solidFill>
                <a:latin typeface="Poppins"/>
              </a:rPr>
              <a:t>42 CFR Part 2: The Confidentiality of Substance Use Disorder Patient Records regulation, 42 CFR Part 2 (“Part 2”), governs confidentiality for people seeking treatment for substance use disorders from federally assisted programs. Part 2 protects the confidentiality of records relating to the identity, diagnosis, prognosis, or </a:t>
            </a:r>
          </a:p>
          <a:p>
            <a:pPr algn="l">
              <a:lnSpc>
                <a:spcPts val="2659"/>
              </a:lnSpc>
              <a:spcBef>
                <a:spcPct val="0"/>
              </a:spcBef>
            </a:pPr>
            <a:r>
              <a:rPr lang="en-US" sz="1899">
                <a:solidFill>
                  <a:srgbClr val="000000"/>
                </a:solidFill>
                <a:latin typeface="Poppins"/>
              </a:rPr>
              <a:t>treatment of any patient records that are maintained in connection with the performance of any federally assisted program or activity relating to substance use disorder education, prevention, training, treatment, rehabilitation, or research.</a:t>
            </a:r>
          </a:p>
          <a:p>
            <a:pPr algn="l">
              <a:lnSpc>
                <a:spcPts val="2659"/>
              </a:lnSpc>
              <a:spcBef>
                <a:spcPct val="0"/>
              </a:spcBef>
            </a:pPr>
            <a:endParaRPr lang="en-US" sz="1899">
              <a:solidFill>
                <a:srgbClr val="000000"/>
              </a:solidFill>
              <a:latin typeface="Poppins"/>
            </a:endParaRPr>
          </a:p>
          <a:p>
            <a:pPr algn="l">
              <a:lnSpc>
                <a:spcPts val="2659"/>
              </a:lnSpc>
              <a:spcBef>
                <a:spcPct val="0"/>
              </a:spcBef>
            </a:pPr>
            <a:r>
              <a:rPr lang="en-US" sz="1899">
                <a:solidFill>
                  <a:srgbClr val="000000"/>
                </a:solidFill>
                <a:latin typeface="Poppins"/>
              </a:rPr>
              <a:t>Adjudication: The action or process of resolving a court case, which in many jurisdictions results in a decision, finding, or verdict on the charge or matter at hand.</a:t>
            </a:r>
          </a:p>
          <a:p>
            <a:pPr algn="l">
              <a:lnSpc>
                <a:spcPts val="2659"/>
              </a:lnSpc>
              <a:spcBef>
                <a:spcPct val="0"/>
              </a:spcBef>
            </a:pPr>
            <a:endParaRPr lang="en-US" sz="1899">
              <a:solidFill>
                <a:srgbClr val="000000"/>
              </a:solidFill>
              <a:latin typeface="Poppins"/>
            </a:endParaRPr>
          </a:p>
          <a:p>
            <a:pPr algn="l">
              <a:lnSpc>
                <a:spcPts val="2659"/>
              </a:lnSpc>
              <a:spcBef>
                <a:spcPct val="0"/>
              </a:spcBef>
            </a:pPr>
            <a:r>
              <a:rPr lang="en-US" sz="1899">
                <a:solidFill>
                  <a:srgbClr val="000000"/>
                </a:solidFill>
                <a:latin typeface="Poppins"/>
              </a:rPr>
              <a:t>Appeal: A request made after a trial, asking another court (usually the court of appeals) to decide whether the trial was conducted properly. To make such a request is “to appeal” or “to take an appeal.”</a:t>
            </a:r>
          </a:p>
          <a:p>
            <a:pPr algn="l">
              <a:lnSpc>
                <a:spcPts val="2659"/>
              </a:lnSpc>
              <a:spcBef>
                <a:spcPct val="0"/>
              </a:spcBef>
            </a:pPr>
            <a:endParaRPr lang="en-US" sz="1899">
              <a:solidFill>
                <a:srgbClr val="000000"/>
              </a:solidFill>
              <a:latin typeface="Poppins"/>
            </a:endParaRPr>
          </a:p>
          <a:p>
            <a:pPr algn="l">
              <a:lnSpc>
                <a:spcPts val="2659"/>
              </a:lnSpc>
              <a:spcBef>
                <a:spcPct val="0"/>
              </a:spcBef>
            </a:pPr>
            <a:r>
              <a:rPr lang="en-US" sz="1899">
                <a:solidFill>
                  <a:srgbClr val="000000"/>
                </a:solidFill>
                <a:latin typeface="Poppins"/>
              </a:rPr>
              <a:t>Arrest warrant: A written order directing the arrest of a party. Arrest warrants are issued by a judge after a showing of probable cause.</a:t>
            </a:r>
          </a:p>
          <a:p>
            <a:pPr algn="l">
              <a:lnSpc>
                <a:spcPts val="2659"/>
              </a:lnSpc>
              <a:spcBef>
                <a:spcPct val="0"/>
              </a:spcBef>
            </a:pPr>
            <a:endParaRPr lang="en-US" sz="1899">
              <a:solidFill>
                <a:srgbClr val="000000"/>
              </a:solidFill>
              <a:latin typeface="Poppins"/>
            </a:endParaRPr>
          </a:p>
          <a:p>
            <a:pPr algn="l">
              <a:lnSpc>
                <a:spcPts val="2659"/>
              </a:lnSpc>
              <a:spcBef>
                <a:spcPct val="0"/>
              </a:spcBef>
            </a:pPr>
            <a:r>
              <a:rPr lang="en-US" sz="1899">
                <a:solidFill>
                  <a:srgbClr val="000000"/>
                </a:solidFill>
                <a:latin typeface="Poppins"/>
              </a:rPr>
              <a:t>Bail: Security given for the release of a criminal defendant or witness from legal custody (usually in the form of money) to secure his/her appearance on the day and time appointed.</a:t>
            </a:r>
          </a:p>
          <a:p>
            <a:pPr algn="l">
              <a:lnSpc>
                <a:spcPts val="2659"/>
              </a:lnSpc>
              <a:spcBef>
                <a:spcPct val="0"/>
              </a:spcBef>
            </a:pPr>
            <a:endParaRPr lang="en-US" sz="1899">
              <a:solidFill>
                <a:srgbClr val="000000"/>
              </a:solidFill>
              <a:latin typeface="Poppin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20670">
            <a:off x="11473469" y="-1183373"/>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98525">
            <a:off x="10481088"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11108791" y="-188058"/>
            <a:ext cx="9212293" cy="10660035"/>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7403592" y="0"/>
                  </a:moveTo>
                  <a:lnTo>
                    <a:pt x="0" y="12823317"/>
                  </a:lnTo>
                  <a:lnTo>
                    <a:pt x="7403592" y="25646762"/>
                  </a:lnTo>
                  <a:lnTo>
                    <a:pt x="22163660" y="25646762"/>
                  </a:lnTo>
                  <a:lnTo>
                    <a:pt x="22163660" y="0"/>
                  </a:lnTo>
                  <a:close/>
                </a:path>
              </a:pathLst>
            </a:custGeom>
            <a:blipFill>
              <a:blip r:embed="rId3"/>
              <a:stretch>
                <a:fillRect l="-36786" r="-36786"/>
              </a:stretch>
            </a:blipFill>
          </p:spPr>
        </p:sp>
      </p:grpSp>
      <p:grpSp>
        <p:nvGrpSpPr>
          <p:cNvPr id="10" name="Group 10"/>
          <p:cNvGrpSpPr/>
          <p:nvPr/>
        </p:nvGrpSpPr>
        <p:grpSpPr>
          <a:xfrm rot="-7195346">
            <a:off x="9937812" y="9036214"/>
            <a:ext cx="6140946" cy="1254998"/>
            <a:chOff x="0" y="0"/>
            <a:chExt cx="1706125" cy="348673"/>
          </a:xfrm>
        </p:grpSpPr>
        <p:sp>
          <p:nvSpPr>
            <p:cNvPr id="11" name="Freeform 11"/>
            <p:cNvSpPr/>
            <p:nvPr/>
          </p:nvSpPr>
          <p:spPr>
            <a:xfrm>
              <a:off x="0" y="0"/>
              <a:ext cx="1706126" cy="348673"/>
            </a:xfrm>
            <a:custGeom>
              <a:avLst/>
              <a:gdLst/>
              <a:ahLst/>
              <a:cxnLst/>
              <a:rect l="l" t="t" r="r" b="b"/>
              <a:pathLst>
                <a:path w="1706126" h="348673">
                  <a:moveTo>
                    <a:pt x="1502926" y="0"/>
                  </a:moveTo>
                  <a:lnTo>
                    <a:pt x="0" y="0"/>
                  </a:lnTo>
                  <a:lnTo>
                    <a:pt x="203200" y="348673"/>
                  </a:lnTo>
                  <a:lnTo>
                    <a:pt x="1706126" y="348673"/>
                  </a:lnTo>
                  <a:lnTo>
                    <a:pt x="1502926" y="0"/>
                  </a:lnTo>
                  <a:close/>
                </a:path>
              </a:pathLst>
            </a:custGeom>
            <a:solidFill>
              <a:srgbClr val="00C2CB"/>
            </a:solidFill>
          </p:spPr>
        </p:sp>
        <p:sp>
          <p:nvSpPr>
            <p:cNvPr id="12" name="TextBox 12"/>
            <p:cNvSpPr txBox="1"/>
            <p:nvPr/>
          </p:nvSpPr>
          <p:spPr>
            <a:xfrm>
              <a:off x="101600" y="-57150"/>
              <a:ext cx="1502925" cy="405823"/>
            </a:xfrm>
            <a:prstGeom prst="rect">
              <a:avLst/>
            </a:prstGeom>
          </p:spPr>
          <p:txBody>
            <a:bodyPr lIns="50800" tIns="50800" rIns="50800" bIns="50800" rtlCol="0" anchor="ctr"/>
            <a:lstStyle/>
            <a:p>
              <a:pPr algn="ctr">
                <a:lnSpc>
                  <a:spcPts val="2659"/>
                </a:lnSpc>
              </a:pPr>
              <a:endParaRPr/>
            </a:p>
          </p:txBody>
        </p:sp>
      </p:grpSp>
      <p:grpSp>
        <p:nvGrpSpPr>
          <p:cNvPr id="13" name="Group 13"/>
          <p:cNvGrpSpPr/>
          <p:nvPr/>
        </p:nvGrpSpPr>
        <p:grpSpPr>
          <a:xfrm rot="-7195346">
            <a:off x="9747933" y="8132832"/>
            <a:ext cx="6004925" cy="310071"/>
            <a:chOff x="0" y="0"/>
            <a:chExt cx="6752503" cy="348673"/>
          </a:xfrm>
        </p:grpSpPr>
        <p:sp>
          <p:nvSpPr>
            <p:cNvPr id="14" name="Freeform 14"/>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15" name="TextBox 15"/>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grpSp>
        <p:nvGrpSpPr>
          <p:cNvPr id="16" name="Group 16"/>
          <p:cNvGrpSpPr/>
          <p:nvPr/>
        </p:nvGrpSpPr>
        <p:grpSpPr>
          <a:xfrm rot="-7195346">
            <a:off x="7602988" y="9533728"/>
            <a:ext cx="14916264" cy="1652655"/>
            <a:chOff x="0" y="0"/>
            <a:chExt cx="3146997" cy="348673"/>
          </a:xfrm>
        </p:grpSpPr>
        <p:sp>
          <p:nvSpPr>
            <p:cNvPr id="17" name="Freeform 17"/>
            <p:cNvSpPr/>
            <p:nvPr/>
          </p:nvSpPr>
          <p:spPr>
            <a:xfrm>
              <a:off x="0" y="0"/>
              <a:ext cx="3146997" cy="348673"/>
            </a:xfrm>
            <a:custGeom>
              <a:avLst/>
              <a:gdLst/>
              <a:ahLst/>
              <a:cxnLst/>
              <a:rect l="l" t="t" r="r" b="b"/>
              <a:pathLst>
                <a:path w="3146997" h="348673">
                  <a:moveTo>
                    <a:pt x="2943797" y="0"/>
                  </a:moveTo>
                  <a:lnTo>
                    <a:pt x="0" y="0"/>
                  </a:lnTo>
                  <a:lnTo>
                    <a:pt x="203200" y="348673"/>
                  </a:lnTo>
                  <a:lnTo>
                    <a:pt x="3146997" y="348673"/>
                  </a:lnTo>
                  <a:lnTo>
                    <a:pt x="2943797" y="0"/>
                  </a:lnTo>
                  <a:close/>
                </a:path>
              </a:pathLst>
            </a:custGeom>
            <a:solidFill>
              <a:srgbClr val="003D60"/>
            </a:solidFill>
          </p:spPr>
        </p:sp>
        <p:sp>
          <p:nvSpPr>
            <p:cNvPr id="18" name="TextBox 18"/>
            <p:cNvSpPr txBox="1"/>
            <p:nvPr/>
          </p:nvSpPr>
          <p:spPr>
            <a:xfrm>
              <a:off x="101600" y="-57150"/>
              <a:ext cx="2943797" cy="405823"/>
            </a:xfrm>
            <a:prstGeom prst="rect">
              <a:avLst/>
            </a:prstGeom>
          </p:spPr>
          <p:txBody>
            <a:bodyPr lIns="50800" tIns="50800" rIns="50800" bIns="50800" rtlCol="0" anchor="ctr"/>
            <a:lstStyle/>
            <a:p>
              <a:pPr algn="ctr">
                <a:lnSpc>
                  <a:spcPts val="2659"/>
                </a:lnSpc>
              </a:pPr>
              <a:endParaRPr/>
            </a:p>
          </p:txBody>
        </p:sp>
      </p:grpSp>
      <p:grpSp>
        <p:nvGrpSpPr>
          <p:cNvPr id="19" name="Group 19"/>
          <p:cNvGrpSpPr/>
          <p:nvPr/>
        </p:nvGrpSpPr>
        <p:grpSpPr>
          <a:xfrm>
            <a:off x="11377307" y="-698608"/>
            <a:ext cx="3086100" cy="2700338"/>
            <a:chOff x="0" y="0"/>
            <a:chExt cx="812800" cy="711200"/>
          </a:xfrm>
        </p:grpSpPr>
        <p:sp>
          <p:nvSpPr>
            <p:cNvPr id="20" name="Freeform 20"/>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21" name="TextBox 21"/>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22" name="Freeform 22"/>
          <p:cNvSpPr/>
          <p:nvPr/>
        </p:nvSpPr>
        <p:spPr>
          <a:xfrm rot="7202450">
            <a:off x="9738131" y="674066"/>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3" name="Freeform 23"/>
          <p:cNvSpPr/>
          <p:nvPr/>
        </p:nvSpPr>
        <p:spPr>
          <a:xfrm rot="3601524">
            <a:off x="9849527" y="9471004"/>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4" name="TextBox 24"/>
          <p:cNvSpPr txBox="1"/>
          <p:nvPr/>
        </p:nvSpPr>
        <p:spPr>
          <a:xfrm>
            <a:off x="833512" y="485482"/>
            <a:ext cx="9361471" cy="800100"/>
          </a:xfrm>
          <a:prstGeom prst="rect">
            <a:avLst/>
          </a:prstGeom>
        </p:spPr>
        <p:txBody>
          <a:bodyPr lIns="0" tIns="0" rIns="0" bIns="0" rtlCol="0" anchor="t">
            <a:spAutoFit/>
          </a:bodyPr>
          <a:lstStyle/>
          <a:p>
            <a:pPr algn="ctr">
              <a:lnSpc>
                <a:spcPts val="6299"/>
              </a:lnSpc>
              <a:spcBef>
                <a:spcPct val="0"/>
              </a:spcBef>
            </a:pPr>
            <a:r>
              <a:rPr lang="en-US" sz="4499">
                <a:solidFill>
                  <a:srgbClr val="000000"/>
                </a:solidFill>
                <a:latin typeface="Poppins Bold"/>
              </a:rPr>
              <a:t>Glossary of Terms </a:t>
            </a:r>
          </a:p>
        </p:txBody>
      </p:sp>
      <p:sp>
        <p:nvSpPr>
          <p:cNvPr id="25" name="TextBox 25"/>
          <p:cNvSpPr txBox="1"/>
          <p:nvPr/>
        </p:nvSpPr>
        <p:spPr>
          <a:xfrm>
            <a:off x="702865" y="1888138"/>
            <a:ext cx="10096419" cy="7009765"/>
          </a:xfrm>
          <a:prstGeom prst="rect">
            <a:avLst/>
          </a:prstGeom>
        </p:spPr>
        <p:txBody>
          <a:bodyPr lIns="0" tIns="0" rIns="0" bIns="0" rtlCol="0" anchor="t">
            <a:spAutoFit/>
          </a:bodyPr>
          <a:lstStyle/>
          <a:p>
            <a:pPr algn="l">
              <a:lnSpc>
                <a:spcPts val="2659"/>
              </a:lnSpc>
            </a:pPr>
            <a:r>
              <a:rPr lang="en-US" sz="1899">
                <a:solidFill>
                  <a:srgbClr val="000000"/>
                </a:solidFill>
                <a:latin typeface="Poppins"/>
              </a:rPr>
              <a:t>Behavioral health: “A state of mental/emotional being and/or choices and actions that affect wellness. Behavioral health problems include substance abuse or misuse, alcohol and drug addiction, serious psychological distress, suicide, and mental and substance use disorders.”</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Booking: Procedure in which a jail records information about a person taken into custody by law enforcement and placed in the jail’s custody.</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Charge: The law that the police believe the defendant has broken.</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Community-based provider: An agency or individual that delivers services in a community setting versus an institution, such as a hospital, jail, or prison. </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Community corrections: Correctional services, often called probation and/or parole, which are delivered in the community rather than prison or jail. People under the oversight of community corrections may be serving the remainder of a sentence or may be required by state statute to remain under oversight for a set period of time following release from a jail or prison. In some areas, probation agencies also provide oversight to post-adjudication treatment court program participants during their participation in the treatment court program.</a:t>
            </a:r>
          </a:p>
          <a:p>
            <a:pPr algn="l">
              <a:lnSpc>
                <a:spcPts val="2659"/>
              </a:lnSpc>
              <a:spcBef>
                <a:spcPct val="0"/>
              </a:spcBef>
            </a:pPr>
            <a:endParaRPr lang="en-US" sz="1899">
              <a:solidFill>
                <a:srgbClr val="000000"/>
              </a:solidFill>
              <a:latin typeface="Poppin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20670">
            <a:off x="11473469" y="-1183373"/>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98525">
            <a:off x="10481088"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11108791" y="-188058"/>
            <a:ext cx="9212293" cy="10660035"/>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7403592" y="0"/>
                  </a:moveTo>
                  <a:lnTo>
                    <a:pt x="0" y="12823317"/>
                  </a:lnTo>
                  <a:lnTo>
                    <a:pt x="7403592" y="25646762"/>
                  </a:lnTo>
                  <a:lnTo>
                    <a:pt x="22163660" y="25646762"/>
                  </a:lnTo>
                  <a:lnTo>
                    <a:pt x="22163660" y="0"/>
                  </a:lnTo>
                  <a:close/>
                </a:path>
              </a:pathLst>
            </a:custGeom>
            <a:blipFill>
              <a:blip r:embed="rId3"/>
              <a:stretch>
                <a:fillRect l="-36786" r="-36786"/>
              </a:stretch>
            </a:blipFill>
          </p:spPr>
        </p:sp>
      </p:grpSp>
      <p:grpSp>
        <p:nvGrpSpPr>
          <p:cNvPr id="10" name="Group 10"/>
          <p:cNvGrpSpPr/>
          <p:nvPr/>
        </p:nvGrpSpPr>
        <p:grpSpPr>
          <a:xfrm rot="-7195346">
            <a:off x="9937812" y="9036214"/>
            <a:ext cx="6140946" cy="1254998"/>
            <a:chOff x="0" y="0"/>
            <a:chExt cx="1706125" cy="348673"/>
          </a:xfrm>
        </p:grpSpPr>
        <p:sp>
          <p:nvSpPr>
            <p:cNvPr id="11" name="Freeform 11"/>
            <p:cNvSpPr/>
            <p:nvPr/>
          </p:nvSpPr>
          <p:spPr>
            <a:xfrm>
              <a:off x="0" y="0"/>
              <a:ext cx="1706126" cy="348673"/>
            </a:xfrm>
            <a:custGeom>
              <a:avLst/>
              <a:gdLst/>
              <a:ahLst/>
              <a:cxnLst/>
              <a:rect l="l" t="t" r="r" b="b"/>
              <a:pathLst>
                <a:path w="1706126" h="348673">
                  <a:moveTo>
                    <a:pt x="1502926" y="0"/>
                  </a:moveTo>
                  <a:lnTo>
                    <a:pt x="0" y="0"/>
                  </a:lnTo>
                  <a:lnTo>
                    <a:pt x="203200" y="348673"/>
                  </a:lnTo>
                  <a:lnTo>
                    <a:pt x="1706126" y="348673"/>
                  </a:lnTo>
                  <a:lnTo>
                    <a:pt x="1502926" y="0"/>
                  </a:lnTo>
                  <a:close/>
                </a:path>
              </a:pathLst>
            </a:custGeom>
            <a:solidFill>
              <a:srgbClr val="00C2CB"/>
            </a:solidFill>
          </p:spPr>
        </p:sp>
        <p:sp>
          <p:nvSpPr>
            <p:cNvPr id="12" name="TextBox 12"/>
            <p:cNvSpPr txBox="1"/>
            <p:nvPr/>
          </p:nvSpPr>
          <p:spPr>
            <a:xfrm>
              <a:off x="101600" y="-57150"/>
              <a:ext cx="1502925" cy="405823"/>
            </a:xfrm>
            <a:prstGeom prst="rect">
              <a:avLst/>
            </a:prstGeom>
          </p:spPr>
          <p:txBody>
            <a:bodyPr lIns="50800" tIns="50800" rIns="50800" bIns="50800" rtlCol="0" anchor="ctr"/>
            <a:lstStyle/>
            <a:p>
              <a:pPr algn="ctr">
                <a:lnSpc>
                  <a:spcPts val="2659"/>
                </a:lnSpc>
              </a:pPr>
              <a:endParaRPr/>
            </a:p>
          </p:txBody>
        </p:sp>
      </p:grpSp>
      <p:grpSp>
        <p:nvGrpSpPr>
          <p:cNvPr id="13" name="Group 13"/>
          <p:cNvGrpSpPr/>
          <p:nvPr/>
        </p:nvGrpSpPr>
        <p:grpSpPr>
          <a:xfrm rot="-7195346">
            <a:off x="9747933" y="8132832"/>
            <a:ext cx="6004925" cy="310071"/>
            <a:chOff x="0" y="0"/>
            <a:chExt cx="6752503" cy="348673"/>
          </a:xfrm>
        </p:grpSpPr>
        <p:sp>
          <p:nvSpPr>
            <p:cNvPr id="14" name="Freeform 14"/>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15" name="TextBox 15"/>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grpSp>
        <p:nvGrpSpPr>
          <p:cNvPr id="16" name="Group 16"/>
          <p:cNvGrpSpPr/>
          <p:nvPr/>
        </p:nvGrpSpPr>
        <p:grpSpPr>
          <a:xfrm rot="-7195346">
            <a:off x="7602988" y="9533728"/>
            <a:ext cx="14916264" cy="1652655"/>
            <a:chOff x="0" y="0"/>
            <a:chExt cx="3146997" cy="348673"/>
          </a:xfrm>
        </p:grpSpPr>
        <p:sp>
          <p:nvSpPr>
            <p:cNvPr id="17" name="Freeform 17"/>
            <p:cNvSpPr/>
            <p:nvPr/>
          </p:nvSpPr>
          <p:spPr>
            <a:xfrm>
              <a:off x="0" y="0"/>
              <a:ext cx="3146997" cy="348673"/>
            </a:xfrm>
            <a:custGeom>
              <a:avLst/>
              <a:gdLst/>
              <a:ahLst/>
              <a:cxnLst/>
              <a:rect l="l" t="t" r="r" b="b"/>
              <a:pathLst>
                <a:path w="3146997" h="348673">
                  <a:moveTo>
                    <a:pt x="2943797" y="0"/>
                  </a:moveTo>
                  <a:lnTo>
                    <a:pt x="0" y="0"/>
                  </a:lnTo>
                  <a:lnTo>
                    <a:pt x="203200" y="348673"/>
                  </a:lnTo>
                  <a:lnTo>
                    <a:pt x="3146997" y="348673"/>
                  </a:lnTo>
                  <a:lnTo>
                    <a:pt x="2943797" y="0"/>
                  </a:lnTo>
                  <a:close/>
                </a:path>
              </a:pathLst>
            </a:custGeom>
            <a:solidFill>
              <a:srgbClr val="003D60"/>
            </a:solidFill>
          </p:spPr>
        </p:sp>
        <p:sp>
          <p:nvSpPr>
            <p:cNvPr id="18" name="TextBox 18"/>
            <p:cNvSpPr txBox="1"/>
            <p:nvPr/>
          </p:nvSpPr>
          <p:spPr>
            <a:xfrm>
              <a:off x="101600" y="-57150"/>
              <a:ext cx="2943797" cy="405823"/>
            </a:xfrm>
            <a:prstGeom prst="rect">
              <a:avLst/>
            </a:prstGeom>
          </p:spPr>
          <p:txBody>
            <a:bodyPr lIns="50800" tIns="50800" rIns="50800" bIns="50800" rtlCol="0" anchor="ctr"/>
            <a:lstStyle/>
            <a:p>
              <a:pPr algn="ctr">
                <a:lnSpc>
                  <a:spcPts val="2659"/>
                </a:lnSpc>
              </a:pPr>
              <a:endParaRPr/>
            </a:p>
          </p:txBody>
        </p:sp>
      </p:grpSp>
      <p:grpSp>
        <p:nvGrpSpPr>
          <p:cNvPr id="19" name="Group 19"/>
          <p:cNvGrpSpPr/>
          <p:nvPr/>
        </p:nvGrpSpPr>
        <p:grpSpPr>
          <a:xfrm>
            <a:off x="11377307" y="-698608"/>
            <a:ext cx="3086100" cy="2700338"/>
            <a:chOff x="0" y="0"/>
            <a:chExt cx="812800" cy="711200"/>
          </a:xfrm>
        </p:grpSpPr>
        <p:sp>
          <p:nvSpPr>
            <p:cNvPr id="20" name="Freeform 20"/>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21" name="TextBox 21"/>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22" name="Freeform 22"/>
          <p:cNvSpPr/>
          <p:nvPr/>
        </p:nvSpPr>
        <p:spPr>
          <a:xfrm rot="7202450">
            <a:off x="9738131" y="674066"/>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3" name="Freeform 23"/>
          <p:cNvSpPr/>
          <p:nvPr/>
        </p:nvSpPr>
        <p:spPr>
          <a:xfrm rot="3601524">
            <a:off x="9849527" y="9471004"/>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4" name="TextBox 24"/>
          <p:cNvSpPr txBox="1"/>
          <p:nvPr/>
        </p:nvSpPr>
        <p:spPr>
          <a:xfrm>
            <a:off x="833512" y="485482"/>
            <a:ext cx="9361471" cy="800100"/>
          </a:xfrm>
          <a:prstGeom prst="rect">
            <a:avLst/>
          </a:prstGeom>
        </p:spPr>
        <p:txBody>
          <a:bodyPr lIns="0" tIns="0" rIns="0" bIns="0" rtlCol="0" anchor="t">
            <a:spAutoFit/>
          </a:bodyPr>
          <a:lstStyle/>
          <a:p>
            <a:pPr algn="ctr">
              <a:lnSpc>
                <a:spcPts val="6299"/>
              </a:lnSpc>
              <a:spcBef>
                <a:spcPct val="0"/>
              </a:spcBef>
            </a:pPr>
            <a:r>
              <a:rPr lang="en-US" sz="4499">
                <a:solidFill>
                  <a:srgbClr val="000000"/>
                </a:solidFill>
                <a:latin typeface="Poppins Bold"/>
              </a:rPr>
              <a:t>Glossary of Terms </a:t>
            </a:r>
          </a:p>
        </p:txBody>
      </p:sp>
      <p:sp>
        <p:nvSpPr>
          <p:cNvPr id="25" name="TextBox 25"/>
          <p:cNvSpPr txBox="1"/>
          <p:nvPr/>
        </p:nvSpPr>
        <p:spPr>
          <a:xfrm>
            <a:off x="702865" y="1888138"/>
            <a:ext cx="9630940" cy="7343140"/>
          </a:xfrm>
          <a:prstGeom prst="rect">
            <a:avLst/>
          </a:prstGeom>
        </p:spPr>
        <p:txBody>
          <a:bodyPr lIns="0" tIns="0" rIns="0" bIns="0" rtlCol="0" anchor="t">
            <a:spAutoFit/>
          </a:bodyPr>
          <a:lstStyle/>
          <a:p>
            <a:pPr algn="l">
              <a:lnSpc>
                <a:spcPts val="2659"/>
              </a:lnSpc>
            </a:pPr>
            <a:r>
              <a:rPr lang="en-US" sz="1899">
                <a:solidFill>
                  <a:srgbClr val="000000"/>
                </a:solidFill>
                <a:latin typeface="Poppins"/>
              </a:rPr>
              <a:t>Community supervision: The activities involved in providing oversight to people who are under community corrections. In some areas, probation agencies also provide community supervision to post-adjudication treatment court program participants during their participation in the treatment court program. </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Co-morbid disorders: The presence of two chronic diseases or conditions in a patient. </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Co-occurring disorders: The coexistence of both behavioral health and substance use disorder(s); may include polysubstance use disorders, which are substance use disorders involving more than one type of drug. </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Criminogenic factors: Criminogenic factors are risks and needs that research has demonstrated increase an individual’s likelihood of re-offense. </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Criminogenic needs: Dynamic or changeable factors that increase an individual’s likelihood of re-offense but can be remedied or lessened through appropriate interventions or services. </a:t>
            </a:r>
          </a:p>
          <a:p>
            <a:pPr algn="l">
              <a:lnSpc>
                <a:spcPts val="2659"/>
              </a:lnSpc>
            </a:pPr>
            <a:endParaRPr lang="en-US" sz="1899">
              <a:solidFill>
                <a:srgbClr val="000000"/>
              </a:solidFill>
              <a:latin typeface="Poppins"/>
            </a:endParaRPr>
          </a:p>
          <a:p>
            <a:pPr algn="l">
              <a:lnSpc>
                <a:spcPts val="2659"/>
              </a:lnSpc>
              <a:spcBef>
                <a:spcPct val="0"/>
              </a:spcBef>
            </a:pPr>
            <a:r>
              <a:rPr lang="en-US" sz="1899">
                <a:solidFill>
                  <a:srgbClr val="000000"/>
                </a:solidFill>
                <a:latin typeface="Poppins"/>
              </a:rPr>
              <a:t>Criminogenic risk: The likelihood that an individual will engage in future illegal behavior in the form of a new crime or because of failure to comply with probation or parole conditions.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20670">
            <a:off x="11473469" y="-1183373"/>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98525">
            <a:off x="10481088"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11108791" y="-188058"/>
            <a:ext cx="9212293" cy="10660035"/>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7403592" y="0"/>
                  </a:moveTo>
                  <a:lnTo>
                    <a:pt x="0" y="12823317"/>
                  </a:lnTo>
                  <a:lnTo>
                    <a:pt x="7403592" y="25646762"/>
                  </a:lnTo>
                  <a:lnTo>
                    <a:pt x="22163660" y="25646762"/>
                  </a:lnTo>
                  <a:lnTo>
                    <a:pt x="22163660" y="0"/>
                  </a:lnTo>
                  <a:close/>
                </a:path>
              </a:pathLst>
            </a:custGeom>
            <a:blipFill>
              <a:blip r:embed="rId3"/>
              <a:stretch>
                <a:fillRect l="-36786" r="-36786"/>
              </a:stretch>
            </a:blipFill>
          </p:spPr>
        </p:sp>
      </p:grpSp>
      <p:grpSp>
        <p:nvGrpSpPr>
          <p:cNvPr id="10" name="Group 10"/>
          <p:cNvGrpSpPr/>
          <p:nvPr/>
        </p:nvGrpSpPr>
        <p:grpSpPr>
          <a:xfrm rot="-7195346">
            <a:off x="9937812" y="9036214"/>
            <a:ext cx="6140946" cy="1254998"/>
            <a:chOff x="0" y="0"/>
            <a:chExt cx="1706125" cy="348673"/>
          </a:xfrm>
        </p:grpSpPr>
        <p:sp>
          <p:nvSpPr>
            <p:cNvPr id="11" name="Freeform 11"/>
            <p:cNvSpPr/>
            <p:nvPr/>
          </p:nvSpPr>
          <p:spPr>
            <a:xfrm>
              <a:off x="0" y="0"/>
              <a:ext cx="1706126" cy="348673"/>
            </a:xfrm>
            <a:custGeom>
              <a:avLst/>
              <a:gdLst/>
              <a:ahLst/>
              <a:cxnLst/>
              <a:rect l="l" t="t" r="r" b="b"/>
              <a:pathLst>
                <a:path w="1706126" h="348673">
                  <a:moveTo>
                    <a:pt x="1502926" y="0"/>
                  </a:moveTo>
                  <a:lnTo>
                    <a:pt x="0" y="0"/>
                  </a:lnTo>
                  <a:lnTo>
                    <a:pt x="203200" y="348673"/>
                  </a:lnTo>
                  <a:lnTo>
                    <a:pt x="1706126" y="348673"/>
                  </a:lnTo>
                  <a:lnTo>
                    <a:pt x="1502926" y="0"/>
                  </a:lnTo>
                  <a:close/>
                </a:path>
              </a:pathLst>
            </a:custGeom>
            <a:solidFill>
              <a:srgbClr val="00C2CB"/>
            </a:solidFill>
          </p:spPr>
        </p:sp>
        <p:sp>
          <p:nvSpPr>
            <p:cNvPr id="12" name="TextBox 12"/>
            <p:cNvSpPr txBox="1"/>
            <p:nvPr/>
          </p:nvSpPr>
          <p:spPr>
            <a:xfrm>
              <a:off x="101600" y="-57150"/>
              <a:ext cx="1502925" cy="405823"/>
            </a:xfrm>
            <a:prstGeom prst="rect">
              <a:avLst/>
            </a:prstGeom>
          </p:spPr>
          <p:txBody>
            <a:bodyPr lIns="50800" tIns="50800" rIns="50800" bIns="50800" rtlCol="0" anchor="ctr"/>
            <a:lstStyle/>
            <a:p>
              <a:pPr algn="ctr">
                <a:lnSpc>
                  <a:spcPts val="2659"/>
                </a:lnSpc>
              </a:pPr>
              <a:endParaRPr/>
            </a:p>
          </p:txBody>
        </p:sp>
      </p:grpSp>
      <p:grpSp>
        <p:nvGrpSpPr>
          <p:cNvPr id="13" name="Group 13"/>
          <p:cNvGrpSpPr/>
          <p:nvPr/>
        </p:nvGrpSpPr>
        <p:grpSpPr>
          <a:xfrm rot="-7195346">
            <a:off x="9747933" y="8132832"/>
            <a:ext cx="6004925" cy="310071"/>
            <a:chOff x="0" y="0"/>
            <a:chExt cx="6752503" cy="348673"/>
          </a:xfrm>
        </p:grpSpPr>
        <p:sp>
          <p:nvSpPr>
            <p:cNvPr id="14" name="Freeform 14"/>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15" name="TextBox 15"/>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grpSp>
        <p:nvGrpSpPr>
          <p:cNvPr id="16" name="Group 16"/>
          <p:cNvGrpSpPr/>
          <p:nvPr/>
        </p:nvGrpSpPr>
        <p:grpSpPr>
          <a:xfrm rot="-7195346">
            <a:off x="7602988" y="9533728"/>
            <a:ext cx="14916264" cy="1652655"/>
            <a:chOff x="0" y="0"/>
            <a:chExt cx="3146997" cy="348673"/>
          </a:xfrm>
        </p:grpSpPr>
        <p:sp>
          <p:nvSpPr>
            <p:cNvPr id="17" name="Freeform 17"/>
            <p:cNvSpPr/>
            <p:nvPr/>
          </p:nvSpPr>
          <p:spPr>
            <a:xfrm>
              <a:off x="0" y="0"/>
              <a:ext cx="3146997" cy="348673"/>
            </a:xfrm>
            <a:custGeom>
              <a:avLst/>
              <a:gdLst/>
              <a:ahLst/>
              <a:cxnLst/>
              <a:rect l="l" t="t" r="r" b="b"/>
              <a:pathLst>
                <a:path w="3146997" h="348673">
                  <a:moveTo>
                    <a:pt x="2943797" y="0"/>
                  </a:moveTo>
                  <a:lnTo>
                    <a:pt x="0" y="0"/>
                  </a:lnTo>
                  <a:lnTo>
                    <a:pt x="203200" y="348673"/>
                  </a:lnTo>
                  <a:lnTo>
                    <a:pt x="3146997" y="348673"/>
                  </a:lnTo>
                  <a:lnTo>
                    <a:pt x="2943797" y="0"/>
                  </a:lnTo>
                  <a:close/>
                </a:path>
              </a:pathLst>
            </a:custGeom>
            <a:solidFill>
              <a:srgbClr val="003D60"/>
            </a:solidFill>
          </p:spPr>
        </p:sp>
        <p:sp>
          <p:nvSpPr>
            <p:cNvPr id="18" name="TextBox 18"/>
            <p:cNvSpPr txBox="1"/>
            <p:nvPr/>
          </p:nvSpPr>
          <p:spPr>
            <a:xfrm>
              <a:off x="101600" y="-57150"/>
              <a:ext cx="2943797" cy="405823"/>
            </a:xfrm>
            <a:prstGeom prst="rect">
              <a:avLst/>
            </a:prstGeom>
          </p:spPr>
          <p:txBody>
            <a:bodyPr lIns="50800" tIns="50800" rIns="50800" bIns="50800" rtlCol="0" anchor="ctr"/>
            <a:lstStyle/>
            <a:p>
              <a:pPr algn="ctr">
                <a:lnSpc>
                  <a:spcPts val="2659"/>
                </a:lnSpc>
              </a:pPr>
              <a:endParaRPr/>
            </a:p>
          </p:txBody>
        </p:sp>
      </p:grpSp>
      <p:grpSp>
        <p:nvGrpSpPr>
          <p:cNvPr id="19" name="Group 19"/>
          <p:cNvGrpSpPr/>
          <p:nvPr/>
        </p:nvGrpSpPr>
        <p:grpSpPr>
          <a:xfrm>
            <a:off x="11377307" y="-698608"/>
            <a:ext cx="3086100" cy="2700338"/>
            <a:chOff x="0" y="0"/>
            <a:chExt cx="812800" cy="711200"/>
          </a:xfrm>
        </p:grpSpPr>
        <p:sp>
          <p:nvSpPr>
            <p:cNvPr id="20" name="Freeform 20"/>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21" name="TextBox 21"/>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22" name="Freeform 22"/>
          <p:cNvSpPr/>
          <p:nvPr/>
        </p:nvSpPr>
        <p:spPr>
          <a:xfrm rot="7202450">
            <a:off x="9738131" y="674066"/>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3" name="Freeform 23"/>
          <p:cNvSpPr/>
          <p:nvPr/>
        </p:nvSpPr>
        <p:spPr>
          <a:xfrm rot="3601524">
            <a:off x="9849527" y="9471004"/>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4" name="TextBox 24"/>
          <p:cNvSpPr txBox="1"/>
          <p:nvPr/>
        </p:nvSpPr>
        <p:spPr>
          <a:xfrm>
            <a:off x="833512" y="485482"/>
            <a:ext cx="9361471" cy="800100"/>
          </a:xfrm>
          <a:prstGeom prst="rect">
            <a:avLst/>
          </a:prstGeom>
        </p:spPr>
        <p:txBody>
          <a:bodyPr lIns="0" tIns="0" rIns="0" bIns="0" rtlCol="0" anchor="t">
            <a:spAutoFit/>
          </a:bodyPr>
          <a:lstStyle/>
          <a:p>
            <a:pPr algn="ctr">
              <a:lnSpc>
                <a:spcPts val="6299"/>
              </a:lnSpc>
              <a:spcBef>
                <a:spcPct val="0"/>
              </a:spcBef>
            </a:pPr>
            <a:r>
              <a:rPr lang="en-US" sz="4499">
                <a:solidFill>
                  <a:srgbClr val="000000"/>
                </a:solidFill>
                <a:latin typeface="Poppins Bold"/>
              </a:rPr>
              <a:t>Glossary of Terms </a:t>
            </a:r>
          </a:p>
        </p:txBody>
      </p:sp>
      <p:sp>
        <p:nvSpPr>
          <p:cNvPr id="25" name="TextBox 25"/>
          <p:cNvSpPr txBox="1"/>
          <p:nvPr/>
        </p:nvSpPr>
        <p:spPr>
          <a:xfrm>
            <a:off x="702865" y="1888138"/>
            <a:ext cx="9492119" cy="7676515"/>
          </a:xfrm>
          <a:prstGeom prst="rect">
            <a:avLst/>
          </a:prstGeom>
        </p:spPr>
        <p:txBody>
          <a:bodyPr lIns="0" tIns="0" rIns="0" bIns="0" rtlCol="0" anchor="t">
            <a:spAutoFit/>
          </a:bodyPr>
          <a:lstStyle/>
          <a:p>
            <a:pPr algn="l">
              <a:lnSpc>
                <a:spcPts val="2659"/>
              </a:lnSpc>
            </a:pPr>
            <a:r>
              <a:rPr lang="en-US" sz="1899">
                <a:solidFill>
                  <a:srgbClr val="000000"/>
                </a:solidFill>
                <a:latin typeface="Poppins"/>
              </a:rPr>
              <a:t>Crisis Intervention Teams (CIT): An evidence-based program for first responders that provides training, resources, and partnerships to support the diversion of people with mental illness or co-occurring mental and substance use disorders from arrest or a jail stay into treatment or services. </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Diversion: The process of channeling a person away from the justice system and placement into services or treatment to address symptoms and underlying causes leading to justice involvement. </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Federally Qualified Health Centers (FQHC): Community-based health care providers funded by the Health Resources and Services Administration (HRSA) to provide primary and preventive health care, dental care, and behavioral health services to persons of all ages on a sliding scale basis. FQHCs are located in underserved areas and can provide a partnership for linking individuals with primary and preventative care. </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Felony: A crime regarded more serious than a misdemeanor and usually carrying a penalty of more than a year in prison. </a:t>
            </a:r>
          </a:p>
          <a:p>
            <a:pPr algn="l">
              <a:lnSpc>
                <a:spcPts val="2659"/>
              </a:lnSpc>
            </a:pPr>
            <a:endParaRPr lang="en-US" sz="1899">
              <a:solidFill>
                <a:srgbClr val="000000"/>
              </a:solidFill>
              <a:latin typeface="Poppins"/>
            </a:endParaRPr>
          </a:p>
          <a:p>
            <a:pPr algn="l">
              <a:lnSpc>
                <a:spcPts val="2659"/>
              </a:lnSpc>
              <a:spcBef>
                <a:spcPct val="0"/>
              </a:spcBef>
            </a:pPr>
            <a:r>
              <a:rPr lang="en-US" sz="1899">
                <a:solidFill>
                  <a:srgbClr val="000000"/>
                </a:solidFill>
                <a:latin typeface="Poppins"/>
              </a:rPr>
              <a:t>Evidence-based practice (EBP): “The conscientious, explicit, and judicious use of current best evidence in making decisions about the care of the individual patient. It means integrating individual clinical expertise with the best available external clinical evidence from systematic research.</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20670">
            <a:off x="11473469" y="-1183373"/>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98525">
            <a:off x="10481088"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11108791" y="-188058"/>
            <a:ext cx="9212293" cy="10660035"/>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7403592" y="0"/>
                  </a:moveTo>
                  <a:lnTo>
                    <a:pt x="0" y="12823317"/>
                  </a:lnTo>
                  <a:lnTo>
                    <a:pt x="7403592" y="25646762"/>
                  </a:lnTo>
                  <a:lnTo>
                    <a:pt x="22163660" y="25646762"/>
                  </a:lnTo>
                  <a:lnTo>
                    <a:pt x="22163660" y="0"/>
                  </a:lnTo>
                  <a:close/>
                </a:path>
              </a:pathLst>
            </a:custGeom>
            <a:blipFill>
              <a:blip r:embed="rId3"/>
              <a:stretch>
                <a:fillRect l="-36786" r="-36786"/>
              </a:stretch>
            </a:blipFill>
          </p:spPr>
        </p:sp>
      </p:grpSp>
      <p:grpSp>
        <p:nvGrpSpPr>
          <p:cNvPr id="10" name="Group 10"/>
          <p:cNvGrpSpPr/>
          <p:nvPr/>
        </p:nvGrpSpPr>
        <p:grpSpPr>
          <a:xfrm rot="-7195346">
            <a:off x="9937812" y="9036214"/>
            <a:ext cx="6140946" cy="1254998"/>
            <a:chOff x="0" y="0"/>
            <a:chExt cx="1706125" cy="348673"/>
          </a:xfrm>
        </p:grpSpPr>
        <p:sp>
          <p:nvSpPr>
            <p:cNvPr id="11" name="Freeform 11"/>
            <p:cNvSpPr/>
            <p:nvPr/>
          </p:nvSpPr>
          <p:spPr>
            <a:xfrm>
              <a:off x="0" y="0"/>
              <a:ext cx="1706126" cy="348673"/>
            </a:xfrm>
            <a:custGeom>
              <a:avLst/>
              <a:gdLst/>
              <a:ahLst/>
              <a:cxnLst/>
              <a:rect l="l" t="t" r="r" b="b"/>
              <a:pathLst>
                <a:path w="1706126" h="348673">
                  <a:moveTo>
                    <a:pt x="1502926" y="0"/>
                  </a:moveTo>
                  <a:lnTo>
                    <a:pt x="0" y="0"/>
                  </a:lnTo>
                  <a:lnTo>
                    <a:pt x="203200" y="348673"/>
                  </a:lnTo>
                  <a:lnTo>
                    <a:pt x="1706126" y="348673"/>
                  </a:lnTo>
                  <a:lnTo>
                    <a:pt x="1502926" y="0"/>
                  </a:lnTo>
                  <a:close/>
                </a:path>
              </a:pathLst>
            </a:custGeom>
            <a:solidFill>
              <a:srgbClr val="00C2CB"/>
            </a:solidFill>
          </p:spPr>
        </p:sp>
        <p:sp>
          <p:nvSpPr>
            <p:cNvPr id="12" name="TextBox 12"/>
            <p:cNvSpPr txBox="1"/>
            <p:nvPr/>
          </p:nvSpPr>
          <p:spPr>
            <a:xfrm>
              <a:off x="101600" y="-57150"/>
              <a:ext cx="1502925" cy="405823"/>
            </a:xfrm>
            <a:prstGeom prst="rect">
              <a:avLst/>
            </a:prstGeom>
          </p:spPr>
          <p:txBody>
            <a:bodyPr lIns="50800" tIns="50800" rIns="50800" bIns="50800" rtlCol="0" anchor="ctr"/>
            <a:lstStyle/>
            <a:p>
              <a:pPr algn="ctr">
                <a:lnSpc>
                  <a:spcPts val="2659"/>
                </a:lnSpc>
              </a:pPr>
              <a:endParaRPr/>
            </a:p>
          </p:txBody>
        </p:sp>
      </p:grpSp>
      <p:grpSp>
        <p:nvGrpSpPr>
          <p:cNvPr id="13" name="Group 13"/>
          <p:cNvGrpSpPr/>
          <p:nvPr/>
        </p:nvGrpSpPr>
        <p:grpSpPr>
          <a:xfrm rot="-7195346">
            <a:off x="9781240" y="8203625"/>
            <a:ext cx="6004925" cy="310071"/>
            <a:chOff x="0" y="0"/>
            <a:chExt cx="6752503" cy="348673"/>
          </a:xfrm>
        </p:grpSpPr>
        <p:sp>
          <p:nvSpPr>
            <p:cNvPr id="14" name="Freeform 14"/>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15" name="TextBox 15"/>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grpSp>
        <p:nvGrpSpPr>
          <p:cNvPr id="16" name="Group 16"/>
          <p:cNvGrpSpPr/>
          <p:nvPr/>
        </p:nvGrpSpPr>
        <p:grpSpPr>
          <a:xfrm rot="-7195346">
            <a:off x="7602988" y="9533728"/>
            <a:ext cx="14916264" cy="1652655"/>
            <a:chOff x="0" y="0"/>
            <a:chExt cx="3146997" cy="348673"/>
          </a:xfrm>
        </p:grpSpPr>
        <p:sp>
          <p:nvSpPr>
            <p:cNvPr id="17" name="Freeform 17"/>
            <p:cNvSpPr/>
            <p:nvPr/>
          </p:nvSpPr>
          <p:spPr>
            <a:xfrm>
              <a:off x="0" y="0"/>
              <a:ext cx="3146997" cy="348673"/>
            </a:xfrm>
            <a:custGeom>
              <a:avLst/>
              <a:gdLst/>
              <a:ahLst/>
              <a:cxnLst/>
              <a:rect l="l" t="t" r="r" b="b"/>
              <a:pathLst>
                <a:path w="3146997" h="348673">
                  <a:moveTo>
                    <a:pt x="2943797" y="0"/>
                  </a:moveTo>
                  <a:lnTo>
                    <a:pt x="0" y="0"/>
                  </a:lnTo>
                  <a:lnTo>
                    <a:pt x="203200" y="348673"/>
                  </a:lnTo>
                  <a:lnTo>
                    <a:pt x="3146997" y="348673"/>
                  </a:lnTo>
                  <a:lnTo>
                    <a:pt x="2943797" y="0"/>
                  </a:lnTo>
                  <a:close/>
                </a:path>
              </a:pathLst>
            </a:custGeom>
            <a:solidFill>
              <a:srgbClr val="003D60"/>
            </a:solidFill>
          </p:spPr>
        </p:sp>
        <p:sp>
          <p:nvSpPr>
            <p:cNvPr id="18" name="TextBox 18"/>
            <p:cNvSpPr txBox="1"/>
            <p:nvPr/>
          </p:nvSpPr>
          <p:spPr>
            <a:xfrm>
              <a:off x="101600" y="-57150"/>
              <a:ext cx="2943797" cy="405823"/>
            </a:xfrm>
            <a:prstGeom prst="rect">
              <a:avLst/>
            </a:prstGeom>
          </p:spPr>
          <p:txBody>
            <a:bodyPr lIns="50800" tIns="50800" rIns="50800" bIns="50800" rtlCol="0" anchor="ctr"/>
            <a:lstStyle/>
            <a:p>
              <a:pPr algn="ctr">
                <a:lnSpc>
                  <a:spcPts val="2659"/>
                </a:lnSpc>
              </a:pPr>
              <a:endParaRPr/>
            </a:p>
          </p:txBody>
        </p:sp>
      </p:grpSp>
      <p:grpSp>
        <p:nvGrpSpPr>
          <p:cNvPr id="19" name="Group 19"/>
          <p:cNvGrpSpPr/>
          <p:nvPr/>
        </p:nvGrpSpPr>
        <p:grpSpPr>
          <a:xfrm>
            <a:off x="11377307" y="-698608"/>
            <a:ext cx="3086100" cy="2700338"/>
            <a:chOff x="0" y="0"/>
            <a:chExt cx="812800" cy="711200"/>
          </a:xfrm>
        </p:grpSpPr>
        <p:sp>
          <p:nvSpPr>
            <p:cNvPr id="20" name="Freeform 20"/>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21" name="TextBox 21"/>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22" name="Freeform 22"/>
          <p:cNvSpPr/>
          <p:nvPr/>
        </p:nvSpPr>
        <p:spPr>
          <a:xfrm rot="7202450">
            <a:off x="9738131" y="674066"/>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3" name="Freeform 23"/>
          <p:cNvSpPr/>
          <p:nvPr/>
        </p:nvSpPr>
        <p:spPr>
          <a:xfrm rot="3601524">
            <a:off x="9849527" y="9471004"/>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4" name="TextBox 24"/>
          <p:cNvSpPr txBox="1"/>
          <p:nvPr/>
        </p:nvSpPr>
        <p:spPr>
          <a:xfrm>
            <a:off x="1028700" y="1663592"/>
            <a:ext cx="7989814" cy="638175"/>
          </a:xfrm>
          <a:prstGeom prst="rect">
            <a:avLst/>
          </a:prstGeom>
        </p:spPr>
        <p:txBody>
          <a:bodyPr lIns="0" tIns="0" rIns="0" bIns="0" rtlCol="0" anchor="t">
            <a:spAutoFit/>
          </a:bodyPr>
          <a:lstStyle/>
          <a:p>
            <a:pPr algn="l">
              <a:lnSpc>
                <a:spcPts val="4799"/>
              </a:lnSpc>
            </a:pPr>
            <a:r>
              <a:rPr lang="en-US" sz="3999">
                <a:solidFill>
                  <a:srgbClr val="000000"/>
                </a:solidFill>
                <a:latin typeface="Poppins Bold"/>
              </a:rPr>
              <a:t>Justice System Involvement </a:t>
            </a:r>
          </a:p>
        </p:txBody>
      </p:sp>
      <p:sp>
        <p:nvSpPr>
          <p:cNvPr id="25" name="TextBox 25"/>
          <p:cNvSpPr txBox="1"/>
          <p:nvPr/>
        </p:nvSpPr>
        <p:spPr>
          <a:xfrm>
            <a:off x="1028700" y="2790533"/>
            <a:ext cx="8781282" cy="5045115"/>
          </a:xfrm>
          <a:prstGeom prst="rect">
            <a:avLst/>
          </a:prstGeom>
        </p:spPr>
        <p:txBody>
          <a:bodyPr lIns="0" tIns="0" rIns="0" bIns="0" rtlCol="0" anchor="t">
            <a:spAutoFit/>
          </a:bodyPr>
          <a:lstStyle/>
          <a:p>
            <a:pPr algn="l">
              <a:lnSpc>
                <a:spcPts val="3322"/>
              </a:lnSpc>
              <a:spcBef>
                <a:spcPct val="0"/>
              </a:spcBef>
            </a:pPr>
            <a:r>
              <a:rPr lang="en-US" sz="2373">
                <a:solidFill>
                  <a:srgbClr val="000000"/>
                </a:solidFill>
                <a:latin typeface="Poppins"/>
              </a:rPr>
              <a:t>In many communities, individuals with behavioral health disorders face significant barriers in accessing adequate community-based services. </a:t>
            </a:r>
          </a:p>
          <a:p>
            <a:pPr algn="l">
              <a:lnSpc>
                <a:spcPts val="3322"/>
              </a:lnSpc>
              <a:spcBef>
                <a:spcPct val="0"/>
              </a:spcBef>
            </a:pPr>
            <a:endParaRPr lang="en-US" sz="2373">
              <a:solidFill>
                <a:srgbClr val="000000"/>
              </a:solidFill>
              <a:latin typeface="Poppins"/>
            </a:endParaRPr>
          </a:p>
          <a:p>
            <a:pPr algn="l">
              <a:lnSpc>
                <a:spcPts val="3322"/>
              </a:lnSpc>
              <a:spcBef>
                <a:spcPct val="0"/>
              </a:spcBef>
            </a:pPr>
            <a:r>
              <a:rPr lang="en-US" sz="2373">
                <a:solidFill>
                  <a:srgbClr val="000000"/>
                </a:solidFill>
                <a:latin typeface="Poppins"/>
              </a:rPr>
              <a:t>This lack of resources often results in these individuals being funneled into the justice system instead.</a:t>
            </a:r>
          </a:p>
          <a:p>
            <a:pPr algn="l">
              <a:lnSpc>
                <a:spcPts val="3322"/>
              </a:lnSpc>
              <a:spcBef>
                <a:spcPct val="0"/>
              </a:spcBef>
            </a:pPr>
            <a:endParaRPr lang="en-US" sz="2373">
              <a:solidFill>
                <a:srgbClr val="000000"/>
              </a:solidFill>
              <a:latin typeface="Poppins"/>
            </a:endParaRPr>
          </a:p>
          <a:p>
            <a:pPr algn="l">
              <a:lnSpc>
                <a:spcPts val="3322"/>
              </a:lnSpc>
              <a:spcBef>
                <a:spcPct val="0"/>
              </a:spcBef>
            </a:pPr>
            <a:r>
              <a:rPr lang="en-US" sz="2373">
                <a:solidFill>
                  <a:srgbClr val="000000"/>
                </a:solidFill>
                <a:latin typeface="Poppins"/>
              </a:rPr>
              <a:t>This situation highlights the critical need for improved access to quality community-based care to prevent the criminalization of behavioral health disorders and ensure that those in need receive the appropriate treatment and support within their communities.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20670">
            <a:off x="11473469" y="-1183373"/>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98525">
            <a:off x="10481088"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11108791" y="-188058"/>
            <a:ext cx="9212293" cy="10660035"/>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7403592" y="0"/>
                  </a:moveTo>
                  <a:lnTo>
                    <a:pt x="0" y="12823317"/>
                  </a:lnTo>
                  <a:lnTo>
                    <a:pt x="7403592" y="25646762"/>
                  </a:lnTo>
                  <a:lnTo>
                    <a:pt x="22163660" y="25646762"/>
                  </a:lnTo>
                  <a:lnTo>
                    <a:pt x="22163660" y="0"/>
                  </a:lnTo>
                  <a:close/>
                </a:path>
              </a:pathLst>
            </a:custGeom>
            <a:blipFill>
              <a:blip r:embed="rId3"/>
              <a:stretch>
                <a:fillRect l="-36786" r="-36786"/>
              </a:stretch>
            </a:blipFill>
          </p:spPr>
        </p:sp>
      </p:grpSp>
      <p:grpSp>
        <p:nvGrpSpPr>
          <p:cNvPr id="10" name="Group 10"/>
          <p:cNvGrpSpPr/>
          <p:nvPr/>
        </p:nvGrpSpPr>
        <p:grpSpPr>
          <a:xfrm rot="-7195346">
            <a:off x="9937812" y="9036214"/>
            <a:ext cx="6140946" cy="1254998"/>
            <a:chOff x="0" y="0"/>
            <a:chExt cx="1706125" cy="348673"/>
          </a:xfrm>
        </p:grpSpPr>
        <p:sp>
          <p:nvSpPr>
            <p:cNvPr id="11" name="Freeform 11"/>
            <p:cNvSpPr/>
            <p:nvPr/>
          </p:nvSpPr>
          <p:spPr>
            <a:xfrm>
              <a:off x="0" y="0"/>
              <a:ext cx="1706126" cy="348673"/>
            </a:xfrm>
            <a:custGeom>
              <a:avLst/>
              <a:gdLst/>
              <a:ahLst/>
              <a:cxnLst/>
              <a:rect l="l" t="t" r="r" b="b"/>
              <a:pathLst>
                <a:path w="1706126" h="348673">
                  <a:moveTo>
                    <a:pt x="1502926" y="0"/>
                  </a:moveTo>
                  <a:lnTo>
                    <a:pt x="0" y="0"/>
                  </a:lnTo>
                  <a:lnTo>
                    <a:pt x="203200" y="348673"/>
                  </a:lnTo>
                  <a:lnTo>
                    <a:pt x="1706126" y="348673"/>
                  </a:lnTo>
                  <a:lnTo>
                    <a:pt x="1502926" y="0"/>
                  </a:lnTo>
                  <a:close/>
                </a:path>
              </a:pathLst>
            </a:custGeom>
            <a:solidFill>
              <a:srgbClr val="00C2CB"/>
            </a:solidFill>
          </p:spPr>
        </p:sp>
        <p:sp>
          <p:nvSpPr>
            <p:cNvPr id="12" name="TextBox 12"/>
            <p:cNvSpPr txBox="1"/>
            <p:nvPr/>
          </p:nvSpPr>
          <p:spPr>
            <a:xfrm>
              <a:off x="101600" y="-57150"/>
              <a:ext cx="1502925" cy="405823"/>
            </a:xfrm>
            <a:prstGeom prst="rect">
              <a:avLst/>
            </a:prstGeom>
          </p:spPr>
          <p:txBody>
            <a:bodyPr lIns="50800" tIns="50800" rIns="50800" bIns="50800" rtlCol="0" anchor="ctr"/>
            <a:lstStyle/>
            <a:p>
              <a:pPr algn="ctr">
                <a:lnSpc>
                  <a:spcPts val="2659"/>
                </a:lnSpc>
              </a:pPr>
              <a:endParaRPr/>
            </a:p>
          </p:txBody>
        </p:sp>
      </p:grpSp>
      <p:grpSp>
        <p:nvGrpSpPr>
          <p:cNvPr id="13" name="Group 13"/>
          <p:cNvGrpSpPr/>
          <p:nvPr/>
        </p:nvGrpSpPr>
        <p:grpSpPr>
          <a:xfrm rot="-7195346">
            <a:off x="9747933" y="8132832"/>
            <a:ext cx="6004925" cy="310071"/>
            <a:chOff x="0" y="0"/>
            <a:chExt cx="6752503" cy="348673"/>
          </a:xfrm>
        </p:grpSpPr>
        <p:sp>
          <p:nvSpPr>
            <p:cNvPr id="14" name="Freeform 14"/>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15" name="TextBox 15"/>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grpSp>
        <p:nvGrpSpPr>
          <p:cNvPr id="16" name="Group 16"/>
          <p:cNvGrpSpPr/>
          <p:nvPr/>
        </p:nvGrpSpPr>
        <p:grpSpPr>
          <a:xfrm rot="-7195346">
            <a:off x="7602988" y="9533728"/>
            <a:ext cx="14916264" cy="1652655"/>
            <a:chOff x="0" y="0"/>
            <a:chExt cx="3146997" cy="348673"/>
          </a:xfrm>
        </p:grpSpPr>
        <p:sp>
          <p:nvSpPr>
            <p:cNvPr id="17" name="Freeform 17"/>
            <p:cNvSpPr/>
            <p:nvPr/>
          </p:nvSpPr>
          <p:spPr>
            <a:xfrm>
              <a:off x="0" y="0"/>
              <a:ext cx="3146997" cy="348673"/>
            </a:xfrm>
            <a:custGeom>
              <a:avLst/>
              <a:gdLst/>
              <a:ahLst/>
              <a:cxnLst/>
              <a:rect l="l" t="t" r="r" b="b"/>
              <a:pathLst>
                <a:path w="3146997" h="348673">
                  <a:moveTo>
                    <a:pt x="2943797" y="0"/>
                  </a:moveTo>
                  <a:lnTo>
                    <a:pt x="0" y="0"/>
                  </a:lnTo>
                  <a:lnTo>
                    <a:pt x="203200" y="348673"/>
                  </a:lnTo>
                  <a:lnTo>
                    <a:pt x="3146997" y="348673"/>
                  </a:lnTo>
                  <a:lnTo>
                    <a:pt x="2943797" y="0"/>
                  </a:lnTo>
                  <a:close/>
                </a:path>
              </a:pathLst>
            </a:custGeom>
            <a:solidFill>
              <a:srgbClr val="003D60"/>
            </a:solidFill>
          </p:spPr>
        </p:sp>
        <p:sp>
          <p:nvSpPr>
            <p:cNvPr id="18" name="TextBox 18"/>
            <p:cNvSpPr txBox="1"/>
            <p:nvPr/>
          </p:nvSpPr>
          <p:spPr>
            <a:xfrm>
              <a:off x="101600" y="-57150"/>
              <a:ext cx="2943797" cy="405823"/>
            </a:xfrm>
            <a:prstGeom prst="rect">
              <a:avLst/>
            </a:prstGeom>
          </p:spPr>
          <p:txBody>
            <a:bodyPr lIns="50800" tIns="50800" rIns="50800" bIns="50800" rtlCol="0" anchor="ctr"/>
            <a:lstStyle/>
            <a:p>
              <a:pPr algn="ctr">
                <a:lnSpc>
                  <a:spcPts val="2659"/>
                </a:lnSpc>
              </a:pPr>
              <a:endParaRPr/>
            </a:p>
          </p:txBody>
        </p:sp>
      </p:grpSp>
      <p:grpSp>
        <p:nvGrpSpPr>
          <p:cNvPr id="19" name="Group 19"/>
          <p:cNvGrpSpPr/>
          <p:nvPr/>
        </p:nvGrpSpPr>
        <p:grpSpPr>
          <a:xfrm>
            <a:off x="11377307" y="-698608"/>
            <a:ext cx="3086100" cy="2700338"/>
            <a:chOff x="0" y="0"/>
            <a:chExt cx="812800" cy="711200"/>
          </a:xfrm>
        </p:grpSpPr>
        <p:sp>
          <p:nvSpPr>
            <p:cNvPr id="20" name="Freeform 20"/>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21" name="TextBox 21"/>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22" name="Freeform 22"/>
          <p:cNvSpPr/>
          <p:nvPr/>
        </p:nvSpPr>
        <p:spPr>
          <a:xfrm rot="7202450">
            <a:off x="9738131" y="674066"/>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3" name="Freeform 23"/>
          <p:cNvSpPr/>
          <p:nvPr/>
        </p:nvSpPr>
        <p:spPr>
          <a:xfrm rot="3601524">
            <a:off x="9849527" y="9471004"/>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4" name="TextBox 24"/>
          <p:cNvSpPr txBox="1"/>
          <p:nvPr/>
        </p:nvSpPr>
        <p:spPr>
          <a:xfrm>
            <a:off x="833512" y="485482"/>
            <a:ext cx="9361471" cy="800100"/>
          </a:xfrm>
          <a:prstGeom prst="rect">
            <a:avLst/>
          </a:prstGeom>
        </p:spPr>
        <p:txBody>
          <a:bodyPr lIns="0" tIns="0" rIns="0" bIns="0" rtlCol="0" anchor="t">
            <a:spAutoFit/>
          </a:bodyPr>
          <a:lstStyle/>
          <a:p>
            <a:pPr algn="ctr">
              <a:lnSpc>
                <a:spcPts val="6299"/>
              </a:lnSpc>
              <a:spcBef>
                <a:spcPct val="0"/>
              </a:spcBef>
            </a:pPr>
            <a:r>
              <a:rPr lang="en-US" sz="4499">
                <a:solidFill>
                  <a:srgbClr val="000000"/>
                </a:solidFill>
                <a:latin typeface="Poppins Bold"/>
              </a:rPr>
              <a:t>Glossary of Terms </a:t>
            </a:r>
          </a:p>
        </p:txBody>
      </p:sp>
      <p:sp>
        <p:nvSpPr>
          <p:cNvPr id="25" name="TextBox 25"/>
          <p:cNvSpPr txBox="1"/>
          <p:nvPr/>
        </p:nvSpPr>
        <p:spPr>
          <a:xfrm>
            <a:off x="702865" y="1888138"/>
            <a:ext cx="9492119" cy="7009765"/>
          </a:xfrm>
          <a:prstGeom prst="rect">
            <a:avLst/>
          </a:prstGeom>
        </p:spPr>
        <p:txBody>
          <a:bodyPr lIns="0" tIns="0" rIns="0" bIns="0" rtlCol="0" anchor="t">
            <a:spAutoFit/>
          </a:bodyPr>
          <a:lstStyle/>
          <a:p>
            <a:pPr algn="l">
              <a:lnSpc>
                <a:spcPts val="2659"/>
              </a:lnSpc>
            </a:pPr>
            <a:r>
              <a:rPr lang="en-US" sz="1899">
                <a:solidFill>
                  <a:srgbClr val="000000"/>
                </a:solidFill>
                <a:latin typeface="Poppins"/>
              </a:rPr>
              <a:t>Evidence-based program: A program providing an intervention that is supported by a robust research base indicating its effectiveness on populations receiving the intervention. </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Health Insurance Portability and Accountability Act (HIPAA): United States legislation that provides data privacy and security provisions for safeguarding medical information. </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Initial hearing: Court proceeding in which the defendant learns of his or her rights and the charges against him or her and the judge decides bail. </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Jail: Short-term facilities that are usually administered by a local law enforcement agency and that are intended for adults but sometimes hold juveniles before or after adjudication. Jail inmates usually have a sentence of less than 1 year or are being held pending a trial, awaiting sentencing, or awaiting transfer to other facilities after a conviction.</a:t>
            </a:r>
          </a:p>
          <a:p>
            <a:pPr algn="l">
              <a:lnSpc>
                <a:spcPts val="2659"/>
              </a:lnSpc>
            </a:pPr>
            <a:endParaRPr lang="en-US" sz="1899">
              <a:solidFill>
                <a:srgbClr val="000000"/>
              </a:solidFill>
              <a:latin typeface="Poppins"/>
            </a:endParaRPr>
          </a:p>
          <a:p>
            <a:pPr algn="l">
              <a:lnSpc>
                <a:spcPts val="2659"/>
              </a:lnSpc>
              <a:spcBef>
                <a:spcPct val="0"/>
              </a:spcBef>
            </a:pPr>
            <a:r>
              <a:rPr lang="en-US" sz="1899">
                <a:solidFill>
                  <a:srgbClr val="000000"/>
                </a:solidFill>
                <a:latin typeface="Poppins"/>
              </a:rPr>
              <a:t>Justice-involved: This descriptor indicates past or current involvement in the criminal justice system, typically indicating the person has experienced one or more of the following: an arrest, prosecution, incarceration in a jail or prison, and/or community supervision.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20670">
            <a:off x="11473469" y="-1183373"/>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98525">
            <a:off x="10481088"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11108791" y="-188058"/>
            <a:ext cx="9212293" cy="10660035"/>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7403592" y="0"/>
                  </a:moveTo>
                  <a:lnTo>
                    <a:pt x="0" y="12823317"/>
                  </a:lnTo>
                  <a:lnTo>
                    <a:pt x="7403592" y="25646762"/>
                  </a:lnTo>
                  <a:lnTo>
                    <a:pt x="22163660" y="25646762"/>
                  </a:lnTo>
                  <a:lnTo>
                    <a:pt x="22163660" y="0"/>
                  </a:lnTo>
                  <a:close/>
                </a:path>
              </a:pathLst>
            </a:custGeom>
            <a:blipFill>
              <a:blip r:embed="rId3"/>
              <a:stretch>
                <a:fillRect l="-36786" r="-36786"/>
              </a:stretch>
            </a:blipFill>
          </p:spPr>
        </p:sp>
      </p:grpSp>
      <p:grpSp>
        <p:nvGrpSpPr>
          <p:cNvPr id="10" name="Group 10"/>
          <p:cNvGrpSpPr/>
          <p:nvPr/>
        </p:nvGrpSpPr>
        <p:grpSpPr>
          <a:xfrm rot="-7195346">
            <a:off x="9937812" y="9036214"/>
            <a:ext cx="6140946" cy="1254998"/>
            <a:chOff x="0" y="0"/>
            <a:chExt cx="1706125" cy="348673"/>
          </a:xfrm>
        </p:grpSpPr>
        <p:sp>
          <p:nvSpPr>
            <p:cNvPr id="11" name="Freeform 11"/>
            <p:cNvSpPr/>
            <p:nvPr/>
          </p:nvSpPr>
          <p:spPr>
            <a:xfrm>
              <a:off x="0" y="0"/>
              <a:ext cx="1706126" cy="348673"/>
            </a:xfrm>
            <a:custGeom>
              <a:avLst/>
              <a:gdLst/>
              <a:ahLst/>
              <a:cxnLst/>
              <a:rect l="l" t="t" r="r" b="b"/>
              <a:pathLst>
                <a:path w="1706126" h="348673">
                  <a:moveTo>
                    <a:pt x="1502926" y="0"/>
                  </a:moveTo>
                  <a:lnTo>
                    <a:pt x="0" y="0"/>
                  </a:lnTo>
                  <a:lnTo>
                    <a:pt x="203200" y="348673"/>
                  </a:lnTo>
                  <a:lnTo>
                    <a:pt x="1706126" y="348673"/>
                  </a:lnTo>
                  <a:lnTo>
                    <a:pt x="1502926" y="0"/>
                  </a:lnTo>
                  <a:close/>
                </a:path>
              </a:pathLst>
            </a:custGeom>
            <a:solidFill>
              <a:srgbClr val="00C2CB"/>
            </a:solidFill>
          </p:spPr>
        </p:sp>
        <p:sp>
          <p:nvSpPr>
            <p:cNvPr id="12" name="TextBox 12"/>
            <p:cNvSpPr txBox="1"/>
            <p:nvPr/>
          </p:nvSpPr>
          <p:spPr>
            <a:xfrm>
              <a:off x="101600" y="-57150"/>
              <a:ext cx="1502925" cy="405823"/>
            </a:xfrm>
            <a:prstGeom prst="rect">
              <a:avLst/>
            </a:prstGeom>
          </p:spPr>
          <p:txBody>
            <a:bodyPr lIns="50800" tIns="50800" rIns="50800" bIns="50800" rtlCol="0" anchor="ctr"/>
            <a:lstStyle/>
            <a:p>
              <a:pPr algn="ctr">
                <a:lnSpc>
                  <a:spcPts val="2659"/>
                </a:lnSpc>
              </a:pPr>
              <a:endParaRPr/>
            </a:p>
          </p:txBody>
        </p:sp>
      </p:grpSp>
      <p:grpSp>
        <p:nvGrpSpPr>
          <p:cNvPr id="13" name="Group 13"/>
          <p:cNvGrpSpPr/>
          <p:nvPr/>
        </p:nvGrpSpPr>
        <p:grpSpPr>
          <a:xfrm rot="-7195346">
            <a:off x="9747933" y="8132832"/>
            <a:ext cx="6004925" cy="310071"/>
            <a:chOff x="0" y="0"/>
            <a:chExt cx="6752503" cy="348673"/>
          </a:xfrm>
        </p:grpSpPr>
        <p:sp>
          <p:nvSpPr>
            <p:cNvPr id="14" name="Freeform 14"/>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15" name="TextBox 15"/>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grpSp>
        <p:nvGrpSpPr>
          <p:cNvPr id="16" name="Group 16"/>
          <p:cNvGrpSpPr/>
          <p:nvPr/>
        </p:nvGrpSpPr>
        <p:grpSpPr>
          <a:xfrm rot="-7195346">
            <a:off x="7602988" y="9533728"/>
            <a:ext cx="14916264" cy="1652655"/>
            <a:chOff x="0" y="0"/>
            <a:chExt cx="3146997" cy="348673"/>
          </a:xfrm>
        </p:grpSpPr>
        <p:sp>
          <p:nvSpPr>
            <p:cNvPr id="17" name="Freeform 17"/>
            <p:cNvSpPr/>
            <p:nvPr/>
          </p:nvSpPr>
          <p:spPr>
            <a:xfrm>
              <a:off x="0" y="0"/>
              <a:ext cx="3146997" cy="348673"/>
            </a:xfrm>
            <a:custGeom>
              <a:avLst/>
              <a:gdLst/>
              <a:ahLst/>
              <a:cxnLst/>
              <a:rect l="l" t="t" r="r" b="b"/>
              <a:pathLst>
                <a:path w="3146997" h="348673">
                  <a:moveTo>
                    <a:pt x="2943797" y="0"/>
                  </a:moveTo>
                  <a:lnTo>
                    <a:pt x="0" y="0"/>
                  </a:lnTo>
                  <a:lnTo>
                    <a:pt x="203200" y="348673"/>
                  </a:lnTo>
                  <a:lnTo>
                    <a:pt x="3146997" y="348673"/>
                  </a:lnTo>
                  <a:lnTo>
                    <a:pt x="2943797" y="0"/>
                  </a:lnTo>
                  <a:close/>
                </a:path>
              </a:pathLst>
            </a:custGeom>
            <a:solidFill>
              <a:srgbClr val="003D60"/>
            </a:solidFill>
          </p:spPr>
        </p:sp>
        <p:sp>
          <p:nvSpPr>
            <p:cNvPr id="18" name="TextBox 18"/>
            <p:cNvSpPr txBox="1"/>
            <p:nvPr/>
          </p:nvSpPr>
          <p:spPr>
            <a:xfrm>
              <a:off x="101600" y="-57150"/>
              <a:ext cx="2943797" cy="405823"/>
            </a:xfrm>
            <a:prstGeom prst="rect">
              <a:avLst/>
            </a:prstGeom>
          </p:spPr>
          <p:txBody>
            <a:bodyPr lIns="50800" tIns="50800" rIns="50800" bIns="50800" rtlCol="0" anchor="ctr"/>
            <a:lstStyle/>
            <a:p>
              <a:pPr algn="ctr">
                <a:lnSpc>
                  <a:spcPts val="2659"/>
                </a:lnSpc>
              </a:pPr>
              <a:endParaRPr/>
            </a:p>
          </p:txBody>
        </p:sp>
      </p:grpSp>
      <p:grpSp>
        <p:nvGrpSpPr>
          <p:cNvPr id="19" name="Group 19"/>
          <p:cNvGrpSpPr/>
          <p:nvPr/>
        </p:nvGrpSpPr>
        <p:grpSpPr>
          <a:xfrm>
            <a:off x="11377307" y="-698608"/>
            <a:ext cx="3086100" cy="2700338"/>
            <a:chOff x="0" y="0"/>
            <a:chExt cx="812800" cy="711200"/>
          </a:xfrm>
        </p:grpSpPr>
        <p:sp>
          <p:nvSpPr>
            <p:cNvPr id="20" name="Freeform 20"/>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21" name="TextBox 21"/>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22" name="Freeform 22"/>
          <p:cNvSpPr/>
          <p:nvPr/>
        </p:nvSpPr>
        <p:spPr>
          <a:xfrm rot="7202450">
            <a:off x="9738131" y="674066"/>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3" name="Freeform 23"/>
          <p:cNvSpPr/>
          <p:nvPr/>
        </p:nvSpPr>
        <p:spPr>
          <a:xfrm rot="3601524">
            <a:off x="9849527" y="9471004"/>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4" name="TextBox 24"/>
          <p:cNvSpPr txBox="1"/>
          <p:nvPr/>
        </p:nvSpPr>
        <p:spPr>
          <a:xfrm>
            <a:off x="895576" y="228600"/>
            <a:ext cx="9361471" cy="800100"/>
          </a:xfrm>
          <a:prstGeom prst="rect">
            <a:avLst/>
          </a:prstGeom>
        </p:spPr>
        <p:txBody>
          <a:bodyPr lIns="0" tIns="0" rIns="0" bIns="0" rtlCol="0" anchor="t">
            <a:spAutoFit/>
          </a:bodyPr>
          <a:lstStyle/>
          <a:p>
            <a:pPr algn="ctr">
              <a:lnSpc>
                <a:spcPts val="6299"/>
              </a:lnSpc>
              <a:spcBef>
                <a:spcPct val="0"/>
              </a:spcBef>
            </a:pPr>
            <a:r>
              <a:rPr lang="en-US" sz="4499">
                <a:solidFill>
                  <a:srgbClr val="000000"/>
                </a:solidFill>
                <a:latin typeface="Poppins Bold"/>
              </a:rPr>
              <a:t>Glossary of Terms </a:t>
            </a:r>
          </a:p>
        </p:txBody>
      </p:sp>
      <p:sp>
        <p:nvSpPr>
          <p:cNvPr id="25" name="TextBox 25"/>
          <p:cNvSpPr txBox="1"/>
          <p:nvPr/>
        </p:nvSpPr>
        <p:spPr>
          <a:xfrm>
            <a:off x="411321" y="1312191"/>
            <a:ext cx="9845726" cy="8343265"/>
          </a:xfrm>
          <a:prstGeom prst="rect">
            <a:avLst/>
          </a:prstGeom>
        </p:spPr>
        <p:txBody>
          <a:bodyPr lIns="0" tIns="0" rIns="0" bIns="0" rtlCol="0" anchor="t">
            <a:spAutoFit/>
          </a:bodyPr>
          <a:lstStyle/>
          <a:p>
            <a:pPr algn="l">
              <a:lnSpc>
                <a:spcPts val="2659"/>
              </a:lnSpc>
            </a:pPr>
            <a:r>
              <a:rPr lang="en-US" sz="1899">
                <a:solidFill>
                  <a:srgbClr val="000000"/>
                </a:solidFill>
                <a:latin typeface="Poppins"/>
              </a:rPr>
              <a:t>Medicaid: A federal health care program that provides coverage of certain health services to families or individuals that meet income eligibility requirements. The eligibility requirements and services covered vary by state. Funding is largely provided by the federal government; however, states may supplement the funds and direct the way Medicaid is delivered on the state level. </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Medication-assisted treatment: The use of medications, usually in combination with counseling and behavioral therapies, to treat substance use disorders; often used to treat opioid use disorders. </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Mental health: The “state of well-being in which every individual realizes his or her own potential, can cope with the normal stresses of life, can work productively and fruitfully, and is able to make a contribution to her or his community.” </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Mental illness: “Any mental illness (AMI) is defined as a mental, behavioral, or emotional disorder. AMI can vary in impact, ranging from no impairment to mild, moderate, and even severe impairment ... </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Misdemeanor: A crime considered less serious than a felony, usually punishable by less than a year of confinement. Depending on the jurisdictions, misdemeanors may or may not include infractions, which are even less serious offenses, such as exceeding the speed limit, illegal parking, and others. </a:t>
            </a:r>
          </a:p>
          <a:p>
            <a:pPr algn="l">
              <a:lnSpc>
                <a:spcPts val="2659"/>
              </a:lnSpc>
            </a:pPr>
            <a:endParaRPr lang="en-US" sz="1899">
              <a:solidFill>
                <a:srgbClr val="000000"/>
              </a:solidFill>
              <a:latin typeface="Poppins"/>
            </a:endParaRPr>
          </a:p>
          <a:p>
            <a:pPr algn="l">
              <a:lnSpc>
                <a:spcPts val="2659"/>
              </a:lnSpc>
              <a:spcBef>
                <a:spcPct val="0"/>
              </a:spcBef>
            </a:pPr>
            <a:r>
              <a:rPr lang="en-US" sz="1899">
                <a:solidFill>
                  <a:srgbClr val="000000"/>
                </a:solidFill>
                <a:latin typeface="Poppins"/>
              </a:rPr>
              <a:t>Parole: The conditional release of an offender from prison to serve the remainder of his/her sentence under supervision in the community.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20670">
            <a:off x="11473469" y="-1183373"/>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98525">
            <a:off x="10481088"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11108791" y="-188058"/>
            <a:ext cx="9212293" cy="10660035"/>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7403592" y="0"/>
                  </a:moveTo>
                  <a:lnTo>
                    <a:pt x="0" y="12823317"/>
                  </a:lnTo>
                  <a:lnTo>
                    <a:pt x="7403592" y="25646762"/>
                  </a:lnTo>
                  <a:lnTo>
                    <a:pt x="22163660" y="25646762"/>
                  </a:lnTo>
                  <a:lnTo>
                    <a:pt x="22163660" y="0"/>
                  </a:lnTo>
                  <a:close/>
                </a:path>
              </a:pathLst>
            </a:custGeom>
            <a:blipFill>
              <a:blip r:embed="rId3"/>
              <a:stretch>
                <a:fillRect l="-36786" r="-36786"/>
              </a:stretch>
            </a:blipFill>
          </p:spPr>
        </p:sp>
      </p:grpSp>
      <p:grpSp>
        <p:nvGrpSpPr>
          <p:cNvPr id="10" name="Group 10"/>
          <p:cNvGrpSpPr/>
          <p:nvPr/>
        </p:nvGrpSpPr>
        <p:grpSpPr>
          <a:xfrm rot="-7195346">
            <a:off x="9937812" y="9036214"/>
            <a:ext cx="6140946" cy="1254998"/>
            <a:chOff x="0" y="0"/>
            <a:chExt cx="1706125" cy="348673"/>
          </a:xfrm>
        </p:grpSpPr>
        <p:sp>
          <p:nvSpPr>
            <p:cNvPr id="11" name="Freeform 11"/>
            <p:cNvSpPr/>
            <p:nvPr/>
          </p:nvSpPr>
          <p:spPr>
            <a:xfrm>
              <a:off x="0" y="0"/>
              <a:ext cx="1706126" cy="348673"/>
            </a:xfrm>
            <a:custGeom>
              <a:avLst/>
              <a:gdLst/>
              <a:ahLst/>
              <a:cxnLst/>
              <a:rect l="l" t="t" r="r" b="b"/>
              <a:pathLst>
                <a:path w="1706126" h="348673">
                  <a:moveTo>
                    <a:pt x="1502926" y="0"/>
                  </a:moveTo>
                  <a:lnTo>
                    <a:pt x="0" y="0"/>
                  </a:lnTo>
                  <a:lnTo>
                    <a:pt x="203200" y="348673"/>
                  </a:lnTo>
                  <a:lnTo>
                    <a:pt x="1706126" y="348673"/>
                  </a:lnTo>
                  <a:lnTo>
                    <a:pt x="1502926" y="0"/>
                  </a:lnTo>
                  <a:close/>
                </a:path>
              </a:pathLst>
            </a:custGeom>
            <a:solidFill>
              <a:srgbClr val="00C2CB"/>
            </a:solidFill>
          </p:spPr>
        </p:sp>
        <p:sp>
          <p:nvSpPr>
            <p:cNvPr id="12" name="TextBox 12"/>
            <p:cNvSpPr txBox="1"/>
            <p:nvPr/>
          </p:nvSpPr>
          <p:spPr>
            <a:xfrm>
              <a:off x="101600" y="-57150"/>
              <a:ext cx="1502925" cy="405823"/>
            </a:xfrm>
            <a:prstGeom prst="rect">
              <a:avLst/>
            </a:prstGeom>
          </p:spPr>
          <p:txBody>
            <a:bodyPr lIns="50800" tIns="50800" rIns="50800" bIns="50800" rtlCol="0" anchor="ctr"/>
            <a:lstStyle/>
            <a:p>
              <a:pPr algn="ctr">
                <a:lnSpc>
                  <a:spcPts val="2659"/>
                </a:lnSpc>
              </a:pPr>
              <a:endParaRPr/>
            </a:p>
          </p:txBody>
        </p:sp>
      </p:grpSp>
      <p:grpSp>
        <p:nvGrpSpPr>
          <p:cNvPr id="13" name="Group 13"/>
          <p:cNvGrpSpPr/>
          <p:nvPr/>
        </p:nvGrpSpPr>
        <p:grpSpPr>
          <a:xfrm rot="-7195346">
            <a:off x="9747933" y="8132832"/>
            <a:ext cx="6004925" cy="310071"/>
            <a:chOff x="0" y="0"/>
            <a:chExt cx="6752503" cy="348673"/>
          </a:xfrm>
        </p:grpSpPr>
        <p:sp>
          <p:nvSpPr>
            <p:cNvPr id="14" name="Freeform 14"/>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15" name="TextBox 15"/>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grpSp>
        <p:nvGrpSpPr>
          <p:cNvPr id="16" name="Group 16"/>
          <p:cNvGrpSpPr/>
          <p:nvPr/>
        </p:nvGrpSpPr>
        <p:grpSpPr>
          <a:xfrm rot="-7195346">
            <a:off x="7602988" y="9533728"/>
            <a:ext cx="14916264" cy="1652655"/>
            <a:chOff x="0" y="0"/>
            <a:chExt cx="3146997" cy="348673"/>
          </a:xfrm>
        </p:grpSpPr>
        <p:sp>
          <p:nvSpPr>
            <p:cNvPr id="17" name="Freeform 17"/>
            <p:cNvSpPr/>
            <p:nvPr/>
          </p:nvSpPr>
          <p:spPr>
            <a:xfrm>
              <a:off x="0" y="0"/>
              <a:ext cx="3146997" cy="348673"/>
            </a:xfrm>
            <a:custGeom>
              <a:avLst/>
              <a:gdLst/>
              <a:ahLst/>
              <a:cxnLst/>
              <a:rect l="l" t="t" r="r" b="b"/>
              <a:pathLst>
                <a:path w="3146997" h="348673">
                  <a:moveTo>
                    <a:pt x="2943797" y="0"/>
                  </a:moveTo>
                  <a:lnTo>
                    <a:pt x="0" y="0"/>
                  </a:lnTo>
                  <a:lnTo>
                    <a:pt x="203200" y="348673"/>
                  </a:lnTo>
                  <a:lnTo>
                    <a:pt x="3146997" y="348673"/>
                  </a:lnTo>
                  <a:lnTo>
                    <a:pt x="2943797" y="0"/>
                  </a:lnTo>
                  <a:close/>
                </a:path>
              </a:pathLst>
            </a:custGeom>
            <a:solidFill>
              <a:srgbClr val="003D60"/>
            </a:solidFill>
          </p:spPr>
        </p:sp>
        <p:sp>
          <p:nvSpPr>
            <p:cNvPr id="18" name="TextBox 18"/>
            <p:cNvSpPr txBox="1"/>
            <p:nvPr/>
          </p:nvSpPr>
          <p:spPr>
            <a:xfrm>
              <a:off x="101600" y="-57150"/>
              <a:ext cx="2943797" cy="405823"/>
            </a:xfrm>
            <a:prstGeom prst="rect">
              <a:avLst/>
            </a:prstGeom>
          </p:spPr>
          <p:txBody>
            <a:bodyPr lIns="50800" tIns="50800" rIns="50800" bIns="50800" rtlCol="0" anchor="ctr"/>
            <a:lstStyle/>
            <a:p>
              <a:pPr algn="ctr">
                <a:lnSpc>
                  <a:spcPts val="2659"/>
                </a:lnSpc>
              </a:pPr>
              <a:endParaRPr/>
            </a:p>
          </p:txBody>
        </p:sp>
      </p:grpSp>
      <p:grpSp>
        <p:nvGrpSpPr>
          <p:cNvPr id="19" name="Group 19"/>
          <p:cNvGrpSpPr/>
          <p:nvPr/>
        </p:nvGrpSpPr>
        <p:grpSpPr>
          <a:xfrm>
            <a:off x="11377307" y="-698608"/>
            <a:ext cx="3086100" cy="2700338"/>
            <a:chOff x="0" y="0"/>
            <a:chExt cx="812800" cy="711200"/>
          </a:xfrm>
        </p:grpSpPr>
        <p:sp>
          <p:nvSpPr>
            <p:cNvPr id="20" name="Freeform 20"/>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21" name="TextBox 21"/>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22" name="Freeform 22"/>
          <p:cNvSpPr/>
          <p:nvPr/>
        </p:nvSpPr>
        <p:spPr>
          <a:xfrm rot="7202450">
            <a:off x="9738131" y="674066"/>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3" name="Freeform 23"/>
          <p:cNvSpPr/>
          <p:nvPr/>
        </p:nvSpPr>
        <p:spPr>
          <a:xfrm rot="3601524">
            <a:off x="9849527" y="9471004"/>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4" name="TextBox 24"/>
          <p:cNvSpPr txBox="1"/>
          <p:nvPr/>
        </p:nvSpPr>
        <p:spPr>
          <a:xfrm>
            <a:off x="833512" y="485482"/>
            <a:ext cx="9361471" cy="800100"/>
          </a:xfrm>
          <a:prstGeom prst="rect">
            <a:avLst/>
          </a:prstGeom>
        </p:spPr>
        <p:txBody>
          <a:bodyPr lIns="0" tIns="0" rIns="0" bIns="0" rtlCol="0" anchor="t">
            <a:spAutoFit/>
          </a:bodyPr>
          <a:lstStyle/>
          <a:p>
            <a:pPr algn="ctr">
              <a:lnSpc>
                <a:spcPts val="6299"/>
              </a:lnSpc>
              <a:spcBef>
                <a:spcPct val="0"/>
              </a:spcBef>
            </a:pPr>
            <a:r>
              <a:rPr lang="en-US" sz="4499">
                <a:solidFill>
                  <a:srgbClr val="000000"/>
                </a:solidFill>
                <a:latin typeface="Poppins Bold"/>
              </a:rPr>
              <a:t>Glossary of Terms </a:t>
            </a:r>
          </a:p>
        </p:txBody>
      </p:sp>
      <p:sp>
        <p:nvSpPr>
          <p:cNvPr id="25" name="TextBox 25"/>
          <p:cNvSpPr txBox="1"/>
          <p:nvPr/>
        </p:nvSpPr>
        <p:spPr>
          <a:xfrm>
            <a:off x="411321" y="1312191"/>
            <a:ext cx="9492119" cy="7343140"/>
          </a:xfrm>
          <a:prstGeom prst="rect">
            <a:avLst/>
          </a:prstGeom>
        </p:spPr>
        <p:txBody>
          <a:bodyPr lIns="0" tIns="0" rIns="0" bIns="0" rtlCol="0" anchor="t">
            <a:spAutoFit/>
          </a:bodyPr>
          <a:lstStyle/>
          <a:p>
            <a:pPr algn="l">
              <a:lnSpc>
                <a:spcPts val="2659"/>
              </a:lnSpc>
            </a:pPr>
            <a:r>
              <a:rPr lang="en-US" sz="1899">
                <a:solidFill>
                  <a:srgbClr val="000000"/>
                </a:solidFill>
                <a:latin typeface="Poppins"/>
              </a:rPr>
              <a:t>Plea: In a criminal case, the defendant’s statement pleading “guilty” or “not guilty” in answer to the charges. </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Pretrial services: Monitoring and services provided by a designated agency to defendants awaiting the adjudication of their court case. Typically, defendants must be court ordered to pretrial supervision. The research indicates that people at high to medium-high risk of failure to appear in court and/or criminal activity during the pretrial phase are most appropriate for pretrial services. </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Prison: Compared to jail facilities, prisons are longer-term facilities owned by a state or by the federal government. Prisons typically hold felons and persons with sentences of more than a year; however, the sentence length may vary by state. Six states (Connecticut, Rhode Island, Vermont, Delaware, Alaska, and Hawaii) have an integrated correctional system that combines jails and prisons. There are a small number of private prisons, facilities that are run by private prison corporations whose services and beds are contracted out by state or the federal government. </a:t>
            </a:r>
          </a:p>
          <a:p>
            <a:pPr algn="l">
              <a:lnSpc>
                <a:spcPts val="2659"/>
              </a:lnSpc>
            </a:pPr>
            <a:endParaRPr lang="en-US" sz="1899">
              <a:solidFill>
                <a:srgbClr val="000000"/>
              </a:solidFill>
              <a:latin typeface="Poppins"/>
            </a:endParaRPr>
          </a:p>
          <a:p>
            <a:pPr algn="l">
              <a:lnSpc>
                <a:spcPts val="2659"/>
              </a:lnSpc>
              <a:spcBef>
                <a:spcPct val="0"/>
              </a:spcBef>
            </a:pPr>
            <a:r>
              <a:rPr lang="en-US" sz="1899">
                <a:solidFill>
                  <a:srgbClr val="000000"/>
                </a:solidFill>
                <a:latin typeface="Poppins"/>
              </a:rPr>
              <a:t>Probation: A sentencing alternative to imprisonment in which the court releases convicted defendants under supervision as long as certain conditions are observed.</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20670">
            <a:off x="11473469" y="-1183373"/>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98525">
            <a:off x="10481088"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11108791" y="-188058"/>
            <a:ext cx="9212293" cy="10660035"/>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7403592" y="0"/>
                  </a:moveTo>
                  <a:lnTo>
                    <a:pt x="0" y="12823317"/>
                  </a:lnTo>
                  <a:lnTo>
                    <a:pt x="7403592" y="25646762"/>
                  </a:lnTo>
                  <a:lnTo>
                    <a:pt x="22163660" y="25646762"/>
                  </a:lnTo>
                  <a:lnTo>
                    <a:pt x="22163660" y="0"/>
                  </a:lnTo>
                  <a:close/>
                </a:path>
              </a:pathLst>
            </a:custGeom>
            <a:blipFill>
              <a:blip r:embed="rId3"/>
              <a:stretch>
                <a:fillRect l="-36786" r="-36786"/>
              </a:stretch>
            </a:blipFill>
          </p:spPr>
        </p:sp>
      </p:grpSp>
      <p:grpSp>
        <p:nvGrpSpPr>
          <p:cNvPr id="10" name="Group 10"/>
          <p:cNvGrpSpPr/>
          <p:nvPr/>
        </p:nvGrpSpPr>
        <p:grpSpPr>
          <a:xfrm rot="-7195346">
            <a:off x="9937812" y="9036214"/>
            <a:ext cx="6140946" cy="1254998"/>
            <a:chOff x="0" y="0"/>
            <a:chExt cx="1706125" cy="348673"/>
          </a:xfrm>
        </p:grpSpPr>
        <p:sp>
          <p:nvSpPr>
            <p:cNvPr id="11" name="Freeform 11"/>
            <p:cNvSpPr/>
            <p:nvPr/>
          </p:nvSpPr>
          <p:spPr>
            <a:xfrm>
              <a:off x="0" y="0"/>
              <a:ext cx="1706126" cy="348673"/>
            </a:xfrm>
            <a:custGeom>
              <a:avLst/>
              <a:gdLst/>
              <a:ahLst/>
              <a:cxnLst/>
              <a:rect l="l" t="t" r="r" b="b"/>
              <a:pathLst>
                <a:path w="1706126" h="348673">
                  <a:moveTo>
                    <a:pt x="1502926" y="0"/>
                  </a:moveTo>
                  <a:lnTo>
                    <a:pt x="0" y="0"/>
                  </a:lnTo>
                  <a:lnTo>
                    <a:pt x="203200" y="348673"/>
                  </a:lnTo>
                  <a:lnTo>
                    <a:pt x="1706126" y="348673"/>
                  </a:lnTo>
                  <a:lnTo>
                    <a:pt x="1502926" y="0"/>
                  </a:lnTo>
                  <a:close/>
                </a:path>
              </a:pathLst>
            </a:custGeom>
            <a:solidFill>
              <a:srgbClr val="00C2CB"/>
            </a:solidFill>
          </p:spPr>
        </p:sp>
        <p:sp>
          <p:nvSpPr>
            <p:cNvPr id="12" name="TextBox 12"/>
            <p:cNvSpPr txBox="1"/>
            <p:nvPr/>
          </p:nvSpPr>
          <p:spPr>
            <a:xfrm>
              <a:off x="101600" y="-57150"/>
              <a:ext cx="1502925" cy="405823"/>
            </a:xfrm>
            <a:prstGeom prst="rect">
              <a:avLst/>
            </a:prstGeom>
          </p:spPr>
          <p:txBody>
            <a:bodyPr lIns="50800" tIns="50800" rIns="50800" bIns="50800" rtlCol="0" anchor="ctr"/>
            <a:lstStyle/>
            <a:p>
              <a:pPr algn="ctr">
                <a:lnSpc>
                  <a:spcPts val="2659"/>
                </a:lnSpc>
              </a:pPr>
              <a:endParaRPr/>
            </a:p>
          </p:txBody>
        </p:sp>
      </p:grpSp>
      <p:grpSp>
        <p:nvGrpSpPr>
          <p:cNvPr id="13" name="Group 13"/>
          <p:cNvGrpSpPr/>
          <p:nvPr/>
        </p:nvGrpSpPr>
        <p:grpSpPr>
          <a:xfrm rot="-7195346">
            <a:off x="9747933" y="8132832"/>
            <a:ext cx="6004925" cy="310071"/>
            <a:chOff x="0" y="0"/>
            <a:chExt cx="6752503" cy="348673"/>
          </a:xfrm>
        </p:grpSpPr>
        <p:sp>
          <p:nvSpPr>
            <p:cNvPr id="14" name="Freeform 14"/>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15" name="TextBox 15"/>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grpSp>
        <p:nvGrpSpPr>
          <p:cNvPr id="16" name="Group 16"/>
          <p:cNvGrpSpPr/>
          <p:nvPr/>
        </p:nvGrpSpPr>
        <p:grpSpPr>
          <a:xfrm rot="-7195346">
            <a:off x="7602988" y="9533728"/>
            <a:ext cx="14916264" cy="1652655"/>
            <a:chOff x="0" y="0"/>
            <a:chExt cx="3146997" cy="348673"/>
          </a:xfrm>
        </p:grpSpPr>
        <p:sp>
          <p:nvSpPr>
            <p:cNvPr id="17" name="Freeform 17"/>
            <p:cNvSpPr/>
            <p:nvPr/>
          </p:nvSpPr>
          <p:spPr>
            <a:xfrm>
              <a:off x="0" y="0"/>
              <a:ext cx="3146997" cy="348673"/>
            </a:xfrm>
            <a:custGeom>
              <a:avLst/>
              <a:gdLst/>
              <a:ahLst/>
              <a:cxnLst/>
              <a:rect l="l" t="t" r="r" b="b"/>
              <a:pathLst>
                <a:path w="3146997" h="348673">
                  <a:moveTo>
                    <a:pt x="2943797" y="0"/>
                  </a:moveTo>
                  <a:lnTo>
                    <a:pt x="0" y="0"/>
                  </a:lnTo>
                  <a:lnTo>
                    <a:pt x="203200" y="348673"/>
                  </a:lnTo>
                  <a:lnTo>
                    <a:pt x="3146997" y="348673"/>
                  </a:lnTo>
                  <a:lnTo>
                    <a:pt x="2943797" y="0"/>
                  </a:lnTo>
                  <a:close/>
                </a:path>
              </a:pathLst>
            </a:custGeom>
            <a:solidFill>
              <a:srgbClr val="003D60"/>
            </a:solidFill>
          </p:spPr>
        </p:sp>
        <p:sp>
          <p:nvSpPr>
            <p:cNvPr id="18" name="TextBox 18"/>
            <p:cNvSpPr txBox="1"/>
            <p:nvPr/>
          </p:nvSpPr>
          <p:spPr>
            <a:xfrm>
              <a:off x="101600" y="-57150"/>
              <a:ext cx="2943797" cy="405823"/>
            </a:xfrm>
            <a:prstGeom prst="rect">
              <a:avLst/>
            </a:prstGeom>
          </p:spPr>
          <p:txBody>
            <a:bodyPr lIns="50800" tIns="50800" rIns="50800" bIns="50800" rtlCol="0" anchor="ctr"/>
            <a:lstStyle/>
            <a:p>
              <a:pPr algn="ctr">
                <a:lnSpc>
                  <a:spcPts val="2659"/>
                </a:lnSpc>
              </a:pPr>
              <a:endParaRPr/>
            </a:p>
          </p:txBody>
        </p:sp>
      </p:grpSp>
      <p:grpSp>
        <p:nvGrpSpPr>
          <p:cNvPr id="19" name="Group 19"/>
          <p:cNvGrpSpPr/>
          <p:nvPr/>
        </p:nvGrpSpPr>
        <p:grpSpPr>
          <a:xfrm>
            <a:off x="11377307" y="-698608"/>
            <a:ext cx="3086100" cy="2700338"/>
            <a:chOff x="0" y="0"/>
            <a:chExt cx="812800" cy="711200"/>
          </a:xfrm>
        </p:grpSpPr>
        <p:sp>
          <p:nvSpPr>
            <p:cNvPr id="20" name="Freeform 20"/>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21" name="TextBox 21"/>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22" name="Freeform 22"/>
          <p:cNvSpPr/>
          <p:nvPr/>
        </p:nvSpPr>
        <p:spPr>
          <a:xfrm rot="7202450">
            <a:off x="9738131" y="674066"/>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3" name="Freeform 23"/>
          <p:cNvSpPr/>
          <p:nvPr/>
        </p:nvSpPr>
        <p:spPr>
          <a:xfrm rot="3601524">
            <a:off x="9849527" y="9471004"/>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4" name="TextBox 24"/>
          <p:cNvSpPr txBox="1"/>
          <p:nvPr/>
        </p:nvSpPr>
        <p:spPr>
          <a:xfrm>
            <a:off x="833512" y="485482"/>
            <a:ext cx="9361471" cy="800100"/>
          </a:xfrm>
          <a:prstGeom prst="rect">
            <a:avLst/>
          </a:prstGeom>
        </p:spPr>
        <p:txBody>
          <a:bodyPr lIns="0" tIns="0" rIns="0" bIns="0" rtlCol="0" anchor="t">
            <a:spAutoFit/>
          </a:bodyPr>
          <a:lstStyle/>
          <a:p>
            <a:pPr algn="ctr">
              <a:lnSpc>
                <a:spcPts val="6299"/>
              </a:lnSpc>
              <a:spcBef>
                <a:spcPct val="0"/>
              </a:spcBef>
            </a:pPr>
            <a:r>
              <a:rPr lang="en-US" sz="4499">
                <a:solidFill>
                  <a:srgbClr val="000000"/>
                </a:solidFill>
                <a:latin typeface="Poppins Bold"/>
              </a:rPr>
              <a:t>Glossary of Terms </a:t>
            </a:r>
          </a:p>
        </p:txBody>
      </p:sp>
      <p:sp>
        <p:nvSpPr>
          <p:cNvPr id="25" name="TextBox 25"/>
          <p:cNvSpPr txBox="1"/>
          <p:nvPr/>
        </p:nvSpPr>
        <p:spPr>
          <a:xfrm>
            <a:off x="411321" y="1312191"/>
            <a:ext cx="9492119" cy="8676640"/>
          </a:xfrm>
          <a:prstGeom prst="rect">
            <a:avLst/>
          </a:prstGeom>
        </p:spPr>
        <p:txBody>
          <a:bodyPr lIns="0" tIns="0" rIns="0" bIns="0" rtlCol="0" anchor="t">
            <a:spAutoFit/>
          </a:bodyPr>
          <a:lstStyle/>
          <a:p>
            <a:pPr algn="l">
              <a:lnSpc>
                <a:spcPts val="2659"/>
              </a:lnSpc>
            </a:pPr>
            <a:r>
              <a:rPr lang="en-US" sz="1899">
                <a:solidFill>
                  <a:srgbClr val="000000"/>
                </a:solidFill>
                <a:latin typeface="Poppins"/>
              </a:rPr>
              <a:t>Probation officers: Monitor convicted offenders released under court supervision; in some jurisdictions, may provide community supervision for offenders under the oversight of a treatment court program. </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Promising practice: A specific activity or process used that has an emerging or limited research base supporting its effectiveness. Promising practices are not considered “evidence based” until additional evaluation research is completed to clarify its short- and long-term outcomes and impact on groups going through the activity or process. </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Promising program: An intervention program that has an emerging or limited research base supporting its effectiveness. Promising programs are not considered “evidence based” until additional evaluation research is completed to clarify its short- and long-term outcomes and impact on groups receiving the intervention. </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Prosecution: The process of legal proceedings to resolve a criminal case (with one or more charges) against a defendant. </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Protected health information: Any identifiable information about an individual’s health condition, receipt of health care services, or payment for such services that is gathered by a Covered Entity (or Business Associate of a Covered Entity) according to HIPAA. </a:t>
            </a:r>
          </a:p>
          <a:p>
            <a:pPr algn="l">
              <a:lnSpc>
                <a:spcPts val="2659"/>
              </a:lnSpc>
            </a:pPr>
            <a:endParaRPr lang="en-US" sz="1899">
              <a:solidFill>
                <a:srgbClr val="000000"/>
              </a:solidFill>
              <a:latin typeface="Poppins"/>
            </a:endParaRPr>
          </a:p>
          <a:p>
            <a:pPr algn="l">
              <a:lnSpc>
                <a:spcPts val="2659"/>
              </a:lnSpc>
              <a:spcBef>
                <a:spcPct val="0"/>
              </a:spcBef>
            </a:pPr>
            <a:r>
              <a:rPr lang="en-US" sz="1899">
                <a:solidFill>
                  <a:srgbClr val="000000"/>
                </a:solidFill>
                <a:latin typeface="Poppins"/>
              </a:rPr>
              <a:t>Public Defender: An attorney that is assigned to an individual unable to afford a private attorney.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20670">
            <a:off x="11473469" y="-1183373"/>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98525">
            <a:off x="10481088"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11108791" y="-188058"/>
            <a:ext cx="9212293" cy="10660035"/>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7403592" y="0"/>
                  </a:moveTo>
                  <a:lnTo>
                    <a:pt x="0" y="12823317"/>
                  </a:lnTo>
                  <a:lnTo>
                    <a:pt x="7403592" y="25646762"/>
                  </a:lnTo>
                  <a:lnTo>
                    <a:pt x="22163660" y="25646762"/>
                  </a:lnTo>
                  <a:lnTo>
                    <a:pt x="22163660" y="0"/>
                  </a:lnTo>
                  <a:close/>
                </a:path>
              </a:pathLst>
            </a:custGeom>
            <a:blipFill>
              <a:blip r:embed="rId3"/>
              <a:stretch>
                <a:fillRect l="-36786" r="-36786"/>
              </a:stretch>
            </a:blipFill>
          </p:spPr>
        </p:sp>
      </p:grpSp>
      <p:grpSp>
        <p:nvGrpSpPr>
          <p:cNvPr id="10" name="Group 10"/>
          <p:cNvGrpSpPr/>
          <p:nvPr/>
        </p:nvGrpSpPr>
        <p:grpSpPr>
          <a:xfrm rot="-7195346">
            <a:off x="9937812" y="9036214"/>
            <a:ext cx="6140946" cy="1254998"/>
            <a:chOff x="0" y="0"/>
            <a:chExt cx="1706125" cy="348673"/>
          </a:xfrm>
        </p:grpSpPr>
        <p:sp>
          <p:nvSpPr>
            <p:cNvPr id="11" name="Freeform 11"/>
            <p:cNvSpPr/>
            <p:nvPr/>
          </p:nvSpPr>
          <p:spPr>
            <a:xfrm>
              <a:off x="0" y="0"/>
              <a:ext cx="1706126" cy="348673"/>
            </a:xfrm>
            <a:custGeom>
              <a:avLst/>
              <a:gdLst/>
              <a:ahLst/>
              <a:cxnLst/>
              <a:rect l="l" t="t" r="r" b="b"/>
              <a:pathLst>
                <a:path w="1706126" h="348673">
                  <a:moveTo>
                    <a:pt x="1502926" y="0"/>
                  </a:moveTo>
                  <a:lnTo>
                    <a:pt x="0" y="0"/>
                  </a:lnTo>
                  <a:lnTo>
                    <a:pt x="203200" y="348673"/>
                  </a:lnTo>
                  <a:lnTo>
                    <a:pt x="1706126" y="348673"/>
                  </a:lnTo>
                  <a:lnTo>
                    <a:pt x="1502926" y="0"/>
                  </a:lnTo>
                  <a:close/>
                </a:path>
              </a:pathLst>
            </a:custGeom>
            <a:solidFill>
              <a:srgbClr val="00C2CB"/>
            </a:solidFill>
          </p:spPr>
        </p:sp>
        <p:sp>
          <p:nvSpPr>
            <p:cNvPr id="12" name="TextBox 12"/>
            <p:cNvSpPr txBox="1"/>
            <p:nvPr/>
          </p:nvSpPr>
          <p:spPr>
            <a:xfrm>
              <a:off x="101600" y="-57150"/>
              <a:ext cx="1502925" cy="405823"/>
            </a:xfrm>
            <a:prstGeom prst="rect">
              <a:avLst/>
            </a:prstGeom>
          </p:spPr>
          <p:txBody>
            <a:bodyPr lIns="50800" tIns="50800" rIns="50800" bIns="50800" rtlCol="0" anchor="ctr"/>
            <a:lstStyle/>
            <a:p>
              <a:pPr algn="ctr">
                <a:lnSpc>
                  <a:spcPts val="2659"/>
                </a:lnSpc>
              </a:pPr>
              <a:endParaRPr/>
            </a:p>
          </p:txBody>
        </p:sp>
      </p:grpSp>
      <p:grpSp>
        <p:nvGrpSpPr>
          <p:cNvPr id="13" name="Group 13"/>
          <p:cNvGrpSpPr/>
          <p:nvPr/>
        </p:nvGrpSpPr>
        <p:grpSpPr>
          <a:xfrm rot="-7195346">
            <a:off x="9747933" y="8132832"/>
            <a:ext cx="6004925" cy="310071"/>
            <a:chOff x="0" y="0"/>
            <a:chExt cx="6752503" cy="348673"/>
          </a:xfrm>
        </p:grpSpPr>
        <p:sp>
          <p:nvSpPr>
            <p:cNvPr id="14" name="Freeform 14"/>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15" name="TextBox 15"/>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grpSp>
        <p:nvGrpSpPr>
          <p:cNvPr id="16" name="Group 16"/>
          <p:cNvGrpSpPr/>
          <p:nvPr/>
        </p:nvGrpSpPr>
        <p:grpSpPr>
          <a:xfrm rot="-7195346">
            <a:off x="7602988" y="9533728"/>
            <a:ext cx="14916264" cy="1652655"/>
            <a:chOff x="0" y="0"/>
            <a:chExt cx="3146997" cy="348673"/>
          </a:xfrm>
        </p:grpSpPr>
        <p:sp>
          <p:nvSpPr>
            <p:cNvPr id="17" name="Freeform 17"/>
            <p:cNvSpPr/>
            <p:nvPr/>
          </p:nvSpPr>
          <p:spPr>
            <a:xfrm>
              <a:off x="0" y="0"/>
              <a:ext cx="3146997" cy="348673"/>
            </a:xfrm>
            <a:custGeom>
              <a:avLst/>
              <a:gdLst/>
              <a:ahLst/>
              <a:cxnLst/>
              <a:rect l="l" t="t" r="r" b="b"/>
              <a:pathLst>
                <a:path w="3146997" h="348673">
                  <a:moveTo>
                    <a:pt x="2943797" y="0"/>
                  </a:moveTo>
                  <a:lnTo>
                    <a:pt x="0" y="0"/>
                  </a:lnTo>
                  <a:lnTo>
                    <a:pt x="203200" y="348673"/>
                  </a:lnTo>
                  <a:lnTo>
                    <a:pt x="3146997" y="348673"/>
                  </a:lnTo>
                  <a:lnTo>
                    <a:pt x="2943797" y="0"/>
                  </a:lnTo>
                  <a:close/>
                </a:path>
              </a:pathLst>
            </a:custGeom>
            <a:solidFill>
              <a:srgbClr val="003D60"/>
            </a:solidFill>
          </p:spPr>
        </p:sp>
        <p:sp>
          <p:nvSpPr>
            <p:cNvPr id="18" name="TextBox 18"/>
            <p:cNvSpPr txBox="1"/>
            <p:nvPr/>
          </p:nvSpPr>
          <p:spPr>
            <a:xfrm>
              <a:off x="101600" y="-57150"/>
              <a:ext cx="2943797" cy="405823"/>
            </a:xfrm>
            <a:prstGeom prst="rect">
              <a:avLst/>
            </a:prstGeom>
          </p:spPr>
          <p:txBody>
            <a:bodyPr lIns="50800" tIns="50800" rIns="50800" bIns="50800" rtlCol="0" anchor="ctr"/>
            <a:lstStyle/>
            <a:p>
              <a:pPr algn="ctr">
                <a:lnSpc>
                  <a:spcPts val="2659"/>
                </a:lnSpc>
              </a:pPr>
              <a:endParaRPr/>
            </a:p>
          </p:txBody>
        </p:sp>
      </p:grpSp>
      <p:grpSp>
        <p:nvGrpSpPr>
          <p:cNvPr id="19" name="Group 19"/>
          <p:cNvGrpSpPr/>
          <p:nvPr/>
        </p:nvGrpSpPr>
        <p:grpSpPr>
          <a:xfrm>
            <a:off x="11377307" y="-698608"/>
            <a:ext cx="3086100" cy="2700338"/>
            <a:chOff x="0" y="0"/>
            <a:chExt cx="812800" cy="711200"/>
          </a:xfrm>
        </p:grpSpPr>
        <p:sp>
          <p:nvSpPr>
            <p:cNvPr id="20" name="Freeform 20"/>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21" name="TextBox 21"/>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22" name="Freeform 22"/>
          <p:cNvSpPr/>
          <p:nvPr/>
        </p:nvSpPr>
        <p:spPr>
          <a:xfrm rot="7202450">
            <a:off x="9738131" y="674066"/>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3" name="Freeform 23"/>
          <p:cNvSpPr/>
          <p:nvPr/>
        </p:nvSpPr>
        <p:spPr>
          <a:xfrm rot="3601524">
            <a:off x="9849527" y="9471004"/>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4" name="TextBox 24"/>
          <p:cNvSpPr txBox="1"/>
          <p:nvPr/>
        </p:nvSpPr>
        <p:spPr>
          <a:xfrm>
            <a:off x="833512" y="228600"/>
            <a:ext cx="9361471" cy="800100"/>
          </a:xfrm>
          <a:prstGeom prst="rect">
            <a:avLst/>
          </a:prstGeom>
        </p:spPr>
        <p:txBody>
          <a:bodyPr lIns="0" tIns="0" rIns="0" bIns="0" rtlCol="0" anchor="t">
            <a:spAutoFit/>
          </a:bodyPr>
          <a:lstStyle/>
          <a:p>
            <a:pPr algn="ctr">
              <a:lnSpc>
                <a:spcPts val="6299"/>
              </a:lnSpc>
              <a:spcBef>
                <a:spcPct val="0"/>
              </a:spcBef>
            </a:pPr>
            <a:r>
              <a:rPr lang="en-US" sz="4499">
                <a:solidFill>
                  <a:srgbClr val="000000"/>
                </a:solidFill>
                <a:latin typeface="Poppins Bold"/>
              </a:rPr>
              <a:t>Glossary of Terms </a:t>
            </a:r>
          </a:p>
        </p:txBody>
      </p:sp>
      <p:sp>
        <p:nvSpPr>
          <p:cNvPr id="25" name="TextBox 25"/>
          <p:cNvSpPr txBox="1"/>
          <p:nvPr/>
        </p:nvSpPr>
        <p:spPr>
          <a:xfrm>
            <a:off x="473385" y="1016666"/>
            <a:ext cx="9492119" cy="9343390"/>
          </a:xfrm>
          <a:prstGeom prst="rect">
            <a:avLst/>
          </a:prstGeom>
        </p:spPr>
        <p:txBody>
          <a:bodyPr lIns="0" tIns="0" rIns="0" bIns="0" rtlCol="0" anchor="t">
            <a:spAutoFit/>
          </a:bodyPr>
          <a:lstStyle/>
          <a:p>
            <a:pPr algn="l">
              <a:lnSpc>
                <a:spcPts val="2659"/>
              </a:lnSpc>
            </a:pPr>
            <a:r>
              <a:rPr lang="en-US" sz="1899">
                <a:solidFill>
                  <a:srgbClr val="000000"/>
                </a:solidFill>
                <a:latin typeface="Poppins"/>
              </a:rPr>
              <a:t>Recovery: The process through which people with mental illness or co-occurring disorders improve their health and wellness.</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Risk-Need-Responsivity (RNR) model: A correctional treatment model that supports clinicians, case managers and corrections professionals in identifying and prioritizing individuals for the appropriate treatments to reduce their likelihood of re-offense. Although the RNR model focuses on the risk of re-offense, it can be instructive in connecting behavioral health needs to criminogenic risk. </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Sentence: The punishment ordered by a court for a defendant convicted of a crime. </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Sentencing: The process by which a person convicted of a crime is ordered to a specified punishment. </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Sequential Intercept Model: A conceptual model to inform community-based responses to the involvement of people with behavioral health and substance use disorders in the criminal justice system. </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Specialty or problem-solving courts: These courts differ from traditional courts in that they are specially designed court calendars or dockets dedicated to addressing one type of offense or offender. These court-based interventions may focus on substance use, mental health, and other criminogenic issues. Typically, the judge plays a key supervisory role, and other criminal justice components (such as probation) and social services agencies (such as substance use treatment) collaborate on case management.</a:t>
            </a:r>
          </a:p>
          <a:p>
            <a:pPr algn="l">
              <a:lnSpc>
                <a:spcPts val="2659"/>
              </a:lnSpc>
              <a:spcBef>
                <a:spcPct val="0"/>
              </a:spcBef>
            </a:pPr>
            <a:endParaRPr lang="en-US" sz="1899">
              <a:solidFill>
                <a:srgbClr val="000000"/>
              </a:solidFill>
              <a:latin typeface="Poppin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20670">
            <a:off x="11473469" y="-1183373"/>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98525">
            <a:off x="10481088"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11108791" y="-188058"/>
            <a:ext cx="9212293" cy="10660035"/>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7403592" y="0"/>
                  </a:moveTo>
                  <a:lnTo>
                    <a:pt x="0" y="12823317"/>
                  </a:lnTo>
                  <a:lnTo>
                    <a:pt x="7403592" y="25646762"/>
                  </a:lnTo>
                  <a:lnTo>
                    <a:pt x="22163660" y="25646762"/>
                  </a:lnTo>
                  <a:lnTo>
                    <a:pt x="22163660" y="0"/>
                  </a:lnTo>
                  <a:close/>
                </a:path>
              </a:pathLst>
            </a:custGeom>
            <a:blipFill>
              <a:blip r:embed="rId3"/>
              <a:stretch>
                <a:fillRect l="-36786" r="-36786"/>
              </a:stretch>
            </a:blipFill>
          </p:spPr>
        </p:sp>
      </p:grpSp>
      <p:grpSp>
        <p:nvGrpSpPr>
          <p:cNvPr id="10" name="Group 10"/>
          <p:cNvGrpSpPr/>
          <p:nvPr/>
        </p:nvGrpSpPr>
        <p:grpSpPr>
          <a:xfrm rot="-7195346">
            <a:off x="9937812" y="9036214"/>
            <a:ext cx="6140946" cy="1254998"/>
            <a:chOff x="0" y="0"/>
            <a:chExt cx="1706125" cy="348673"/>
          </a:xfrm>
        </p:grpSpPr>
        <p:sp>
          <p:nvSpPr>
            <p:cNvPr id="11" name="Freeform 11"/>
            <p:cNvSpPr/>
            <p:nvPr/>
          </p:nvSpPr>
          <p:spPr>
            <a:xfrm>
              <a:off x="0" y="0"/>
              <a:ext cx="1706126" cy="348673"/>
            </a:xfrm>
            <a:custGeom>
              <a:avLst/>
              <a:gdLst/>
              <a:ahLst/>
              <a:cxnLst/>
              <a:rect l="l" t="t" r="r" b="b"/>
              <a:pathLst>
                <a:path w="1706126" h="348673">
                  <a:moveTo>
                    <a:pt x="1502926" y="0"/>
                  </a:moveTo>
                  <a:lnTo>
                    <a:pt x="0" y="0"/>
                  </a:lnTo>
                  <a:lnTo>
                    <a:pt x="203200" y="348673"/>
                  </a:lnTo>
                  <a:lnTo>
                    <a:pt x="1706126" y="348673"/>
                  </a:lnTo>
                  <a:lnTo>
                    <a:pt x="1502926" y="0"/>
                  </a:lnTo>
                  <a:close/>
                </a:path>
              </a:pathLst>
            </a:custGeom>
            <a:solidFill>
              <a:srgbClr val="00C2CB"/>
            </a:solidFill>
          </p:spPr>
        </p:sp>
        <p:sp>
          <p:nvSpPr>
            <p:cNvPr id="12" name="TextBox 12"/>
            <p:cNvSpPr txBox="1"/>
            <p:nvPr/>
          </p:nvSpPr>
          <p:spPr>
            <a:xfrm>
              <a:off x="101600" y="-57150"/>
              <a:ext cx="1502925" cy="405823"/>
            </a:xfrm>
            <a:prstGeom prst="rect">
              <a:avLst/>
            </a:prstGeom>
          </p:spPr>
          <p:txBody>
            <a:bodyPr lIns="50800" tIns="50800" rIns="50800" bIns="50800" rtlCol="0" anchor="ctr"/>
            <a:lstStyle/>
            <a:p>
              <a:pPr algn="ctr">
                <a:lnSpc>
                  <a:spcPts val="2659"/>
                </a:lnSpc>
              </a:pPr>
              <a:endParaRPr/>
            </a:p>
          </p:txBody>
        </p:sp>
      </p:grpSp>
      <p:grpSp>
        <p:nvGrpSpPr>
          <p:cNvPr id="13" name="Group 13"/>
          <p:cNvGrpSpPr/>
          <p:nvPr/>
        </p:nvGrpSpPr>
        <p:grpSpPr>
          <a:xfrm rot="-7195346">
            <a:off x="9747933" y="8132832"/>
            <a:ext cx="6004925" cy="310071"/>
            <a:chOff x="0" y="0"/>
            <a:chExt cx="6752503" cy="348673"/>
          </a:xfrm>
        </p:grpSpPr>
        <p:sp>
          <p:nvSpPr>
            <p:cNvPr id="14" name="Freeform 14"/>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15" name="TextBox 15"/>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grpSp>
        <p:nvGrpSpPr>
          <p:cNvPr id="16" name="Group 16"/>
          <p:cNvGrpSpPr/>
          <p:nvPr/>
        </p:nvGrpSpPr>
        <p:grpSpPr>
          <a:xfrm rot="-7195346">
            <a:off x="7602988" y="9533728"/>
            <a:ext cx="14916264" cy="1652655"/>
            <a:chOff x="0" y="0"/>
            <a:chExt cx="3146997" cy="348673"/>
          </a:xfrm>
        </p:grpSpPr>
        <p:sp>
          <p:nvSpPr>
            <p:cNvPr id="17" name="Freeform 17"/>
            <p:cNvSpPr/>
            <p:nvPr/>
          </p:nvSpPr>
          <p:spPr>
            <a:xfrm>
              <a:off x="0" y="0"/>
              <a:ext cx="3146997" cy="348673"/>
            </a:xfrm>
            <a:custGeom>
              <a:avLst/>
              <a:gdLst/>
              <a:ahLst/>
              <a:cxnLst/>
              <a:rect l="l" t="t" r="r" b="b"/>
              <a:pathLst>
                <a:path w="3146997" h="348673">
                  <a:moveTo>
                    <a:pt x="2943797" y="0"/>
                  </a:moveTo>
                  <a:lnTo>
                    <a:pt x="0" y="0"/>
                  </a:lnTo>
                  <a:lnTo>
                    <a:pt x="203200" y="348673"/>
                  </a:lnTo>
                  <a:lnTo>
                    <a:pt x="3146997" y="348673"/>
                  </a:lnTo>
                  <a:lnTo>
                    <a:pt x="2943797" y="0"/>
                  </a:lnTo>
                  <a:close/>
                </a:path>
              </a:pathLst>
            </a:custGeom>
            <a:solidFill>
              <a:srgbClr val="003D60"/>
            </a:solidFill>
          </p:spPr>
        </p:sp>
        <p:sp>
          <p:nvSpPr>
            <p:cNvPr id="18" name="TextBox 18"/>
            <p:cNvSpPr txBox="1"/>
            <p:nvPr/>
          </p:nvSpPr>
          <p:spPr>
            <a:xfrm>
              <a:off x="101600" y="-57150"/>
              <a:ext cx="2943797" cy="405823"/>
            </a:xfrm>
            <a:prstGeom prst="rect">
              <a:avLst/>
            </a:prstGeom>
          </p:spPr>
          <p:txBody>
            <a:bodyPr lIns="50800" tIns="50800" rIns="50800" bIns="50800" rtlCol="0" anchor="ctr"/>
            <a:lstStyle/>
            <a:p>
              <a:pPr algn="ctr">
                <a:lnSpc>
                  <a:spcPts val="2659"/>
                </a:lnSpc>
              </a:pPr>
              <a:endParaRPr/>
            </a:p>
          </p:txBody>
        </p:sp>
      </p:grpSp>
      <p:grpSp>
        <p:nvGrpSpPr>
          <p:cNvPr id="19" name="Group 19"/>
          <p:cNvGrpSpPr/>
          <p:nvPr/>
        </p:nvGrpSpPr>
        <p:grpSpPr>
          <a:xfrm>
            <a:off x="11377307" y="-698608"/>
            <a:ext cx="3086100" cy="2700338"/>
            <a:chOff x="0" y="0"/>
            <a:chExt cx="812800" cy="711200"/>
          </a:xfrm>
        </p:grpSpPr>
        <p:sp>
          <p:nvSpPr>
            <p:cNvPr id="20" name="Freeform 20"/>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21" name="TextBox 21"/>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22" name="Freeform 22"/>
          <p:cNvSpPr/>
          <p:nvPr/>
        </p:nvSpPr>
        <p:spPr>
          <a:xfrm rot="7202450">
            <a:off x="9738131" y="674066"/>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3" name="Freeform 23"/>
          <p:cNvSpPr/>
          <p:nvPr/>
        </p:nvSpPr>
        <p:spPr>
          <a:xfrm rot="3601524">
            <a:off x="9849527" y="9471004"/>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sp>
        <p:nvSpPr>
          <p:cNvPr id="24" name="TextBox 24"/>
          <p:cNvSpPr txBox="1"/>
          <p:nvPr/>
        </p:nvSpPr>
        <p:spPr>
          <a:xfrm>
            <a:off x="833512" y="228600"/>
            <a:ext cx="9361471" cy="800100"/>
          </a:xfrm>
          <a:prstGeom prst="rect">
            <a:avLst/>
          </a:prstGeom>
        </p:spPr>
        <p:txBody>
          <a:bodyPr lIns="0" tIns="0" rIns="0" bIns="0" rtlCol="0" anchor="t">
            <a:spAutoFit/>
          </a:bodyPr>
          <a:lstStyle/>
          <a:p>
            <a:pPr algn="ctr">
              <a:lnSpc>
                <a:spcPts val="6299"/>
              </a:lnSpc>
              <a:spcBef>
                <a:spcPct val="0"/>
              </a:spcBef>
            </a:pPr>
            <a:r>
              <a:rPr lang="en-US" sz="4499">
                <a:solidFill>
                  <a:srgbClr val="000000"/>
                </a:solidFill>
                <a:latin typeface="Poppins Bold"/>
              </a:rPr>
              <a:t>Glossary of Terms </a:t>
            </a:r>
          </a:p>
        </p:txBody>
      </p:sp>
      <p:sp>
        <p:nvSpPr>
          <p:cNvPr id="25" name="TextBox 25"/>
          <p:cNvSpPr txBox="1"/>
          <p:nvPr/>
        </p:nvSpPr>
        <p:spPr>
          <a:xfrm>
            <a:off x="578737" y="1944580"/>
            <a:ext cx="9492119" cy="6676390"/>
          </a:xfrm>
          <a:prstGeom prst="rect">
            <a:avLst/>
          </a:prstGeom>
        </p:spPr>
        <p:txBody>
          <a:bodyPr lIns="0" tIns="0" rIns="0" bIns="0" rtlCol="0" anchor="t">
            <a:spAutoFit/>
          </a:bodyPr>
          <a:lstStyle/>
          <a:p>
            <a:pPr algn="l">
              <a:lnSpc>
                <a:spcPts val="2659"/>
              </a:lnSpc>
            </a:pPr>
            <a:r>
              <a:rPr lang="en-US" sz="1899">
                <a:solidFill>
                  <a:srgbClr val="000000"/>
                </a:solidFill>
                <a:latin typeface="Poppins"/>
              </a:rPr>
              <a:t>Substance use disorder (SUD): A medical condition involving a physical and/or psychological dependence on one or more substances, such as a drug or alcohol. “Polysubstance use” is often used to describe use of more than one type of drug by a person with SUD. </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Trauma-informed: The use of information, precautions, and sensitive approaches by community-based providers that considers real or potential experiences of trauma among people served. </a:t>
            </a:r>
          </a:p>
          <a:p>
            <a:pPr algn="l">
              <a:lnSpc>
                <a:spcPts val="2659"/>
              </a:lnSpc>
            </a:pPr>
            <a:endParaRPr lang="en-US" sz="1899">
              <a:solidFill>
                <a:srgbClr val="000000"/>
              </a:solidFill>
              <a:latin typeface="Poppins"/>
            </a:endParaRPr>
          </a:p>
          <a:p>
            <a:pPr algn="l">
              <a:lnSpc>
                <a:spcPts val="2659"/>
              </a:lnSpc>
            </a:pPr>
            <a:r>
              <a:rPr lang="en-US" sz="1899">
                <a:solidFill>
                  <a:srgbClr val="000000"/>
                </a:solidFill>
                <a:latin typeface="Poppins"/>
              </a:rPr>
              <a:t>Treatment court: Also called “problem-solving courts” or “specialty courts,” these courts have a specialized docket where programming is provided to people meeting eligibility criteria under court order and oversight. Common treatment courts include drug treatment court, mental health court, veterans court, and Driving While Impaired (DWI) court, among others. Treatment courts are voluntary and may be a pre-plea (charge is dismissed upon program completion) or a post-plea (conviction is removed from record upon program completion) type of court. </a:t>
            </a:r>
          </a:p>
          <a:p>
            <a:pPr algn="l">
              <a:lnSpc>
                <a:spcPts val="2659"/>
              </a:lnSpc>
            </a:pPr>
            <a:endParaRPr lang="en-US" sz="1899">
              <a:solidFill>
                <a:srgbClr val="000000"/>
              </a:solidFill>
              <a:latin typeface="Poppins"/>
            </a:endParaRPr>
          </a:p>
          <a:p>
            <a:pPr algn="l">
              <a:lnSpc>
                <a:spcPts val="2659"/>
              </a:lnSpc>
              <a:spcBef>
                <a:spcPct val="0"/>
              </a:spcBef>
            </a:pPr>
            <a:r>
              <a:rPr lang="en-US" sz="1899">
                <a:solidFill>
                  <a:srgbClr val="000000"/>
                </a:solidFill>
                <a:latin typeface="Poppins"/>
              </a:rPr>
              <a:t>Trial: A hearing that takes place when the defendant pleads “not guilty,” and the parties are required to come to court to present evidence.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V="1">
            <a:off x="15635160" y="-268180"/>
            <a:ext cx="3895530" cy="3481630"/>
          </a:xfrm>
          <a:custGeom>
            <a:avLst/>
            <a:gdLst/>
            <a:ahLst/>
            <a:cxnLst/>
            <a:rect l="l" t="t" r="r" b="b"/>
            <a:pathLst>
              <a:path w="3895530" h="3481630">
                <a:moveTo>
                  <a:pt x="0" y="3481629"/>
                </a:moveTo>
                <a:lnTo>
                  <a:pt x="3895530" y="3481629"/>
                </a:lnTo>
                <a:lnTo>
                  <a:pt x="3895530" y="0"/>
                </a:lnTo>
                <a:lnTo>
                  <a:pt x="0" y="0"/>
                </a:lnTo>
                <a:lnTo>
                  <a:pt x="0" y="3481629"/>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flipH="1" flipV="1">
            <a:off x="-1238056" y="-268180"/>
            <a:ext cx="3895530" cy="3481630"/>
          </a:xfrm>
          <a:custGeom>
            <a:avLst/>
            <a:gdLst/>
            <a:ahLst/>
            <a:cxnLst/>
            <a:rect l="l" t="t" r="r" b="b"/>
            <a:pathLst>
              <a:path w="3895530" h="3481630">
                <a:moveTo>
                  <a:pt x="3895529" y="3481629"/>
                </a:moveTo>
                <a:lnTo>
                  <a:pt x="0" y="3481629"/>
                </a:lnTo>
                <a:lnTo>
                  <a:pt x="0" y="0"/>
                </a:lnTo>
                <a:lnTo>
                  <a:pt x="3895529" y="0"/>
                </a:lnTo>
                <a:lnTo>
                  <a:pt x="3895529" y="3481629"/>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1448541" y="2404442"/>
            <a:ext cx="16349428" cy="2624343"/>
            <a:chOff x="0" y="0"/>
            <a:chExt cx="4306022" cy="691185"/>
          </a:xfrm>
        </p:grpSpPr>
        <p:sp>
          <p:nvSpPr>
            <p:cNvPr id="5" name="Freeform 5">
              <a:hlinkClick r:id="rId4" tooltip="https://store.samhsa.gov/sites/default/files/sma19-5097.pdf"/>
            </p:cNvPr>
            <p:cNvSpPr/>
            <p:nvPr/>
          </p:nvSpPr>
          <p:spPr>
            <a:xfrm>
              <a:off x="0" y="0"/>
              <a:ext cx="4306022" cy="691185"/>
            </a:xfrm>
            <a:custGeom>
              <a:avLst/>
              <a:gdLst/>
              <a:ahLst/>
              <a:cxnLst/>
              <a:rect l="l" t="t" r="r" b="b"/>
              <a:pathLst>
                <a:path w="4306022" h="691185">
                  <a:moveTo>
                    <a:pt x="0" y="0"/>
                  </a:moveTo>
                  <a:lnTo>
                    <a:pt x="4306022" y="0"/>
                  </a:lnTo>
                  <a:lnTo>
                    <a:pt x="4306022" y="691185"/>
                  </a:lnTo>
                  <a:lnTo>
                    <a:pt x="0" y="691185"/>
                  </a:lnTo>
                  <a:close/>
                </a:path>
              </a:pathLst>
            </a:custGeom>
            <a:solidFill>
              <a:srgbClr val="003D60"/>
            </a:solidFill>
          </p:spPr>
        </p:sp>
        <p:sp>
          <p:nvSpPr>
            <p:cNvPr id="6" name="TextBox 6"/>
            <p:cNvSpPr txBox="1"/>
            <p:nvPr/>
          </p:nvSpPr>
          <p:spPr>
            <a:xfrm>
              <a:off x="0" y="-57150"/>
              <a:ext cx="4306022" cy="748335"/>
            </a:xfrm>
            <a:prstGeom prst="rect">
              <a:avLst/>
            </a:prstGeom>
          </p:spPr>
          <p:txBody>
            <a:bodyPr lIns="50800" tIns="50800" rIns="50800" bIns="50800" rtlCol="0" anchor="ctr"/>
            <a:lstStyle/>
            <a:p>
              <a:pPr algn="ctr">
                <a:lnSpc>
                  <a:spcPts val="2659"/>
                </a:lnSpc>
              </a:pPr>
              <a:endParaRPr/>
            </a:p>
          </p:txBody>
        </p:sp>
      </p:grpSp>
      <p:sp>
        <p:nvSpPr>
          <p:cNvPr id="7" name="Freeform 7"/>
          <p:cNvSpPr/>
          <p:nvPr/>
        </p:nvSpPr>
        <p:spPr>
          <a:xfrm>
            <a:off x="2657473" y="5714585"/>
            <a:ext cx="12217675" cy="3280004"/>
          </a:xfrm>
          <a:custGeom>
            <a:avLst/>
            <a:gdLst/>
            <a:ahLst/>
            <a:cxnLst/>
            <a:rect l="l" t="t" r="r" b="b"/>
            <a:pathLst>
              <a:path w="12217675" h="3280004">
                <a:moveTo>
                  <a:pt x="0" y="0"/>
                </a:moveTo>
                <a:lnTo>
                  <a:pt x="12217675" y="0"/>
                </a:lnTo>
                <a:lnTo>
                  <a:pt x="12217675" y="3280004"/>
                </a:lnTo>
                <a:lnTo>
                  <a:pt x="0" y="3280004"/>
                </a:lnTo>
                <a:lnTo>
                  <a:pt x="0" y="0"/>
                </a:lnTo>
                <a:close/>
              </a:path>
            </a:pathLst>
          </a:custGeom>
          <a:blipFill>
            <a:blip r:embed="rId5"/>
            <a:stretch>
              <a:fillRect t="-53927" r="-253" b="-96974"/>
            </a:stretch>
          </a:blipFill>
        </p:spPr>
      </p:sp>
      <p:sp>
        <p:nvSpPr>
          <p:cNvPr id="8" name="TextBox 8"/>
          <p:cNvSpPr txBox="1"/>
          <p:nvPr/>
        </p:nvSpPr>
        <p:spPr>
          <a:xfrm>
            <a:off x="3509961" y="904875"/>
            <a:ext cx="11268077" cy="809625"/>
          </a:xfrm>
          <a:prstGeom prst="rect">
            <a:avLst/>
          </a:prstGeom>
        </p:spPr>
        <p:txBody>
          <a:bodyPr lIns="0" tIns="0" rIns="0" bIns="0" rtlCol="0" anchor="t">
            <a:spAutoFit/>
          </a:bodyPr>
          <a:lstStyle/>
          <a:p>
            <a:pPr algn="ctr">
              <a:lnSpc>
                <a:spcPts val="6299"/>
              </a:lnSpc>
              <a:spcBef>
                <a:spcPct val="0"/>
              </a:spcBef>
            </a:pPr>
            <a:r>
              <a:rPr lang="en-US" sz="4500">
                <a:solidFill>
                  <a:srgbClr val="000000"/>
                </a:solidFill>
                <a:latin typeface="Poppins Bold"/>
              </a:rPr>
              <a:t>RESOURCES</a:t>
            </a:r>
          </a:p>
        </p:txBody>
      </p:sp>
      <p:sp>
        <p:nvSpPr>
          <p:cNvPr id="9" name="TextBox 9"/>
          <p:cNvSpPr txBox="1"/>
          <p:nvPr/>
        </p:nvSpPr>
        <p:spPr>
          <a:xfrm>
            <a:off x="440003" y="3146774"/>
            <a:ext cx="16349428" cy="580376"/>
          </a:xfrm>
          <a:prstGeom prst="rect">
            <a:avLst/>
          </a:prstGeom>
        </p:spPr>
        <p:txBody>
          <a:bodyPr lIns="0" tIns="0" rIns="0" bIns="0" rtlCol="0" anchor="t">
            <a:spAutoFit/>
          </a:bodyPr>
          <a:lstStyle/>
          <a:p>
            <a:pPr algn="ctr">
              <a:lnSpc>
                <a:spcPts val="4760"/>
              </a:lnSpc>
            </a:pPr>
            <a:r>
              <a:rPr lang="en-US" sz="3400" u="sng">
                <a:solidFill>
                  <a:srgbClr val="FFFFFF"/>
                </a:solidFill>
                <a:latin typeface="Canva Sans Bold"/>
              </a:rPr>
              <a:t>https://store.samhsa.gov/sites/default/files/sma19-5097.pdf</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660200" y="2037006"/>
            <a:ext cx="14804200" cy="7645244"/>
            <a:chOff x="0" y="0"/>
            <a:chExt cx="1352571" cy="698500"/>
          </a:xfrm>
        </p:grpSpPr>
        <p:sp>
          <p:nvSpPr>
            <p:cNvPr id="3" name="Freeform 3"/>
            <p:cNvSpPr/>
            <p:nvPr/>
          </p:nvSpPr>
          <p:spPr>
            <a:xfrm>
              <a:off x="0" y="0"/>
              <a:ext cx="1352571" cy="698500"/>
            </a:xfrm>
            <a:custGeom>
              <a:avLst/>
              <a:gdLst/>
              <a:ahLst/>
              <a:cxnLst/>
              <a:rect l="l" t="t" r="r" b="b"/>
              <a:pathLst>
                <a:path w="1352571" h="698500">
                  <a:moveTo>
                    <a:pt x="1352571" y="349250"/>
                  </a:moveTo>
                  <a:lnTo>
                    <a:pt x="1149371" y="698500"/>
                  </a:lnTo>
                  <a:lnTo>
                    <a:pt x="203200" y="698500"/>
                  </a:lnTo>
                  <a:lnTo>
                    <a:pt x="0" y="349250"/>
                  </a:lnTo>
                  <a:lnTo>
                    <a:pt x="203200" y="0"/>
                  </a:lnTo>
                  <a:lnTo>
                    <a:pt x="1149371" y="0"/>
                  </a:lnTo>
                  <a:lnTo>
                    <a:pt x="1352571" y="349250"/>
                  </a:lnTo>
                  <a:close/>
                </a:path>
              </a:pathLst>
            </a:custGeom>
            <a:solidFill>
              <a:srgbClr val="003D60"/>
            </a:solidFill>
          </p:spPr>
        </p:sp>
        <p:sp>
          <p:nvSpPr>
            <p:cNvPr id="4" name="TextBox 4"/>
            <p:cNvSpPr txBox="1"/>
            <p:nvPr/>
          </p:nvSpPr>
          <p:spPr>
            <a:xfrm>
              <a:off x="114300" y="-57150"/>
              <a:ext cx="1123971" cy="755650"/>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a:off x="9144000" y="2037006"/>
            <a:ext cx="14804200" cy="7645244"/>
            <a:chOff x="0" y="0"/>
            <a:chExt cx="1352571" cy="698500"/>
          </a:xfrm>
        </p:grpSpPr>
        <p:sp>
          <p:nvSpPr>
            <p:cNvPr id="6" name="Freeform 6"/>
            <p:cNvSpPr/>
            <p:nvPr/>
          </p:nvSpPr>
          <p:spPr>
            <a:xfrm>
              <a:off x="0" y="0"/>
              <a:ext cx="1352571" cy="698500"/>
            </a:xfrm>
            <a:custGeom>
              <a:avLst/>
              <a:gdLst/>
              <a:ahLst/>
              <a:cxnLst/>
              <a:rect l="l" t="t" r="r" b="b"/>
              <a:pathLst>
                <a:path w="1352571" h="698500">
                  <a:moveTo>
                    <a:pt x="1352571" y="349250"/>
                  </a:moveTo>
                  <a:lnTo>
                    <a:pt x="1149371" y="698500"/>
                  </a:lnTo>
                  <a:lnTo>
                    <a:pt x="203200" y="698500"/>
                  </a:lnTo>
                  <a:lnTo>
                    <a:pt x="0" y="349250"/>
                  </a:lnTo>
                  <a:lnTo>
                    <a:pt x="203200" y="0"/>
                  </a:lnTo>
                  <a:lnTo>
                    <a:pt x="1149371" y="0"/>
                  </a:lnTo>
                  <a:lnTo>
                    <a:pt x="1352571" y="349250"/>
                  </a:lnTo>
                  <a:close/>
                </a:path>
              </a:pathLst>
            </a:custGeom>
            <a:solidFill>
              <a:srgbClr val="003D60"/>
            </a:solidFill>
          </p:spPr>
        </p:sp>
        <p:sp>
          <p:nvSpPr>
            <p:cNvPr id="7" name="TextBox 7"/>
            <p:cNvSpPr txBox="1"/>
            <p:nvPr/>
          </p:nvSpPr>
          <p:spPr>
            <a:xfrm>
              <a:off x="114300" y="-57150"/>
              <a:ext cx="1123971" cy="755650"/>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3036713" y="1024936"/>
            <a:ext cx="2355364" cy="2024141"/>
            <a:chOff x="0" y="0"/>
            <a:chExt cx="812800" cy="698500"/>
          </a:xfrm>
        </p:grpSpPr>
        <p:sp>
          <p:nvSpPr>
            <p:cNvPr id="9" name="Freeform 9"/>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solidFill>
              <a:srgbClr val="00C2CB"/>
            </a:solidFill>
            <a:ln w="95250" cap="sq">
              <a:solidFill>
                <a:srgbClr val="FFFFFF"/>
              </a:solidFill>
              <a:prstDash val="solid"/>
              <a:miter/>
            </a:ln>
          </p:spPr>
        </p:sp>
        <p:sp>
          <p:nvSpPr>
            <p:cNvPr id="10" name="TextBox 10"/>
            <p:cNvSpPr txBox="1"/>
            <p:nvPr/>
          </p:nvSpPr>
          <p:spPr>
            <a:xfrm>
              <a:off x="114300" y="-57150"/>
              <a:ext cx="584200" cy="755650"/>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a:off x="12844346" y="1028700"/>
            <a:ext cx="2355364" cy="2024141"/>
            <a:chOff x="0" y="0"/>
            <a:chExt cx="812800" cy="698500"/>
          </a:xfrm>
        </p:grpSpPr>
        <p:sp>
          <p:nvSpPr>
            <p:cNvPr id="12" name="Freeform 12"/>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solidFill>
              <a:srgbClr val="00C2CB"/>
            </a:solidFill>
            <a:ln w="95250" cap="sq">
              <a:solidFill>
                <a:srgbClr val="FFFFFF"/>
              </a:solidFill>
              <a:prstDash val="solid"/>
              <a:miter/>
            </a:ln>
          </p:spPr>
        </p:sp>
        <p:sp>
          <p:nvSpPr>
            <p:cNvPr id="13" name="TextBox 13"/>
            <p:cNvSpPr txBox="1"/>
            <p:nvPr/>
          </p:nvSpPr>
          <p:spPr>
            <a:xfrm>
              <a:off x="114300" y="-57150"/>
              <a:ext cx="584200" cy="755650"/>
            </a:xfrm>
            <a:prstGeom prst="rect">
              <a:avLst/>
            </a:prstGeom>
          </p:spPr>
          <p:txBody>
            <a:bodyPr lIns="50800" tIns="50800" rIns="50800" bIns="50800" rtlCol="0" anchor="ctr"/>
            <a:lstStyle/>
            <a:p>
              <a:pPr algn="ctr">
                <a:lnSpc>
                  <a:spcPts val="2659"/>
                </a:lnSpc>
              </a:pPr>
              <a:endParaRPr/>
            </a:p>
          </p:txBody>
        </p:sp>
      </p:grpSp>
      <p:sp>
        <p:nvSpPr>
          <p:cNvPr id="14" name="Freeform 14"/>
          <p:cNvSpPr/>
          <p:nvPr/>
        </p:nvSpPr>
        <p:spPr>
          <a:xfrm>
            <a:off x="3603523" y="1561236"/>
            <a:ext cx="1221743" cy="959068"/>
          </a:xfrm>
          <a:custGeom>
            <a:avLst/>
            <a:gdLst/>
            <a:ahLst/>
            <a:cxnLst/>
            <a:rect l="l" t="t" r="r" b="b"/>
            <a:pathLst>
              <a:path w="1221743" h="959068">
                <a:moveTo>
                  <a:pt x="0" y="0"/>
                </a:moveTo>
                <a:lnTo>
                  <a:pt x="1221744" y="0"/>
                </a:lnTo>
                <a:lnTo>
                  <a:pt x="1221744" y="959069"/>
                </a:lnTo>
                <a:lnTo>
                  <a:pt x="0" y="95906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5" name="Freeform 15"/>
          <p:cNvSpPr/>
          <p:nvPr/>
        </p:nvSpPr>
        <p:spPr>
          <a:xfrm>
            <a:off x="13416273" y="1561236"/>
            <a:ext cx="1211510" cy="951540"/>
          </a:xfrm>
          <a:custGeom>
            <a:avLst/>
            <a:gdLst/>
            <a:ahLst/>
            <a:cxnLst/>
            <a:rect l="l" t="t" r="r" b="b"/>
            <a:pathLst>
              <a:path w="1211510" h="951540">
                <a:moveTo>
                  <a:pt x="0" y="0"/>
                </a:moveTo>
                <a:lnTo>
                  <a:pt x="1211510" y="0"/>
                </a:lnTo>
                <a:lnTo>
                  <a:pt x="1211510" y="951540"/>
                </a:lnTo>
                <a:lnTo>
                  <a:pt x="0" y="95154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16" name="TextBox 16"/>
          <p:cNvSpPr txBox="1"/>
          <p:nvPr/>
        </p:nvSpPr>
        <p:spPr>
          <a:xfrm>
            <a:off x="1858897" y="3494372"/>
            <a:ext cx="4822559" cy="626110"/>
          </a:xfrm>
          <a:prstGeom prst="rect">
            <a:avLst/>
          </a:prstGeom>
        </p:spPr>
        <p:txBody>
          <a:bodyPr lIns="0" tIns="0" rIns="0" bIns="0" rtlCol="0" anchor="t">
            <a:spAutoFit/>
          </a:bodyPr>
          <a:lstStyle/>
          <a:p>
            <a:pPr algn="ctr">
              <a:lnSpc>
                <a:spcPts val="4519"/>
              </a:lnSpc>
            </a:pPr>
            <a:r>
              <a:rPr lang="en-US" sz="3999" spc="-119">
                <a:solidFill>
                  <a:srgbClr val="FFFFFF"/>
                </a:solidFill>
                <a:latin typeface="Poppins Bold"/>
              </a:rPr>
              <a:t>Purpose</a:t>
            </a:r>
          </a:p>
        </p:txBody>
      </p:sp>
      <p:sp>
        <p:nvSpPr>
          <p:cNvPr id="17" name="TextBox 17"/>
          <p:cNvSpPr txBox="1"/>
          <p:nvPr/>
        </p:nvSpPr>
        <p:spPr>
          <a:xfrm>
            <a:off x="11321683" y="3494372"/>
            <a:ext cx="5512253" cy="626110"/>
          </a:xfrm>
          <a:prstGeom prst="rect">
            <a:avLst/>
          </a:prstGeom>
        </p:spPr>
        <p:txBody>
          <a:bodyPr lIns="0" tIns="0" rIns="0" bIns="0" rtlCol="0" anchor="t">
            <a:spAutoFit/>
          </a:bodyPr>
          <a:lstStyle/>
          <a:p>
            <a:pPr algn="ctr">
              <a:lnSpc>
                <a:spcPts val="4519"/>
              </a:lnSpc>
            </a:pPr>
            <a:r>
              <a:rPr lang="en-US" sz="3999" spc="-119">
                <a:solidFill>
                  <a:srgbClr val="FFFFFF"/>
                </a:solidFill>
                <a:latin typeface="Poppins Bold"/>
              </a:rPr>
              <a:t>Scope</a:t>
            </a:r>
          </a:p>
        </p:txBody>
      </p:sp>
      <p:sp>
        <p:nvSpPr>
          <p:cNvPr id="18" name="TextBox 18"/>
          <p:cNvSpPr txBox="1"/>
          <p:nvPr/>
        </p:nvSpPr>
        <p:spPr>
          <a:xfrm>
            <a:off x="6316849" y="1009650"/>
            <a:ext cx="5654302" cy="704850"/>
          </a:xfrm>
          <a:prstGeom prst="rect">
            <a:avLst/>
          </a:prstGeom>
        </p:spPr>
        <p:txBody>
          <a:bodyPr lIns="0" tIns="0" rIns="0" bIns="0" rtlCol="0" anchor="t">
            <a:spAutoFit/>
          </a:bodyPr>
          <a:lstStyle/>
          <a:p>
            <a:pPr algn="ctr">
              <a:lnSpc>
                <a:spcPts val="5174"/>
              </a:lnSpc>
            </a:pPr>
            <a:r>
              <a:rPr lang="en-US" sz="4500" spc="-135">
                <a:solidFill>
                  <a:srgbClr val="000000"/>
                </a:solidFill>
                <a:latin typeface="Poppins Bold"/>
              </a:rPr>
              <a:t>Purpose and Scope</a:t>
            </a:r>
          </a:p>
        </p:txBody>
      </p:sp>
      <p:sp>
        <p:nvSpPr>
          <p:cNvPr id="19" name="TextBox 19"/>
          <p:cNvSpPr txBox="1"/>
          <p:nvPr/>
        </p:nvSpPr>
        <p:spPr>
          <a:xfrm>
            <a:off x="1028700" y="4610417"/>
            <a:ext cx="5896961" cy="2009140"/>
          </a:xfrm>
          <a:prstGeom prst="rect">
            <a:avLst/>
          </a:prstGeom>
        </p:spPr>
        <p:txBody>
          <a:bodyPr lIns="0" tIns="0" rIns="0" bIns="0" rtlCol="0" anchor="t">
            <a:spAutoFit/>
          </a:bodyPr>
          <a:lstStyle/>
          <a:p>
            <a:pPr algn="ctr">
              <a:lnSpc>
                <a:spcPts val="2659"/>
              </a:lnSpc>
              <a:spcBef>
                <a:spcPct val="0"/>
              </a:spcBef>
            </a:pPr>
            <a:r>
              <a:rPr lang="en-US" sz="1899">
                <a:solidFill>
                  <a:srgbClr val="FFFFFF"/>
                </a:solidFill>
                <a:latin typeface="Poppins"/>
              </a:rPr>
              <a:t>This document aims to support community-based behavioral health providers in their  practices for individuals with behavioral health and substance use disorders who are currently involved with or have a history of involvement in the adult criminal justice system.</a:t>
            </a:r>
          </a:p>
        </p:txBody>
      </p:sp>
      <p:sp>
        <p:nvSpPr>
          <p:cNvPr id="20" name="TextBox 20"/>
          <p:cNvSpPr txBox="1"/>
          <p:nvPr/>
        </p:nvSpPr>
        <p:spPr>
          <a:xfrm>
            <a:off x="11595078" y="4443730"/>
            <a:ext cx="5664222" cy="4342765"/>
          </a:xfrm>
          <a:prstGeom prst="rect">
            <a:avLst/>
          </a:prstGeom>
        </p:spPr>
        <p:txBody>
          <a:bodyPr lIns="0" tIns="0" rIns="0" bIns="0" rtlCol="0" anchor="t">
            <a:spAutoFit/>
          </a:bodyPr>
          <a:lstStyle/>
          <a:p>
            <a:pPr algn="ctr">
              <a:lnSpc>
                <a:spcPts val="2659"/>
              </a:lnSpc>
              <a:spcBef>
                <a:spcPct val="0"/>
              </a:spcBef>
            </a:pPr>
            <a:r>
              <a:rPr lang="en-US" sz="1899">
                <a:solidFill>
                  <a:srgbClr val="FFFFFF"/>
                </a:solidFill>
                <a:latin typeface="Poppins"/>
              </a:rPr>
              <a:t>The focus is on services provided in the community rather than in institutional settings such as jails, prisons, or hospitals. The information is intended for use in practice and is suitable for any staff providing direct services in community settings. </a:t>
            </a:r>
          </a:p>
          <a:p>
            <a:pPr algn="ctr">
              <a:lnSpc>
                <a:spcPts val="2659"/>
              </a:lnSpc>
              <a:spcBef>
                <a:spcPct val="0"/>
              </a:spcBef>
            </a:pPr>
            <a:endParaRPr lang="en-US" sz="1899">
              <a:solidFill>
                <a:srgbClr val="FFFFFF"/>
              </a:solidFill>
              <a:latin typeface="Poppins"/>
            </a:endParaRPr>
          </a:p>
          <a:p>
            <a:pPr algn="ctr">
              <a:lnSpc>
                <a:spcPts val="2659"/>
              </a:lnSpc>
              <a:spcBef>
                <a:spcPct val="0"/>
              </a:spcBef>
            </a:pPr>
            <a:r>
              <a:rPr lang="en-US" sz="1899">
                <a:solidFill>
                  <a:srgbClr val="FFFFFF"/>
                </a:solidFill>
                <a:latin typeface="Poppins"/>
              </a:rPr>
              <a:t>To implement these principles, organizations may need to reconsider staff training, evidence-based practices, and other programmatic elements to ensure that staff providing direct services have the necessary information, policy support, and resources.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V="1">
            <a:off x="15982695" y="-557885"/>
            <a:ext cx="3818435" cy="3412727"/>
          </a:xfrm>
          <a:custGeom>
            <a:avLst/>
            <a:gdLst/>
            <a:ahLst/>
            <a:cxnLst/>
            <a:rect l="l" t="t" r="r" b="b"/>
            <a:pathLst>
              <a:path w="3818435" h="3412727">
                <a:moveTo>
                  <a:pt x="0" y="3412726"/>
                </a:moveTo>
                <a:lnTo>
                  <a:pt x="3818435" y="3412726"/>
                </a:lnTo>
                <a:lnTo>
                  <a:pt x="3818435" y="0"/>
                </a:lnTo>
                <a:lnTo>
                  <a:pt x="0" y="0"/>
                </a:lnTo>
                <a:lnTo>
                  <a:pt x="0" y="3412726"/>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9588679" y="815687"/>
            <a:ext cx="7670621" cy="685897"/>
            <a:chOff x="0" y="0"/>
            <a:chExt cx="7811566" cy="698500"/>
          </a:xfrm>
        </p:grpSpPr>
        <p:sp>
          <p:nvSpPr>
            <p:cNvPr id="4" name="Freeform 4"/>
            <p:cNvSpPr/>
            <p:nvPr/>
          </p:nvSpPr>
          <p:spPr>
            <a:xfrm>
              <a:off x="0" y="0"/>
              <a:ext cx="7811566" cy="698500"/>
            </a:xfrm>
            <a:custGeom>
              <a:avLst/>
              <a:gdLst/>
              <a:ahLst/>
              <a:cxnLst/>
              <a:rect l="l" t="t" r="r" b="b"/>
              <a:pathLst>
                <a:path w="7811566" h="698500">
                  <a:moveTo>
                    <a:pt x="7811566" y="349250"/>
                  </a:moveTo>
                  <a:lnTo>
                    <a:pt x="7608366" y="698500"/>
                  </a:lnTo>
                  <a:lnTo>
                    <a:pt x="203200" y="698500"/>
                  </a:lnTo>
                  <a:lnTo>
                    <a:pt x="0" y="349250"/>
                  </a:lnTo>
                  <a:lnTo>
                    <a:pt x="203200" y="0"/>
                  </a:lnTo>
                  <a:lnTo>
                    <a:pt x="7608366" y="0"/>
                  </a:lnTo>
                  <a:lnTo>
                    <a:pt x="7811566" y="349250"/>
                  </a:lnTo>
                  <a:close/>
                </a:path>
              </a:pathLst>
            </a:custGeom>
            <a:solidFill>
              <a:srgbClr val="003D60"/>
            </a:solidFill>
          </p:spPr>
        </p:sp>
        <p:sp>
          <p:nvSpPr>
            <p:cNvPr id="5" name="TextBox 5"/>
            <p:cNvSpPr txBox="1"/>
            <p:nvPr/>
          </p:nvSpPr>
          <p:spPr>
            <a:xfrm>
              <a:off x="114300" y="-57150"/>
              <a:ext cx="7582966" cy="755650"/>
            </a:xfrm>
            <a:prstGeom prst="rect">
              <a:avLst/>
            </a:prstGeom>
          </p:spPr>
          <p:txBody>
            <a:bodyPr lIns="50800" tIns="50800" rIns="50800" bIns="50800" rtlCol="0" anchor="ctr"/>
            <a:lstStyle/>
            <a:p>
              <a:pPr algn="ctr">
                <a:lnSpc>
                  <a:spcPts val="2659"/>
                </a:lnSpc>
              </a:pPr>
              <a:endParaRPr/>
            </a:p>
          </p:txBody>
        </p:sp>
      </p:grpSp>
      <p:grpSp>
        <p:nvGrpSpPr>
          <p:cNvPr id="6" name="Group 6"/>
          <p:cNvGrpSpPr/>
          <p:nvPr/>
        </p:nvGrpSpPr>
        <p:grpSpPr>
          <a:xfrm>
            <a:off x="9682445" y="1798463"/>
            <a:ext cx="7400565" cy="953895"/>
            <a:chOff x="0" y="0"/>
            <a:chExt cx="7536547" cy="971422"/>
          </a:xfrm>
        </p:grpSpPr>
        <p:sp>
          <p:nvSpPr>
            <p:cNvPr id="7" name="Freeform 7"/>
            <p:cNvSpPr/>
            <p:nvPr/>
          </p:nvSpPr>
          <p:spPr>
            <a:xfrm>
              <a:off x="0" y="0"/>
              <a:ext cx="7536547" cy="971422"/>
            </a:xfrm>
            <a:custGeom>
              <a:avLst/>
              <a:gdLst/>
              <a:ahLst/>
              <a:cxnLst/>
              <a:rect l="l" t="t" r="r" b="b"/>
              <a:pathLst>
                <a:path w="7536547" h="971422">
                  <a:moveTo>
                    <a:pt x="7536547" y="485711"/>
                  </a:moveTo>
                  <a:lnTo>
                    <a:pt x="7333347" y="971422"/>
                  </a:lnTo>
                  <a:lnTo>
                    <a:pt x="203200" y="971422"/>
                  </a:lnTo>
                  <a:lnTo>
                    <a:pt x="0" y="485711"/>
                  </a:lnTo>
                  <a:lnTo>
                    <a:pt x="203200" y="0"/>
                  </a:lnTo>
                  <a:lnTo>
                    <a:pt x="7333347" y="0"/>
                  </a:lnTo>
                  <a:lnTo>
                    <a:pt x="7536547" y="485711"/>
                  </a:lnTo>
                  <a:close/>
                </a:path>
              </a:pathLst>
            </a:custGeom>
            <a:solidFill>
              <a:srgbClr val="003D60"/>
            </a:solidFill>
          </p:spPr>
        </p:sp>
        <p:sp>
          <p:nvSpPr>
            <p:cNvPr id="8" name="TextBox 8"/>
            <p:cNvSpPr txBox="1"/>
            <p:nvPr/>
          </p:nvSpPr>
          <p:spPr>
            <a:xfrm>
              <a:off x="114300" y="-57150"/>
              <a:ext cx="7307947" cy="1028572"/>
            </a:xfrm>
            <a:prstGeom prst="rect">
              <a:avLst/>
            </a:prstGeom>
          </p:spPr>
          <p:txBody>
            <a:bodyPr lIns="50800" tIns="50800" rIns="50800" bIns="50800" rtlCol="0" anchor="ctr"/>
            <a:lstStyle/>
            <a:p>
              <a:pPr algn="ctr">
                <a:lnSpc>
                  <a:spcPts val="2659"/>
                </a:lnSpc>
              </a:pPr>
              <a:endParaRPr/>
            </a:p>
          </p:txBody>
        </p:sp>
      </p:grpSp>
      <p:grpSp>
        <p:nvGrpSpPr>
          <p:cNvPr id="9" name="Group 9"/>
          <p:cNvGrpSpPr/>
          <p:nvPr/>
        </p:nvGrpSpPr>
        <p:grpSpPr>
          <a:xfrm>
            <a:off x="9682445" y="2941387"/>
            <a:ext cx="7576855" cy="896878"/>
            <a:chOff x="0" y="0"/>
            <a:chExt cx="7716076" cy="913358"/>
          </a:xfrm>
        </p:grpSpPr>
        <p:sp>
          <p:nvSpPr>
            <p:cNvPr id="10" name="Freeform 10"/>
            <p:cNvSpPr/>
            <p:nvPr/>
          </p:nvSpPr>
          <p:spPr>
            <a:xfrm>
              <a:off x="0" y="0"/>
              <a:ext cx="7716076" cy="913358"/>
            </a:xfrm>
            <a:custGeom>
              <a:avLst/>
              <a:gdLst/>
              <a:ahLst/>
              <a:cxnLst/>
              <a:rect l="l" t="t" r="r" b="b"/>
              <a:pathLst>
                <a:path w="7716076" h="913358">
                  <a:moveTo>
                    <a:pt x="7716076" y="456679"/>
                  </a:moveTo>
                  <a:lnTo>
                    <a:pt x="7512876" y="913358"/>
                  </a:lnTo>
                  <a:lnTo>
                    <a:pt x="203200" y="913358"/>
                  </a:lnTo>
                  <a:lnTo>
                    <a:pt x="0" y="456679"/>
                  </a:lnTo>
                  <a:lnTo>
                    <a:pt x="203200" y="0"/>
                  </a:lnTo>
                  <a:lnTo>
                    <a:pt x="7512876" y="0"/>
                  </a:lnTo>
                  <a:lnTo>
                    <a:pt x="7716076" y="456679"/>
                  </a:lnTo>
                  <a:close/>
                </a:path>
              </a:pathLst>
            </a:custGeom>
            <a:solidFill>
              <a:srgbClr val="003D60"/>
            </a:solidFill>
          </p:spPr>
        </p:sp>
        <p:sp>
          <p:nvSpPr>
            <p:cNvPr id="11" name="TextBox 11"/>
            <p:cNvSpPr txBox="1"/>
            <p:nvPr/>
          </p:nvSpPr>
          <p:spPr>
            <a:xfrm>
              <a:off x="114300" y="-57150"/>
              <a:ext cx="7487476" cy="970508"/>
            </a:xfrm>
            <a:prstGeom prst="rect">
              <a:avLst/>
            </a:prstGeom>
          </p:spPr>
          <p:txBody>
            <a:bodyPr lIns="50800" tIns="50800" rIns="50800" bIns="50800" rtlCol="0" anchor="ctr"/>
            <a:lstStyle/>
            <a:p>
              <a:pPr algn="ctr">
                <a:lnSpc>
                  <a:spcPts val="2659"/>
                </a:lnSpc>
              </a:pPr>
              <a:endParaRPr/>
            </a:p>
          </p:txBody>
        </p:sp>
      </p:grpSp>
      <p:grpSp>
        <p:nvGrpSpPr>
          <p:cNvPr id="12" name="Group 12"/>
          <p:cNvGrpSpPr/>
          <p:nvPr/>
        </p:nvGrpSpPr>
        <p:grpSpPr>
          <a:xfrm>
            <a:off x="9682445" y="4143065"/>
            <a:ext cx="7576855" cy="1000435"/>
            <a:chOff x="0" y="0"/>
            <a:chExt cx="7716076" cy="1018818"/>
          </a:xfrm>
        </p:grpSpPr>
        <p:sp>
          <p:nvSpPr>
            <p:cNvPr id="13" name="Freeform 13"/>
            <p:cNvSpPr/>
            <p:nvPr/>
          </p:nvSpPr>
          <p:spPr>
            <a:xfrm>
              <a:off x="0" y="0"/>
              <a:ext cx="7716076" cy="1018818"/>
            </a:xfrm>
            <a:custGeom>
              <a:avLst/>
              <a:gdLst/>
              <a:ahLst/>
              <a:cxnLst/>
              <a:rect l="l" t="t" r="r" b="b"/>
              <a:pathLst>
                <a:path w="7716076" h="1018818">
                  <a:moveTo>
                    <a:pt x="7716076" y="509409"/>
                  </a:moveTo>
                  <a:lnTo>
                    <a:pt x="7512876" y="1018818"/>
                  </a:lnTo>
                  <a:lnTo>
                    <a:pt x="203200" y="1018818"/>
                  </a:lnTo>
                  <a:lnTo>
                    <a:pt x="0" y="509409"/>
                  </a:lnTo>
                  <a:lnTo>
                    <a:pt x="203200" y="0"/>
                  </a:lnTo>
                  <a:lnTo>
                    <a:pt x="7512876" y="0"/>
                  </a:lnTo>
                  <a:lnTo>
                    <a:pt x="7716076" y="509409"/>
                  </a:lnTo>
                  <a:close/>
                </a:path>
              </a:pathLst>
            </a:custGeom>
            <a:solidFill>
              <a:srgbClr val="003D60"/>
            </a:solidFill>
          </p:spPr>
        </p:sp>
        <p:sp>
          <p:nvSpPr>
            <p:cNvPr id="14" name="TextBox 14"/>
            <p:cNvSpPr txBox="1"/>
            <p:nvPr/>
          </p:nvSpPr>
          <p:spPr>
            <a:xfrm>
              <a:off x="114300" y="-57150"/>
              <a:ext cx="7487476" cy="1075968"/>
            </a:xfrm>
            <a:prstGeom prst="rect">
              <a:avLst/>
            </a:prstGeom>
          </p:spPr>
          <p:txBody>
            <a:bodyPr lIns="50800" tIns="50800" rIns="50800" bIns="50800" rtlCol="0" anchor="ctr"/>
            <a:lstStyle/>
            <a:p>
              <a:pPr algn="ctr">
                <a:lnSpc>
                  <a:spcPts val="2659"/>
                </a:lnSpc>
              </a:pPr>
              <a:endParaRPr/>
            </a:p>
          </p:txBody>
        </p:sp>
      </p:grpSp>
      <p:grpSp>
        <p:nvGrpSpPr>
          <p:cNvPr id="15" name="Group 15"/>
          <p:cNvGrpSpPr/>
          <p:nvPr/>
        </p:nvGrpSpPr>
        <p:grpSpPr>
          <a:xfrm>
            <a:off x="9746859" y="5476875"/>
            <a:ext cx="7512441" cy="745019"/>
            <a:chOff x="0" y="0"/>
            <a:chExt cx="7650479" cy="758708"/>
          </a:xfrm>
        </p:grpSpPr>
        <p:sp>
          <p:nvSpPr>
            <p:cNvPr id="16" name="Freeform 16"/>
            <p:cNvSpPr/>
            <p:nvPr/>
          </p:nvSpPr>
          <p:spPr>
            <a:xfrm>
              <a:off x="0" y="0"/>
              <a:ext cx="7650480" cy="758708"/>
            </a:xfrm>
            <a:custGeom>
              <a:avLst/>
              <a:gdLst/>
              <a:ahLst/>
              <a:cxnLst/>
              <a:rect l="l" t="t" r="r" b="b"/>
              <a:pathLst>
                <a:path w="7650480" h="758708">
                  <a:moveTo>
                    <a:pt x="7650480" y="379354"/>
                  </a:moveTo>
                  <a:lnTo>
                    <a:pt x="7447280" y="758708"/>
                  </a:lnTo>
                  <a:lnTo>
                    <a:pt x="203200" y="758708"/>
                  </a:lnTo>
                  <a:lnTo>
                    <a:pt x="0" y="379354"/>
                  </a:lnTo>
                  <a:lnTo>
                    <a:pt x="203200" y="0"/>
                  </a:lnTo>
                  <a:lnTo>
                    <a:pt x="7447280" y="0"/>
                  </a:lnTo>
                  <a:lnTo>
                    <a:pt x="7650480" y="379354"/>
                  </a:lnTo>
                  <a:close/>
                </a:path>
              </a:pathLst>
            </a:custGeom>
            <a:solidFill>
              <a:srgbClr val="003D60"/>
            </a:solidFill>
          </p:spPr>
        </p:sp>
        <p:sp>
          <p:nvSpPr>
            <p:cNvPr id="17" name="TextBox 17"/>
            <p:cNvSpPr txBox="1"/>
            <p:nvPr/>
          </p:nvSpPr>
          <p:spPr>
            <a:xfrm>
              <a:off x="114300" y="-57150"/>
              <a:ext cx="7421879" cy="815858"/>
            </a:xfrm>
            <a:prstGeom prst="rect">
              <a:avLst/>
            </a:prstGeom>
          </p:spPr>
          <p:txBody>
            <a:bodyPr lIns="50800" tIns="50800" rIns="50800" bIns="50800" rtlCol="0" anchor="ctr"/>
            <a:lstStyle/>
            <a:p>
              <a:pPr algn="ctr">
                <a:lnSpc>
                  <a:spcPts val="2659"/>
                </a:lnSpc>
              </a:pPr>
              <a:endParaRPr/>
            </a:p>
          </p:txBody>
        </p:sp>
      </p:grpSp>
      <p:grpSp>
        <p:nvGrpSpPr>
          <p:cNvPr id="18" name="Group 18"/>
          <p:cNvGrpSpPr/>
          <p:nvPr/>
        </p:nvGrpSpPr>
        <p:grpSpPr>
          <a:xfrm>
            <a:off x="9682445" y="6470221"/>
            <a:ext cx="7670621" cy="1020026"/>
            <a:chOff x="0" y="0"/>
            <a:chExt cx="7811566" cy="1038769"/>
          </a:xfrm>
        </p:grpSpPr>
        <p:sp>
          <p:nvSpPr>
            <p:cNvPr id="19" name="Freeform 19"/>
            <p:cNvSpPr/>
            <p:nvPr/>
          </p:nvSpPr>
          <p:spPr>
            <a:xfrm>
              <a:off x="0" y="0"/>
              <a:ext cx="7811566" cy="1038769"/>
            </a:xfrm>
            <a:custGeom>
              <a:avLst/>
              <a:gdLst/>
              <a:ahLst/>
              <a:cxnLst/>
              <a:rect l="l" t="t" r="r" b="b"/>
              <a:pathLst>
                <a:path w="7811566" h="1038769">
                  <a:moveTo>
                    <a:pt x="7811566" y="519384"/>
                  </a:moveTo>
                  <a:lnTo>
                    <a:pt x="7608366" y="1038769"/>
                  </a:lnTo>
                  <a:lnTo>
                    <a:pt x="203200" y="1038769"/>
                  </a:lnTo>
                  <a:lnTo>
                    <a:pt x="0" y="519384"/>
                  </a:lnTo>
                  <a:lnTo>
                    <a:pt x="203200" y="0"/>
                  </a:lnTo>
                  <a:lnTo>
                    <a:pt x="7608366" y="0"/>
                  </a:lnTo>
                  <a:lnTo>
                    <a:pt x="7811566" y="519384"/>
                  </a:lnTo>
                  <a:close/>
                </a:path>
              </a:pathLst>
            </a:custGeom>
            <a:solidFill>
              <a:srgbClr val="003D60"/>
            </a:solidFill>
          </p:spPr>
        </p:sp>
        <p:sp>
          <p:nvSpPr>
            <p:cNvPr id="20" name="TextBox 20"/>
            <p:cNvSpPr txBox="1"/>
            <p:nvPr/>
          </p:nvSpPr>
          <p:spPr>
            <a:xfrm>
              <a:off x="114300" y="-57150"/>
              <a:ext cx="7582966" cy="1095919"/>
            </a:xfrm>
            <a:prstGeom prst="rect">
              <a:avLst/>
            </a:prstGeom>
          </p:spPr>
          <p:txBody>
            <a:bodyPr lIns="50800" tIns="50800" rIns="50800" bIns="50800" rtlCol="0" anchor="ctr"/>
            <a:lstStyle/>
            <a:p>
              <a:pPr algn="ctr">
                <a:lnSpc>
                  <a:spcPts val="2659"/>
                </a:lnSpc>
              </a:pPr>
              <a:endParaRPr/>
            </a:p>
          </p:txBody>
        </p:sp>
      </p:grpSp>
      <p:grpSp>
        <p:nvGrpSpPr>
          <p:cNvPr id="21" name="Group 21"/>
          <p:cNvGrpSpPr/>
          <p:nvPr/>
        </p:nvGrpSpPr>
        <p:grpSpPr>
          <a:xfrm>
            <a:off x="9682445" y="7661697"/>
            <a:ext cx="7670621" cy="1200552"/>
            <a:chOff x="0" y="0"/>
            <a:chExt cx="7811566" cy="1222611"/>
          </a:xfrm>
        </p:grpSpPr>
        <p:sp>
          <p:nvSpPr>
            <p:cNvPr id="22" name="Freeform 22"/>
            <p:cNvSpPr/>
            <p:nvPr/>
          </p:nvSpPr>
          <p:spPr>
            <a:xfrm>
              <a:off x="0" y="0"/>
              <a:ext cx="7811566" cy="1222611"/>
            </a:xfrm>
            <a:custGeom>
              <a:avLst/>
              <a:gdLst/>
              <a:ahLst/>
              <a:cxnLst/>
              <a:rect l="l" t="t" r="r" b="b"/>
              <a:pathLst>
                <a:path w="7811566" h="1222611">
                  <a:moveTo>
                    <a:pt x="7811566" y="611306"/>
                  </a:moveTo>
                  <a:lnTo>
                    <a:pt x="7608366" y="1222611"/>
                  </a:lnTo>
                  <a:lnTo>
                    <a:pt x="203200" y="1222611"/>
                  </a:lnTo>
                  <a:lnTo>
                    <a:pt x="0" y="611306"/>
                  </a:lnTo>
                  <a:lnTo>
                    <a:pt x="203200" y="0"/>
                  </a:lnTo>
                  <a:lnTo>
                    <a:pt x="7608366" y="0"/>
                  </a:lnTo>
                  <a:lnTo>
                    <a:pt x="7811566" y="611306"/>
                  </a:lnTo>
                  <a:close/>
                </a:path>
              </a:pathLst>
            </a:custGeom>
            <a:solidFill>
              <a:srgbClr val="003D60"/>
            </a:solidFill>
          </p:spPr>
        </p:sp>
        <p:sp>
          <p:nvSpPr>
            <p:cNvPr id="23" name="TextBox 23"/>
            <p:cNvSpPr txBox="1"/>
            <p:nvPr/>
          </p:nvSpPr>
          <p:spPr>
            <a:xfrm>
              <a:off x="114300" y="-57150"/>
              <a:ext cx="7582966" cy="1279761"/>
            </a:xfrm>
            <a:prstGeom prst="rect">
              <a:avLst/>
            </a:prstGeom>
          </p:spPr>
          <p:txBody>
            <a:bodyPr lIns="50800" tIns="50800" rIns="50800" bIns="50800" rtlCol="0" anchor="ctr"/>
            <a:lstStyle/>
            <a:p>
              <a:pPr algn="ctr">
                <a:lnSpc>
                  <a:spcPts val="2659"/>
                </a:lnSpc>
              </a:pPr>
              <a:endParaRPr/>
            </a:p>
          </p:txBody>
        </p:sp>
      </p:grpSp>
      <p:grpSp>
        <p:nvGrpSpPr>
          <p:cNvPr id="24" name="Group 24"/>
          <p:cNvGrpSpPr/>
          <p:nvPr/>
        </p:nvGrpSpPr>
        <p:grpSpPr>
          <a:xfrm>
            <a:off x="9050233" y="695909"/>
            <a:ext cx="1076891" cy="925453"/>
            <a:chOff x="0" y="0"/>
            <a:chExt cx="812800" cy="698500"/>
          </a:xfrm>
        </p:grpSpPr>
        <p:sp>
          <p:nvSpPr>
            <p:cNvPr id="25" name="Freeform 25"/>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solidFill>
              <a:srgbClr val="00C2CB"/>
            </a:solidFill>
          </p:spPr>
        </p:sp>
        <p:sp>
          <p:nvSpPr>
            <p:cNvPr id="26" name="TextBox 26"/>
            <p:cNvSpPr txBox="1"/>
            <p:nvPr/>
          </p:nvSpPr>
          <p:spPr>
            <a:xfrm>
              <a:off x="114300" y="-57150"/>
              <a:ext cx="584200" cy="755650"/>
            </a:xfrm>
            <a:prstGeom prst="rect">
              <a:avLst/>
            </a:prstGeom>
          </p:spPr>
          <p:txBody>
            <a:bodyPr lIns="50800" tIns="50800" rIns="50800" bIns="50800" rtlCol="0" anchor="ctr"/>
            <a:lstStyle/>
            <a:p>
              <a:pPr algn="ctr">
                <a:lnSpc>
                  <a:spcPts val="2659"/>
                </a:lnSpc>
              </a:pPr>
              <a:endParaRPr/>
            </a:p>
          </p:txBody>
        </p:sp>
      </p:grpSp>
      <p:grpSp>
        <p:nvGrpSpPr>
          <p:cNvPr id="27" name="Group 27"/>
          <p:cNvGrpSpPr/>
          <p:nvPr/>
        </p:nvGrpSpPr>
        <p:grpSpPr>
          <a:xfrm>
            <a:off x="9050233" y="1739709"/>
            <a:ext cx="1076891" cy="925453"/>
            <a:chOff x="0" y="0"/>
            <a:chExt cx="812800" cy="698500"/>
          </a:xfrm>
        </p:grpSpPr>
        <p:sp>
          <p:nvSpPr>
            <p:cNvPr id="28" name="Freeform 28"/>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solidFill>
              <a:srgbClr val="00C2CB"/>
            </a:solidFill>
          </p:spPr>
        </p:sp>
        <p:sp>
          <p:nvSpPr>
            <p:cNvPr id="29" name="TextBox 29"/>
            <p:cNvSpPr txBox="1"/>
            <p:nvPr/>
          </p:nvSpPr>
          <p:spPr>
            <a:xfrm>
              <a:off x="114300" y="-57150"/>
              <a:ext cx="584200" cy="755650"/>
            </a:xfrm>
            <a:prstGeom prst="rect">
              <a:avLst/>
            </a:prstGeom>
          </p:spPr>
          <p:txBody>
            <a:bodyPr lIns="50800" tIns="50800" rIns="50800" bIns="50800" rtlCol="0" anchor="ctr"/>
            <a:lstStyle/>
            <a:p>
              <a:pPr algn="ctr">
                <a:lnSpc>
                  <a:spcPts val="2659"/>
                </a:lnSpc>
              </a:pPr>
              <a:endParaRPr/>
            </a:p>
          </p:txBody>
        </p:sp>
      </p:grpSp>
      <p:grpSp>
        <p:nvGrpSpPr>
          <p:cNvPr id="30" name="Group 30"/>
          <p:cNvGrpSpPr/>
          <p:nvPr/>
        </p:nvGrpSpPr>
        <p:grpSpPr>
          <a:xfrm>
            <a:off x="9050233" y="2941387"/>
            <a:ext cx="1076891" cy="925453"/>
            <a:chOff x="0" y="0"/>
            <a:chExt cx="812800" cy="698500"/>
          </a:xfrm>
        </p:grpSpPr>
        <p:sp>
          <p:nvSpPr>
            <p:cNvPr id="31" name="Freeform 31"/>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solidFill>
              <a:srgbClr val="00C2CB"/>
            </a:solidFill>
          </p:spPr>
        </p:sp>
        <p:sp>
          <p:nvSpPr>
            <p:cNvPr id="32" name="TextBox 32"/>
            <p:cNvSpPr txBox="1"/>
            <p:nvPr/>
          </p:nvSpPr>
          <p:spPr>
            <a:xfrm>
              <a:off x="114300" y="-57150"/>
              <a:ext cx="584200" cy="755650"/>
            </a:xfrm>
            <a:prstGeom prst="rect">
              <a:avLst/>
            </a:prstGeom>
          </p:spPr>
          <p:txBody>
            <a:bodyPr lIns="50800" tIns="50800" rIns="50800" bIns="50800" rtlCol="0" anchor="ctr"/>
            <a:lstStyle/>
            <a:p>
              <a:pPr algn="ctr">
                <a:lnSpc>
                  <a:spcPts val="2659"/>
                </a:lnSpc>
              </a:pPr>
              <a:endParaRPr/>
            </a:p>
          </p:txBody>
        </p:sp>
      </p:grpSp>
      <p:grpSp>
        <p:nvGrpSpPr>
          <p:cNvPr id="33" name="Group 33"/>
          <p:cNvGrpSpPr/>
          <p:nvPr/>
        </p:nvGrpSpPr>
        <p:grpSpPr>
          <a:xfrm>
            <a:off x="9144000" y="4143065"/>
            <a:ext cx="1076891" cy="925453"/>
            <a:chOff x="0" y="0"/>
            <a:chExt cx="812800" cy="698500"/>
          </a:xfrm>
        </p:grpSpPr>
        <p:sp>
          <p:nvSpPr>
            <p:cNvPr id="34" name="Freeform 34"/>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solidFill>
              <a:srgbClr val="00C2CB"/>
            </a:solidFill>
          </p:spPr>
        </p:sp>
        <p:sp>
          <p:nvSpPr>
            <p:cNvPr id="35" name="TextBox 35"/>
            <p:cNvSpPr txBox="1"/>
            <p:nvPr/>
          </p:nvSpPr>
          <p:spPr>
            <a:xfrm>
              <a:off x="114300" y="-57150"/>
              <a:ext cx="584200" cy="755650"/>
            </a:xfrm>
            <a:prstGeom prst="rect">
              <a:avLst/>
            </a:prstGeom>
          </p:spPr>
          <p:txBody>
            <a:bodyPr lIns="50800" tIns="50800" rIns="50800" bIns="50800" rtlCol="0" anchor="ctr"/>
            <a:lstStyle/>
            <a:p>
              <a:pPr algn="ctr">
                <a:lnSpc>
                  <a:spcPts val="2659"/>
                </a:lnSpc>
              </a:pPr>
              <a:endParaRPr/>
            </a:p>
          </p:txBody>
        </p:sp>
      </p:grpSp>
      <p:grpSp>
        <p:nvGrpSpPr>
          <p:cNvPr id="36" name="Group 36"/>
          <p:cNvGrpSpPr/>
          <p:nvPr/>
        </p:nvGrpSpPr>
        <p:grpSpPr>
          <a:xfrm>
            <a:off x="9144000" y="5344743"/>
            <a:ext cx="1076891" cy="925453"/>
            <a:chOff x="0" y="0"/>
            <a:chExt cx="812800" cy="698500"/>
          </a:xfrm>
        </p:grpSpPr>
        <p:sp>
          <p:nvSpPr>
            <p:cNvPr id="37" name="Freeform 37"/>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solidFill>
              <a:srgbClr val="00C2CB"/>
            </a:solidFill>
          </p:spPr>
        </p:sp>
        <p:sp>
          <p:nvSpPr>
            <p:cNvPr id="38" name="TextBox 38"/>
            <p:cNvSpPr txBox="1"/>
            <p:nvPr/>
          </p:nvSpPr>
          <p:spPr>
            <a:xfrm>
              <a:off x="114300" y="-57150"/>
              <a:ext cx="584200" cy="755650"/>
            </a:xfrm>
            <a:prstGeom prst="rect">
              <a:avLst/>
            </a:prstGeom>
          </p:spPr>
          <p:txBody>
            <a:bodyPr lIns="50800" tIns="50800" rIns="50800" bIns="50800" rtlCol="0" anchor="ctr"/>
            <a:lstStyle/>
            <a:p>
              <a:pPr algn="ctr">
                <a:lnSpc>
                  <a:spcPts val="2659"/>
                </a:lnSpc>
              </a:pPr>
              <a:endParaRPr/>
            </a:p>
          </p:txBody>
        </p:sp>
      </p:grpSp>
      <p:grpSp>
        <p:nvGrpSpPr>
          <p:cNvPr id="39" name="Group 39"/>
          <p:cNvGrpSpPr/>
          <p:nvPr/>
        </p:nvGrpSpPr>
        <p:grpSpPr>
          <a:xfrm>
            <a:off x="9144000" y="6460019"/>
            <a:ext cx="1076891" cy="925453"/>
            <a:chOff x="0" y="0"/>
            <a:chExt cx="812800" cy="698500"/>
          </a:xfrm>
        </p:grpSpPr>
        <p:sp>
          <p:nvSpPr>
            <p:cNvPr id="40" name="Freeform 40"/>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solidFill>
              <a:srgbClr val="00C2CB"/>
            </a:solidFill>
          </p:spPr>
        </p:sp>
        <p:sp>
          <p:nvSpPr>
            <p:cNvPr id="41" name="TextBox 41"/>
            <p:cNvSpPr txBox="1"/>
            <p:nvPr/>
          </p:nvSpPr>
          <p:spPr>
            <a:xfrm>
              <a:off x="114300" y="-57150"/>
              <a:ext cx="584200" cy="755650"/>
            </a:xfrm>
            <a:prstGeom prst="rect">
              <a:avLst/>
            </a:prstGeom>
          </p:spPr>
          <p:txBody>
            <a:bodyPr lIns="50800" tIns="50800" rIns="50800" bIns="50800" rtlCol="0" anchor="ctr"/>
            <a:lstStyle/>
            <a:p>
              <a:pPr algn="ctr">
                <a:lnSpc>
                  <a:spcPts val="2659"/>
                </a:lnSpc>
              </a:pPr>
              <a:endParaRPr/>
            </a:p>
          </p:txBody>
        </p:sp>
      </p:grpSp>
      <p:grpSp>
        <p:nvGrpSpPr>
          <p:cNvPr id="42" name="Group 42"/>
          <p:cNvGrpSpPr/>
          <p:nvPr/>
        </p:nvGrpSpPr>
        <p:grpSpPr>
          <a:xfrm>
            <a:off x="9144000" y="7661697"/>
            <a:ext cx="1076891" cy="925453"/>
            <a:chOff x="0" y="0"/>
            <a:chExt cx="812800" cy="698500"/>
          </a:xfrm>
        </p:grpSpPr>
        <p:sp>
          <p:nvSpPr>
            <p:cNvPr id="43" name="Freeform 43"/>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solidFill>
              <a:srgbClr val="00C2CB"/>
            </a:solidFill>
          </p:spPr>
        </p:sp>
        <p:sp>
          <p:nvSpPr>
            <p:cNvPr id="44" name="TextBox 44"/>
            <p:cNvSpPr txBox="1"/>
            <p:nvPr/>
          </p:nvSpPr>
          <p:spPr>
            <a:xfrm>
              <a:off x="114300" y="-57150"/>
              <a:ext cx="584200" cy="755650"/>
            </a:xfrm>
            <a:prstGeom prst="rect">
              <a:avLst/>
            </a:prstGeom>
          </p:spPr>
          <p:txBody>
            <a:bodyPr lIns="50800" tIns="50800" rIns="50800" bIns="50800" rtlCol="0" anchor="ctr"/>
            <a:lstStyle/>
            <a:p>
              <a:pPr algn="ctr">
                <a:lnSpc>
                  <a:spcPts val="2659"/>
                </a:lnSpc>
              </a:pPr>
              <a:endParaRPr/>
            </a:p>
          </p:txBody>
        </p:sp>
      </p:grpSp>
      <p:sp>
        <p:nvSpPr>
          <p:cNvPr id="45" name="Freeform 45"/>
          <p:cNvSpPr/>
          <p:nvPr/>
        </p:nvSpPr>
        <p:spPr>
          <a:xfrm flipH="1">
            <a:off x="-931505" y="7323396"/>
            <a:ext cx="3443586" cy="3077705"/>
          </a:xfrm>
          <a:custGeom>
            <a:avLst/>
            <a:gdLst/>
            <a:ahLst/>
            <a:cxnLst/>
            <a:rect l="l" t="t" r="r" b="b"/>
            <a:pathLst>
              <a:path w="3443586" h="3077705">
                <a:moveTo>
                  <a:pt x="3443586" y="0"/>
                </a:moveTo>
                <a:lnTo>
                  <a:pt x="0" y="0"/>
                </a:lnTo>
                <a:lnTo>
                  <a:pt x="0" y="3077705"/>
                </a:lnTo>
                <a:lnTo>
                  <a:pt x="3443586" y="3077705"/>
                </a:lnTo>
                <a:lnTo>
                  <a:pt x="3443586"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6" name="Freeform 46"/>
          <p:cNvSpPr/>
          <p:nvPr/>
        </p:nvSpPr>
        <p:spPr>
          <a:xfrm>
            <a:off x="9193918" y="805530"/>
            <a:ext cx="789522" cy="685897"/>
          </a:xfrm>
          <a:custGeom>
            <a:avLst/>
            <a:gdLst/>
            <a:ahLst/>
            <a:cxnLst/>
            <a:rect l="l" t="t" r="r" b="b"/>
            <a:pathLst>
              <a:path w="789522" h="685897">
                <a:moveTo>
                  <a:pt x="0" y="0"/>
                </a:moveTo>
                <a:lnTo>
                  <a:pt x="789522" y="0"/>
                </a:lnTo>
                <a:lnTo>
                  <a:pt x="789522" y="685897"/>
                </a:lnTo>
                <a:lnTo>
                  <a:pt x="0" y="68589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7" name="Freeform 47"/>
          <p:cNvSpPr/>
          <p:nvPr/>
        </p:nvSpPr>
        <p:spPr>
          <a:xfrm>
            <a:off x="9193918" y="1859487"/>
            <a:ext cx="789522" cy="685897"/>
          </a:xfrm>
          <a:custGeom>
            <a:avLst/>
            <a:gdLst/>
            <a:ahLst/>
            <a:cxnLst/>
            <a:rect l="l" t="t" r="r" b="b"/>
            <a:pathLst>
              <a:path w="789522" h="685897">
                <a:moveTo>
                  <a:pt x="0" y="0"/>
                </a:moveTo>
                <a:lnTo>
                  <a:pt x="789522" y="0"/>
                </a:lnTo>
                <a:lnTo>
                  <a:pt x="789522" y="685897"/>
                </a:lnTo>
                <a:lnTo>
                  <a:pt x="0" y="68589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8" name="Freeform 48"/>
          <p:cNvSpPr/>
          <p:nvPr/>
        </p:nvSpPr>
        <p:spPr>
          <a:xfrm>
            <a:off x="9193918" y="3061165"/>
            <a:ext cx="789522" cy="685897"/>
          </a:xfrm>
          <a:custGeom>
            <a:avLst/>
            <a:gdLst/>
            <a:ahLst/>
            <a:cxnLst/>
            <a:rect l="l" t="t" r="r" b="b"/>
            <a:pathLst>
              <a:path w="789522" h="685897">
                <a:moveTo>
                  <a:pt x="0" y="0"/>
                </a:moveTo>
                <a:lnTo>
                  <a:pt x="789522" y="0"/>
                </a:lnTo>
                <a:lnTo>
                  <a:pt x="789522" y="685897"/>
                </a:lnTo>
                <a:lnTo>
                  <a:pt x="0" y="68589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9" name="Freeform 49"/>
          <p:cNvSpPr/>
          <p:nvPr/>
        </p:nvSpPr>
        <p:spPr>
          <a:xfrm>
            <a:off x="9287685" y="4304990"/>
            <a:ext cx="789522" cy="685897"/>
          </a:xfrm>
          <a:custGeom>
            <a:avLst/>
            <a:gdLst/>
            <a:ahLst/>
            <a:cxnLst/>
            <a:rect l="l" t="t" r="r" b="b"/>
            <a:pathLst>
              <a:path w="789522" h="685897">
                <a:moveTo>
                  <a:pt x="0" y="0"/>
                </a:moveTo>
                <a:lnTo>
                  <a:pt x="789521" y="0"/>
                </a:lnTo>
                <a:lnTo>
                  <a:pt x="789521" y="685897"/>
                </a:lnTo>
                <a:lnTo>
                  <a:pt x="0" y="68589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0" name="Freeform 50"/>
          <p:cNvSpPr/>
          <p:nvPr/>
        </p:nvSpPr>
        <p:spPr>
          <a:xfrm>
            <a:off x="9287685" y="5468568"/>
            <a:ext cx="789522" cy="685897"/>
          </a:xfrm>
          <a:custGeom>
            <a:avLst/>
            <a:gdLst/>
            <a:ahLst/>
            <a:cxnLst/>
            <a:rect l="l" t="t" r="r" b="b"/>
            <a:pathLst>
              <a:path w="789522" h="685897">
                <a:moveTo>
                  <a:pt x="0" y="0"/>
                </a:moveTo>
                <a:lnTo>
                  <a:pt x="789521" y="0"/>
                </a:lnTo>
                <a:lnTo>
                  <a:pt x="789521" y="685897"/>
                </a:lnTo>
                <a:lnTo>
                  <a:pt x="0" y="68589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1" name="Freeform 51"/>
          <p:cNvSpPr/>
          <p:nvPr/>
        </p:nvSpPr>
        <p:spPr>
          <a:xfrm>
            <a:off x="9287685" y="6579797"/>
            <a:ext cx="789522" cy="685897"/>
          </a:xfrm>
          <a:custGeom>
            <a:avLst/>
            <a:gdLst/>
            <a:ahLst/>
            <a:cxnLst/>
            <a:rect l="l" t="t" r="r" b="b"/>
            <a:pathLst>
              <a:path w="789522" h="685897">
                <a:moveTo>
                  <a:pt x="0" y="0"/>
                </a:moveTo>
                <a:lnTo>
                  <a:pt x="789521" y="0"/>
                </a:lnTo>
                <a:lnTo>
                  <a:pt x="789521" y="685897"/>
                </a:lnTo>
                <a:lnTo>
                  <a:pt x="0" y="68589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2" name="Freeform 52"/>
          <p:cNvSpPr/>
          <p:nvPr/>
        </p:nvSpPr>
        <p:spPr>
          <a:xfrm>
            <a:off x="9287685" y="7823622"/>
            <a:ext cx="789522" cy="685897"/>
          </a:xfrm>
          <a:custGeom>
            <a:avLst/>
            <a:gdLst/>
            <a:ahLst/>
            <a:cxnLst/>
            <a:rect l="l" t="t" r="r" b="b"/>
            <a:pathLst>
              <a:path w="789522" h="685897">
                <a:moveTo>
                  <a:pt x="0" y="0"/>
                </a:moveTo>
                <a:lnTo>
                  <a:pt x="789521" y="0"/>
                </a:lnTo>
                <a:lnTo>
                  <a:pt x="789521" y="685897"/>
                </a:lnTo>
                <a:lnTo>
                  <a:pt x="0" y="68589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nvGrpSpPr>
          <p:cNvPr id="53" name="Group 53"/>
          <p:cNvGrpSpPr/>
          <p:nvPr/>
        </p:nvGrpSpPr>
        <p:grpSpPr>
          <a:xfrm>
            <a:off x="9788121" y="9100373"/>
            <a:ext cx="7564946" cy="1003780"/>
            <a:chOff x="0" y="0"/>
            <a:chExt cx="7703949" cy="1022224"/>
          </a:xfrm>
        </p:grpSpPr>
        <p:sp>
          <p:nvSpPr>
            <p:cNvPr id="54" name="Freeform 54"/>
            <p:cNvSpPr/>
            <p:nvPr/>
          </p:nvSpPr>
          <p:spPr>
            <a:xfrm>
              <a:off x="0" y="0"/>
              <a:ext cx="7703949" cy="1022224"/>
            </a:xfrm>
            <a:custGeom>
              <a:avLst/>
              <a:gdLst/>
              <a:ahLst/>
              <a:cxnLst/>
              <a:rect l="l" t="t" r="r" b="b"/>
              <a:pathLst>
                <a:path w="7703949" h="1022224">
                  <a:moveTo>
                    <a:pt x="7703949" y="511112"/>
                  </a:moveTo>
                  <a:lnTo>
                    <a:pt x="7500749" y="1022224"/>
                  </a:lnTo>
                  <a:lnTo>
                    <a:pt x="203200" y="1022224"/>
                  </a:lnTo>
                  <a:lnTo>
                    <a:pt x="0" y="511112"/>
                  </a:lnTo>
                  <a:lnTo>
                    <a:pt x="203200" y="0"/>
                  </a:lnTo>
                  <a:lnTo>
                    <a:pt x="7500749" y="0"/>
                  </a:lnTo>
                  <a:lnTo>
                    <a:pt x="7703949" y="511112"/>
                  </a:lnTo>
                  <a:close/>
                </a:path>
              </a:pathLst>
            </a:custGeom>
            <a:solidFill>
              <a:srgbClr val="003D60"/>
            </a:solidFill>
          </p:spPr>
        </p:sp>
        <p:sp>
          <p:nvSpPr>
            <p:cNvPr id="55" name="TextBox 55"/>
            <p:cNvSpPr txBox="1"/>
            <p:nvPr/>
          </p:nvSpPr>
          <p:spPr>
            <a:xfrm>
              <a:off x="114300" y="-57150"/>
              <a:ext cx="7475349" cy="1079374"/>
            </a:xfrm>
            <a:prstGeom prst="rect">
              <a:avLst/>
            </a:prstGeom>
          </p:spPr>
          <p:txBody>
            <a:bodyPr lIns="50800" tIns="50800" rIns="50800" bIns="50800" rtlCol="0" anchor="ctr"/>
            <a:lstStyle/>
            <a:p>
              <a:pPr algn="ctr">
                <a:lnSpc>
                  <a:spcPts val="2659"/>
                </a:lnSpc>
              </a:pPr>
              <a:endParaRPr/>
            </a:p>
          </p:txBody>
        </p:sp>
      </p:grpSp>
      <p:grpSp>
        <p:nvGrpSpPr>
          <p:cNvPr id="56" name="Group 56"/>
          <p:cNvGrpSpPr/>
          <p:nvPr/>
        </p:nvGrpSpPr>
        <p:grpSpPr>
          <a:xfrm>
            <a:off x="9144000" y="9043223"/>
            <a:ext cx="1076891" cy="925453"/>
            <a:chOff x="0" y="0"/>
            <a:chExt cx="812800" cy="698500"/>
          </a:xfrm>
        </p:grpSpPr>
        <p:sp>
          <p:nvSpPr>
            <p:cNvPr id="57" name="Freeform 57"/>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solidFill>
              <a:srgbClr val="00C2CB"/>
            </a:solidFill>
          </p:spPr>
        </p:sp>
        <p:sp>
          <p:nvSpPr>
            <p:cNvPr id="58" name="TextBox 58"/>
            <p:cNvSpPr txBox="1"/>
            <p:nvPr/>
          </p:nvSpPr>
          <p:spPr>
            <a:xfrm>
              <a:off x="114300" y="-57150"/>
              <a:ext cx="584200" cy="755650"/>
            </a:xfrm>
            <a:prstGeom prst="rect">
              <a:avLst/>
            </a:prstGeom>
          </p:spPr>
          <p:txBody>
            <a:bodyPr lIns="50800" tIns="50800" rIns="50800" bIns="50800" rtlCol="0" anchor="ctr"/>
            <a:lstStyle/>
            <a:p>
              <a:pPr algn="ctr">
                <a:lnSpc>
                  <a:spcPts val="2659"/>
                </a:lnSpc>
              </a:pPr>
              <a:endParaRPr/>
            </a:p>
          </p:txBody>
        </p:sp>
      </p:grpSp>
      <p:sp>
        <p:nvSpPr>
          <p:cNvPr id="59" name="Freeform 59"/>
          <p:cNvSpPr/>
          <p:nvPr/>
        </p:nvSpPr>
        <p:spPr>
          <a:xfrm>
            <a:off x="9287685" y="9175418"/>
            <a:ext cx="789522" cy="685897"/>
          </a:xfrm>
          <a:custGeom>
            <a:avLst/>
            <a:gdLst/>
            <a:ahLst/>
            <a:cxnLst/>
            <a:rect l="l" t="t" r="r" b="b"/>
            <a:pathLst>
              <a:path w="789522" h="685897">
                <a:moveTo>
                  <a:pt x="0" y="0"/>
                </a:moveTo>
                <a:lnTo>
                  <a:pt x="789521" y="0"/>
                </a:lnTo>
                <a:lnTo>
                  <a:pt x="789521" y="685897"/>
                </a:lnTo>
                <a:lnTo>
                  <a:pt x="0" y="68589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0" name="Freeform 60"/>
          <p:cNvSpPr/>
          <p:nvPr/>
        </p:nvSpPr>
        <p:spPr>
          <a:xfrm>
            <a:off x="1344636" y="5344743"/>
            <a:ext cx="6163211" cy="3852007"/>
          </a:xfrm>
          <a:custGeom>
            <a:avLst/>
            <a:gdLst/>
            <a:ahLst/>
            <a:cxnLst/>
            <a:rect l="l" t="t" r="r" b="b"/>
            <a:pathLst>
              <a:path w="6163211" h="3852007">
                <a:moveTo>
                  <a:pt x="0" y="0"/>
                </a:moveTo>
                <a:lnTo>
                  <a:pt x="6163211" y="0"/>
                </a:lnTo>
                <a:lnTo>
                  <a:pt x="6163211" y="3852007"/>
                </a:lnTo>
                <a:lnTo>
                  <a:pt x="0" y="3852007"/>
                </a:lnTo>
                <a:lnTo>
                  <a:pt x="0" y="0"/>
                </a:lnTo>
                <a:close/>
              </a:path>
            </a:pathLst>
          </a:custGeom>
          <a:blipFill>
            <a:blip r:embed="rId6"/>
            <a:stretch>
              <a:fillRect/>
            </a:stretch>
          </a:blipFill>
        </p:spPr>
      </p:sp>
      <p:sp>
        <p:nvSpPr>
          <p:cNvPr id="61" name="TextBox 61"/>
          <p:cNvSpPr txBox="1"/>
          <p:nvPr/>
        </p:nvSpPr>
        <p:spPr>
          <a:xfrm>
            <a:off x="1028700" y="964185"/>
            <a:ext cx="6795083" cy="638175"/>
          </a:xfrm>
          <a:prstGeom prst="rect">
            <a:avLst/>
          </a:prstGeom>
        </p:spPr>
        <p:txBody>
          <a:bodyPr lIns="0" tIns="0" rIns="0" bIns="0" rtlCol="0" anchor="t">
            <a:spAutoFit/>
          </a:bodyPr>
          <a:lstStyle/>
          <a:p>
            <a:pPr algn="ctr">
              <a:lnSpc>
                <a:spcPts val="4799"/>
              </a:lnSpc>
            </a:pPr>
            <a:r>
              <a:rPr lang="en-US" sz="3999">
                <a:solidFill>
                  <a:srgbClr val="000000"/>
                </a:solidFill>
                <a:latin typeface="Poppins Bold"/>
              </a:rPr>
              <a:t>The Eight Principles </a:t>
            </a:r>
          </a:p>
        </p:txBody>
      </p:sp>
      <p:sp>
        <p:nvSpPr>
          <p:cNvPr id="62" name="TextBox 62"/>
          <p:cNvSpPr txBox="1"/>
          <p:nvPr/>
        </p:nvSpPr>
        <p:spPr>
          <a:xfrm>
            <a:off x="10475889" y="891303"/>
            <a:ext cx="6054381" cy="495300"/>
          </a:xfrm>
          <a:prstGeom prst="rect">
            <a:avLst/>
          </a:prstGeom>
        </p:spPr>
        <p:txBody>
          <a:bodyPr lIns="0" tIns="0" rIns="0" bIns="0" rtlCol="0" anchor="t">
            <a:spAutoFit/>
          </a:bodyPr>
          <a:lstStyle/>
          <a:p>
            <a:pPr algn="l">
              <a:lnSpc>
                <a:spcPts val="1934"/>
              </a:lnSpc>
            </a:pPr>
            <a:r>
              <a:rPr lang="en-US" sz="1612">
                <a:solidFill>
                  <a:srgbClr val="FFFFFF"/>
                </a:solidFill>
                <a:latin typeface="Poppins Bold"/>
              </a:rPr>
              <a:t>Community providers are knowledgeable about the criminal justice system.</a:t>
            </a:r>
          </a:p>
        </p:txBody>
      </p:sp>
      <p:sp>
        <p:nvSpPr>
          <p:cNvPr id="63" name="TextBox 63"/>
          <p:cNvSpPr txBox="1"/>
          <p:nvPr/>
        </p:nvSpPr>
        <p:spPr>
          <a:xfrm>
            <a:off x="10291123" y="1899173"/>
            <a:ext cx="6054381" cy="733425"/>
          </a:xfrm>
          <a:prstGeom prst="rect">
            <a:avLst/>
          </a:prstGeom>
        </p:spPr>
        <p:txBody>
          <a:bodyPr lIns="0" tIns="0" rIns="0" bIns="0" rtlCol="0" anchor="t">
            <a:spAutoFit/>
          </a:bodyPr>
          <a:lstStyle/>
          <a:p>
            <a:pPr algn="l">
              <a:lnSpc>
                <a:spcPts val="1934"/>
              </a:lnSpc>
            </a:pPr>
            <a:r>
              <a:rPr lang="en-US" sz="1612">
                <a:solidFill>
                  <a:srgbClr val="FFFFFF"/>
                </a:solidFill>
                <a:latin typeface="Poppins Bold"/>
              </a:rPr>
              <a:t>Community providers collaborate with criminal justice professionals to improve public health, public safety, and individual behavioral health outcomes.</a:t>
            </a:r>
          </a:p>
        </p:txBody>
      </p:sp>
      <p:sp>
        <p:nvSpPr>
          <p:cNvPr id="64" name="TextBox 64"/>
          <p:cNvSpPr txBox="1"/>
          <p:nvPr/>
        </p:nvSpPr>
        <p:spPr>
          <a:xfrm>
            <a:off x="10291123" y="2961965"/>
            <a:ext cx="6569293" cy="733425"/>
          </a:xfrm>
          <a:prstGeom prst="rect">
            <a:avLst/>
          </a:prstGeom>
        </p:spPr>
        <p:txBody>
          <a:bodyPr lIns="0" tIns="0" rIns="0" bIns="0" rtlCol="0" anchor="t">
            <a:spAutoFit/>
          </a:bodyPr>
          <a:lstStyle/>
          <a:p>
            <a:pPr algn="l">
              <a:lnSpc>
                <a:spcPts val="1934"/>
              </a:lnSpc>
            </a:pPr>
            <a:r>
              <a:rPr lang="en-US" sz="1612">
                <a:solidFill>
                  <a:srgbClr val="FFFFFF"/>
                </a:solidFill>
                <a:latin typeface="Poppins Bold"/>
              </a:rPr>
              <a:t>Evidence-based and promising programs and practices in behavioral health treatment services are used to provide high quality clinical care for justice-involved individuals.</a:t>
            </a:r>
          </a:p>
        </p:txBody>
      </p:sp>
      <p:sp>
        <p:nvSpPr>
          <p:cNvPr id="65" name="TextBox 65"/>
          <p:cNvSpPr txBox="1"/>
          <p:nvPr/>
        </p:nvSpPr>
        <p:spPr>
          <a:xfrm>
            <a:off x="10291123" y="4285940"/>
            <a:ext cx="6791887" cy="733425"/>
          </a:xfrm>
          <a:prstGeom prst="rect">
            <a:avLst/>
          </a:prstGeom>
        </p:spPr>
        <p:txBody>
          <a:bodyPr lIns="0" tIns="0" rIns="0" bIns="0" rtlCol="0" anchor="t">
            <a:spAutoFit/>
          </a:bodyPr>
          <a:lstStyle/>
          <a:p>
            <a:pPr algn="l">
              <a:lnSpc>
                <a:spcPts val="1934"/>
              </a:lnSpc>
            </a:pPr>
            <a:r>
              <a:rPr lang="en-US" sz="1612">
                <a:solidFill>
                  <a:srgbClr val="FFFFFF"/>
                </a:solidFill>
                <a:latin typeface="Poppins Bold"/>
              </a:rPr>
              <a:t>Community providers understand and address criminogenic risk and need factors as part of a comprehensive treatment plan for justice-involved individuals.</a:t>
            </a:r>
          </a:p>
        </p:txBody>
      </p:sp>
      <p:sp>
        <p:nvSpPr>
          <p:cNvPr id="66" name="TextBox 66"/>
          <p:cNvSpPr txBox="1"/>
          <p:nvPr/>
        </p:nvSpPr>
        <p:spPr>
          <a:xfrm>
            <a:off x="10291123" y="5581650"/>
            <a:ext cx="6791887" cy="495300"/>
          </a:xfrm>
          <a:prstGeom prst="rect">
            <a:avLst/>
          </a:prstGeom>
        </p:spPr>
        <p:txBody>
          <a:bodyPr lIns="0" tIns="0" rIns="0" bIns="0" rtlCol="0" anchor="t">
            <a:spAutoFit/>
          </a:bodyPr>
          <a:lstStyle/>
          <a:p>
            <a:pPr algn="l">
              <a:lnSpc>
                <a:spcPts val="1934"/>
              </a:lnSpc>
            </a:pPr>
            <a:r>
              <a:rPr lang="en-US" sz="1612">
                <a:solidFill>
                  <a:srgbClr val="FFFFFF"/>
                </a:solidFill>
                <a:latin typeface="Poppins Bold"/>
              </a:rPr>
              <a:t>Integrated physical and behavioral health care is part of a comprehensive treatment plan for justice-involved individuals.</a:t>
            </a:r>
          </a:p>
        </p:txBody>
      </p:sp>
      <p:sp>
        <p:nvSpPr>
          <p:cNvPr id="67" name="TextBox 67"/>
          <p:cNvSpPr txBox="1"/>
          <p:nvPr/>
        </p:nvSpPr>
        <p:spPr>
          <a:xfrm>
            <a:off x="10291123" y="6589971"/>
            <a:ext cx="6663059" cy="733425"/>
          </a:xfrm>
          <a:prstGeom prst="rect">
            <a:avLst/>
          </a:prstGeom>
        </p:spPr>
        <p:txBody>
          <a:bodyPr lIns="0" tIns="0" rIns="0" bIns="0" rtlCol="0" anchor="t">
            <a:spAutoFit/>
          </a:bodyPr>
          <a:lstStyle/>
          <a:p>
            <a:pPr algn="l">
              <a:lnSpc>
                <a:spcPts val="1934"/>
              </a:lnSpc>
            </a:pPr>
            <a:r>
              <a:rPr lang="en-US" sz="1612">
                <a:solidFill>
                  <a:srgbClr val="FFFFFF"/>
                </a:solidFill>
                <a:latin typeface="Poppins Bold"/>
              </a:rPr>
              <a:t>Services and workplaces are trauma-informed to support the health and safety of both justice-involved individuals and community providers.</a:t>
            </a:r>
          </a:p>
        </p:txBody>
      </p:sp>
      <p:sp>
        <p:nvSpPr>
          <p:cNvPr id="68" name="TextBox 68"/>
          <p:cNvSpPr txBox="1"/>
          <p:nvPr/>
        </p:nvSpPr>
        <p:spPr>
          <a:xfrm>
            <a:off x="10291123" y="7804572"/>
            <a:ext cx="6791887" cy="971550"/>
          </a:xfrm>
          <a:prstGeom prst="rect">
            <a:avLst/>
          </a:prstGeom>
        </p:spPr>
        <p:txBody>
          <a:bodyPr lIns="0" tIns="0" rIns="0" bIns="0" rtlCol="0" anchor="t">
            <a:spAutoFit/>
          </a:bodyPr>
          <a:lstStyle/>
          <a:p>
            <a:pPr algn="l">
              <a:lnSpc>
                <a:spcPts val="1934"/>
              </a:lnSpc>
            </a:pPr>
            <a:r>
              <a:rPr lang="en-US" sz="1612">
                <a:solidFill>
                  <a:srgbClr val="FFFFFF"/>
                </a:solidFill>
                <a:latin typeface="Poppins Bold"/>
              </a:rPr>
              <a:t>Case management for justice-involved individuals incorporates treatment, social services, and social supports that address prior and current involvement with the criminal justice system and reduce the likelihood of recidivism.</a:t>
            </a:r>
          </a:p>
        </p:txBody>
      </p:sp>
      <p:sp>
        <p:nvSpPr>
          <p:cNvPr id="69" name="TextBox 69"/>
          <p:cNvSpPr txBox="1"/>
          <p:nvPr/>
        </p:nvSpPr>
        <p:spPr>
          <a:xfrm>
            <a:off x="10291123" y="9186098"/>
            <a:ext cx="6054381" cy="733425"/>
          </a:xfrm>
          <a:prstGeom prst="rect">
            <a:avLst/>
          </a:prstGeom>
        </p:spPr>
        <p:txBody>
          <a:bodyPr lIns="0" tIns="0" rIns="0" bIns="0" rtlCol="0" anchor="t">
            <a:spAutoFit/>
          </a:bodyPr>
          <a:lstStyle/>
          <a:p>
            <a:pPr algn="l">
              <a:lnSpc>
                <a:spcPts val="1934"/>
              </a:lnSpc>
            </a:pPr>
            <a:r>
              <a:rPr lang="en-US" sz="1612">
                <a:solidFill>
                  <a:srgbClr val="FFFFFF"/>
                </a:solidFill>
                <a:latin typeface="Poppins Bold"/>
              </a:rPr>
              <a:t>Community providers recognize and address issues that may contribute to disparities in both behavioral health care and the criminal justice system.</a:t>
            </a:r>
          </a:p>
        </p:txBody>
      </p:sp>
      <p:sp>
        <p:nvSpPr>
          <p:cNvPr id="70" name="TextBox 70"/>
          <p:cNvSpPr txBox="1"/>
          <p:nvPr/>
        </p:nvSpPr>
        <p:spPr>
          <a:xfrm>
            <a:off x="790288" y="2368828"/>
            <a:ext cx="7628906" cy="2548349"/>
          </a:xfrm>
          <a:prstGeom prst="rect">
            <a:avLst/>
          </a:prstGeom>
        </p:spPr>
        <p:txBody>
          <a:bodyPr lIns="0" tIns="0" rIns="0" bIns="0" rtlCol="0" anchor="t">
            <a:spAutoFit/>
          </a:bodyPr>
          <a:lstStyle/>
          <a:p>
            <a:pPr algn="ctr">
              <a:lnSpc>
                <a:spcPts val="5057"/>
              </a:lnSpc>
              <a:spcBef>
                <a:spcPct val="0"/>
              </a:spcBef>
            </a:pPr>
            <a:r>
              <a:rPr lang="en-US" sz="3612">
                <a:solidFill>
                  <a:srgbClr val="000000"/>
                </a:solidFill>
                <a:latin typeface="Poppins"/>
              </a:rPr>
              <a:t>“The Principles provide a </a:t>
            </a:r>
          </a:p>
          <a:p>
            <a:pPr algn="ctr">
              <a:lnSpc>
                <a:spcPts val="5057"/>
              </a:lnSpc>
              <a:spcBef>
                <a:spcPct val="0"/>
              </a:spcBef>
            </a:pPr>
            <a:r>
              <a:rPr lang="en-US" sz="3612">
                <a:solidFill>
                  <a:srgbClr val="000000"/>
                </a:solidFill>
                <a:latin typeface="Poppins"/>
              </a:rPr>
              <a:t>foundation for realizing a quality, </a:t>
            </a:r>
          </a:p>
          <a:p>
            <a:pPr algn="ctr">
              <a:lnSpc>
                <a:spcPts val="5057"/>
              </a:lnSpc>
              <a:spcBef>
                <a:spcPct val="0"/>
              </a:spcBef>
            </a:pPr>
            <a:r>
              <a:rPr lang="en-US" sz="3612">
                <a:solidFill>
                  <a:srgbClr val="000000"/>
                </a:solidFill>
                <a:latin typeface="Poppins"/>
              </a:rPr>
              <a:t>community-based behavioral </a:t>
            </a:r>
          </a:p>
          <a:p>
            <a:pPr algn="ctr">
              <a:lnSpc>
                <a:spcPts val="5057"/>
              </a:lnSpc>
              <a:spcBef>
                <a:spcPct val="0"/>
              </a:spcBef>
            </a:pPr>
            <a:r>
              <a:rPr lang="en-US" sz="3612">
                <a:solidFill>
                  <a:srgbClr val="000000"/>
                </a:solidFill>
                <a:latin typeface="Poppins"/>
              </a:rPr>
              <a:t>health treatment system.”</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02055">
            <a:off x="6656418" y="-1176654"/>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89606">
            <a:off x="3008415"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689257" y="0"/>
            <a:ext cx="8887257" cy="10283919"/>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0" y="0"/>
                  </a:moveTo>
                  <a:lnTo>
                    <a:pt x="0" y="25646762"/>
                  </a:lnTo>
                  <a:lnTo>
                    <a:pt x="14760067" y="25646762"/>
                  </a:lnTo>
                  <a:lnTo>
                    <a:pt x="22163660" y="12823444"/>
                  </a:lnTo>
                  <a:lnTo>
                    <a:pt x="14760067" y="0"/>
                  </a:lnTo>
                  <a:close/>
                </a:path>
              </a:pathLst>
            </a:custGeom>
            <a:blipFill>
              <a:blip r:embed="rId3"/>
              <a:stretch>
                <a:fillRect l="-36786" r="-36786"/>
              </a:stretch>
            </a:blipFill>
          </p:spPr>
        </p:sp>
      </p:grpSp>
      <p:grpSp>
        <p:nvGrpSpPr>
          <p:cNvPr id="10" name="Group 10"/>
          <p:cNvGrpSpPr/>
          <p:nvPr/>
        </p:nvGrpSpPr>
        <p:grpSpPr>
          <a:xfrm>
            <a:off x="4804751" y="-698608"/>
            <a:ext cx="3086100" cy="2700338"/>
            <a:chOff x="0" y="0"/>
            <a:chExt cx="812800" cy="711200"/>
          </a:xfrm>
        </p:grpSpPr>
        <p:sp>
          <p:nvSpPr>
            <p:cNvPr id="11" name="Freeform 11"/>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12" name="TextBox 12"/>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13" name="Freeform 13"/>
          <p:cNvSpPr/>
          <p:nvPr/>
        </p:nvSpPr>
        <p:spPr>
          <a:xfrm rot="-7201601">
            <a:off x="2505061" y="1204135"/>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grpSp>
        <p:nvGrpSpPr>
          <p:cNvPr id="14" name="Group 14"/>
          <p:cNvGrpSpPr/>
          <p:nvPr/>
        </p:nvGrpSpPr>
        <p:grpSpPr>
          <a:xfrm rot="-3608630">
            <a:off x="1271647" y="6964533"/>
            <a:ext cx="8925071" cy="1646081"/>
            <a:chOff x="0" y="0"/>
            <a:chExt cx="1892217" cy="348988"/>
          </a:xfrm>
        </p:grpSpPr>
        <p:sp>
          <p:nvSpPr>
            <p:cNvPr id="15" name="Freeform 15"/>
            <p:cNvSpPr/>
            <p:nvPr/>
          </p:nvSpPr>
          <p:spPr>
            <a:xfrm>
              <a:off x="0" y="0"/>
              <a:ext cx="1892217" cy="348988"/>
            </a:xfrm>
            <a:custGeom>
              <a:avLst/>
              <a:gdLst/>
              <a:ahLst/>
              <a:cxnLst/>
              <a:rect l="l" t="t" r="r" b="b"/>
              <a:pathLst>
                <a:path w="1892217" h="348988">
                  <a:moveTo>
                    <a:pt x="203200" y="0"/>
                  </a:moveTo>
                  <a:lnTo>
                    <a:pt x="1892217" y="0"/>
                  </a:lnTo>
                  <a:lnTo>
                    <a:pt x="1689017" y="348988"/>
                  </a:lnTo>
                  <a:lnTo>
                    <a:pt x="0" y="348988"/>
                  </a:lnTo>
                  <a:lnTo>
                    <a:pt x="203200" y="0"/>
                  </a:lnTo>
                  <a:close/>
                </a:path>
              </a:pathLst>
            </a:custGeom>
            <a:solidFill>
              <a:srgbClr val="003D60">
                <a:alpha val="80000"/>
              </a:srgbClr>
            </a:solidFill>
          </p:spPr>
        </p:sp>
        <p:sp>
          <p:nvSpPr>
            <p:cNvPr id="16" name="TextBox 16"/>
            <p:cNvSpPr txBox="1"/>
            <p:nvPr/>
          </p:nvSpPr>
          <p:spPr>
            <a:xfrm>
              <a:off x="101600" y="-57150"/>
              <a:ext cx="1689017" cy="406138"/>
            </a:xfrm>
            <a:prstGeom prst="rect">
              <a:avLst/>
            </a:prstGeom>
          </p:spPr>
          <p:txBody>
            <a:bodyPr lIns="50800" tIns="50800" rIns="50800" bIns="50800" rtlCol="0" anchor="ctr"/>
            <a:lstStyle/>
            <a:p>
              <a:pPr algn="ctr">
                <a:lnSpc>
                  <a:spcPts val="2659"/>
                </a:lnSpc>
              </a:pPr>
              <a:endParaRPr/>
            </a:p>
          </p:txBody>
        </p:sp>
      </p:grpSp>
      <p:grpSp>
        <p:nvGrpSpPr>
          <p:cNvPr id="17" name="Group 17"/>
          <p:cNvGrpSpPr/>
          <p:nvPr/>
        </p:nvGrpSpPr>
        <p:grpSpPr>
          <a:xfrm rot="-3608630">
            <a:off x="2852291" y="9786156"/>
            <a:ext cx="6083296" cy="1250938"/>
            <a:chOff x="0" y="0"/>
            <a:chExt cx="1697124" cy="348988"/>
          </a:xfrm>
        </p:grpSpPr>
        <p:sp>
          <p:nvSpPr>
            <p:cNvPr id="18" name="Freeform 18"/>
            <p:cNvSpPr/>
            <p:nvPr/>
          </p:nvSpPr>
          <p:spPr>
            <a:xfrm>
              <a:off x="0" y="0"/>
              <a:ext cx="1697125" cy="348988"/>
            </a:xfrm>
            <a:custGeom>
              <a:avLst/>
              <a:gdLst/>
              <a:ahLst/>
              <a:cxnLst/>
              <a:rect l="l" t="t" r="r" b="b"/>
              <a:pathLst>
                <a:path w="1697125" h="348988">
                  <a:moveTo>
                    <a:pt x="203200" y="0"/>
                  </a:moveTo>
                  <a:lnTo>
                    <a:pt x="1697125" y="0"/>
                  </a:lnTo>
                  <a:lnTo>
                    <a:pt x="1493924" y="348988"/>
                  </a:lnTo>
                  <a:lnTo>
                    <a:pt x="0" y="348988"/>
                  </a:lnTo>
                  <a:lnTo>
                    <a:pt x="203200" y="0"/>
                  </a:lnTo>
                  <a:close/>
                </a:path>
              </a:pathLst>
            </a:custGeom>
            <a:solidFill>
              <a:srgbClr val="00C2CB"/>
            </a:solidFill>
          </p:spPr>
        </p:sp>
        <p:sp>
          <p:nvSpPr>
            <p:cNvPr id="19" name="TextBox 19"/>
            <p:cNvSpPr txBox="1"/>
            <p:nvPr/>
          </p:nvSpPr>
          <p:spPr>
            <a:xfrm>
              <a:off x="101600" y="-57150"/>
              <a:ext cx="1493924" cy="406138"/>
            </a:xfrm>
            <a:prstGeom prst="rect">
              <a:avLst/>
            </a:prstGeom>
          </p:spPr>
          <p:txBody>
            <a:bodyPr lIns="50800" tIns="50800" rIns="50800" bIns="50800" rtlCol="0" anchor="ctr"/>
            <a:lstStyle/>
            <a:p>
              <a:pPr algn="ctr">
                <a:lnSpc>
                  <a:spcPts val="2659"/>
                </a:lnSpc>
              </a:pPr>
              <a:endParaRPr/>
            </a:p>
          </p:txBody>
        </p:sp>
      </p:grpSp>
      <p:grpSp>
        <p:nvGrpSpPr>
          <p:cNvPr id="20" name="Group 20"/>
          <p:cNvGrpSpPr/>
          <p:nvPr/>
        </p:nvGrpSpPr>
        <p:grpSpPr>
          <a:xfrm rot="7201581">
            <a:off x="3672496" y="7950549"/>
            <a:ext cx="6004925" cy="310071"/>
            <a:chOff x="0" y="0"/>
            <a:chExt cx="6752503" cy="348673"/>
          </a:xfrm>
        </p:grpSpPr>
        <p:sp>
          <p:nvSpPr>
            <p:cNvPr id="21" name="Freeform 21"/>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22" name="TextBox 22"/>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sp>
        <p:nvSpPr>
          <p:cNvPr id="23" name="Freeform 23"/>
          <p:cNvSpPr/>
          <p:nvPr/>
        </p:nvSpPr>
        <p:spPr>
          <a:xfrm rot="-3606604">
            <a:off x="2200662" y="9342598"/>
            <a:ext cx="7311949" cy="347318"/>
          </a:xfrm>
          <a:custGeom>
            <a:avLst/>
            <a:gdLst/>
            <a:ahLst/>
            <a:cxnLst/>
            <a:rect l="l" t="t" r="r" b="b"/>
            <a:pathLst>
              <a:path w="7311949" h="347318">
                <a:moveTo>
                  <a:pt x="0" y="0"/>
                </a:moveTo>
                <a:lnTo>
                  <a:pt x="7311949" y="0"/>
                </a:lnTo>
                <a:lnTo>
                  <a:pt x="7311949" y="347317"/>
                </a:lnTo>
                <a:lnTo>
                  <a:pt x="0" y="347317"/>
                </a:lnTo>
                <a:lnTo>
                  <a:pt x="0" y="0"/>
                </a:lnTo>
                <a:close/>
              </a:path>
            </a:pathLst>
          </a:custGeom>
          <a:blipFill>
            <a:blip r:embed="rId4"/>
            <a:stretch>
              <a:fillRect/>
            </a:stretch>
          </a:blipFill>
        </p:spPr>
      </p:sp>
      <p:sp>
        <p:nvSpPr>
          <p:cNvPr id="24" name="TextBox 24"/>
          <p:cNvSpPr txBox="1"/>
          <p:nvPr/>
        </p:nvSpPr>
        <p:spPr>
          <a:xfrm>
            <a:off x="11024828" y="1205367"/>
            <a:ext cx="5210418" cy="687705"/>
          </a:xfrm>
          <a:prstGeom prst="rect">
            <a:avLst/>
          </a:prstGeom>
        </p:spPr>
        <p:txBody>
          <a:bodyPr lIns="0" tIns="0" rIns="0" bIns="0" rtlCol="0" anchor="t">
            <a:spAutoFit/>
          </a:bodyPr>
          <a:lstStyle/>
          <a:p>
            <a:pPr algn="ctr">
              <a:lnSpc>
                <a:spcPts val="5084"/>
              </a:lnSpc>
            </a:pPr>
            <a:r>
              <a:rPr lang="en-US" sz="4499" spc="-134">
                <a:solidFill>
                  <a:srgbClr val="000000"/>
                </a:solidFill>
                <a:latin typeface="Poppins Bold"/>
              </a:rPr>
              <a:t>Principle 1</a:t>
            </a:r>
          </a:p>
        </p:txBody>
      </p:sp>
      <p:sp>
        <p:nvSpPr>
          <p:cNvPr id="25" name="TextBox 25"/>
          <p:cNvSpPr txBox="1"/>
          <p:nvPr/>
        </p:nvSpPr>
        <p:spPr>
          <a:xfrm>
            <a:off x="8012636" y="2788296"/>
            <a:ext cx="10011592" cy="2250186"/>
          </a:xfrm>
          <a:prstGeom prst="rect">
            <a:avLst/>
          </a:prstGeom>
        </p:spPr>
        <p:txBody>
          <a:bodyPr lIns="0" tIns="0" rIns="0" bIns="0" rtlCol="0" anchor="t">
            <a:spAutoFit/>
          </a:bodyPr>
          <a:lstStyle/>
          <a:p>
            <a:pPr algn="ctr">
              <a:lnSpc>
                <a:spcPts val="3548"/>
              </a:lnSpc>
              <a:spcBef>
                <a:spcPct val="0"/>
              </a:spcBef>
            </a:pPr>
            <a:r>
              <a:rPr lang="en-US" sz="2534">
                <a:solidFill>
                  <a:srgbClr val="000000"/>
                </a:solidFill>
                <a:latin typeface="Poppins Bold Italics"/>
              </a:rPr>
              <a:t>Community providers are knowledgeable about the criminal justice system. This includes the sequence of events, terminology, and processes of the criminal justice system, as well as the practices of criminal justice professionals.</a:t>
            </a:r>
          </a:p>
        </p:txBody>
      </p:sp>
      <p:sp>
        <p:nvSpPr>
          <p:cNvPr id="26" name="TextBox 26"/>
          <p:cNvSpPr txBox="1"/>
          <p:nvPr/>
        </p:nvSpPr>
        <p:spPr>
          <a:xfrm>
            <a:off x="9144000" y="5505207"/>
            <a:ext cx="7262367" cy="3199130"/>
          </a:xfrm>
          <a:prstGeom prst="rect">
            <a:avLst/>
          </a:prstGeom>
        </p:spPr>
        <p:txBody>
          <a:bodyPr lIns="0" tIns="0" rIns="0" bIns="0" rtlCol="0" anchor="t">
            <a:spAutoFit/>
          </a:bodyPr>
          <a:lstStyle/>
          <a:p>
            <a:pPr algn="ctr">
              <a:lnSpc>
                <a:spcPts val="3219"/>
              </a:lnSpc>
              <a:spcBef>
                <a:spcPct val="0"/>
              </a:spcBef>
            </a:pPr>
            <a:r>
              <a:rPr lang="en-US" sz="2299">
                <a:solidFill>
                  <a:srgbClr val="000000"/>
                </a:solidFill>
                <a:latin typeface="Poppins"/>
              </a:rPr>
              <a:t>The criminal justice process begins when a person has contact with a law enforcement officer. This contact may lead to an arrest and entry into the criminal justice system, which includes prosecution, pretrial services, adjudication, sentencing, and corrections. Corrections may involve jail, prison, or community supervision.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02055">
            <a:off x="6656418" y="-1176654"/>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89606">
            <a:off x="3008415"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2212298" y="3081"/>
            <a:ext cx="8887257" cy="10283919"/>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0" y="0"/>
                  </a:moveTo>
                  <a:lnTo>
                    <a:pt x="0" y="25646762"/>
                  </a:lnTo>
                  <a:lnTo>
                    <a:pt x="14760067" y="25646762"/>
                  </a:lnTo>
                  <a:lnTo>
                    <a:pt x="22163660" y="12823444"/>
                  </a:lnTo>
                  <a:lnTo>
                    <a:pt x="14760067" y="0"/>
                  </a:lnTo>
                  <a:close/>
                </a:path>
              </a:pathLst>
            </a:custGeom>
            <a:blipFill>
              <a:blip r:embed="rId3"/>
              <a:stretch>
                <a:fillRect l="-36678" r="-36678"/>
              </a:stretch>
            </a:blipFill>
          </p:spPr>
        </p:sp>
      </p:grpSp>
      <p:grpSp>
        <p:nvGrpSpPr>
          <p:cNvPr id="10" name="Group 10"/>
          <p:cNvGrpSpPr/>
          <p:nvPr/>
        </p:nvGrpSpPr>
        <p:grpSpPr>
          <a:xfrm>
            <a:off x="4804751" y="-698608"/>
            <a:ext cx="3086100" cy="2700338"/>
            <a:chOff x="0" y="0"/>
            <a:chExt cx="812800" cy="711200"/>
          </a:xfrm>
        </p:grpSpPr>
        <p:sp>
          <p:nvSpPr>
            <p:cNvPr id="11" name="Freeform 11"/>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12" name="TextBox 12"/>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13" name="Freeform 13"/>
          <p:cNvSpPr/>
          <p:nvPr/>
        </p:nvSpPr>
        <p:spPr>
          <a:xfrm rot="-7201601">
            <a:off x="2505061" y="1204135"/>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grpSp>
        <p:nvGrpSpPr>
          <p:cNvPr id="14" name="Group 14"/>
          <p:cNvGrpSpPr/>
          <p:nvPr/>
        </p:nvGrpSpPr>
        <p:grpSpPr>
          <a:xfrm rot="-3608630">
            <a:off x="1271647" y="6964533"/>
            <a:ext cx="8925071" cy="1646081"/>
            <a:chOff x="0" y="0"/>
            <a:chExt cx="1892217" cy="348988"/>
          </a:xfrm>
        </p:grpSpPr>
        <p:sp>
          <p:nvSpPr>
            <p:cNvPr id="15" name="Freeform 15"/>
            <p:cNvSpPr/>
            <p:nvPr/>
          </p:nvSpPr>
          <p:spPr>
            <a:xfrm>
              <a:off x="0" y="0"/>
              <a:ext cx="1892217" cy="348988"/>
            </a:xfrm>
            <a:custGeom>
              <a:avLst/>
              <a:gdLst/>
              <a:ahLst/>
              <a:cxnLst/>
              <a:rect l="l" t="t" r="r" b="b"/>
              <a:pathLst>
                <a:path w="1892217" h="348988">
                  <a:moveTo>
                    <a:pt x="203200" y="0"/>
                  </a:moveTo>
                  <a:lnTo>
                    <a:pt x="1892217" y="0"/>
                  </a:lnTo>
                  <a:lnTo>
                    <a:pt x="1689017" y="348988"/>
                  </a:lnTo>
                  <a:lnTo>
                    <a:pt x="0" y="348988"/>
                  </a:lnTo>
                  <a:lnTo>
                    <a:pt x="203200" y="0"/>
                  </a:lnTo>
                  <a:close/>
                </a:path>
              </a:pathLst>
            </a:custGeom>
            <a:solidFill>
              <a:srgbClr val="003D60">
                <a:alpha val="80000"/>
              </a:srgbClr>
            </a:solidFill>
          </p:spPr>
        </p:sp>
        <p:sp>
          <p:nvSpPr>
            <p:cNvPr id="16" name="TextBox 16"/>
            <p:cNvSpPr txBox="1"/>
            <p:nvPr/>
          </p:nvSpPr>
          <p:spPr>
            <a:xfrm>
              <a:off x="101600" y="-57150"/>
              <a:ext cx="1689017" cy="406138"/>
            </a:xfrm>
            <a:prstGeom prst="rect">
              <a:avLst/>
            </a:prstGeom>
          </p:spPr>
          <p:txBody>
            <a:bodyPr lIns="50800" tIns="50800" rIns="50800" bIns="50800" rtlCol="0" anchor="ctr"/>
            <a:lstStyle/>
            <a:p>
              <a:pPr algn="ctr">
                <a:lnSpc>
                  <a:spcPts val="2659"/>
                </a:lnSpc>
              </a:pPr>
              <a:endParaRPr/>
            </a:p>
          </p:txBody>
        </p:sp>
      </p:grpSp>
      <p:grpSp>
        <p:nvGrpSpPr>
          <p:cNvPr id="17" name="Group 17"/>
          <p:cNvGrpSpPr/>
          <p:nvPr/>
        </p:nvGrpSpPr>
        <p:grpSpPr>
          <a:xfrm rot="-3608630">
            <a:off x="2852291" y="9786156"/>
            <a:ext cx="6083296" cy="1250938"/>
            <a:chOff x="0" y="0"/>
            <a:chExt cx="1697124" cy="348988"/>
          </a:xfrm>
        </p:grpSpPr>
        <p:sp>
          <p:nvSpPr>
            <p:cNvPr id="18" name="Freeform 18"/>
            <p:cNvSpPr/>
            <p:nvPr/>
          </p:nvSpPr>
          <p:spPr>
            <a:xfrm>
              <a:off x="0" y="0"/>
              <a:ext cx="1697125" cy="348988"/>
            </a:xfrm>
            <a:custGeom>
              <a:avLst/>
              <a:gdLst/>
              <a:ahLst/>
              <a:cxnLst/>
              <a:rect l="l" t="t" r="r" b="b"/>
              <a:pathLst>
                <a:path w="1697125" h="348988">
                  <a:moveTo>
                    <a:pt x="203200" y="0"/>
                  </a:moveTo>
                  <a:lnTo>
                    <a:pt x="1697125" y="0"/>
                  </a:lnTo>
                  <a:lnTo>
                    <a:pt x="1493924" y="348988"/>
                  </a:lnTo>
                  <a:lnTo>
                    <a:pt x="0" y="348988"/>
                  </a:lnTo>
                  <a:lnTo>
                    <a:pt x="203200" y="0"/>
                  </a:lnTo>
                  <a:close/>
                </a:path>
              </a:pathLst>
            </a:custGeom>
            <a:solidFill>
              <a:srgbClr val="00C2CB"/>
            </a:solidFill>
          </p:spPr>
        </p:sp>
        <p:sp>
          <p:nvSpPr>
            <p:cNvPr id="19" name="TextBox 19"/>
            <p:cNvSpPr txBox="1"/>
            <p:nvPr/>
          </p:nvSpPr>
          <p:spPr>
            <a:xfrm>
              <a:off x="101600" y="-57150"/>
              <a:ext cx="1493924" cy="406138"/>
            </a:xfrm>
            <a:prstGeom prst="rect">
              <a:avLst/>
            </a:prstGeom>
          </p:spPr>
          <p:txBody>
            <a:bodyPr lIns="50800" tIns="50800" rIns="50800" bIns="50800" rtlCol="0" anchor="ctr"/>
            <a:lstStyle/>
            <a:p>
              <a:pPr algn="ctr">
                <a:lnSpc>
                  <a:spcPts val="2659"/>
                </a:lnSpc>
              </a:pPr>
              <a:endParaRPr/>
            </a:p>
          </p:txBody>
        </p:sp>
      </p:grpSp>
      <p:grpSp>
        <p:nvGrpSpPr>
          <p:cNvPr id="20" name="Group 20"/>
          <p:cNvGrpSpPr/>
          <p:nvPr/>
        </p:nvGrpSpPr>
        <p:grpSpPr>
          <a:xfrm rot="7201581">
            <a:off x="3672496" y="7950549"/>
            <a:ext cx="6004925" cy="310071"/>
            <a:chOff x="0" y="0"/>
            <a:chExt cx="6752503" cy="348673"/>
          </a:xfrm>
        </p:grpSpPr>
        <p:sp>
          <p:nvSpPr>
            <p:cNvPr id="21" name="Freeform 21"/>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22" name="TextBox 22"/>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sp>
        <p:nvSpPr>
          <p:cNvPr id="23" name="Freeform 23"/>
          <p:cNvSpPr/>
          <p:nvPr/>
        </p:nvSpPr>
        <p:spPr>
          <a:xfrm rot="-3606604">
            <a:off x="2200662" y="9342598"/>
            <a:ext cx="7311949" cy="347318"/>
          </a:xfrm>
          <a:custGeom>
            <a:avLst/>
            <a:gdLst/>
            <a:ahLst/>
            <a:cxnLst/>
            <a:rect l="l" t="t" r="r" b="b"/>
            <a:pathLst>
              <a:path w="7311949" h="347318">
                <a:moveTo>
                  <a:pt x="0" y="0"/>
                </a:moveTo>
                <a:lnTo>
                  <a:pt x="7311949" y="0"/>
                </a:lnTo>
                <a:lnTo>
                  <a:pt x="7311949" y="347317"/>
                </a:lnTo>
                <a:lnTo>
                  <a:pt x="0" y="347317"/>
                </a:lnTo>
                <a:lnTo>
                  <a:pt x="0" y="0"/>
                </a:lnTo>
                <a:close/>
              </a:path>
            </a:pathLst>
          </a:custGeom>
          <a:blipFill>
            <a:blip r:embed="rId4"/>
            <a:stretch>
              <a:fillRect/>
            </a:stretch>
          </a:blipFill>
        </p:spPr>
      </p:sp>
      <p:sp>
        <p:nvSpPr>
          <p:cNvPr id="24" name="TextBox 24"/>
          <p:cNvSpPr txBox="1"/>
          <p:nvPr/>
        </p:nvSpPr>
        <p:spPr>
          <a:xfrm>
            <a:off x="11024828" y="1205367"/>
            <a:ext cx="5210418" cy="687705"/>
          </a:xfrm>
          <a:prstGeom prst="rect">
            <a:avLst/>
          </a:prstGeom>
        </p:spPr>
        <p:txBody>
          <a:bodyPr lIns="0" tIns="0" rIns="0" bIns="0" rtlCol="0" anchor="t">
            <a:spAutoFit/>
          </a:bodyPr>
          <a:lstStyle/>
          <a:p>
            <a:pPr algn="ctr">
              <a:lnSpc>
                <a:spcPts val="5084"/>
              </a:lnSpc>
            </a:pPr>
            <a:r>
              <a:rPr lang="en-US" sz="4499" spc="-134">
                <a:solidFill>
                  <a:srgbClr val="000000"/>
                </a:solidFill>
                <a:latin typeface="Poppins Bold"/>
              </a:rPr>
              <a:t>Principle 2</a:t>
            </a:r>
          </a:p>
        </p:txBody>
      </p:sp>
      <p:sp>
        <p:nvSpPr>
          <p:cNvPr id="25" name="TextBox 25"/>
          <p:cNvSpPr txBox="1"/>
          <p:nvPr/>
        </p:nvSpPr>
        <p:spPr>
          <a:xfrm>
            <a:off x="8012636" y="2788296"/>
            <a:ext cx="10011592" cy="1354836"/>
          </a:xfrm>
          <a:prstGeom prst="rect">
            <a:avLst/>
          </a:prstGeom>
        </p:spPr>
        <p:txBody>
          <a:bodyPr lIns="0" tIns="0" rIns="0" bIns="0" rtlCol="0" anchor="t">
            <a:spAutoFit/>
          </a:bodyPr>
          <a:lstStyle/>
          <a:p>
            <a:pPr algn="ctr">
              <a:lnSpc>
                <a:spcPts val="3548"/>
              </a:lnSpc>
              <a:spcBef>
                <a:spcPct val="0"/>
              </a:spcBef>
            </a:pPr>
            <a:r>
              <a:rPr lang="en-US" sz="2534">
                <a:solidFill>
                  <a:srgbClr val="000000"/>
                </a:solidFill>
                <a:latin typeface="Poppins Bold Italics"/>
              </a:rPr>
              <a:t>Community providers collaborate with criminal justice professionals to improve public health, public safety, and individual behavioral health outcomes.</a:t>
            </a:r>
          </a:p>
        </p:txBody>
      </p:sp>
      <p:sp>
        <p:nvSpPr>
          <p:cNvPr id="26" name="TextBox 26"/>
          <p:cNvSpPr txBox="1"/>
          <p:nvPr/>
        </p:nvSpPr>
        <p:spPr>
          <a:xfrm>
            <a:off x="9144000" y="5505207"/>
            <a:ext cx="7262367" cy="2799080"/>
          </a:xfrm>
          <a:prstGeom prst="rect">
            <a:avLst/>
          </a:prstGeom>
        </p:spPr>
        <p:txBody>
          <a:bodyPr lIns="0" tIns="0" rIns="0" bIns="0" rtlCol="0" anchor="t">
            <a:spAutoFit/>
          </a:bodyPr>
          <a:lstStyle/>
          <a:p>
            <a:pPr algn="ctr">
              <a:lnSpc>
                <a:spcPts val="3219"/>
              </a:lnSpc>
              <a:spcBef>
                <a:spcPct val="0"/>
              </a:spcBef>
            </a:pPr>
            <a:r>
              <a:rPr lang="en-US" sz="2299">
                <a:solidFill>
                  <a:srgbClr val="000000"/>
                </a:solidFill>
                <a:latin typeface="Poppins"/>
              </a:rPr>
              <a:t>Community providers and criminal justice professionals must work together to ensure continuous care during transitions in and out of incarceration and maintain treatment and support both in correctional facilities and the community. This involves sharing information, responsibilities, and accountability.</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02055">
            <a:off x="6656418" y="-1176654"/>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89606">
            <a:off x="3008415"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2212298" y="3081"/>
            <a:ext cx="8887257" cy="10283919"/>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0" y="0"/>
                  </a:moveTo>
                  <a:lnTo>
                    <a:pt x="0" y="25646762"/>
                  </a:lnTo>
                  <a:lnTo>
                    <a:pt x="14760067" y="25646762"/>
                  </a:lnTo>
                  <a:lnTo>
                    <a:pt x="22163660" y="12823444"/>
                  </a:lnTo>
                  <a:lnTo>
                    <a:pt x="14760067" y="0"/>
                  </a:lnTo>
                  <a:close/>
                </a:path>
              </a:pathLst>
            </a:custGeom>
            <a:blipFill>
              <a:blip r:embed="rId3"/>
              <a:stretch>
                <a:fillRect r="-41188"/>
              </a:stretch>
            </a:blipFill>
          </p:spPr>
        </p:sp>
      </p:grpSp>
      <p:grpSp>
        <p:nvGrpSpPr>
          <p:cNvPr id="10" name="Group 10"/>
          <p:cNvGrpSpPr/>
          <p:nvPr/>
        </p:nvGrpSpPr>
        <p:grpSpPr>
          <a:xfrm>
            <a:off x="4804751" y="-698608"/>
            <a:ext cx="3086100" cy="2700338"/>
            <a:chOff x="0" y="0"/>
            <a:chExt cx="812800" cy="711200"/>
          </a:xfrm>
        </p:grpSpPr>
        <p:sp>
          <p:nvSpPr>
            <p:cNvPr id="11" name="Freeform 11"/>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12" name="TextBox 12"/>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13" name="Freeform 13"/>
          <p:cNvSpPr/>
          <p:nvPr/>
        </p:nvSpPr>
        <p:spPr>
          <a:xfrm rot="-7201601">
            <a:off x="2505061" y="1204135"/>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grpSp>
        <p:nvGrpSpPr>
          <p:cNvPr id="14" name="Group 14"/>
          <p:cNvGrpSpPr/>
          <p:nvPr/>
        </p:nvGrpSpPr>
        <p:grpSpPr>
          <a:xfrm rot="-3608630">
            <a:off x="1271647" y="6964533"/>
            <a:ext cx="8925071" cy="1646081"/>
            <a:chOff x="0" y="0"/>
            <a:chExt cx="1892217" cy="348988"/>
          </a:xfrm>
        </p:grpSpPr>
        <p:sp>
          <p:nvSpPr>
            <p:cNvPr id="15" name="Freeform 15"/>
            <p:cNvSpPr/>
            <p:nvPr/>
          </p:nvSpPr>
          <p:spPr>
            <a:xfrm>
              <a:off x="0" y="0"/>
              <a:ext cx="1892217" cy="348988"/>
            </a:xfrm>
            <a:custGeom>
              <a:avLst/>
              <a:gdLst/>
              <a:ahLst/>
              <a:cxnLst/>
              <a:rect l="l" t="t" r="r" b="b"/>
              <a:pathLst>
                <a:path w="1892217" h="348988">
                  <a:moveTo>
                    <a:pt x="203200" y="0"/>
                  </a:moveTo>
                  <a:lnTo>
                    <a:pt x="1892217" y="0"/>
                  </a:lnTo>
                  <a:lnTo>
                    <a:pt x="1689017" y="348988"/>
                  </a:lnTo>
                  <a:lnTo>
                    <a:pt x="0" y="348988"/>
                  </a:lnTo>
                  <a:lnTo>
                    <a:pt x="203200" y="0"/>
                  </a:lnTo>
                  <a:close/>
                </a:path>
              </a:pathLst>
            </a:custGeom>
            <a:solidFill>
              <a:srgbClr val="003D60">
                <a:alpha val="80000"/>
              </a:srgbClr>
            </a:solidFill>
          </p:spPr>
        </p:sp>
        <p:sp>
          <p:nvSpPr>
            <p:cNvPr id="16" name="TextBox 16"/>
            <p:cNvSpPr txBox="1"/>
            <p:nvPr/>
          </p:nvSpPr>
          <p:spPr>
            <a:xfrm>
              <a:off x="101600" y="-57150"/>
              <a:ext cx="1689017" cy="406138"/>
            </a:xfrm>
            <a:prstGeom prst="rect">
              <a:avLst/>
            </a:prstGeom>
          </p:spPr>
          <p:txBody>
            <a:bodyPr lIns="50800" tIns="50800" rIns="50800" bIns="50800" rtlCol="0" anchor="ctr"/>
            <a:lstStyle/>
            <a:p>
              <a:pPr algn="ctr">
                <a:lnSpc>
                  <a:spcPts val="2659"/>
                </a:lnSpc>
              </a:pPr>
              <a:endParaRPr/>
            </a:p>
          </p:txBody>
        </p:sp>
      </p:grpSp>
      <p:grpSp>
        <p:nvGrpSpPr>
          <p:cNvPr id="17" name="Group 17"/>
          <p:cNvGrpSpPr/>
          <p:nvPr/>
        </p:nvGrpSpPr>
        <p:grpSpPr>
          <a:xfrm rot="-3608630">
            <a:off x="2852291" y="9786156"/>
            <a:ext cx="6083296" cy="1250938"/>
            <a:chOff x="0" y="0"/>
            <a:chExt cx="1697124" cy="348988"/>
          </a:xfrm>
        </p:grpSpPr>
        <p:sp>
          <p:nvSpPr>
            <p:cNvPr id="18" name="Freeform 18"/>
            <p:cNvSpPr/>
            <p:nvPr/>
          </p:nvSpPr>
          <p:spPr>
            <a:xfrm>
              <a:off x="0" y="0"/>
              <a:ext cx="1697125" cy="348988"/>
            </a:xfrm>
            <a:custGeom>
              <a:avLst/>
              <a:gdLst/>
              <a:ahLst/>
              <a:cxnLst/>
              <a:rect l="l" t="t" r="r" b="b"/>
              <a:pathLst>
                <a:path w="1697125" h="348988">
                  <a:moveTo>
                    <a:pt x="203200" y="0"/>
                  </a:moveTo>
                  <a:lnTo>
                    <a:pt x="1697125" y="0"/>
                  </a:lnTo>
                  <a:lnTo>
                    <a:pt x="1493924" y="348988"/>
                  </a:lnTo>
                  <a:lnTo>
                    <a:pt x="0" y="348988"/>
                  </a:lnTo>
                  <a:lnTo>
                    <a:pt x="203200" y="0"/>
                  </a:lnTo>
                  <a:close/>
                </a:path>
              </a:pathLst>
            </a:custGeom>
            <a:solidFill>
              <a:srgbClr val="00C2CB"/>
            </a:solidFill>
          </p:spPr>
        </p:sp>
        <p:sp>
          <p:nvSpPr>
            <p:cNvPr id="19" name="TextBox 19"/>
            <p:cNvSpPr txBox="1"/>
            <p:nvPr/>
          </p:nvSpPr>
          <p:spPr>
            <a:xfrm>
              <a:off x="101600" y="-57150"/>
              <a:ext cx="1493924" cy="406138"/>
            </a:xfrm>
            <a:prstGeom prst="rect">
              <a:avLst/>
            </a:prstGeom>
          </p:spPr>
          <p:txBody>
            <a:bodyPr lIns="50800" tIns="50800" rIns="50800" bIns="50800" rtlCol="0" anchor="ctr"/>
            <a:lstStyle/>
            <a:p>
              <a:pPr algn="ctr">
                <a:lnSpc>
                  <a:spcPts val="2659"/>
                </a:lnSpc>
              </a:pPr>
              <a:endParaRPr/>
            </a:p>
          </p:txBody>
        </p:sp>
      </p:grpSp>
      <p:grpSp>
        <p:nvGrpSpPr>
          <p:cNvPr id="20" name="Group 20"/>
          <p:cNvGrpSpPr/>
          <p:nvPr/>
        </p:nvGrpSpPr>
        <p:grpSpPr>
          <a:xfrm rot="7201581">
            <a:off x="3672496" y="7950549"/>
            <a:ext cx="6004925" cy="310071"/>
            <a:chOff x="0" y="0"/>
            <a:chExt cx="6752503" cy="348673"/>
          </a:xfrm>
        </p:grpSpPr>
        <p:sp>
          <p:nvSpPr>
            <p:cNvPr id="21" name="Freeform 21"/>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22" name="TextBox 22"/>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sp>
        <p:nvSpPr>
          <p:cNvPr id="23" name="Freeform 23"/>
          <p:cNvSpPr/>
          <p:nvPr/>
        </p:nvSpPr>
        <p:spPr>
          <a:xfrm rot="-3606604">
            <a:off x="2200662" y="9342598"/>
            <a:ext cx="7311949" cy="347318"/>
          </a:xfrm>
          <a:custGeom>
            <a:avLst/>
            <a:gdLst/>
            <a:ahLst/>
            <a:cxnLst/>
            <a:rect l="l" t="t" r="r" b="b"/>
            <a:pathLst>
              <a:path w="7311949" h="347318">
                <a:moveTo>
                  <a:pt x="0" y="0"/>
                </a:moveTo>
                <a:lnTo>
                  <a:pt x="7311949" y="0"/>
                </a:lnTo>
                <a:lnTo>
                  <a:pt x="7311949" y="347317"/>
                </a:lnTo>
                <a:lnTo>
                  <a:pt x="0" y="347317"/>
                </a:lnTo>
                <a:lnTo>
                  <a:pt x="0" y="0"/>
                </a:lnTo>
                <a:close/>
              </a:path>
            </a:pathLst>
          </a:custGeom>
          <a:blipFill>
            <a:blip r:embed="rId4"/>
            <a:stretch>
              <a:fillRect/>
            </a:stretch>
          </a:blipFill>
        </p:spPr>
      </p:sp>
      <p:sp>
        <p:nvSpPr>
          <p:cNvPr id="24" name="TextBox 24"/>
          <p:cNvSpPr txBox="1"/>
          <p:nvPr/>
        </p:nvSpPr>
        <p:spPr>
          <a:xfrm>
            <a:off x="11024828" y="1205367"/>
            <a:ext cx="5210418" cy="687705"/>
          </a:xfrm>
          <a:prstGeom prst="rect">
            <a:avLst/>
          </a:prstGeom>
        </p:spPr>
        <p:txBody>
          <a:bodyPr lIns="0" tIns="0" rIns="0" bIns="0" rtlCol="0" anchor="t">
            <a:spAutoFit/>
          </a:bodyPr>
          <a:lstStyle/>
          <a:p>
            <a:pPr algn="ctr">
              <a:lnSpc>
                <a:spcPts val="5084"/>
              </a:lnSpc>
            </a:pPr>
            <a:r>
              <a:rPr lang="en-US" sz="4499" spc="-134">
                <a:solidFill>
                  <a:srgbClr val="000000"/>
                </a:solidFill>
                <a:latin typeface="Poppins Bold"/>
              </a:rPr>
              <a:t>Principle 3</a:t>
            </a:r>
          </a:p>
        </p:txBody>
      </p:sp>
      <p:sp>
        <p:nvSpPr>
          <p:cNvPr id="25" name="TextBox 25"/>
          <p:cNvSpPr txBox="1"/>
          <p:nvPr/>
        </p:nvSpPr>
        <p:spPr>
          <a:xfrm>
            <a:off x="8012636" y="2788296"/>
            <a:ext cx="10011592" cy="1354836"/>
          </a:xfrm>
          <a:prstGeom prst="rect">
            <a:avLst/>
          </a:prstGeom>
        </p:spPr>
        <p:txBody>
          <a:bodyPr lIns="0" tIns="0" rIns="0" bIns="0" rtlCol="0" anchor="t">
            <a:spAutoFit/>
          </a:bodyPr>
          <a:lstStyle/>
          <a:p>
            <a:pPr algn="ctr">
              <a:lnSpc>
                <a:spcPts val="3548"/>
              </a:lnSpc>
              <a:spcBef>
                <a:spcPct val="0"/>
              </a:spcBef>
            </a:pPr>
            <a:r>
              <a:rPr lang="en-US" sz="2534">
                <a:solidFill>
                  <a:srgbClr val="000000"/>
                </a:solidFill>
                <a:latin typeface="Poppins Bold Italics"/>
              </a:rPr>
              <a:t>Evidence-based and promising programs and practices in behavioral health treatment services are used to provide high quality clinical care for justice-involved individuals.</a:t>
            </a:r>
          </a:p>
        </p:txBody>
      </p:sp>
      <p:sp>
        <p:nvSpPr>
          <p:cNvPr id="26" name="TextBox 26"/>
          <p:cNvSpPr txBox="1"/>
          <p:nvPr/>
        </p:nvSpPr>
        <p:spPr>
          <a:xfrm>
            <a:off x="9504531" y="4729408"/>
            <a:ext cx="7262367" cy="4399280"/>
          </a:xfrm>
          <a:prstGeom prst="rect">
            <a:avLst/>
          </a:prstGeom>
        </p:spPr>
        <p:txBody>
          <a:bodyPr lIns="0" tIns="0" rIns="0" bIns="0" rtlCol="0" anchor="t">
            <a:spAutoFit/>
          </a:bodyPr>
          <a:lstStyle/>
          <a:p>
            <a:pPr algn="ctr">
              <a:lnSpc>
                <a:spcPts val="3219"/>
              </a:lnSpc>
            </a:pPr>
            <a:r>
              <a:rPr lang="en-US" sz="2299">
                <a:solidFill>
                  <a:srgbClr val="000000"/>
                </a:solidFill>
                <a:latin typeface="Poppins"/>
              </a:rPr>
              <a:t>Programs for behavioral health and substance use disorders should be based on evidence and adapted for justice-involved individuals when needed. These adaptations include cognitive-skills training to address criminal thinking and behavior. </a:t>
            </a:r>
          </a:p>
          <a:p>
            <a:pPr algn="ctr">
              <a:lnSpc>
                <a:spcPts val="3219"/>
              </a:lnSpc>
            </a:pPr>
            <a:endParaRPr lang="en-US" sz="2299">
              <a:solidFill>
                <a:srgbClr val="000000"/>
              </a:solidFill>
              <a:latin typeface="Poppins"/>
            </a:endParaRPr>
          </a:p>
          <a:p>
            <a:pPr algn="ctr">
              <a:lnSpc>
                <a:spcPts val="3219"/>
              </a:lnSpc>
              <a:spcBef>
                <a:spcPct val="0"/>
              </a:spcBef>
            </a:pPr>
            <a:r>
              <a:rPr lang="en-US" sz="2299">
                <a:solidFill>
                  <a:srgbClr val="000000"/>
                </a:solidFill>
                <a:latin typeface="Poppins"/>
              </a:rPr>
              <a:t>Treatment should be personalized and focus on motivation, problem solving, and skill building to improve cognitive, social, emotional, and coping skills.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9002055">
            <a:off x="6656418" y="-1176654"/>
            <a:ext cx="1169677" cy="7033745"/>
            <a:chOff x="0" y="0"/>
            <a:chExt cx="308063" cy="1852509"/>
          </a:xfrm>
        </p:grpSpPr>
        <p:sp>
          <p:nvSpPr>
            <p:cNvPr id="3" name="Freeform 3"/>
            <p:cNvSpPr/>
            <p:nvPr/>
          </p:nvSpPr>
          <p:spPr>
            <a:xfrm>
              <a:off x="0" y="0"/>
              <a:ext cx="308063" cy="1852509"/>
            </a:xfrm>
            <a:custGeom>
              <a:avLst/>
              <a:gdLst/>
              <a:ahLst/>
              <a:cxnLst/>
              <a:rect l="l" t="t" r="r" b="b"/>
              <a:pathLst>
                <a:path w="308063" h="1852509">
                  <a:moveTo>
                    <a:pt x="0" y="0"/>
                  </a:moveTo>
                  <a:lnTo>
                    <a:pt x="308063" y="0"/>
                  </a:lnTo>
                  <a:lnTo>
                    <a:pt x="308063" y="1852509"/>
                  </a:lnTo>
                  <a:lnTo>
                    <a:pt x="0" y="1852509"/>
                  </a:lnTo>
                  <a:close/>
                </a:path>
              </a:pathLst>
            </a:custGeom>
            <a:solidFill>
              <a:srgbClr val="00C2CB"/>
            </a:solidFill>
          </p:spPr>
        </p:sp>
        <p:sp>
          <p:nvSpPr>
            <p:cNvPr id="4" name="TextBox 4"/>
            <p:cNvSpPr txBox="1"/>
            <p:nvPr/>
          </p:nvSpPr>
          <p:spPr>
            <a:xfrm>
              <a:off x="0" y="-57150"/>
              <a:ext cx="308063" cy="1909659"/>
            </a:xfrm>
            <a:prstGeom prst="rect">
              <a:avLst/>
            </a:prstGeom>
          </p:spPr>
          <p:txBody>
            <a:bodyPr lIns="50800" tIns="50800" rIns="50800" bIns="50800" rtlCol="0" anchor="ctr"/>
            <a:lstStyle/>
            <a:p>
              <a:pPr algn="ctr">
                <a:lnSpc>
                  <a:spcPts val="2659"/>
                </a:lnSpc>
              </a:pPr>
              <a:endParaRPr/>
            </a:p>
          </p:txBody>
        </p:sp>
      </p:grpSp>
      <p:grpSp>
        <p:nvGrpSpPr>
          <p:cNvPr id="5" name="Group 5"/>
          <p:cNvGrpSpPr/>
          <p:nvPr/>
        </p:nvGrpSpPr>
        <p:grpSpPr>
          <a:xfrm rot="-1789606">
            <a:off x="3008415" y="3286699"/>
            <a:ext cx="4878539" cy="11943203"/>
            <a:chOff x="0" y="0"/>
            <a:chExt cx="1284883" cy="3145535"/>
          </a:xfrm>
        </p:grpSpPr>
        <p:sp>
          <p:nvSpPr>
            <p:cNvPr id="6" name="Freeform 6"/>
            <p:cNvSpPr/>
            <p:nvPr/>
          </p:nvSpPr>
          <p:spPr>
            <a:xfrm>
              <a:off x="0" y="0"/>
              <a:ext cx="1284883" cy="3145535"/>
            </a:xfrm>
            <a:custGeom>
              <a:avLst/>
              <a:gdLst/>
              <a:ahLst/>
              <a:cxnLst/>
              <a:rect l="l" t="t" r="r" b="b"/>
              <a:pathLst>
                <a:path w="1284883" h="3145535">
                  <a:moveTo>
                    <a:pt x="0" y="0"/>
                  </a:moveTo>
                  <a:lnTo>
                    <a:pt x="1284883" y="0"/>
                  </a:lnTo>
                  <a:lnTo>
                    <a:pt x="1284883" y="3145535"/>
                  </a:lnTo>
                  <a:lnTo>
                    <a:pt x="0" y="3145535"/>
                  </a:lnTo>
                  <a:close/>
                </a:path>
              </a:pathLst>
            </a:custGeom>
            <a:solidFill>
              <a:srgbClr val="003D60"/>
            </a:solidFill>
          </p:spPr>
        </p:sp>
        <p:sp>
          <p:nvSpPr>
            <p:cNvPr id="7" name="TextBox 7"/>
            <p:cNvSpPr txBox="1"/>
            <p:nvPr/>
          </p:nvSpPr>
          <p:spPr>
            <a:xfrm>
              <a:off x="0" y="-57150"/>
              <a:ext cx="1284883" cy="3202685"/>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2212298" y="3081"/>
            <a:ext cx="8887257" cy="10283919"/>
            <a:chOff x="0" y="0"/>
            <a:chExt cx="22163634" cy="25646723"/>
          </a:xfrm>
        </p:grpSpPr>
        <p:sp>
          <p:nvSpPr>
            <p:cNvPr id="9" name="Freeform 9"/>
            <p:cNvSpPr/>
            <p:nvPr/>
          </p:nvSpPr>
          <p:spPr>
            <a:xfrm>
              <a:off x="0" y="0"/>
              <a:ext cx="22163660" cy="25646762"/>
            </a:xfrm>
            <a:custGeom>
              <a:avLst/>
              <a:gdLst/>
              <a:ahLst/>
              <a:cxnLst/>
              <a:rect l="l" t="t" r="r" b="b"/>
              <a:pathLst>
                <a:path w="22163660" h="25646762">
                  <a:moveTo>
                    <a:pt x="0" y="0"/>
                  </a:moveTo>
                  <a:lnTo>
                    <a:pt x="0" y="25646762"/>
                  </a:lnTo>
                  <a:lnTo>
                    <a:pt x="14760067" y="25646762"/>
                  </a:lnTo>
                  <a:lnTo>
                    <a:pt x="22163660" y="12823444"/>
                  </a:lnTo>
                  <a:lnTo>
                    <a:pt x="14760067" y="0"/>
                  </a:lnTo>
                  <a:close/>
                </a:path>
              </a:pathLst>
            </a:custGeom>
            <a:blipFill>
              <a:blip r:embed="rId3"/>
              <a:stretch>
                <a:fillRect l="-3666" r="-12049"/>
              </a:stretch>
            </a:blipFill>
          </p:spPr>
        </p:sp>
      </p:grpSp>
      <p:grpSp>
        <p:nvGrpSpPr>
          <p:cNvPr id="10" name="Group 10"/>
          <p:cNvGrpSpPr/>
          <p:nvPr/>
        </p:nvGrpSpPr>
        <p:grpSpPr>
          <a:xfrm>
            <a:off x="4804751" y="-698608"/>
            <a:ext cx="3086100" cy="2700338"/>
            <a:chOff x="0" y="0"/>
            <a:chExt cx="812800" cy="711200"/>
          </a:xfrm>
        </p:grpSpPr>
        <p:sp>
          <p:nvSpPr>
            <p:cNvPr id="11" name="Freeform 11"/>
            <p:cNvSpPr/>
            <p:nvPr/>
          </p:nvSpPr>
          <p:spPr>
            <a:xfrm>
              <a:off x="0" y="0"/>
              <a:ext cx="812800" cy="711200"/>
            </a:xfrm>
            <a:custGeom>
              <a:avLst/>
              <a:gdLst/>
              <a:ahLst/>
              <a:cxnLst/>
              <a:rect l="l" t="t" r="r" b="b"/>
              <a:pathLst>
                <a:path w="812800" h="711200">
                  <a:moveTo>
                    <a:pt x="406400" y="711200"/>
                  </a:moveTo>
                  <a:lnTo>
                    <a:pt x="812800" y="0"/>
                  </a:lnTo>
                  <a:lnTo>
                    <a:pt x="0" y="0"/>
                  </a:lnTo>
                  <a:lnTo>
                    <a:pt x="406400" y="711200"/>
                  </a:lnTo>
                  <a:close/>
                </a:path>
              </a:pathLst>
            </a:custGeom>
            <a:solidFill>
              <a:srgbClr val="003D60"/>
            </a:solidFill>
          </p:spPr>
        </p:sp>
        <p:sp>
          <p:nvSpPr>
            <p:cNvPr id="12" name="TextBox 12"/>
            <p:cNvSpPr txBox="1"/>
            <p:nvPr/>
          </p:nvSpPr>
          <p:spPr>
            <a:xfrm>
              <a:off x="127000" y="-6350"/>
              <a:ext cx="558800" cy="387350"/>
            </a:xfrm>
            <a:prstGeom prst="rect">
              <a:avLst/>
            </a:prstGeom>
          </p:spPr>
          <p:txBody>
            <a:bodyPr lIns="50800" tIns="50800" rIns="50800" bIns="50800" rtlCol="0" anchor="ctr"/>
            <a:lstStyle/>
            <a:p>
              <a:pPr algn="ctr">
                <a:lnSpc>
                  <a:spcPts val="2659"/>
                </a:lnSpc>
              </a:pPr>
              <a:endParaRPr/>
            </a:p>
          </p:txBody>
        </p:sp>
      </p:grpSp>
      <p:sp>
        <p:nvSpPr>
          <p:cNvPr id="13" name="Freeform 13"/>
          <p:cNvSpPr/>
          <p:nvPr/>
        </p:nvSpPr>
        <p:spPr>
          <a:xfrm rot="-7201601">
            <a:off x="2505061" y="1204135"/>
            <a:ext cx="7311949" cy="347318"/>
          </a:xfrm>
          <a:custGeom>
            <a:avLst/>
            <a:gdLst/>
            <a:ahLst/>
            <a:cxnLst/>
            <a:rect l="l" t="t" r="r" b="b"/>
            <a:pathLst>
              <a:path w="7311949" h="347318">
                <a:moveTo>
                  <a:pt x="0" y="0"/>
                </a:moveTo>
                <a:lnTo>
                  <a:pt x="7311949" y="0"/>
                </a:lnTo>
                <a:lnTo>
                  <a:pt x="7311949" y="347318"/>
                </a:lnTo>
                <a:lnTo>
                  <a:pt x="0" y="347318"/>
                </a:lnTo>
                <a:lnTo>
                  <a:pt x="0" y="0"/>
                </a:lnTo>
                <a:close/>
              </a:path>
            </a:pathLst>
          </a:custGeom>
          <a:blipFill>
            <a:blip r:embed="rId4"/>
            <a:stretch>
              <a:fillRect/>
            </a:stretch>
          </a:blipFill>
        </p:spPr>
      </p:sp>
      <p:grpSp>
        <p:nvGrpSpPr>
          <p:cNvPr id="14" name="Group 14"/>
          <p:cNvGrpSpPr/>
          <p:nvPr/>
        </p:nvGrpSpPr>
        <p:grpSpPr>
          <a:xfrm rot="-3608630">
            <a:off x="1271647" y="6964533"/>
            <a:ext cx="8925071" cy="1646081"/>
            <a:chOff x="0" y="0"/>
            <a:chExt cx="1892217" cy="348988"/>
          </a:xfrm>
        </p:grpSpPr>
        <p:sp>
          <p:nvSpPr>
            <p:cNvPr id="15" name="Freeform 15"/>
            <p:cNvSpPr/>
            <p:nvPr/>
          </p:nvSpPr>
          <p:spPr>
            <a:xfrm>
              <a:off x="0" y="0"/>
              <a:ext cx="1892217" cy="348988"/>
            </a:xfrm>
            <a:custGeom>
              <a:avLst/>
              <a:gdLst/>
              <a:ahLst/>
              <a:cxnLst/>
              <a:rect l="l" t="t" r="r" b="b"/>
              <a:pathLst>
                <a:path w="1892217" h="348988">
                  <a:moveTo>
                    <a:pt x="203200" y="0"/>
                  </a:moveTo>
                  <a:lnTo>
                    <a:pt x="1892217" y="0"/>
                  </a:lnTo>
                  <a:lnTo>
                    <a:pt x="1689017" y="348988"/>
                  </a:lnTo>
                  <a:lnTo>
                    <a:pt x="0" y="348988"/>
                  </a:lnTo>
                  <a:lnTo>
                    <a:pt x="203200" y="0"/>
                  </a:lnTo>
                  <a:close/>
                </a:path>
              </a:pathLst>
            </a:custGeom>
            <a:solidFill>
              <a:srgbClr val="003D60">
                <a:alpha val="80000"/>
              </a:srgbClr>
            </a:solidFill>
          </p:spPr>
        </p:sp>
        <p:sp>
          <p:nvSpPr>
            <p:cNvPr id="16" name="TextBox 16"/>
            <p:cNvSpPr txBox="1"/>
            <p:nvPr/>
          </p:nvSpPr>
          <p:spPr>
            <a:xfrm>
              <a:off x="101600" y="-57150"/>
              <a:ext cx="1689017" cy="406138"/>
            </a:xfrm>
            <a:prstGeom prst="rect">
              <a:avLst/>
            </a:prstGeom>
          </p:spPr>
          <p:txBody>
            <a:bodyPr lIns="50800" tIns="50800" rIns="50800" bIns="50800" rtlCol="0" anchor="ctr"/>
            <a:lstStyle/>
            <a:p>
              <a:pPr algn="ctr">
                <a:lnSpc>
                  <a:spcPts val="2659"/>
                </a:lnSpc>
              </a:pPr>
              <a:endParaRPr/>
            </a:p>
          </p:txBody>
        </p:sp>
      </p:grpSp>
      <p:grpSp>
        <p:nvGrpSpPr>
          <p:cNvPr id="17" name="Group 17"/>
          <p:cNvGrpSpPr/>
          <p:nvPr/>
        </p:nvGrpSpPr>
        <p:grpSpPr>
          <a:xfrm rot="-3608630">
            <a:off x="2852291" y="9786156"/>
            <a:ext cx="6083296" cy="1250938"/>
            <a:chOff x="0" y="0"/>
            <a:chExt cx="1697124" cy="348988"/>
          </a:xfrm>
        </p:grpSpPr>
        <p:sp>
          <p:nvSpPr>
            <p:cNvPr id="18" name="Freeform 18"/>
            <p:cNvSpPr/>
            <p:nvPr/>
          </p:nvSpPr>
          <p:spPr>
            <a:xfrm>
              <a:off x="0" y="0"/>
              <a:ext cx="1697125" cy="348988"/>
            </a:xfrm>
            <a:custGeom>
              <a:avLst/>
              <a:gdLst/>
              <a:ahLst/>
              <a:cxnLst/>
              <a:rect l="l" t="t" r="r" b="b"/>
              <a:pathLst>
                <a:path w="1697125" h="348988">
                  <a:moveTo>
                    <a:pt x="203200" y="0"/>
                  </a:moveTo>
                  <a:lnTo>
                    <a:pt x="1697125" y="0"/>
                  </a:lnTo>
                  <a:lnTo>
                    <a:pt x="1493924" y="348988"/>
                  </a:lnTo>
                  <a:lnTo>
                    <a:pt x="0" y="348988"/>
                  </a:lnTo>
                  <a:lnTo>
                    <a:pt x="203200" y="0"/>
                  </a:lnTo>
                  <a:close/>
                </a:path>
              </a:pathLst>
            </a:custGeom>
            <a:solidFill>
              <a:srgbClr val="00C2CB"/>
            </a:solidFill>
          </p:spPr>
        </p:sp>
        <p:sp>
          <p:nvSpPr>
            <p:cNvPr id="19" name="TextBox 19"/>
            <p:cNvSpPr txBox="1"/>
            <p:nvPr/>
          </p:nvSpPr>
          <p:spPr>
            <a:xfrm>
              <a:off x="101600" y="-57150"/>
              <a:ext cx="1493924" cy="406138"/>
            </a:xfrm>
            <a:prstGeom prst="rect">
              <a:avLst/>
            </a:prstGeom>
          </p:spPr>
          <p:txBody>
            <a:bodyPr lIns="50800" tIns="50800" rIns="50800" bIns="50800" rtlCol="0" anchor="ctr"/>
            <a:lstStyle/>
            <a:p>
              <a:pPr algn="ctr">
                <a:lnSpc>
                  <a:spcPts val="2659"/>
                </a:lnSpc>
              </a:pPr>
              <a:endParaRPr/>
            </a:p>
          </p:txBody>
        </p:sp>
      </p:grpSp>
      <p:grpSp>
        <p:nvGrpSpPr>
          <p:cNvPr id="20" name="Group 20"/>
          <p:cNvGrpSpPr/>
          <p:nvPr/>
        </p:nvGrpSpPr>
        <p:grpSpPr>
          <a:xfrm rot="7201581">
            <a:off x="3672496" y="7950549"/>
            <a:ext cx="6004925" cy="310071"/>
            <a:chOff x="0" y="0"/>
            <a:chExt cx="6752503" cy="348673"/>
          </a:xfrm>
        </p:grpSpPr>
        <p:sp>
          <p:nvSpPr>
            <p:cNvPr id="21" name="Freeform 21"/>
            <p:cNvSpPr/>
            <p:nvPr/>
          </p:nvSpPr>
          <p:spPr>
            <a:xfrm>
              <a:off x="0" y="0"/>
              <a:ext cx="6752503" cy="348673"/>
            </a:xfrm>
            <a:custGeom>
              <a:avLst/>
              <a:gdLst/>
              <a:ahLst/>
              <a:cxnLst/>
              <a:rect l="l" t="t" r="r" b="b"/>
              <a:pathLst>
                <a:path w="6752503" h="348673">
                  <a:moveTo>
                    <a:pt x="6549303" y="0"/>
                  </a:moveTo>
                  <a:lnTo>
                    <a:pt x="0" y="0"/>
                  </a:lnTo>
                  <a:lnTo>
                    <a:pt x="203200" y="348673"/>
                  </a:lnTo>
                  <a:lnTo>
                    <a:pt x="6752503" y="348673"/>
                  </a:lnTo>
                  <a:lnTo>
                    <a:pt x="6549303" y="0"/>
                  </a:lnTo>
                  <a:close/>
                </a:path>
              </a:pathLst>
            </a:custGeom>
            <a:solidFill>
              <a:srgbClr val="FFFFFF"/>
            </a:solidFill>
          </p:spPr>
        </p:sp>
        <p:sp>
          <p:nvSpPr>
            <p:cNvPr id="22" name="TextBox 22"/>
            <p:cNvSpPr txBox="1"/>
            <p:nvPr/>
          </p:nvSpPr>
          <p:spPr>
            <a:xfrm>
              <a:off x="101600" y="-57150"/>
              <a:ext cx="6549303" cy="405823"/>
            </a:xfrm>
            <a:prstGeom prst="rect">
              <a:avLst/>
            </a:prstGeom>
          </p:spPr>
          <p:txBody>
            <a:bodyPr lIns="50800" tIns="50800" rIns="50800" bIns="50800" rtlCol="0" anchor="ctr"/>
            <a:lstStyle/>
            <a:p>
              <a:pPr algn="ctr">
                <a:lnSpc>
                  <a:spcPts val="2659"/>
                </a:lnSpc>
              </a:pPr>
              <a:endParaRPr/>
            </a:p>
          </p:txBody>
        </p:sp>
      </p:grpSp>
      <p:sp>
        <p:nvSpPr>
          <p:cNvPr id="23" name="Freeform 23"/>
          <p:cNvSpPr/>
          <p:nvPr/>
        </p:nvSpPr>
        <p:spPr>
          <a:xfrm rot="-3606604">
            <a:off x="2200662" y="9342598"/>
            <a:ext cx="7311949" cy="347318"/>
          </a:xfrm>
          <a:custGeom>
            <a:avLst/>
            <a:gdLst/>
            <a:ahLst/>
            <a:cxnLst/>
            <a:rect l="l" t="t" r="r" b="b"/>
            <a:pathLst>
              <a:path w="7311949" h="347318">
                <a:moveTo>
                  <a:pt x="0" y="0"/>
                </a:moveTo>
                <a:lnTo>
                  <a:pt x="7311949" y="0"/>
                </a:lnTo>
                <a:lnTo>
                  <a:pt x="7311949" y="347317"/>
                </a:lnTo>
                <a:lnTo>
                  <a:pt x="0" y="347317"/>
                </a:lnTo>
                <a:lnTo>
                  <a:pt x="0" y="0"/>
                </a:lnTo>
                <a:close/>
              </a:path>
            </a:pathLst>
          </a:custGeom>
          <a:blipFill>
            <a:blip r:embed="rId4"/>
            <a:stretch>
              <a:fillRect/>
            </a:stretch>
          </a:blipFill>
        </p:spPr>
      </p:sp>
      <p:sp>
        <p:nvSpPr>
          <p:cNvPr id="24" name="TextBox 24"/>
          <p:cNvSpPr txBox="1"/>
          <p:nvPr/>
        </p:nvSpPr>
        <p:spPr>
          <a:xfrm>
            <a:off x="11024828" y="1205367"/>
            <a:ext cx="5210418" cy="687705"/>
          </a:xfrm>
          <a:prstGeom prst="rect">
            <a:avLst/>
          </a:prstGeom>
        </p:spPr>
        <p:txBody>
          <a:bodyPr lIns="0" tIns="0" rIns="0" bIns="0" rtlCol="0" anchor="t">
            <a:spAutoFit/>
          </a:bodyPr>
          <a:lstStyle/>
          <a:p>
            <a:pPr algn="ctr">
              <a:lnSpc>
                <a:spcPts val="5084"/>
              </a:lnSpc>
            </a:pPr>
            <a:r>
              <a:rPr lang="en-US" sz="4499" spc="-134">
                <a:solidFill>
                  <a:srgbClr val="000000"/>
                </a:solidFill>
                <a:latin typeface="Poppins Bold"/>
              </a:rPr>
              <a:t>Principle 4</a:t>
            </a:r>
          </a:p>
        </p:txBody>
      </p:sp>
      <p:sp>
        <p:nvSpPr>
          <p:cNvPr id="25" name="TextBox 25"/>
          <p:cNvSpPr txBox="1"/>
          <p:nvPr/>
        </p:nvSpPr>
        <p:spPr>
          <a:xfrm>
            <a:off x="8012636" y="2788296"/>
            <a:ext cx="10011592" cy="1802511"/>
          </a:xfrm>
          <a:prstGeom prst="rect">
            <a:avLst/>
          </a:prstGeom>
        </p:spPr>
        <p:txBody>
          <a:bodyPr lIns="0" tIns="0" rIns="0" bIns="0" rtlCol="0" anchor="t">
            <a:spAutoFit/>
          </a:bodyPr>
          <a:lstStyle/>
          <a:p>
            <a:pPr algn="ctr">
              <a:lnSpc>
                <a:spcPts val="3548"/>
              </a:lnSpc>
              <a:spcBef>
                <a:spcPct val="0"/>
              </a:spcBef>
            </a:pPr>
            <a:r>
              <a:rPr lang="en-US" sz="2534">
                <a:solidFill>
                  <a:srgbClr val="000000"/>
                </a:solidFill>
                <a:latin typeface="Poppins Bold Italics"/>
              </a:rPr>
              <a:t>Community providers understand and address criminogenic risk and need factors as part of a comprehensive treatment plan for justice-involved individuals.</a:t>
            </a:r>
          </a:p>
        </p:txBody>
      </p:sp>
      <p:sp>
        <p:nvSpPr>
          <p:cNvPr id="26" name="TextBox 26"/>
          <p:cNvSpPr txBox="1"/>
          <p:nvPr/>
        </p:nvSpPr>
        <p:spPr>
          <a:xfrm>
            <a:off x="9644175" y="5306504"/>
            <a:ext cx="7262367" cy="2799080"/>
          </a:xfrm>
          <a:prstGeom prst="rect">
            <a:avLst/>
          </a:prstGeom>
        </p:spPr>
        <p:txBody>
          <a:bodyPr lIns="0" tIns="0" rIns="0" bIns="0" rtlCol="0" anchor="t">
            <a:spAutoFit/>
          </a:bodyPr>
          <a:lstStyle/>
          <a:p>
            <a:pPr algn="ctr">
              <a:lnSpc>
                <a:spcPts val="3219"/>
              </a:lnSpc>
              <a:spcBef>
                <a:spcPct val="0"/>
              </a:spcBef>
            </a:pPr>
            <a:r>
              <a:rPr lang="en-US" sz="2299">
                <a:solidFill>
                  <a:srgbClr val="000000"/>
                </a:solidFill>
                <a:latin typeface="Poppins"/>
              </a:rPr>
              <a:t>Criminogenic risk is the chance that someone will commit a new crime or violate probation or parole. Criminogenic needs are factors that make re-offending more likely, such as unemployment or substance use disorders. These risks and needs can be changed with intervention.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TotalTime>
  <Words>6166</Words>
  <Application>Microsoft Office PowerPoint</Application>
  <PresentationFormat>Custom</PresentationFormat>
  <Paragraphs>457</Paragraphs>
  <Slides>36</Slides>
  <Notes>31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36</vt:i4>
      </vt:variant>
    </vt:vector>
  </HeadingPairs>
  <TitlesOfParts>
    <vt:vector size="45" baseType="lpstr">
      <vt:lpstr>Poppins Bold</vt:lpstr>
      <vt:lpstr>Canva Sans Bold</vt:lpstr>
      <vt:lpstr>Poppins</vt:lpstr>
      <vt:lpstr>Poppins Italics</vt:lpstr>
      <vt:lpstr>Arial</vt:lpstr>
      <vt:lpstr>Poppins Bold Italics</vt:lpstr>
      <vt:lpstr>Calibri</vt:lpstr>
      <vt:lpstr>Antonio Ultra-Bold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Working with Justice Involved Individuals</dc:title>
  <dc:creator>Stacey</dc:creator>
  <cp:lastModifiedBy>Kimberly Crouch</cp:lastModifiedBy>
  <cp:revision>3</cp:revision>
  <dcterms:created xsi:type="dcterms:W3CDTF">2006-08-16T00:00:00Z</dcterms:created>
  <dcterms:modified xsi:type="dcterms:W3CDTF">2024-08-28T17:59:13Z</dcterms:modified>
  <dc:identifier>DAGH9fQL8CU</dc:identifier>
</cp:coreProperties>
</file>