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9" r:id="rId1"/>
  </p:sld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2B7A89-278E-456D-B1C8-796B82B3DD6D}" v="15" dt="2020-06-18T18:42:55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86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28814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093102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04092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5027621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24244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224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235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380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770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18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879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352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57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314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0359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64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78763-BE00-4E9D-BD92-608CB808DC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349477"/>
            <a:ext cx="7766936" cy="2701359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Five Stages in the Recovery Process: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DANGERS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D6B63C-82E6-41BA-AB3C-53BF60E488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Session 3</a:t>
            </a:r>
          </a:p>
        </p:txBody>
      </p:sp>
    </p:spTree>
    <p:extLst>
      <p:ext uri="{BB962C8B-B14F-4D97-AF65-F5344CB8AC3E}">
        <p14:creationId xmlns:p14="http://schemas.microsoft.com/office/powerpoint/2010/main" val="1170461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9B9E-0108-472D-AEA1-6103EC78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38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 Stages of Recovery: Dangers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382C6-7AE7-4FBA-AC89-7BD2458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5721"/>
            <a:ext cx="8596668" cy="4695641"/>
          </a:xfrm>
        </p:spPr>
        <p:txBody>
          <a:bodyPr/>
          <a:lstStyle/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 algn="ctr">
              <a:buNone/>
            </a:pPr>
            <a:r>
              <a:rPr lang="en-US" sz="3200" dirty="0">
                <a:solidFill>
                  <a:srgbClr val="C00000"/>
                </a:solidFill>
              </a:rPr>
              <a:t>Question of Responsibility  </a:t>
            </a:r>
          </a:p>
          <a:p>
            <a:pPr marL="0" indent="0" algn="ctr">
              <a:buNone/>
            </a:pPr>
            <a:r>
              <a:rPr lang="en-US" dirty="0"/>
              <a:t>Will I be able to take on the necessary responsibilities?</a:t>
            </a:r>
          </a:p>
          <a:p>
            <a:r>
              <a:rPr lang="en-US" dirty="0"/>
              <a:t> Internally — the person senses that they will have to take on more responsibilities, not sure they can </a:t>
            </a:r>
          </a:p>
          <a:p>
            <a:r>
              <a:rPr lang="en-US" dirty="0"/>
              <a:t>Externally — don't believe the person knows what is best for them, will need the system to take care of them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C72CB9-0980-4307-B530-BE9DDA88C38D}"/>
              </a:ext>
            </a:extLst>
          </p:cNvPr>
          <p:cNvSpPr/>
          <p:nvPr/>
        </p:nvSpPr>
        <p:spPr>
          <a:xfrm>
            <a:off x="3937622" y="14434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215CD-B32A-450C-B20A-964F5B87B789}"/>
              </a:ext>
            </a:extLst>
          </p:cNvPr>
          <p:cNvSpPr txBox="1"/>
          <p:nvPr/>
        </p:nvSpPr>
        <p:spPr>
          <a:xfrm>
            <a:off x="4158777" y="1671776"/>
            <a:ext cx="1633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Actions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Trebuchet MS" panose="020B0603020202020204"/>
              </a:rPr>
              <a:t>For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7030A0"/>
                </a:solidFill>
                <a:latin typeface="Trebuchet MS" panose="020B0603020202020204"/>
              </a:rPr>
              <a:t>“Moving Beyond”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DD70547B-6265-4721-A19F-505B26BC0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340" y="1437147"/>
            <a:ext cx="836738" cy="80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76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64" y="47852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894066" y="5778028"/>
            <a:ext cx="2348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33F2354-61BB-4D11-96DD-2390BCA325B2}"/>
              </a:ext>
            </a:extLst>
          </p:cNvPr>
          <p:cNvCxnSpPr>
            <a:cxnSpLocks/>
          </p:cNvCxnSpPr>
          <p:nvPr/>
        </p:nvCxnSpPr>
        <p:spPr>
          <a:xfrm flipV="1">
            <a:off x="1184694" y="2639683"/>
            <a:ext cx="2076092" cy="609600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B603A450-084C-4589-84E1-90C12DF16740}"/>
              </a:ext>
            </a:extLst>
          </p:cNvPr>
          <p:cNvSpPr txBox="1"/>
          <p:nvPr/>
        </p:nvSpPr>
        <p:spPr>
          <a:xfrm rot="20698577">
            <a:off x="1182171" y="2549767"/>
            <a:ext cx="222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i="1" dirty="0">
                <a:solidFill>
                  <a:srgbClr val="C00000"/>
                </a:solidFill>
              </a:rPr>
              <a:t>Responsibility</a:t>
            </a:r>
          </a:p>
        </p:txBody>
      </p:sp>
    </p:spTree>
    <p:extLst>
      <p:ext uri="{BB962C8B-B14F-4D97-AF65-F5344CB8AC3E}">
        <p14:creationId xmlns:p14="http://schemas.microsoft.com/office/powerpoint/2010/main" val="3859912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9B9E-0108-472D-AEA1-6103EC78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38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 Stages of Recovery: Dangers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382C6-7AE7-4FBA-AC89-7BD2458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5721"/>
            <a:ext cx="8596668" cy="4695641"/>
          </a:xfrm>
        </p:spPr>
        <p:txBody>
          <a:bodyPr/>
          <a:lstStyle/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marL="0" indent="0" algn="ctr" fontAlgn="base">
              <a:buNone/>
            </a:pPr>
            <a:r>
              <a:rPr lang="en-US" sz="3200" dirty="0">
                <a:solidFill>
                  <a:srgbClr val="C00000"/>
                </a:solidFill>
              </a:rPr>
              <a:t>Question of Identity</a:t>
            </a:r>
          </a:p>
          <a:p>
            <a:pPr marL="0" indent="0" algn="ctr" fontAlgn="base">
              <a:buNone/>
            </a:pPr>
            <a:r>
              <a:rPr lang="en-US" dirty="0"/>
              <a:t>How will I define myself on the other side of being diagnosed?</a:t>
            </a:r>
          </a:p>
          <a:p>
            <a:pPr fontAlgn="base"/>
            <a:r>
              <a:rPr lang="en-US" dirty="0"/>
              <a:t> Internally — the person experiences loss, sense of failure, etc. causing her to question their ability and sees themselves as their diagnosis.</a:t>
            </a:r>
          </a:p>
          <a:p>
            <a:pPr fontAlgn="base"/>
            <a:r>
              <a:rPr lang="en-US" dirty="0"/>
              <a:t>Externally — others see the person as 'once broken, always broken', will not be able to function again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C72CB9-0980-4307-B530-BE9DDA88C38D}"/>
              </a:ext>
            </a:extLst>
          </p:cNvPr>
          <p:cNvSpPr/>
          <p:nvPr/>
        </p:nvSpPr>
        <p:spPr>
          <a:xfrm>
            <a:off x="3937622" y="14434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5C66B-DB7B-4AA4-BB53-59E96652292E}"/>
              </a:ext>
            </a:extLst>
          </p:cNvPr>
          <p:cNvSpPr txBox="1"/>
          <p:nvPr/>
        </p:nvSpPr>
        <p:spPr>
          <a:xfrm>
            <a:off x="4268302" y="1671776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Impact </a:t>
            </a:r>
          </a:p>
          <a:p>
            <a:pPr algn="ctr"/>
            <a:r>
              <a:rPr lang="en-US" sz="1200" b="1" dirty="0"/>
              <a:t>Of </a:t>
            </a:r>
          </a:p>
          <a:p>
            <a:pPr algn="ctr"/>
            <a:r>
              <a:rPr lang="en-US" sz="1200" b="1" dirty="0"/>
              <a:t>Illness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777AFF-3CDB-4E0E-97CC-D3B339CF6F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873" y="1443487"/>
            <a:ext cx="724772" cy="63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5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64" y="47852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28167" y="657225"/>
            <a:ext cx="1717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</p:spTree>
    <p:extLst>
      <p:ext uri="{BB962C8B-B14F-4D97-AF65-F5344CB8AC3E}">
        <p14:creationId xmlns:p14="http://schemas.microsoft.com/office/powerpoint/2010/main" val="35695461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9B9E-0108-472D-AEA1-6103EC78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38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 Stages of Recovery: Dangers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382C6-7AE7-4FBA-AC89-7BD2458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5721"/>
            <a:ext cx="8596668" cy="4695641"/>
          </a:xfrm>
        </p:spPr>
        <p:txBody>
          <a:bodyPr/>
          <a:lstStyle/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marL="0" indent="0" algn="ctr" fontAlgn="base">
              <a:buNone/>
            </a:pPr>
            <a:r>
              <a:rPr lang="en-US" sz="3200" dirty="0">
                <a:solidFill>
                  <a:srgbClr val="C00000"/>
                </a:solidFill>
              </a:rPr>
              <a:t>Question of Possibility </a:t>
            </a:r>
          </a:p>
          <a:p>
            <a:pPr marL="0" indent="0" fontAlgn="base">
              <a:buNone/>
            </a:pPr>
            <a:r>
              <a:rPr lang="en-US" dirty="0"/>
              <a:t>How will I relate to possibilities when I have redefined myself as 'mentally ill'?</a:t>
            </a:r>
          </a:p>
          <a:p>
            <a:pPr fontAlgn="base"/>
            <a:r>
              <a:rPr lang="en-US" dirty="0"/>
              <a:t>Internally — the person sees self as having a behavioral health disorder and unable to do very much</a:t>
            </a:r>
          </a:p>
          <a:p>
            <a:pPr fontAlgn="base"/>
            <a:r>
              <a:rPr lang="en-US" dirty="0"/>
              <a:t>Externally — others see the person as 'disabled' and will not be able to do for themselves 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C72CB9-0980-4307-B530-BE9DDA88C38D}"/>
              </a:ext>
            </a:extLst>
          </p:cNvPr>
          <p:cNvSpPr/>
          <p:nvPr/>
        </p:nvSpPr>
        <p:spPr>
          <a:xfrm>
            <a:off x="3937622" y="14434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215CD-B32A-450C-B20A-964F5B87B789}"/>
              </a:ext>
            </a:extLst>
          </p:cNvPr>
          <p:cNvSpPr txBox="1"/>
          <p:nvPr/>
        </p:nvSpPr>
        <p:spPr>
          <a:xfrm>
            <a:off x="4140680" y="1775293"/>
            <a:ext cx="1633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pic>
        <p:nvPicPr>
          <p:cNvPr id="8" name="Picture 7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6347D21E-2A4D-4292-87EC-F755E4FF2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6493" y="1345721"/>
            <a:ext cx="888373" cy="82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456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64" y="47852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077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9B9E-0108-472D-AEA1-6103EC78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38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 Stages of Recovery: Dangers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382C6-7AE7-4FBA-AC89-7BD2458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5721"/>
            <a:ext cx="8596668" cy="4695641"/>
          </a:xfrm>
        </p:spPr>
        <p:txBody>
          <a:bodyPr/>
          <a:lstStyle/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marL="0" indent="0" fontAlgn="base">
              <a:buNone/>
            </a:pPr>
            <a:endParaRPr lang="en-US" b="1" dirty="0"/>
          </a:p>
          <a:p>
            <a:pPr marL="0" indent="0" algn="ctr" fontAlgn="base">
              <a:buNone/>
            </a:pPr>
            <a:r>
              <a:rPr lang="en-US" b="1" dirty="0"/>
              <a:t> </a:t>
            </a:r>
            <a:r>
              <a:rPr lang="en-US" sz="3200" dirty="0">
                <a:solidFill>
                  <a:srgbClr val="C00000"/>
                </a:solidFill>
              </a:rPr>
              <a:t>Question of Risk</a:t>
            </a:r>
          </a:p>
          <a:p>
            <a:pPr marL="0" indent="0" algn="ctr" fontAlgn="base">
              <a:buNone/>
            </a:pPr>
            <a:r>
              <a:rPr lang="en-US" dirty="0"/>
              <a:t> How will I relate to the need to risk if I am going to change?</a:t>
            </a:r>
          </a:p>
          <a:p>
            <a:pPr fontAlgn="base"/>
            <a:r>
              <a:rPr lang="en-US" dirty="0"/>
              <a:t> Internally — the person is afraid of a return to symptoms and feels safe where they are</a:t>
            </a:r>
          </a:p>
          <a:p>
            <a:pPr fontAlgn="base"/>
            <a:r>
              <a:rPr lang="en-US" dirty="0"/>
              <a:t>Externally — others tell the person that they finally have symptoms stabilized, don't rock the boat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C72CB9-0980-4307-B530-BE9DDA88C38D}"/>
              </a:ext>
            </a:extLst>
          </p:cNvPr>
          <p:cNvSpPr/>
          <p:nvPr/>
        </p:nvSpPr>
        <p:spPr>
          <a:xfrm>
            <a:off x="3937622" y="14434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215CD-B32A-450C-B20A-964F5B87B789}"/>
              </a:ext>
            </a:extLst>
          </p:cNvPr>
          <p:cNvSpPr txBox="1"/>
          <p:nvPr/>
        </p:nvSpPr>
        <p:spPr>
          <a:xfrm>
            <a:off x="4158777" y="1671776"/>
            <a:ext cx="1633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Trebuchet MS" panose="020B0603020202020204"/>
              </a:rPr>
              <a:t>Change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Trebuchet MS" panose="020B0603020202020204"/>
              </a:rPr>
              <a:t>Possible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srgbClr val="7030A0"/>
                </a:solidFill>
                <a:latin typeface="Trebuchet MS" panose="020B0603020202020204"/>
              </a:rPr>
              <a:t>“Questioning”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1333D8-9DDA-4B38-A2B3-81F3C118E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602" y="1443487"/>
            <a:ext cx="1017621" cy="82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70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64" y="47852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</p:spTree>
    <p:extLst>
      <p:ext uri="{BB962C8B-B14F-4D97-AF65-F5344CB8AC3E}">
        <p14:creationId xmlns:p14="http://schemas.microsoft.com/office/powerpoint/2010/main" val="126811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B9B9E-0108-472D-AEA1-6103EC784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33887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5 Stages of Recovery: Dangers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382C6-7AE7-4FBA-AC89-7BD2458DE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5721"/>
            <a:ext cx="8596668" cy="4695641"/>
          </a:xfrm>
        </p:spPr>
        <p:txBody>
          <a:bodyPr/>
          <a:lstStyle/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  <a:p>
            <a:pPr marL="0" indent="0" fontAlgn="base">
              <a:buNone/>
            </a:pPr>
            <a:endParaRPr lang="en-US" b="1" dirty="0"/>
          </a:p>
          <a:p>
            <a:pPr marL="0" indent="0" algn="ctr" fontAlgn="base">
              <a:buNone/>
            </a:pPr>
            <a:r>
              <a:rPr lang="en-US" sz="3200" dirty="0">
                <a:solidFill>
                  <a:srgbClr val="C00000"/>
                </a:solidFill>
              </a:rPr>
              <a:t>Question of Support </a:t>
            </a:r>
          </a:p>
          <a:p>
            <a:pPr marL="0" indent="0" algn="ctr" fontAlgn="base">
              <a:buNone/>
            </a:pPr>
            <a:r>
              <a:rPr lang="en-US" dirty="0"/>
              <a:t>How will I get the supports that I need?</a:t>
            </a:r>
          </a:p>
          <a:p>
            <a:pPr fontAlgn="base"/>
            <a:r>
              <a:rPr lang="en-US" dirty="0"/>
              <a:t>Internally — the person is facing a new experience, doesn't know what kind of support they need  </a:t>
            </a:r>
          </a:p>
          <a:p>
            <a:pPr fontAlgn="base"/>
            <a:r>
              <a:rPr lang="en-US" dirty="0"/>
              <a:t>Externally — others don't believe the person should do it, so won't support them</a:t>
            </a: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AC72CB9-0980-4307-B530-BE9DDA88C38D}"/>
              </a:ext>
            </a:extLst>
          </p:cNvPr>
          <p:cNvSpPr/>
          <p:nvPr/>
        </p:nvSpPr>
        <p:spPr>
          <a:xfrm>
            <a:off x="3937622" y="14434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4215CD-B32A-450C-B20A-964F5B87B789}"/>
              </a:ext>
            </a:extLst>
          </p:cNvPr>
          <p:cNvSpPr txBox="1"/>
          <p:nvPr/>
        </p:nvSpPr>
        <p:spPr>
          <a:xfrm>
            <a:off x="4158777" y="1671776"/>
            <a:ext cx="1633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Commitment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solidFill>
                  <a:prstClr val="black"/>
                </a:solidFill>
                <a:latin typeface="Trebuchet MS" panose="020B0603020202020204"/>
              </a:rPr>
              <a:t>To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“Challenging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8" name="Picture 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DD70547B-6265-4721-A19F-505B26BC0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9340" y="1437147"/>
            <a:ext cx="836738" cy="80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84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67157" y="841891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4264" y="478529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6D878F3-FB9F-4DF3-B07D-6302F332B2EF}"/>
              </a:ext>
            </a:extLst>
          </p:cNvPr>
          <p:cNvCxnSpPr/>
          <p:nvPr/>
        </p:nvCxnSpPr>
        <p:spPr>
          <a:xfrm flipV="1">
            <a:off x="3979653" y="582117"/>
            <a:ext cx="1834551" cy="807865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870EFB8-AB12-492C-B8FA-67AB6AD17671}"/>
              </a:ext>
            </a:extLst>
          </p:cNvPr>
          <p:cNvSpPr txBox="1"/>
          <p:nvPr/>
        </p:nvSpPr>
        <p:spPr>
          <a:xfrm rot="20171606">
            <a:off x="3984256" y="634500"/>
            <a:ext cx="17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Identity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24394EB-79BC-4139-BE59-20AD59096289}"/>
              </a:ext>
            </a:extLst>
          </p:cNvPr>
          <p:cNvCxnSpPr/>
          <p:nvPr/>
        </p:nvCxnSpPr>
        <p:spPr>
          <a:xfrm flipV="1">
            <a:off x="7666008" y="1443487"/>
            <a:ext cx="1926566" cy="994912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70AA62AD-8BF8-4A73-940F-87A984BC092B}"/>
              </a:ext>
            </a:extLst>
          </p:cNvPr>
          <p:cNvSpPr txBox="1"/>
          <p:nvPr/>
        </p:nvSpPr>
        <p:spPr>
          <a:xfrm rot="19910666">
            <a:off x="7612411" y="1511543"/>
            <a:ext cx="2313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</a:t>
            </a:r>
            <a:r>
              <a:rPr lang="en-US" dirty="0" err="1">
                <a:solidFill>
                  <a:srgbClr val="C00000"/>
                </a:solidFill>
              </a:rPr>
              <a:t>Possiblity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969D960-84A6-432A-BD2D-A17F310B18AF}"/>
              </a:ext>
            </a:extLst>
          </p:cNvPr>
          <p:cNvCxnSpPr/>
          <p:nvPr/>
        </p:nvCxnSpPr>
        <p:spPr>
          <a:xfrm>
            <a:off x="6832121" y="5098833"/>
            <a:ext cx="1731034" cy="1008669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6D1F65-EE6C-4C15-8FD8-7D871956A55E}"/>
              </a:ext>
            </a:extLst>
          </p:cNvPr>
          <p:cNvSpPr txBox="1"/>
          <p:nvPr/>
        </p:nvSpPr>
        <p:spPr>
          <a:xfrm rot="1895418">
            <a:off x="7035908" y="5332014"/>
            <a:ext cx="199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? Of Risk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633A0E8-1E5D-4B4A-9E03-62B3D44895C4}"/>
              </a:ext>
            </a:extLst>
          </p:cNvPr>
          <p:cNvCxnSpPr/>
          <p:nvPr/>
        </p:nvCxnSpPr>
        <p:spPr>
          <a:xfrm flipH="1">
            <a:off x="1360861" y="5464018"/>
            <a:ext cx="2116348" cy="1236453"/>
          </a:xfrm>
          <a:prstGeom prst="straightConnector1">
            <a:avLst/>
          </a:prstGeom>
          <a:ln w="952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3B4FB9B-9819-4605-A74B-7B6A10FD39C7}"/>
              </a:ext>
            </a:extLst>
          </p:cNvPr>
          <p:cNvSpPr txBox="1"/>
          <p:nvPr/>
        </p:nvSpPr>
        <p:spPr>
          <a:xfrm rot="19744682">
            <a:off x="894066" y="5778028"/>
            <a:ext cx="2348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</a:t>
            </a:r>
            <a:r>
              <a:rPr lang="en-US" dirty="0">
                <a:solidFill>
                  <a:srgbClr val="C00000"/>
                </a:solidFill>
              </a:rPr>
              <a:t>? Of Support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50419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694</Words>
  <Application>Microsoft Office PowerPoint</Application>
  <PresentationFormat>Widescreen</PresentationFormat>
  <Paragraphs>257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Facet</vt:lpstr>
      <vt:lpstr>Five Stages in the Recovery Process: DANGERS</vt:lpstr>
      <vt:lpstr>5 Stages of Recovery: Dangers</vt:lpstr>
      <vt:lpstr>PowerPoint Presentation</vt:lpstr>
      <vt:lpstr>5 Stages of Recovery: Dangers</vt:lpstr>
      <vt:lpstr>PowerPoint Presentation</vt:lpstr>
      <vt:lpstr>5 Stages of Recovery: Dangers</vt:lpstr>
      <vt:lpstr>PowerPoint Presentation</vt:lpstr>
      <vt:lpstr>5 Stages of Recovery: Dangers</vt:lpstr>
      <vt:lpstr>PowerPoint Presentation</vt:lpstr>
      <vt:lpstr>5 Stages of Recovery: Dangers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Stages in the Recovery Process: DANGERS</dc:title>
  <dc:creator>Steven Earll</dc:creator>
  <cp:lastModifiedBy>Kimberly Crouch</cp:lastModifiedBy>
  <cp:revision>5</cp:revision>
  <dcterms:created xsi:type="dcterms:W3CDTF">2020-06-18T17:59:04Z</dcterms:created>
  <dcterms:modified xsi:type="dcterms:W3CDTF">2023-03-22T15:56:42Z</dcterms:modified>
</cp:coreProperties>
</file>