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9" r:id="rId1"/>
  </p:sldMasterIdLst>
  <p:notesMasterIdLst>
    <p:notesMasterId r:id="rId14"/>
  </p:notesMasterIdLst>
  <p:sldIdLst>
    <p:sldId id="256" r:id="rId2"/>
    <p:sldId id="260" r:id="rId3"/>
    <p:sldId id="261" r:id="rId4"/>
    <p:sldId id="262" r:id="rId5"/>
    <p:sldId id="267" r:id="rId6"/>
    <p:sldId id="268" r:id="rId7"/>
    <p:sldId id="264" r:id="rId8"/>
    <p:sldId id="265" r:id="rId9"/>
    <p:sldId id="269" r:id="rId10"/>
    <p:sldId id="270" r:id="rId11"/>
    <p:sldId id="271" r:id="rId12"/>
    <p:sldId id="272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686"/>
    <p:restoredTop sz="94779"/>
  </p:normalViewPr>
  <p:slideViewPr>
    <p:cSldViewPr snapToGrid="0" snapToObjects="1">
      <p:cViewPr varScale="1">
        <p:scale>
          <a:sx n="103" d="100"/>
          <a:sy n="103" d="100"/>
        </p:scale>
        <p:origin x="114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BF9811-2D3F-3D41-B6FC-FCAE5FC09153}" type="datetimeFigureOut">
              <a:t>9/20/2024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74DEBF-BD97-2E49-949A-929EF7FD3CB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455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https://www.pinclipart.com/pindetail/iiRixh_addiction-recovery-program-granite-mountain-health-care-clipart/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74DEBF-BD97-2E49-949A-929EF7FD3CB1}" type="slidenum"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58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https://www.clipartkey.com/view/wbxJm_portfolio-categories-clip-art-of-inspire/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74DEBF-BD97-2E49-949A-929EF7FD3CB1}" type="slidenum"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8647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https://www.freepik.com/free-vector/people-with-depression-unhappiness_3585221.htm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74DEBF-BD97-2E49-949A-929EF7FD3CB1}" type="slidenum"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549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https://www.dreamstime.com/royalty-free-stock-images-bright-future-image23543859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74DEBF-BD97-2E49-949A-929EF7FD3CB1}" type="slidenum"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261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https://www.freepik.com/free-vector/people-with-depression-unhappiness_3585221.htm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https://www.dreamstime.com/royalty-free-stock-images-bright-future-image23543859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74DEBF-BD97-2E49-949A-929EF7FD3CB1}" type="slidenum"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0996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https://www.clipart.email/download/4378575.html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74DEBF-BD97-2E49-949A-929EF7FD3CB1}" type="slidenum"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1040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https://clipartstation.com/wp-content/uploads/2017/11/future-clipart-7.jpg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74DEBF-BD97-2E49-949A-929EF7FD3CB1}" type="slidenum"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839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8012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275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104943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0913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546341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546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2398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4773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505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41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656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2427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98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2091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1581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CC2F5-BA60-DE43-919C-8BE0F11FF702}" type="slidenum"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DC77D-6D79-8B44-8602-436BD7EA055C}" type="datetimeFigureOut">
              <a:t>9/20/2024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063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DC77D-6D79-8B44-8602-436BD7EA055C}" type="datetimeFigureOut">
              <a:t>9/20/2024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7BCC2F5-BA60-DE43-919C-8BE0F11FF70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233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36342-5D40-6946-ADB6-C3E674A4AB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2"/>
                </a:solidFill>
              </a:rPr>
              <a:t>Using Your Recovery Story as a Recovery Tool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FA5932-EA5C-714B-9287-A8C95634F2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/>
              <a:t>Session 5</a:t>
            </a:r>
          </a:p>
        </p:txBody>
      </p:sp>
    </p:spTree>
    <p:extLst>
      <p:ext uri="{BB962C8B-B14F-4D97-AF65-F5344CB8AC3E}">
        <p14:creationId xmlns:p14="http://schemas.microsoft.com/office/powerpoint/2010/main" val="9270792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36342-5D40-6946-ADB6-C3E674A4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1401" y="931542"/>
            <a:ext cx="7969442" cy="553998"/>
          </a:xfr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3600" u="sng">
                <a:solidFill>
                  <a:schemeClr val="tx2"/>
                </a:solidFill>
              </a:rPr>
              <a:t>EXERCISE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750F08-E196-C948-8A37-2B2B68B0C0DD}"/>
              </a:ext>
            </a:extLst>
          </p:cNvPr>
          <p:cNvSpPr txBox="1"/>
          <p:nvPr/>
        </p:nvSpPr>
        <p:spPr>
          <a:xfrm>
            <a:off x="937260" y="1143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Using Your Recovery Story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B8E4A4-42FE-CC49-8029-6DBD338A15AF}"/>
              </a:ext>
            </a:extLst>
          </p:cNvPr>
          <p:cNvSpPr txBox="1">
            <a:spLocks/>
          </p:cNvSpPr>
          <p:nvPr/>
        </p:nvSpPr>
        <p:spPr>
          <a:xfrm>
            <a:off x="566764" y="1841117"/>
            <a:ext cx="9177866" cy="8617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tx2"/>
                </a:solidFill>
              </a:rPr>
              <a:t>take ~7 minutes to share your story in small groups, then we’ll discuss as a class.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BA03D7A-A118-4545-A2ED-DF46FC3C782B}"/>
              </a:ext>
            </a:extLst>
          </p:cNvPr>
          <p:cNvSpPr txBox="1">
            <a:spLocks/>
          </p:cNvSpPr>
          <p:nvPr/>
        </p:nvSpPr>
        <p:spPr>
          <a:xfrm>
            <a:off x="566764" y="2890190"/>
            <a:ext cx="9177866" cy="430887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800" u="sng">
                <a:solidFill>
                  <a:schemeClr val="tx2"/>
                </a:solidFill>
              </a:rPr>
              <a:t>Group discussion questions</a:t>
            </a:r>
            <a:r>
              <a:rPr lang="en-US" sz="2800">
                <a:solidFill>
                  <a:schemeClr val="tx2"/>
                </a:solidFill>
              </a:rPr>
              <a:t>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561D9D-2C3D-4A4D-8617-C9EE8A8ED994}"/>
              </a:ext>
            </a:extLst>
          </p:cNvPr>
          <p:cNvSpPr txBox="1"/>
          <p:nvPr/>
        </p:nvSpPr>
        <p:spPr>
          <a:xfrm rot="10800000" flipV="1">
            <a:off x="1081826" y="3580592"/>
            <a:ext cx="8564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a) What was that like?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8712FA-55F9-2148-B86A-056EE4833CCE}"/>
              </a:ext>
            </a:extLst>
          </p:cNvPr>
          <p:cNvSpPr txBox="1"/>
          <p:nvPr/>
        </p:nvSpPr>
        <p:spPr>
          <a:xfrm rot="10800000" flipV="1">
            <a:off x="1081826" y="4209511"/>
            <a:ext cx="8564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b) What did you learn?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25B3EA-D7B0-9741-867E-C0087D741A0E}"/>
              </a:ext>
            </a:extLst>
          </p:cNvPr>
          <p:cNvSpPr txBox="1"/>
          <p:nvPr/>
        </p:nvSpPr>
        <p:spPr>
          <a:xfrm rot="10800000" flipV="1">
            <a:off x="1081826" y="4858476"/>
            <a:ext cx="8564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c) What’s the power of this?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D6D894-6443-2041-98F2-5FC702FE4CFB}"/>
              </a:ext>
            </a:extLst>
          </p:cNvPr>
          <p:cNvSpPr txBox="1"/>
          <p:nvPr/>
        </p:nvSpPr>
        <p:spPr>
          <a:xfrm rot="10800000" flipV="1">
            <a:off x="1081826" y="5552554"/>
            <a:ext cx="8564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d) Why is this included so early in the training?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0BAFFD3-0C9C-FD47-816A-ED560FC03A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6663" y="3058468"/>
            <a:ext cx="2416274" cy="1952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9961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36342-5D40-6946-ADB6-C3E674A4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7260" y="726612"/>
            <a:ext cx="7969442" cy="553998"/>
          </a:xfr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3600" u="sng">
                <a:solidFill>
                  <a:schemeClr val="tx2"/>
                </a:solidFill>
              </a:rPr>
              <a:t>Review</a:t>
            </a:r>
            <a:endParaRPr lang="en-US" sz="3600">
              <a:solidFill>
                <a:schemeClr val="tx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750F08-E196-C948-8A37-2B2B68B0C0DD}"/>
              </a:ext>
            </a:extLst>
          </p:cNvPr>
          <p:cNvSpPr txBox="1"/>
          <p:nvPr/>
        </p:nvSpPr>
        <p:spPr>
          <a:xfrm>
            <a:off x="937260" y="1143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Using Your Recovery Story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B8E4A4-42FE-CC49-8029-6DBD338A15AF}"/>
              </a:ext>
            </a:extLst>
          </p:cNvPr>
          <p:cNvSpPr txBox="1">
            <a:spLocks/>
          </p:cNvSpPr>
          <p:nvPr/>
        </p:nvSpPr>
        <p:spPr>
          <a:xfrm>
            <a:off x="715434" y="1474615"/>
            <a:ext cx="9076266" cy="8617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tx2"/>
                </a:solidFill>
              </a:rPr>
              <a:t>What’s the difference between a "recovery story" &amp; an "illness story"?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BA03D7A-A118-4545-A2ED-DF46FC3C782B}"/>
              </a:ext>
            </a:extLst>
          </p:cNvPr>
          <p:cNvSpPr txBox="1">
            <a:spLocks/>
          </p:cNvSpPr>
          <p:nvPr/>
        </p:nvSpPr>
        <p:spPr>
          <a:xfrm>
            <a:off x="1330421" y="2523629"/>
            <a:ext cx="8232679" cy="1692771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sz="2200">
                <a:solidFill>
                  <a:schemeClr val="tx2"/>
                </a:solidFill>
              </a:rPr>
              <a:t>An "illness story" focuses on.the negative and times of illness and/or substance use in a person's past. A "recovery story" shares with a peer how a person was able to overcome the bad times and focuses on the positive things the person is doing to move forward with their life.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A62973-5729-3041-8049-EEA301ADF10A}"/>
              </a:ext>
            </a:extLst>
          </p:cNvPr>
          <p:cNvSpPr txBox="1">
            <a:spLocks/>
          </p:cNvSpPr>
          <p:nvPr/>
        </p:nvSpPr>
        <p:spPr>
          <a:xfrm>
            <a:off x="715434" y="4502620"/>
            <a:ext cx="9076266" cy="8617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tx2"/>
                </a:solidFill>
              </a:rPr>
              <a:t>Why is it important to remain objective when telling your story?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97AE8F7-25F0-8144-92C7-ECF0C5FADF4E}"/>
              </a:ext>
            </a:extLst>
          </p:cNvPr>
          <p:cNvSpPr txBox="1">
            <a:spLocks/>
          </p:cNvSpPr>
          <p:nvPr/>
        </p:nvSpPr>
        <p:spPr>
          <a:xfrm>
            <a:off x="1330421" y="5540992"/>
            <a:ext cx="8397779" cy="1015663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l"/>
            <a:r>
              <a:rPr lang="en-US" sz="2200">
                <a:solidFill>
                  <a:schemeClr val="tx2"/>
                </a:solidFill>
              </a:rPr>
              <a:t>Sharing your recovery story is a way to help your peers and give them hope. It is not a time to use your peers as a counselor for your own problems.</a:t>
            </a:r>
          </a:p>
        </p:txBody>
      </p:sp>
    </p:spTree>
    <p:extLst>
      <p:ext uri="{BB962C8B-B14F-4D97-AF65-F5344CB8AC3E}">
        <p14:creationId xmlns:p14="http://schemas.microsoft.com/office/powerpoint/2010/main" val="163963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36342-5D40-6946-ADB6-C3E674A4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7260" y="726612"/>
            <a:ext cx="7969442" cy="553998"/>
          </a:xfr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3600" u="sng">
                <a:solidFill>
                  <a:schemeClr val="tx2"/>
                </a:solidFill>
              </a:rPr>
              <a:t>Review</a:t>
            </a:r>
            <a:endParaRPr lang="en-US" sz="3600">
              <a:solidFill>
                <a:schemeClr val="tx2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750F08-E196-C948-8A37-2B2B68B0C0DD}"/>
              </a:ext>
            </a:extLst>
          </p:cNvPr>
          <p:cNvSpPr txBox="1"/>
          <p:nvPr/>
        </p:nvSpPr>
        <p:spPr>
          <a:xfrm>
            <a:off x="937260" y="1143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Using Your Recovery Story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B8E4A4-42FE-CC49-8029-6DBD338A15AF}"/>
              </a:ext>
            </a:extLst>
          </p:cNvPr>
          <p:cNvSpPr txBox="1">
            <a:spLocks/>
          </p:cNvSpPr>
          <p:nvPr/>
        </p:nvSpPr>
        <p:spPr>
          <a:xfrm>
            <a:off x="715434" y="1474615"/>
            <a:ext cx="9076266" cy="8617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tx2"/>
                </a:solidFill>
              </a:rPr>
              <a:t>Give two examples of how you can use your own recovery experience to help another person.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A62973-5729-3041-8049-EEA301ADF10A}"/>
              </a:ext>
            </a:extLst>
          </p:cNvPr>
          <p:cNvSpPr txBox="1">
            <a:spLocks/>
          </p:cNvSpPr>
          <p:nvPr/>
        </p:nvSpPr>
        <p:spPr>
          <a:xfrm>
            <a:off x="715434" y="2804152"/>
            <a:ext cx="9076266" cy="8617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tx2"/>
                </a:solidFill>
              </a:rPr>
              <a:t>What are the four components needed to tell your recovery story?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97AE8F7-25F0-8144-92C7-ECF0C5FADF4E}"/>
              </a:ext>
            </a:extLst>
          </p:cNvPr>
          <p:cNvSpPr txBox="1">
            <a:spLocks/>
          </p:cNvSpPr>
          <p:nvPr/>
        </p:nvSpPr>
        <p:spPr>
          <a:xfrm>
            <a:off x="1317721" y="3964412"/>
            <a:ext cx="8397779" cy="33855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 algn="l">
              <a:buFont typeface="+mj-lt"/>
              <a:buAutoNum type="arabicPeriod"/>
            </a:pPr>
            <a:r>
              <a:rPr lang="en-US" sz="2200">
                <a:solidFill>
                  <a:schemeClr val="tx2"/>
                </a:solidFill>
              </a:rPr>
              <a:t>What you overcame.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C48E22E-A248-044E-A1FB-A5F26DBD9A89}"/>
              </a:ext>
            </a:extLst>
          </p:cNvPr>
          <p:cNvSpPr txBox="1">
            <a:spLocks/>
          </p:cNvSpPr>
          <p:nvPr/>
        </p:nvSpPr>
        <p:spPr>
          <a:xfrm>
            <a:off x="1317721" y="4412914"/>
            <a:ext cx="8397779" cy="33855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 algn="l">
              <a:buFont typeface="+mj-lt"/>
              <a:buAutoNum type="arabicPeriod" startAt="2"/>
            </a:pPr>
            <a:r>
              <a:rPr lang="en-US" sz="2200">
                <a:solidFill>
                  <a:schemeClr val="tx2"/>
                </a:solidFill>
              </a:rPr>
              <a:t>What you learned.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30B4B0D-DB6B-9246-BAEB-4175916CE722}"/>
              </a:ext>
            </a:extLst>
          </p:cNvPr>
          <p:cNvSpPr txBox="1">
            <a:spLocks/>
          </p:cNvSpPr>
          <p:nvPr/>
        </p:nvSpPr>
        <p:spPr>
          <a:xfrm>
            <a:off x="1317721" y="4861416"/>
            <a:ext cx="8397779" cy="33855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 algn="l">
              <a:buFont typeface="+mj-lt"/>
              <a:buAutoNum type="arabicPeriod" startAt="3"/>
            </a:pPr>
            <a:r>
              <a:rPr lang="en-US" sz="2200">
                <a:solidFill>
                  <a:schemeClr val="tx2"/>
                </a:solidFill>
              </a:rPr>
              <a:t>What you gained.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E336A3E-B4FC-8544-8D0F-67E41DBAC273}"/>
              </a:ext>
            </a:extLst>
          </p:cNvPr>
          <p:cNvSpPr txBox="1">
            <a:spLocks/>
          </p:cNvSpPr>
          <p:nvPr/>
        </p:nvSpPr>
        <p:spPr>
          <a:xfrm>
            <a:off x="1317721" y="5309919"/>
            <a:ext cx="8397779" cy="338554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457200" indent="-457200" algn="l">
              <a:buFont typeface="+mj-lt"/>
              <a:buAutoNum type="arabicPeriod" startAt="4"/>
            </a:pPr>
            <a:r>
              <a:rPr lang="en-US" sz="2200">
                <a:solidFill>
                  <a:schemeClr val="tx2"/>
                </a:solidFill>
              </a:rPr>
              <a:t>What are you doing now to keep your goal?</a:t>
            </a:r>
          </a:p>
        </p:txBody>
      </p:sp>
    </p:spTree>
    <p:extLst>
      <p:ext uri="{BB962C8B-B14F-4D97-AF65-F5344CB8AC3E}">
        <p14:creationId xmlns:p14="http://schemas.microsoft.com/office/powerpoint/2010/main" val="279489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unset in the background&#10;&#10;Description automatically generated">
            <a:extLst>
              <a:ext uri="{FF2B5EF4-FFF2-40B4-BE49-F238E27FC236}">
                <a16:creationId xmlns:a16="http://schemas.microsoft.com/office/drawing/2014/main" id="{1CBD6D7E-A355-4D41-867E-EBBDFE517B9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-1"/>
            <a:ext cx="5394940" cy="6858001"/>
          </a:xfrm>
          <a:custGeom>
            <a:avLst/>
            <a:gdLst/>
            <a:ahLst/>
            <a:cxnLst/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236342-5D40-6946-ADB6-C3E674A4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80563" y="1678665"/>
            <a:ext cx="3887839" cy="2372168"/>
          </a:xfrm>
        </p:spPr>
        <p:txBody>
          <a:bodyPr lIns="0" tIns="0" rIns="0" bIns="0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600">
                <a:solidFill>
                  <a:schemeClr val="tx2"/>
                </a:solidFill>
              </a:rPr>
              <a:t>One of the major recovery tools that peers bring to a behavioral health service is their own experience and recovery story.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750F08-E196-C948-8A37-2B2B68B0C0DD}"/>
              </a:ext>
            </a:extLst>
          </p:cNvPr>
          <p:cNvSpPr txBox="1"/>
          <p:nvPr/>
        </p:nvSpPr>
        <p:spPr>
          <a:xfrm>
            <a:off x="937260" y="1143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/>
              <a:t>Using Your Recovery Story</a:t>
            </a:r>
          </a:p>
        </p:txBody>
      </p:sp>
    </p:spTree>
    <p:extLst>
      <p:ext uri="{BB962C8B-B14F-4D97-AF65-F5344CB8AC3E}">
        <p14:creationId xmlns:p14="http://schemas.microsoft.com/office/powerpoint/2010/main" val="1643818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E1DA15B-0DEE-B343-A3D4-3B61AD36FD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9854" y="-1"/>
            <a:ext cx="7922146" cy="6858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236342-5D40-6946-ADB6-C3E674A4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9479" y="2265221"/>
            <a:ext cx="4527078" cy="2880789"/>
          </a:xfr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600">
                <a:solidFill>
                  <a:schemeClr val="tx2"/>
                </a:solidFill>
              </a:rPr>
              <a:t>This session explores the difference between an “illness story” and a “recovery story” and helps you experience the power and potential of your own story as a tool to educate and inspire peers and non-peer staff.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A57C1A16-B8AB-4D99-A195-A38F556A6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F8A9B20B-D1DD-4573-B5EC-558029519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0" name="Rectangle 23">
            <a:extLst>
              <a:ext uri="{FF2B5EF4-FFF2-40B4-BE49-F238E27FC236}">
                <a16:creationId xmlns:a16="http://schemas.microsoft.com/office/drawing/2014/main" id="{66D61E08-70C3-48D8-BEA0-787111DC3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2" name="Rectangle 25">
            <a:extLst>
              <a:ext uri="{FF2B5EF4-FFF2-40B4-BE49-F238E27FC236}">
                <a16:creationId xmlns:a16="http://schemas.microsoft.com/office/drawing/2014/main" id="{FC55298F-0AE5-478E-AD2B-03C2614C58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4" name="Isosceles Triangle 24">
            <a:extLst>
              <a:ext uri="{FF2B5EF4-FFF2-40B4-BE49-F238E27FC236}">
                <a16:creationId xmlns:a16="http://schemas.microsoft.com/office/drawing/2014/main" id="{C180E4EA-0B63-4779-A895-7E90E71088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6" name="Rectangle 27">
            <a:extLst>
              <a:ext uri="{FF2B5EF4-FFF2-40B4-BE49-F238E27FC236}">
                <a16:creationId xmlns:a16="http://schemas.microsoft.com/office/drawing/2014/main" id="{CEE01D9D-3DE8-4EED-B0D3-8F3C79CC76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8" name="Rectangle 28">
            <a:extLst>
              <a:ext uri="{FF2B5EF4-FFF2-40B4-BE49-F238E27FC236}">
                <a16:creationId xmlns:a16="http://schemas.microsoft.com/office/drawing/2014/main" id="{89AF5CE9-607F-43F4-8983-DCD6DA4051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0" name="Rectangle 29">
            <a:extLst>
              <a:ext uri="{FF2B5EF4-FFF2-40B4-BE49-F238E27FC236}">
                <a16:creationId xmlns:a16="http://schemas.microsoft.com/office/drawing/2014/main" id="{6EEA2DBD-9E1E-4521-8C01-F32AD18A8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2" name="Isosceles Triangle 29">
            <a:extLst>
              <a:ext uri="{FF2B5EF4-FFF2-40B4-BE49-F238E27FC236}">
                <a16:creationId xmlns:a16="http://schemas.microsoft.com/office/drawing/2014/main" id="{15BBD2C1-BA9B-46A9-A27A-33498B1692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750F08-E196-C948-8A37-2B2B68B0C0DD}"/>
              </a:ext>
            </a:extLst>
          </p:cNvPr>
          <p:cNvSpPr txBox="1"/>
          <p:nvPr/>
        </p:nvSpPr>
        <p:spPr>
          <a:xfrm>
            <a:off x="937260" y="1143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/>
              <a:t>Using Your Recovery Story</a:t>
            </a:r>
          </a:p>
        </p:txBody>
      </p:sp>
    </p:spTree>
    <p:extLst>
      <p:ext uri="{BB962C8B-B14F-4D97-AF65-F5344CB8AC3E}">
        <p14:creationId xmlns:p14="http://schemas.microsoft.com/office/powerpoint/2010/main" val="1649847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36342-5D40-6946-ADB6-C3E674A4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1058438"/>
            <a:ext cx="7969442" cy="553998"/>
          </a:xfr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3600" u="sng">
                <a:solidFill>
                  <a:schemeClr val="tx2"/>
                </a:solidFill>
              </a:rPr>
              <a:t>Let’s discuss our own recovery stories</a:t>
            </a:r>
            <a:r>
              <a:rPr lang="en-US" sz="3600">
                <a:solidFill>
                  <a:schemeClr val="tx2"/>
                </a:solidFill>
              </a:rPr>
              <a:t>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750F08-E196-C948-8A37-2B2B68B0C0DD}"/>
              </a:ext>
            </a:extLst>
          </p:cNvPr>
          <p:cNvSpPr txBox="1"/>
          <p:nvPr/>
        </p:nvSpPr>
        <p:spPr>
          <a:xfrm>
            <a:off x="937260" y="1143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Using Your Recovery Story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B8E4A4-42FE-CC49-8029-6DBD338A15AF}"/>
              </a:ext>
            </a:extLst>
          </p:cNvPr>
          <p:cNvSpPr txBox="1">
            <a:spLocks/>
          </p:cNvSpPr>
          <p:nvPr/>
        </p:nvSpPr>
        <p:spPr>
          <a:xfrm>
            <a:off x="606521" y="2094909"/>
            <a:ext cx="9177866" cy="430887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tx2"/>
                </a:solidFill>
              </a:rPr>
              <a:t>How many of you have ever told your story to a peer?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BA03D7A-A118-4545-A2ED-DF46FC3C782B}"/>
              </a:ext>
            </a:extLst>
          </p:cNvPr>
          <p:cNvSpPr txBox="1">
            <a:spLocks/>
          </p:cNvSpPr>
          <p:nvPr/>
        </p:nvSpPr>
        <p:spPr>
          <a:xfrm>
            <a:off x="606521" y="2697907"/>
            <a:ext cx="9177866" cy="430887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tx2"/>
                </a:solidFill>
              </a:rPr>
              <a:t>How many have ever told your story to a group?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7FF1C6D-CAD1-9442-9713-39AD0946E56F}"/>
              </a:ext>
            </a:extLst>
          </p:cNvPr>
          <p:cNvSpPr txBox="1">
            <a:spLocks/>
          </p:cNvSpPr>
          <p:nvPr/>
        </p:nvSpPr>
        <p:spPr>
          <a:xfrm>
            <a:off x="606521" y="3300905"/>
            <a:ext cx="9177866" cy="430887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tx2"/>
                </a:solidFill>
              </a:rPr>
              <a:t>What’s the power of telling your story for yourself?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83EB7B7-B8F1-A246-B1FB-38A4AA73903A}"/>
              </a:ext>
            </a:extLst>
          </p:cNvPr>
          <p:cNvSpPr txBox="1">
            <a:spLocks/>
          </p:cNvSpPr>
          <p:nvPr/>
        </p:nvSpPr>
        <p:spPr>
          <a:xfrm>
            <a:off x="606521" y="3903903"/>
            <a:ext cx="9177866" cy="430887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tx2"/>
                </a:solidFill>
              </a:rPr>
              <a:t>What’s the power of telling your story for listeners?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2ED7A55-8C9B-DA40-A8CB-73ED79741AA2}"/>
              </a:ext>
            </a:extLst>
          </p:cNvPr>
          <p:cNvSpPr txBox="1">
            <a:spLocks/>
          </p:cNvSpPr>
          <p:nvPr/>
        </p:nvSpPr>
        <p:spPr>
          <a:xfrm>
            <a:off x="606521" y="4506902"/>
            <a:ext cx="9177866" cy="8617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tx2"/>
                </a:solidFill>
              </a:rPr>
              <a:t>What’s the difference between telling a “illness story” and a “recovery story” ?</a:t>
            </a:r>
          </a:p>
        </p:txBody>
      </p:sp>
    </p:spTree>
    <p:extLst>
      <p:ext uri="{BB962C8B-B14F-4D97-AF65-F5344CB8AC3E}">
        <p14:creationId xmlns:p14="http://schemas.microsoft.com/office/powerpoint/2010/main" val="231833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36342-5D40-6946-ADB6-C3E674A4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67310" y="1789531"/>
            <a:ext cx="7969442" cy="553998"/>
          </a:xfr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3600" u="sng">
                <a:solidFill>
                  <a:schemeClr val="tx2"/>
                </a:solidFill>
              </a:rPr>
              <a:t>An Illness Story</a:t>
            </a:r>
            <a:r>
              <a:rPr lang="en-US" sz="3600">
                <a:solidFill>
                  <a:schemeClr val="tx2"/>
                </a:solidFill>
              </a:rPr>
              <a:t>: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750F08-E196-C948-8A37-2B2B68B0C0DD}"/>
              </a:ext>
            </a:extLst>
          </p:cNvPr>
          <p:cNvSpPr txBox="1"/>
          <p:nvPr/>
        </p:nvSpPr>
        <p:spPr>
          <a:xfrm>
            <a:off x="937260" y="1143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Using Your Recovery Story</a:t>
            </a:r>
          </a:p>
        </p:txBody>
      </p:sp>
      <p:pic>
        <p:nvPicPr>
          <p:cNvPr id="10" name="Picture 9" descr="A picture containing toy, kite, person, girl&#10;&#10;Description automatically generated">
            <a:extLst>
              <a:ext uri="{FF2B5EF4-FFF2-40B4-BE49-F238E27FC236}">
                <a16:creationId xmlns:a16="http://schemas.microsoft.com/office/drawing/2014/main" id="{C603A590-E9AC-7748-BA5F-0141BA637B2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5445343" y="2510973"/>
            <a:ext cx="4404219" cy="320040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C4ED223-3796-A849-9B89-C9CC85734C62}"/>
              </a:ext>
            </a:extLst>
          </p:cNvPr>
          <p:cNvGrpSpPr/>
          <p:nvPr/>
        </p:nvGrpSpPr>
        <p:grpSpPr>
          <a:xfrm>
            <a:off x="671696" y="3197888"/>
            <a:ext cx="9177866" cy="1826571"/>
            <a:chOff x="566764" y="2826002"/>
            <a:chExt cx="9177866" cy="1826571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76B8E4A4-42FE-CC49-8029-6DBD338A15AF}"/>
                </a:ext>
              </a:extLst>
            </p:cNvPr>
            <p:cNvSpPr txBox="1">
              <a:spLocks/>
            </p:cNvSpPr>
            <p:nvPr/>
          </p:nvSpPr>
          <p:spPr>
            <a:xfrm>
              <a:off x="566764" y="2826002"/>
              <a:ext cx="9177866" cy="430887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>
              <a:lvl1pPr algn="r" defTabSz="457200" rtl="0" eaLnBrk="1" latinLnBrk="0" hangingPunct="1">
                <a:spcBef>
                  <a:spcPct val="0"/>
                </a:spcBef>
                <a:buNone/>
                <a:defRPr sz="540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marL="571500" indent="-571500" algn="l">
                <a:buFont typeface="Arial" panose="020B0604020202020204" pitchFamily="34" charset="0"/>
                <a:buChar char="•"/>
              </a:pPr>
              <a:r>
                <a:rPr lang="en-US" sz="2800">
                  <a:solidFill>
                    <a:schemeClr val="tx2"/>
                  </a:solidFill>
                </a:rPr>
                <a:t>focuses on the negative</a:t>
              </a:r>
            </a:p>
          </p:txBody>
        </p:sp>
        <p:sp>
          <p:nvSpPr>
            <p:cNvPr id="6" name="Title 1">
              <a:extLst>
                <a:ext uri="{FF2B5EF4-FFF2-40B4-BE49-F238E27FC236}">
                  <a16:creationId xmlns:a16="http://schemas.microsoft.com/office/drawing/2014/main" id="{2BA03D7A-A118-4545-A2ED-DF46FC3C782B}"/>
                </a:ext>
              </a:extLst>
            </p:cNvPr>
            <p:cNvSpPr txBox="1">
              <a:spLocks/>
            </p:cNvSpPr>
            <p:nvPr/>
          </p:nvSpPr>
          <p:spPr>
            <a:xfrm>
              <a:off x="566764" y="3359911"/>
              <a:ext cx="4634822" cy="1292662"/>
            </a:xfrm>
            <a:prstGeom prst="rect">
              <a:avLst/>
            </a:prstGeom>
          </p:spPr>
          <p:txBody>
            <a:bodyPr vert="horz" wrap="square" lIns="0" tIns="0" rIns="0" bIns="0" rtlCol="0" anchor="b">
              <a:spAutoFit/>
            </a:bodyPr>
            <a:lstStyle>
              <a:lvl1pPr algn="r" defTabSz="457200" rtl="0" eaLnBrk="1" latinLnBrk="0" hangingPunct="1">
                <a:spcBef>
                  <a:spcPct val="0"/>
                </a:spcBef>
                <a:buNone/>
                <a:defRPr sz="5400" kern="120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marL="571500" indent="-571500" algn="l">
                <a:buFont typeface="Arial" panose="020B0604020202020204" pitchFamily="34" charset="0"/>
                <a:buChar char="•"/>
              </a:pPr>
              <a:r>
                <a:rPr lang="en-US" sz="2800">
                  <a:solidFill>
                    <a:schemeClr val="tx2"/>
                  </a:solidFill>
                </a:rPr>
                <a:t>focuses on times of illness and/or substance use in the past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1650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36342-5D40-6946-ADB6-C3E674A4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2764" y="1208541"/>
            <a:ext cx="7969442" cy="553998"/>
          </a:xfr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3600" u="sng">
                <a:solidFill>
                  <a:schemeClr val="tx2"/>
                </a:solidFill>
              </a:rPr>
              <a:t>A Recovery Story</a:t>
            </a:r>
            <a:r>
              <a:rPr lang="en-US" sz="3600">
                <a:solidFill>
                  <a:schemeClr val="tx2"/>
                </a:solidFill>
              </a:rPr>
              <a:t>: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750F08-E196-C948-8A37-2B2B68B0C0DD}"/>
              </a:ext>
            </a:extLst>
          </p:cNvPr>
          <p:cNvSpPr txBox="1"/>
          <p:nvPr/>
        </p:nvSpPr>
        <p:spPr>
          <a:xfrm>
            <a:off x="937260" y="1143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Using Your Recovery Story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B8E4A4-42FE-CC49-8029-6DBD338A15AF}"/>
              </a:ext>
            </a:extLst>
          </p:cNvPr>
          <p:cNvSpPr txBox="1">
            <a:spLocks/>
          </p:cNvSpPr>
          <p:nvPr/>
        </p:nvSpPr>
        <p:spPr>
          <a:xfrm>
            <a:off x="752012" y="2153262"/>
            <a:ext cx="6263385" cy="120032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600">
                <a:solidFill>
                  <a:schemeClr val="tx2"/>
                </a:solidFill>
              </a:rPr>
              <a:t>is told objectively as a way to give hope to your peers, </a:t>
            </a:r>
            <a:r>
              <a:rPr lang="en-US" sz="2600" i="1">
                <a:solidFill>
                  <a:schemeClr val="tx2"/>
                </a:solidFill>
              </a:rPr>
              <a:t>not</a:t>
            </a:r>
            <a:r>
              <a:rPr lang="en-US" sz="2600">
                <a:solidFill>
                  <a:schemeClr val="tx2"/>
                </a:solidFill>
              </a:rPr>
              <a:t> as a way to use peers as your counselor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BA03D7A-A118-4545-A2ED-DF46FC3C782B}"/>
              </a:ext>
            </a:extLst>
          </p:cNvPr>
          <p:cNvSpPr txBox="1">
            <a:spLocks/>
          </p:cNvSpPr>
          <p:nvPr/>
        </p:nvSpPr>
        <p:spPr>
          <a:xfrm>
            <a:off x="752012" y="3587257"/>
            <a:ext cx="6263385" cy="80021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600">
                <a:solidFill>
                  <a:schemeClr val="tx2"/>
                </a:solidFill>
              </a:rPr>
              <a:t>focuses on how a person was able to overcome the bad times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9FF8146-AEEA-CA40-99EC-8A20DC0F76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9415" y="1621782"/>
            <a:ext cx="4572000" cy="325755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7EC1CCC-6485-7946-9C79-161B35E3D922}"/>
              </a:ext>
            </a:extLst>
          </p:cNvPr>
          <p:cNvSpPr txBox="1">
            <a:spLocks/>
          </p:cNvSpPr>
          <p:nvPr/>
        </p:nvSpPr>
        <p:spPr>
          <a:xfrm>
            <a:off x="752012" y="4627937"/>
            <a:ext cx="6263385" cy="80021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600">
                <a:solidFill>
                  <a:schemeClr val="tx2"/>
                </a:solidFill>
              </a:rPr>
              <a:t>the positive things a person is doing to move forward with their life</a:t>
            </a:r>
          </a:p>
        </p:txBody>
      </p:sp>
    </p:spTree>
    <p:extLst>
      <p:ext uri="{BB962C8B-B14F-4D97-AF65-F5344CB8AC3E}">
        <p14:creationId xmlns:p14="http://schemas.microsoft.com/office/powerpoint/2010/main" val="27571390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36342-5D40-6946-ADB6-C3E674A4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0546" y="1060936"/>
            <a:ext cx="8931135" cy="553998"/>
          </a:xfr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3600" u="sng">
                <a:solidFill>
                  <a:schemeClr val="tx2"/>
                </a:solidFill>
              </a:rPr>
              <a:t>Let’s hear two versions of the same story</a:t>
            </a:r>
            <a:r>
              <a:rPr lang="en-US" sz="360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750F08-E196-C948-8A37-2B2B68B0C0DD}"/>
              </a:ext>
            </a:extLst>
          </p:cNvPr>
          <p:cNvSpPr txBox="1"/>
          <p:nvPr/>
        </p:nvSpPr>
        <p:spPr>
          <a:xfrm>
            <a:off x="937260" y="1143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Using Your Recovery Story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B8E4A4-42FE-CC49-8029-6DBD338A15AF}"/>
              </a:ext>
            </a:extLst>
          </p:cNvPr>
          <p:cNvSpPr txBox="1">
            <a:spLocks/>
          </p:cNvSpPr>
          <p:nvPr/>
        </p:nvSpPr>
        <p:spPr>
          <a:xfrm>
            <a:off x="1058275" y="2705489"/>
            <a:ext cx="9177866" cy="430887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tx2"/>
                </a:solidFill>
              </a:rPr>
              <a:t>What kind of story was that?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BA03D7A-A118-4545-A2ED-DF46FC3C782B}"/>
              </a:ext>
            </a:extLst>
          </p:cNvPr>
          <p:cNvSpPr txBox="1">
            <a:spLocks/>
          </p:cNvSpPr>
          <p:nvPr/>
        </p:nvSpPr>
        <p:spPr>
          <a:xfrm>
            <a:off x="1058275" y="4660317"/>
            <a:ext cx="9177866" cy="430887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tx2"/>
                </a:solidFill>
              </a:rPr>
              <a:t>What kind of story was that?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C265DB-BE93-254A-B991-6FAAB4AE3CF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3702" y="2123651"/>
            <a:ext cx="2203374" cy="15979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B0F65ED-308D-8B4E-9BC4-4ECBB9BD9B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5587" y="3718214"/>
            <a:ext cx="3079603" cy="219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6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750F08-E196-C948-8A37-2B2B68B0C0DD}"/>
              </a:ext>
            </a:extLst>
          </p:cNvPr>
          <p:cNvSpPr txBox="1"/>
          <p:nvPr/>
        </p:nvSpPr>
        <p:spPr>
          <a:xfrm>
            <a:off x="937260" y="1143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Using Your Recovery Story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B8E4A4-42FE-CC49-8029-6DBD338A15AF}"/>
              </a:ext>
            </a:extLst>
          </p:cNvPr>
          <p:cNvSpPr txBox="1">
            <a:spLocks/>
          </p:cNvSpPr>
          <p:nvPr/>
        </p:nvSpPr>
        <p:spPr>
          <a:xfrm>
            <a:off x="606521" y="2094909"/>
            <a:ext cx="9177866" cy="430887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tx2"/>
                </a:solidFill>
              </a:rPr>
              <a:t>What you overcame...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BA03D7A-A118-4545-A2ED-DF46FC3C782B}"/>
              </a:ext>
            </a:extLst>
          </p:cNvPr>
          <p:cNvSpPr txBox="1">
            <a:spLocks/>
          </p:cNvSpPr>
          <p:nvPr/>
        </p:nvSpPr>
        <p:spPr>
          <a:xfrm>
            <a:off x="606521" y="3257979"/>
            <a:ext cx="9177866" cy="430887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tx2"/>
                </a:solidFill>
              </a:rPr>
              <a:t>What you learned...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7FF1C6D-CAD1-9442-9713-39AD0946E56F}"/>
              </a:ext>
            </a:extLst>
          </p:cNvPr>
          <p:cNvSpPr txBox="1">
            <a:spLocks/>
          </p:cNvSpPr>
          <p:nvPr/>
        </p:nvSpPr>
        <p:spPr>
          <a:xfrm>
            <a:off x="606521" y="4421049"/>
            <a:ext cx="9177866" cy="430887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tx2"/>
                </a:solidFill>
              </a:rPr>
              <a:t>What you gained...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83EB7B7-B8F1-A246-B1FB-38A4AA73903A}"/>
              </a:ext>
            </a:extLst>
          </p:cNvPr>
          <p:cNvSpPr txBox="1">
            <a:spLocks/>
          </p:cNvSpPr>
          <p:nvPr/>
        </p:nvSpPr>
        <p:spPr>
          <a:xfrm>
            <a:off x="606521" y="5584118"/>
            <a:ext cx="9177866" cy="430887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tx2"/>
                </a:solidFill>
              </a:rPr>
              <a:t>What are you doing now to keep your goal?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236342-5D40-6946-ADB6-C3E674A4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1058438"/>
            <a:ext cx="7969442" cy="553998"/>
          </a:xfr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3600" u="sng">
                <a:solidFill>
                  <a:schemeClr val="tx2"/>
                </a:solidFill>
              </a:rPr>
              <a:t>Telling Your Story</a:t>
            </a:r>
            <a:r>
              <a:rPr lang="en-US" sz="3600">
                <a:solidFill>
                  <a:schemeClr val="tx2"/>
                </a:solidFill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F481191-FA0C-D543-879B-769BA999AE0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alphaModFix amt="85000"/>
          </a:blip>
          <a:stretch>
            <a:fillRect/>
          </a:stretch>
        </p:blipFill>
        <p:spPr>
          <a:xfrm>
            <a:off x="5491788" y="2094909"/>
            <a:ext cx="41148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09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36342-5D40-6946-ADB6-C3E674A4AB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1401" y="931542"/>
            <a:ext cx="7969442" cy="553998"/>
          </a:xfr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3600" u="sng">
                <a:solidFill>
                  <a:schemeClr val="tx2"/>
                </a:solidFill>
              </a:rPr>
              <a:t>EXERCISE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750F08-E196-C948-8A37-2B2B68B0C0DD}"/>
              </a:ext>
            </a:extLst>
          </p:cNvPr>
          <p:cNvSpPr txBox="1"/>
          <p:nvPr/>
        </p:nvSpPr>
        <p:spPr>
          <a:xfrm>
            <a:off x="937260" y="1143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Using Your Recovery Story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B8E4A4-42FE-CC49-8029-6DBD338A15AF}"/>
              </a:ext>
            </a:extLst>
          </p:cNvPr>
          <p:cNvSpPr txBox="1">
            <a:spLocks/>
          </p:cNvSpPr>
          <p:nvPr/>
        </p:nvSpPr>
        <p:spPr>
          <a:xfrm>
            <a:off x="566765" y="1964227"/>
            <a:ext cx="6023221" cy="1292662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tx2"/>
                </a:solidFill>
              </a:rPr>
              <a:t>take ~5 minutes to record your recovery story in response to the prompts on p. 2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BA03D7A-A118-4545-A2ED-DF46FC3C782B}"/>
              </a:ext>
            </a:extLst>
          </p:cNvPr>
          <p:cNvSpPr txBox="1">
            <a:spLocks/>
          </p:cNvSpPr>
          <p:nvPr/>
        </p:nvSpPr>
        <p:spPr>
          <a:xfrm>
            <a:off x="566765" y="3557095"/>
            <a:ext cx="6023221" cy="8617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tx2"/>
                </a:solidFill>
              </a:rPr>
              <a:t>(you’ll be sharing this with a group in the next exercise)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AC08962-8739-C84A-B5E0-3AD4F11E6D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3633" y="1561369"/>
            <a:ext cx="2032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07885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680</Words>
  <Application>Microsoft Office PowerPoint</Application>
  <PresentationFormat>Widescreen</PresentationFormat>
  <Paragraphs>73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Trebuchet MS</vt:lpstr>
      <vt:lpstr>Wingdings 3</vt:lpstr>
      <vt:lpstr>Facet</vt:lpstr>
      <vt:lpstr>Using Your Recovery Story as a Recovery Tool</vt:lpstr>
      <vt:lpstr>One of the major recovery tools that peers bring to a behavioral health service is their own experience and recovery story.</vt:lpstr>
      <vt:lpstr>This session explores the difference between an “illness story” and a “recovery story” and helps you experience the power and potential of your own story as a tool to educate and inspire peers and non-peer staff.</vt:lpstr>
      <vt:lpstr>Let’s discuss our own recovery stories. </vt:lpstr>
      <vt:lpstr>An Illness Story: </vt:lpstr>
      <vt:lpstr>A Recovery Story: </vt:lpstr>
      <vt:lpstr>Let’s hear two versions of the same story.</vt:lpstr>
      <vt:lpstr>Telling Your Story </vt:lpstr>
      <vt:lpstr>EXERCISE</vt:lpstr>
      <vt:lpstr>EXERCISE</vt:lpstr>
      <vt:lpstr>Review</vt:lpstr>
      <vt:lpstr>Review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Your Recovery Story as a Recovery Tool</dc:title>
  <dc:subject/>
  <dc:creator>Sheila Mihalick</dc:creator>
  <cp:keywords/>
  <dc:description/>
  <cp:lastModifiedBy>Kimberly Crouch</cp:lastModifiedBy>
  <cp:revision>12</cp:revision>
  <dcterms:created xsi:type="dcterms:W3CDTF">2020-07-19T19:36:07Z</dcterms:created>
  <dcterms:modified xsi:type="dcterms:W3CDTF">2024-09-20T14:55:05Z</dcterms:modified>
  <cp:category/>
</cp:coreProperties>
</file>