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69" r:id="rId1"/>
  </p:sldMasterIdLst>
  <p:notesMasterIdLst>
    <p:notesMasterId r:id="rId13"/>
  </p:notesMasterIdLst>
  <p:sldIdLst>
    <p:sldId id="256" r:id="rId2"/>
    <p:sldId id="259" r:id="rId3"/>
    <p:sldId id="269" r:id="rId4"/>
    <p:sldId id="270" r:id="rId5"/>
    <p:sldId id="277" r:id="rId6"/>
    <p:sldId id="278" r:id="rId7"/>
    <p:sldId id="279" r:id="rId8"/>
    <p:sldId id="280" r:id="rId9"/>
    <p:sldId id="281" r:id="rId10"/>
    <p:sldId id="282" r:id="rId11"/>
    <p:sldId id="27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4BFB4AA-3CC2-4D29-B807-CF98C49EC01B}" v="26" dt="2020-07-15T15:00:00.24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2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8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385677-FD65-4375-A867-3291139AACCD}" type="datetimeFigureOut">
              <a:rPr lang="en-US" smtClean="0"/>
              <a:t>3/22/2023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BBAD02-C88F-4F09-B1F4-4C782EA00E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9082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94713D-47C2-4BDE-9BF1-038E316FC2E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8828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94713D-47C2-4BDE-9BF1-038E316FC2E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1141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94713D-47C2-4BDE-9BF1-038E316FC2E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4006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94713D-47C2-4BDE-9BF1-038E316FC2E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5041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94713D-47C2-4BDE-9BF1-038E316FC2E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2935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3/22/2023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38008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3/22/2023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5021308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3/22/2023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67593536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3/22/2023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989875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3/22/2023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10222784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3/22/2023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9730820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3/22/2023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08265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3/22/2023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39907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3/22/2023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73745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3/22/2023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4566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3/22/2023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24854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3/22/2023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350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3/22/2023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6149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3/22/2023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77876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3/22/2023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0358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3/22/2023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0806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smtClean="0"/>
              <a:pPr/>
              <a:t>3/22/2023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9310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0" r:id="rId1"/>
    <p:sldLayoutId id="2147483871" r:id="rId2"/>
    <p:sldLayoutId id="2147483872" r:id="rId3"/>
    <p:sldLayoutId id="2147483873" r:id="rId4"/>
    <p:sldLayoutId id="2147483874" r:id="rId5"/>
    <p:sldLayoutId id="2147483875" r:id="rId6"/>
    <p:sldLayoutId id="2147483876" r:id="rId7"/>
    <p:sldLayoutId id="2147483877" r:id="rId8"/>
    <p:sldLayoutId id="2147483878" r:id="rId9"/>
    <p:sldLayoutId id="2147483879" r:id="rId10"/>
    <p:sldLayoutId id="2147483880" r:id="rId11"/>
    <p:sldLayoutId id="2147483881" r:id="rId12"/>
    <p:sldLayoutId id="2147483882" r:id="rId13"/>
    <p:sldLayoutId id="2147483883" r:id="rId14"/>
    <p:sldLayoutId id="2147483884" r:id="rId15"/>
    <p:sldLayoutId id="2147483885" r:id="rId16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7.PNG"/><Relationship Id="rId7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4.png"/><Relationship Id="rId4" Type="http://schemas.openxmlformats.org/officeDocument/2006/relationships/image" Target="../media/image8.PNG"/><Relationship Id="rId9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7.PNG"/><Relationship Id="rId7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5.png"/><Relationship Id="rId5" Type="http://schemas.openxmlformats.org/officeDocument/2006/relationships/image" Target="../media/image9.PNG"/><Relationship Id="rId10" Type="http://schemas.openxmlformats.org/officeDocument/2006/relationships/image" Target="../media/image4.png"/><Relationship Id="rId4" Type="http://schemas.openxmlformats.org/officeDocument/2006/relationships/image" Target="../media/image8.PNG"/><Relationship Id="rId9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7.PNG"/><Relationship Id="rId7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7.PNG"/><Relationship Id="rId7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4DED6F-93E4-464F-B94F-92BD091253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32304" y="2145741"/>
            <a:ext cx="7766936" cy="1646302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Stages of Change Model in Recovery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8B81CC-F1A0-4A88-862A-65BB7B4FF6A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dirty="0"/>
              <a:t>Session 4</a:t>
            </a:r>
          </a:p>
        </p:txBody>
      </p:sp>
    </p:spTree>
    <p:extLst>
      <p:ext uri="{BB962C8B-B14F-4D97-AF65-F5344CB8AC3E}">
        <p14:creationId xmlns:p14="http://schemas.microsoft.com/office/powerpoint/2010/main" val="30852265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8CA7BFD8-06BB-4DE6-80DC-9D88196C00D0}"/>
              </a:ext>
            </a:extLst>
          </p:cNvPr>
          <p:cNvSpPr/>
          <p:nvPr/>
        </p:nvSpPr>
        <p:spPr>
          <a:xfrm>
            <a:off x="3260786" y="1938068"/>
            <a:ext cx="3099758" cy="2363638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Disabling Power of a Behavioral Health Disorder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5FCBE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Stigma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Symptoms/Triggers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Side Effects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Self Image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6563934A-EA90-4F5B-836B-1FD0983080FB}"/>
              </a:ext>
            </a:extLst>
          </p:cNvPr>
          <p:cNvSpPr/>
          <p:nvPr/>
        </p:nvSpPr>
        <p:spPr>
          <a:xfrm>
            <a:off x="1184694" y="759124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41E79C7-66FA-45A7-8503-CDFB1A90A560}"/>
              </a:ext>
            </a:extLst>
          </p:cNvPr>
          <p:cNvSpPr txBox="1"/>
          <p:nvPr/>
        </p:nvSpPr>
        <p:spPr>
          <a:xfrm>
            <a:off x="1529751" y="1098430"/>
            <a:ext cx="14147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Impact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Of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Illness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“Overwhelmed”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B433FC9-4CA3-43CB-ABCC-BED8E25D2B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175" y="759124"/>
            <a:ext cx="724772" cy="630858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24C55DFB-8903-411A-831F-B5354BE54FB9}"/>
              </a:ext>
            </a:extLst>
          </p:cNvPr>
          <p:cNvSpPr/>
          <p:nvPr/>
        </p:nvSpPr>
        <p:spPr>
          <a:xfrm>
            <a:off x="5509406" y="550344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C02D07F-000C-44A4-AD76-142164B3DE96}"/>
              </a:ext>
            </a:extLst>
          </p:cNvPr>
          <p:cNvSpPr txBox="1"/>
          <p:nvPr/>
        </p:nvSpPr>
        <p:spPr>
          <a:xfrm>
            <a:off x="5867157" y="841891"/>
            <a:ext cx="12985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Life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Is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Limited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“Given Int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o”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C28A97-1577-4917-BF00-63C76A518B74}"/>
              </a:ext>
            </a:extLst>
          </p:cNvPr>
          <p:cNvSpPr txBox="1"/>
          <p:nvPr/>
        </p:nvSpPr>
        <p:spPr>
          <a:xfrm>
            <a:off x="523336" y="212785"/>
            <a:ext cx="4514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There are times in a person’s life when…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4797BBA-FD8C-4386-8B64-7C1BA75B055E}"/>
              </a:ext>
            </a:extLst>
          </p:cNvPr>
          <p:cNvSpPr/>
          <p:nvPr/>
        </p:nvSpPr>
        <p:spPr>
          <a:xfrm>
            <a:off x="7196721" y="3083127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4143579-EDBC-46BC-8D09-A357AC95A900}"/>
              </a:ext>
            </a:extLst>
          </p:cNvPr>
          <p:cNvSpPr txBox="1"/>
          <p:nvPr/>
        </p:nvSpPr>
        <p:spPr>
          <a:xfrm>
            <a:off x="7311740" y="3429000"/>
            <a:ext cx="18460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Change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Is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Possible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“Questioning”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320276B-0BB0-4893-84D9-74CC24E3BE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9021" y="2844890"/>
            <a:ext cx="1017621" cy="822348"/>
          </a:xfrm>
          <a:prstGeom prst="rect">
            <a:avLst/>
          </a:prstGeom>
        </p:spPr>
      </p:pic>
      <p:pic>
        <p:nvPicPr>
          <p:cNvPr id="13" name="Picture 12" descr="A picture containing thing&#10;&#10;Description generated with high confidence">
            <a:extLst>
              <a:ext uri="{FF2B5EF4-FFF2-40B4-BE49-F238E27FC236}">
                <a16:creationId xmlns:a16="http://schemas.microsoft.com/office/drawing/2014/main" id="{2ED24100-96C5-4B0E-ACC6-A5308C0540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4786" y="385309"/>
            <a:ext cx="888373" cy="820637"/>
          </a:xfrm>
          <a:prstGeom prst="rect">
            <a:avLst/>
          </a:prstGeom>
        </p:spPr>
      </p:pic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4A417F5E-D699-466E-82F4-687FE2DCB247}"/>
              </a:ext>
            </a:extLst>
          </p:cNvPr>
          <p:cNvCxnSpPr/>
          <p:nvPr/>
        </p:nvCxnSpPr>
        <p:spPr>
          <a:xfrm flipV="1">
            <a:off x="3260786" y="1288211"/>
            <a:ext cx="2248620" cy="15527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8E1BCC22-2ECE-42EE-A0A2-056CC114F4A2}"/>
              </a:ext>
            </a:extLst>
          </p:cNvPr>
          <p:cNvCxnSpPr>
            <a:stCxn id="8" idx="5"/>
            <a:endCxn id="10" idx="0"/>
          </p:cNvCxnSpPr>
          <p:nvPr/>
        </p:nvCxnSpPr>
        <p:spPr>
          <a:xfrm>
            <a:off x="7281461" y="1983695"/>
            <a:ext cx="953306" cy="109943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>
            <a:extLst>
              <a:ext uri="{FF2B5EF4-FFF2-40B4-BE49-F238E27FC236}">
                <a16:creationId xmlns:a16="http://schemas.microsoft.com/office/drawing/2014/main" id="{7D884343-AA62-4E99-81C8-86EF13ED6BB1}"/>
              </a:ext>
            </a:extLst>
          </p:cNvPr>
          <p:cNvSpPr/>
          <p:nvPr/>
        </p:nvSpPr>
        <p:spPr>
          <a:xfrm>
            <a:off x="4105589" y="4796287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3ED74D9-8C6A-43BE-86BC-AD6557EBC28C}"/>
              </a:ext>
            </a:extLst>
          </p:cNvPr>
          <p:cNvSpPr txBox="1"/>
          <p:nvPr/>
        </p:nvSpPr>
        <p:spPr>
          <a:xfrm>
            <a:off x="4422475" y="5135592"/>
            <a:ext cx="14757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Commitment</a:t>
            </a:r>
          </a:p>
          <a:p>
            <a:pPr algn="ctr"/>
            <a:r>
              <a:rPr lang="en-US" sz="1200" b="1" dirty="0"/>
              <a:t>To </a:t>
            </a:r>
          </a:p>
          <a:p>
            <a:pPr algn="ctr"/>
            <a:r>
              <a:rPr lang="en-US" sz="1200" b="1" dirty="0"/>
              <a:t>Change</a:t>
            </a:r>
          </a:p>
          <a:p>
            <a:pPr algn="ctr"/>
            <a:endParaRPr lang="en-US" sz="1200" b="1" dirty="0"/>
          </a:p>
          <a:p>
            <a:pPr algn="ctr"/>
            <a:r>
              <a:rPr lang="en-US" sz="1200" b="1" dirty="0">
                <a:solidFill>
                  <a:srgbClr val="7030A0"/>
                </a:solidFill>
              </a:rPr>
              <a:t>“Challenging”</a:t>
            </a:r>
          </a:p>
        </p:txBody>
      </p:sp>
      <p:pic>
        <p:nvPicPr>
          <p:cNvPr id="18" name="Picture 17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F7F88B36-C039-4D46-9506-F0468D0DDE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98646" y="4635260"/>
            <a:ext cx="836738" cy="806311"/>
          </a:xfrm>
          <a:prstGeom prst="rect">
            <a:avLst/>
          </a:prstGeom>
        </p:spPr>
      </p:pic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74C4B6CB-48AA-4D31-84D0-28528694C48B}"/>
              </a:ext>
            </a:extLst>
          </p:cNvPr>
          <p:cNvCxnSpPr>
            <a:stCxn id="15" idx="6"/>
            <a:endCxn id="10" idx="3"/>
          </p:cNvCxnSpPr>
          <p:nvPr/>
        </p:nvCxnSpPr>
        <p:spPr>
          <a:xfrm flipV="1">
            <a:off x="6181681" y="4516478"/>
            <a:ext cx="1319077" cy="111944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E7ABC383-7F6D-4516-852F-E5192F38414D}"/>
              </a:ext>
            </a:extLst>
          </p:cNvPr>
          <p:cNvSpPr/>
          <p:nvPr/>
        </p:nvSpPr>
        <p:spPr>
          <a:xfrm>
            <a:off x="607901" y="3717985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2D33E22-8A4C-4B07-89E5-FEE047D26FD4}"/>
              </a:ext>
            </a:extLst>
          </p:cNvPr>
          <p:cNvSpPr txBox="1"/>
          <p:nvPr/>
        </p:nvSpPr>
        <p:spPr>
          <a:xfrm>
            <a:off x="845389" y="4083170"/>
            <a:ext cx="14881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Actions</a:t>
            </a:r>
          </a:p>
          <a:p>
            <a:pPr algn="ctr"/>
            <a:r>
              <a:rPr lang="en-US" sz="1200" b="1" dirty="0"/>
              <a:t>For</a:t>
            </a:r>
          </a:p>
          <a:p>
            <a:pPr algn="ctr"/>
            <a:r>
              <a:rPr lang="en-US" sz="1200" b="1" dirty="0"/>
              <a:t>Change</a:t>
            </a:r>
          </a:p>
          <a:p>
            <a:pPr algn="ctr"/>
            <a:endParaRPr lang="en-US" sz="1200" b="1" dirty="0"/>
          </a:p>
          <a:p>
            <a:pPr algn="ctr"/>
            <a:r>
              <a:rPr lang="en-US" sz="1200" b="1" dirty="0">
                <a:solidFill>
                  <a:srgbClr val="7030A0"/>
                </a:solidFill>
              </a:rPr>
              <a:t>“Moving Beyond”</a:t>
            </a:r>
          </a:p>
        </p:txBody>
      </p:sp>
      <p:pic>
        <p:nvPicPr>
          <p:cNvPr id="21" name="Picture 20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426D489C-14A5-4E7B-A25B-6EA9A3C59E1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06006" y="3383358"/>
            <a:ext cx="966384" cy="823019"/>
          </a:xfrm>
          <a:prstGeom prst="rect">
            <a:avLst/>
          </a:prstGeom>
        </p:spPr>
      </p:pic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727D59C1-FDE5-4234-AC87-BC5E6DA17B14}"/>
              </a:ext>
            </a:extLst>
          </p:cNvPr>
          <p:cNvCxnSpPr>
            <a:cxnSpLocks/>
            <a:stCxn id="15" idx="2"/>
            <a:endCxn id="20" idx="5"/>
          </p:cNvCxnSpPr>
          <p:nvPr/>
        </p:nvCxnSpPr>
        <p:spPr>
          <a:xfrm flipH="1" flipV="1">
            <a:off x="2379956" y="5151336"/>
            <a:ext cx="1725633" cy="484589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ACE4BF0D-5F3F-42D4-9588-6297DEB6A006}"/>
              </a:ext>
            </a:extLst>
          </p:cNvPr>
          <p:cNvCxnSpPr>
            <a:stCxn id="20" idx="1"/>
            <a:endCxn id="4" idx="3"/>
          </p:cNvCxnSpPr>
          <p:nvPr/>
        </p:nvCxnSpPr>
        <p:spPr>
          <a:xfrm flipV="1">
            <a:off x="911938" y="2192475"/>
            <a:ext cx="576793" cy="177143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8B316693-B32B-403B-B9D4-9EAEEFCA0928}"/>
              </a:ext>
            </a:extLst>
          </p:cNvPr>
          <p:cNvSpPr txBox="1"/>
          <p:nvPr/>
        </p:nvSpPr>
        <p:spPr>
          <a:xfrm>
            <a:off x="5037826" y="39477"/>
            <a:ext cx="48998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5 Stages of Recovery/ Stages of Change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26D878F3-FB9F-4DF3-B07D-6302F332B2EF}"/>
              </a:ext>
            </a:extLst>
          </p:cNvPr>
          <p:cNvCxnSpPr/>
          <p:nvPr/>
        </p:nvCxnSpPr>
        <p:spPr>
          <a:xfrm flipV="1">
            <a:off x="3979653" y="582117"/>
            <a:ext cx="1834551" cy="807865"/>
          </a:xfrm>
          <a:prstGeom prst="straightConnector1">
            <a:avLst/>
          </a:prstGeom>
          <a:ln w="952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D870EFB8-AB12-492C-B8FA-67AB6AD17671}"/>
              </a:ext>
            </a:extLst>
          </p:cNvPr>
          <p:cNvSpPr txBox="1"/>
          <p:nvPr/>
        </p:nvSpPr>
        <p:spPr>
          <a:xfrm rot="20171606">
            <a:off x="3984256" y="634500"/>
            <a:ext cx="1700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? Of Identity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024394EB-79BC-4139-BE59-20AD59096289}"/>
              </a:ext>
            </a:extLst>
          </p:cNvPr>
          <p:cNvCxnSpPr/>
          <p:nvPr/>
        </p:nvCxnSpPr>
        <p:spPr>
          <a:xfrm flipV="1">
            <a:off x="7666008" y="1443487"/>
            <a:ext cx="1926566" cy="994912"/>
          </a:xfrm>
          <a:prstGeom prst="straightConnector1">
            <a:avLst/>
          </a:prstGeom>
          <a:ln w="952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70AA62AD-8BF8-4A73-940F-87A984BC092B}"/>
              </a:ext>
            </a:extLst>
          </p:cNvPr>
          <p:cNvSpPr txBox="1"/>
          <p:nvPr/>
        </p:nvSpPr>
        <p:spPr>
          <a:xfrm rot="19910666">
            <a:off x="7612411" y="1511543"/>
            <a:ext cx="2313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? Of </a:t>
            </a:r>
            <a:r>
              <a:rPr lang="en-US" dirty="0" err="1">
                <a:solidFill>
                  <a:srgbClr val="C00000"/>
                </a:solidFill>
              </a:rPr>
              <a:t>Possiblity</a:t>
            </a:r>
            <a:endParaRPr lang="en-US" dirty="0">
              <a:solidFill>
                <a:srgbClr val="C00000"/>
              </a:solidFill>
            </a:endParaRP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969D960-84A6-432A-BD2D-A17F310B18AF}"/>
              </a:ext>
            </a:extLst>
          </p:cNvPr>
          <p:cNvCxnSpPr/>
          <p:nvPr/>
        </p:nvCxnSpPr>
        <p:spPr>
          <a:xfrm>
            <a:off x="6832121" y="5098833"/>
            <a:ext cx="1731034" cy="1008669"/>
          </a:xfrm>
          <a:prstGeom prst="straightConnector1">
            <a:avLst/>
          </a:prstGeom>
          <a:ln w="952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106D1F65-EE6C-4C15-8FD8-7D871956A55E}"/>
              </a:ext>
            </a:extLst>
          </p:cNvPr>
          <p:cNvSpPr txBox="1"/>
          <p:nvPr/>
        </p:nvSpPr>
        <p:spPr>
          <a:xfrm rot="1895418">
            <a:off x="7035908" y="5332014"/>
            <a:ext cx="19920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? Of Risk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1633A0E8-1E5D-4B4A-9E03-62B3D44895C4}"/>
              </a:ext>
            </a:extLst>
          </p:cNvPr>
          <p:cNvCxnSpPr/>
          <p:nvPr/>
        </p:nvCxnSpPr>
        <p:spPr>
          <a:xfrm flipH="1">
            <a:off x="1360861" y="5464018"/>
            <a:ext cx="2116348" cy="1236453"/>
          </a:xfrm>
          <a:prstGeom prst="straightConnector1">
            <a:avLst/>
          </a:prstGeom>
          <a:ln w="952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23B4FB9B-9819-4605-A74B-7B6A10FD39C7}"/>
              </a:ext>
            </a:extLst>
          </p:cNvPr>
          <p:cNvSpPr txBox="1"/>
          <p:nvPr/>
        </p:nvSpPr>
        <p:spPr>
          <a:xfrm rot="19744682">
            <a:off x="925131" y="5890337"/>
            <a:ext cx="1911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      </a:t>
            </a:r>
            <a:r>
              <a:rPr lang="en-US" dirty="0">
                <a:solidFill>
                  <a:srgbClr val="C00000"/>
                </a:solidFill>
              </a:rPr>
              <a:t>? Of Support </a:t>
            </a:r>
            <a:endParaRPr lang="en-US" dirty="0"/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F33F2354-61BB-4D11-96DD-2390BCA325B2}"/>
              </a:ext>
            </a:extLst>
          </p:cNvPr>
          <p:cNvCxnSpPr>
            <a:cxnSpLocks/>
          </p:cNvCxnSpPr>
          <p:nvPr/>
        </p:nvCxnSpPr>
        <p:spPr>
          <a:xfrm flipV="1">
            <a:off x="1184694" y="2639683"/>
            <a:ext cx="2076092" cy="609600"/>
          </a:xfrm>
          <a:prstGeom prst="straightConnector1">
            <a:avLst/>
          </a:prstGeom>
          <a:ln w="952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B603A450-084C-4589-84E1-90C12DF16740}"/>
              </a:ext>
            </a:extLst>
          </p:cNvPr>
          <p:cNvSpPr txBox="1"/>
          <p:nvPr/>
        </p:nvSpPr>
        <p:spPr>
          <a:xfrm rot="20698577">
            <a:off x="1182171" y="2549767"/>
            <a:ext cx="22263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? Of </a:t>
            </a:r>
            <a:r>
              <a:rPr lang="en-US" i="1" dirty="0">
                <a:solidFill>
                  <a:srgbClr val="C00000"/>
                </a:solidFill>
              </a:rPr>
              <a:t>Responsibility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79983C51-2B74-40E2-B670-80AC3309670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32217" y="564770"/>
            <a:ext cx="845070" cy="727012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B54BF274-E15C-46A9-82C4-1C4004D8705B}"/>
              </a:ext>
            </a:extLst>
          </p:cNvPr>
          <p:cNvSpPr txBox="1"/>
          <p:nvPr/>
        </p:nvSpPr>
        <p:spPr>
          <a:xfrm>
            <a:off x="3574324" y="455850"/>
            <a:ext cx="14530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precontemplation</a:t>
            </a: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13C0D487-6EA7-4A5D-9BDA-05F5A4AACD5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15615" y="4211270"/>
            <a:ext cx="993375" cy="864931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AC0497A2-537C-47DE-99E6-40C9C25CF7A7}"/>
              </a:ext>
            </a:extLst>
          </p:cNvPr>
          <p:cNvSpPr txBox="1"/>
          <p:nvPr/>
        </p:nvSpPr>
        <p:spPr>
          <a:xfrm>
            <a:off x="8300139" y="4772163"/>
            <a:ext cx="12464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Contemplation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BFDB724F-8682-4A92-9368-0EECA424992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85280" y="4362861"/>
            <a:ext cx="842042" cy="866852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299D44AF-25F0-4960-A457-326314FC10F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410451" y="4285800"/>
            <a:ext cx="1163873" cy="896579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275A2A78-9C4B-44F8-AF3C-F62D3662352C}"/>
              </a:ext>
            </a:extLst>
          </p:cNvPr>
          <p:cNvSpPr txBox="1"/>
          <p:nvPr/>
        </p:nvSpPr>
        <p:spPr>
          <a:xfrm>
            <a:off x="5721313" y="5327002"/>
            <a:ext cx="10292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Preparation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72E3773-A457-4318-9073-AD9348F1F52A}"/>
              </a:ext>
            </a:extLst>
          </p:cNvPr>
          <p:cNvSpPr txBox="1"/>
          <p:nvPr/>
        </p:nvSpPr>
        <p:spPr>
          <a:xfrm>
            <a:off x="2423720" y="5186699"/>
            <a:ext cx="10292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Action</a:t>
            </a:r>
          </a:p>
        </p:txBody>
      </p:sp>
    </p:spTree>
    <p:extLst>
      <p:ext uri="{BB962C8B-B14F-4D97-AF65-F5344CB8AC3E}">
        <p14:creationId xmlns:p14="http://schemas.microsoft.com/office/powerpoint/2010/main" val="23964536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8CA7BFD8-06BB-4DE6-80DC-9D88196C00D0}"/>
              </a:ext>
            </a:extLst>
          </p:cNvPr>
          <p:cNvSpPr/>
          <p:nvPr/>
        </p:nvSpPr>
        <p:spPr>
          <a:xfrm>
            <a:off x="3260786" y="1938068"/>
            <a:ext cx="3099758" cy="2363638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Disabling Power of a Behavioral Health Disorder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5FCBE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Stigma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Symptoms/Triggers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Side Effects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Self Image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6563934A-EA90-4F5B-836B-1FD0983080FB}"/>
              </a:ext>
            </a:extLst>
          </p:cNvPr>
          <p:cNvSpPr/>
          <p:nvPr/>
        </p:nvSpPr>
        <p:spPr>
          <a:xfrm>
            <a:off x="1184694" y="759124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41E79C7-66FA-45A7-8503-CDFB1A90A560}"/>
              </a:ext>
            </a:extLst>
          </p:cNvPr>
          <p:cNvSpPr txBox="1"/>
          <p:nvPr/>
        </p:nvSpPr>
        <p:spPr>
          <a:xfrm>
            <a:off x="1529751" y="1098430"/>
            <a:ext cx="14147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Impact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Of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Illness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“Overwhelmed”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B433FC9-4CA3-43CB-ABCC-BED8E25D2B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175" y="759124"/>
            <a:ext cx="724772" cy="630858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24C55DFB-8903-411A-831F-B5354BE54FB9}"/>
              </a:ext>
            </a:extLst>
          </p:cNvPr>
          <p:cNvSpPr/>
          <p:nvPr/>
        </p:nvSpPr>
        <p:spPr>
          <a:xfrm>
            <a:off x="5509406" y="550344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C02D07F-000C-44A4-AD76-142164B3DE96}"/>
              </a:ext>
            </a:extLst>
          </p:cNvPr>
          <p:cNvSpPr txBox="1"/>
          <p:nvPr/>
        </p:nvSpPr>
        <p:spPr>
          <a:xfrm>
            <a:off x="5867157" y="841891"/>
            <a:ext cx="12985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Life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Is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Limited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“Given Int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o”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C28A97-1577-4917-BF00-63C76A518B74}"/>
              </a:ext>
            </a:extLst>
          </p:cNvPr>
          <p:cNvSpPr txBox="1"/>
          <p:nvPr/>
        </p:nvSpPr>
        <p:spPr>
          <a:xfrm>
            <a:off x="523336" y="212785"/>
            <a:ext cx="4514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There are times in a person’s life when…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4797BBA-FD8C-4386-8B64-7C1BA75B055E}"/>
              </a:ext>
            </a:extLst>
          </p:cNvPr>
          <p:cNvSpPr/>
          <p:nvPr/>
        </p:nvSpPr>
        <p:spPr>
          <a:xfrm>
            <a:off x="7196721" y="3083127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4143579-EDBC-46BC-8D09-A357AC95A900}"/>
              </a:ext>
            </a:extLst>
          </p:cNvPr>
          <p:cNvSpPr txBox="1"/>
          <p:nvPr/>
        </p:nvSpPr>
        <p:spPr>
          <a:xfrm>
            <a:off x="7311740" y="3429000"/>
            <a:ext cx="18460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Change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Is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Possible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“Questioning”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320276B-0BB0-4893-84D9-74CC24E3BE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9021" y="2844890"/>
            <a:ext cx="1017621" cy="822348"/>
          </a:xfrm>
          <a:prstGeom prst="rect">
            <a:avLst/>
          </a:prstGeom>
        </p:spPr>
      </p:pic>
      <p:pic>
        <p:nvPicPr>
          <p:cNvPr id="13" name="Picture 12" descr="A picture containing thing&#10;&#10;Description generated with high confidence">
            <a:extLst>
              <a:ext uri="{FF2B5EF4-FFF2-40B4-BE49-F238E27FC236}">
                <a16:creationId xmlns:a16="http://schemas.microsoft.com/office/drawing/2014/main" id="{2ED24100-96C5-4B0E-ACC6-A5308C0540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4786" y="385309"/>
            <a:ext cx="888373" cy="820637"/>
          </a:xfrm>
          <a:prstGeom prst="rect">
            <a:avLst/>
          </a:prstGeom>
        </p:spPr>
      </p:pic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4A417F5E-D699-466E-82F4-687FE2DCB247}"/>
              </a:ext>
            </a:extLst>
          </p:cNvPr>
          <p:cNvCxnSpPr/>
          <p:nvPr/>
        </p:nvCxnSpPr>
        <p:spPr>
          <a:xfrm flipV="1">
            <a:off x="3260786" y="1288211"/>
            <a:ext cx="2248620" cy="15527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8E1BCC22-2ECE-42EE-A0A2-056CC114F4A2}"/>
              </a:ext>
            </a:extLst>
          </p:cNvPr>
          <p:cNvCxnSpPr>
            <a:stCxn id="8" idx="5"/>
            <a:endCxn id="10" idx="0"/>
          </p:cNvCxnSpPr>
          <p:nvPr/>
        </p:nvCxnSpPr>
        <p:spPr>
          <a:xfrm>
            <a:off x="7281461" y="1983695"/>
            <a:ext cx="953306" cy="109943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>
            <a:extLst>
              <a:ext uri="{FF2B5EF4-FFF2-40B4-BE49-F238E27FC236}">
                <a16:creationId xmlns:a16="http://schemas.microsoft.com/office/drawing/2014/main" id="{7D884343-AA62-4E99-81C8-86EF13ED6BB1}"/>
              </a:ext>
            </a:extLst>
          </p:cNvPr>
          <p:cNvSpPr/>
          <p:nvPr/>
        </p:nvSpPr>
        <p:spPr>
          <a:xfrm>
            <a:off x="4105589" y="4796287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3ED74D9-8C6A-43BE-86BC-AD6557EBC28C}"/>
              </a:ext>
            </a:extLst>
          </p:cNvPr>
          <p:cNvSpPr txBox="1"/>
          <p:nvPr/>
        </p:nvSpPr>
        <p:spPr>
          <a:xfrm>
            <a:off x="4422475" y="5135592"/>
            <a:ext cx="14757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Commitment</a:t>
            </a:r>
          </a:p>
          <a:p>
            <a:pPr algn="ctr"/>
            <a:r>
              <a:rPr lang="en-US" sz="1200" b="1" dirty="0"/>
              <a:t>To </a:t>
            </a:r>
          </a:p>
          <a:p>
            <a:pPr algn="ctr"/>
            <a:r>
              <a:rPr lang="en-US" sz="1200" b="1" dirty="0"/>
              <a:t>Change</a:t>
            </a:r>
          </a:p>
          <a:p>
            <a:pPr algn="ctr"/>
            <a:endParaRPr lang="en-US" sz="1200" b="1" dirty="0"/>
          </a:p>
          <a:p>
            <a:pPr algn="ctr"/>
            <a:r>
              <a:rPr lang="en-US" sz="1200" b="1" dirty="0">
                <a:solidFill>
                  <a:srgbClr val="7030A0"/>
                </a:solidFill>
              </a:rPr>
              <a:t>“Challenging”</a:t>
            </a:r>
          </a:p>
        </p:txBody>
      </p:sp>
      <p:pic>
        <p:nvPicPr>
          <p:cNvPr id="18" name="Picture 17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F7F88B36-C039-4D46-9506-F0468D0DDE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98646" y="4635260"/>
            <a:ext cx="836738" cy="806311"/>
          </a:xfrm>
          <a:prstGeom prst="rect">
            <a:avLst/>
          </a:prstGeom>
        </p:spPr>
      </p:pic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74C4B6CB-48AA-4D31-84D0-28528694C48B}"/>
              </a:ext>
            </a:extLst>
          </p:cNvPr>
          <p:cNvCxnSpPr>
            <a:stCxn id="15" idx="6"/>
            <a:endCxn id="10" idx="3"/>
          </p:cNvCxnSpPr>
          <p:nvPr/>
        </p:nvCxnSpPr>
        <p:spPr>
          <a:xfrm flipV="1">
            <a:off x="6181681" y="4516478"/>
            <a:ext cx="1319077" cy="111944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E7ABC383-7F6D-4516-852F-E5192F38414D}"/>
              </a:ext>
            </a:extLst>
          </p:cNvPr>
          <p:cNvSpPr/>
          <p:nvPr/>
        </p:nvSpPr>
        <p:spPr>
          <a:xfrm>
            <a:off x="607901" y="3717985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2D33E22-8A4C-4B07-89E5-FEE047D26FD4}"/>
              </a:ext>
            </a:extLst>
          </p:cNvPr>
          <p:cNvSpPr txBox="1"/>
          <p:nvPr/>
        </p:nvSpPr>
        <p:spPr>
          <a:xfrm>
            <a:off x="845389" y="4083170"/>
            <a:ext cx="14881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Actions</a:t>
            </a:r>
          </a:p>
          <a:p>
            <a:pPr algn="ctr"/>
            <a:r>
              <a:rPr lang="en-US" sz="1200" b="1" dirty="0"/>
              <a:t>For</a:t>
            </a:r>
          </a:p>
          <a:p>
            <a:pPr algn="ctr"/>
            <a:r>
              <a:rPr lang="en-US" sz="1200" b="1" dirty="0"/>
              <a:t>Change</a:t>
            </a:r>
          </a:p>
          <a:p>
            <a:pPr algn="ctr"/>
            <a:endParaRPr lang="en-US" sz="1200" b="1" dirty="0"/>
          </a:p>
          <a:p>
            <a:pPr algn="ctr"/>
            <a:r>
              <a:rPr lang="en-US" sz="1200" b="1" dirty="0">
                <a:solidFill>
                  <a:srgbClr val="7030A0"/>
                </a:solidFill>
              </a:rPr>
              <a:t>“Moving Beyond”</a:t>
            </a:r>
          </a:p>
        </p:txBody>
      </p:sp>
      <p:pic>
        <p:nvPicPr>
          <p:cNvPr id="21" name="Picture 20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426D489C-14A5-4E7B-A25B-6EA9A3C59E1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06006" y="3383358"/>
            <a:ext cx="966384" cy="823019"/>
          </a:xfrm>
          <a:prstGeom prst="rect">
            <a:avLst/>
          </a:prstGeom>
        </p:spPr>
      </p:pic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727D59C1-FDE5-4234-AC87-BC5E6DA17B14}"/>
              </a:ext>
            </a:extLst>
          </p:cNvPr>
          <p:cNvCxnSpPr>
            <a:cxnSpLocks/>
            <a:stCxn id="15" idx="2"/>
            <a:endCxn id="20" idx="5"/>
          </p:cNvCxnSpPr>
          <p:nvPr/>
        </p:nvCxnSpPr>
        <p:spPr>
          <a:xfrm flipH="1" flipV="1">
            <a:off x="2379956" y="5151336"/>
            <a:ext cx="1725633" cy="484589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ACE4BF0D-5F3F-42D4-9588-6297DEB6A006}"/>
              </a:ext>
            </a:extLst>
          </p:cNvPr>
          <p:cNvCxnSpPr>
            <a:stCxn id="20" idx="1"/>
            <a:endCxn id="4" idx="3"/>
          </p:cNvCxnSpPr>
          <p:nvPr/>
        </p:nvCxnSpPr>
        <p:spPr>
          <a:xfrm flipV="1">
            <a:off x="911938" y="2192475"/>
            <a:ext cx="576793" cy="177143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8B316693-B32B-403B-B9D4-9EAEEFCA0928}"/>
              </a:ext>
            </a:extLst>
          </p:cNvPr>
          <p:cNvSpPr txBox="1"/>
          <p:nvPr/>
        </p:nvSpPr>
        <p:spPr>
          <a:xfrm>
            <a:off x="5037826" y="39477"/>
            <a:ext cx="48998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5 Stages of Recovery/ Stages of Change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26D878F3-FB9F-4DF3-B07D-6302F332B2EF}"/>
              </a:ext>
            </a:extLst>
          </p:cNvPr>
          <p:cNvCxnSpPr/>
          <p:nvPr/>
        </p:nvCxnSpPr>
        <p:spPr>
          <a:xfrm flipV="1">
            <a:off x="3979653" y="582117"/>
            <a:ext cx="1834551" cy="807865"/>
          </a:xfrm>
          <a:prstGeom prst="straightConnector1">
            <a:avLst/>
          </a:prstGeom>
          <a:ln w="952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D870EFB8-AB12-492C-B8FA-67AB6AD17671}"/>
              </a:ext>
            </a:extLst>
          </p:cNvPr>
          <p:cNvSpPr txBox="1"/>
          <p:nvPr/>
        </p:nvSpPr>
        <p:spPr>
          <a:xfrm rot="20171606">
            <a:off x="3984256" y="634500"/>
            <a:ext cx="1700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? Of Identity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024394EB-79BC-4139-BE59-20AD59096289}"/>
              </a:ext>
            </a:extLst>
          </p:cNvPr>
          <p:cNvCxnSpPr/>
          <p:nvPr/>
        </p:nvCxnSpPr>
        <p:spPr>
          <a:xfrm flipV="1">
            <a:off x="7666008" y="1443487"/>
            <a:ext cx="1926566" cy="994912"/>
          </a:xfrm>
          <a:prstGeom prst="straightConnector1">
            <a:avLst/>
          </a:prstGeom>
          <a:ln w="952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70AA62AD-8BF8-4A73-940F-87A984BC092B}"/>
              </a:ext>
            </a:extLst>
          </p:cNvPr>
          <p:cNvSpPr txBox="1"/>
          <p:nvPr/>
        </p:nvSpPr>
        <p:spPr>
          <a:xfrm rot="19910666">
            <a:off x="7612411" y="1511543"/>
            <a:ext cx="2313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? Of </a:t>
            </a:r>
            <a:r>
              <a:rPr lang="en-US" dirty="0" err="1">
                <a:solidFill>
                  <a:srgbClr val="C00000"/>
                </a:solidFill>
              </a:rPr>
              <a:t>Possiblity</a:t>
            </a:r>
            <a:endParaRPr lang="en-US" dirty="0">
              <a:solidFill>
                <a:srgbClr val="C00000"/>
              </a:solidFill>
            </a:endParaRP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969D960-84A6-432A-BD2D-A17F310B18AF}"/>
              </a:ext>
            </a:extLst>
          </p:cNvPr>
          <p:cNvCxnSpPr/>
          <p:nvPr/>
        </p:nvCxnSpPr>
        <p:spPr>
          <a:xfrm>
            <a:off x="6832121" y="5098833"/>
            <a:ext cx="1731034" cy="1008669"/>
          </a:xfrm>
          <a:prstGeom prst="straightConnector1">
            <a:avLst/>
          </a:prstGeom>
          <a:ln w="952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106D1F65-EE6C-4C15-8FD8-7D871956A55E}"/>
              </a:ext>
            </a:extLst>
          </p:cNvPr>
          <p:cNvSpPr txBox="1"/>
          <p:nvPr/>
        </p:nvSpPr>
        <p:spPr>
          <a:xfrm rot="1895418">
            <a:off x="7035908" y="5332014"/>
            <a:ext cx="19920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? Of Risk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1633A0E8-1E5D-4B4A-9E03-62B3D44895C4}"/>
              </a:ext>
            </a:extLst>
          </p:cNvPr>
          <p:cNvCxnSpPr/>
          <p:nvPr/>
        </p:nvCxnSpPr>
        <p:spPr>
          <a:xfrm flipH="1">
            <a:off x="1360861" y="5464018"/>
            <a:ext cx="2116348" cy="1236453"/>
          </a:xfrm>
          <a:prstGeom prst="straightConnector1">
            <a:avLst/>
          </a:prstGeom>
          <a:ln w="952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23B4FB9B-9819-4605-A74B-7B6A10FD39C7}"/>
              </a:ext>
            </a:extLst>
          </p:cNvPr>
          <p:cNvSpPr txBox="1"/>
          <p:nvPr/>
        </p:nvSpPr>
        <p:spPr>
          <a:xfrm rot="19744682">
            <a:off x="925131" y="5890337"/>
            <a:ext cx="1911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      </a:t>
            </a:r>
            <a:r>
              <a:rPr lang="en-US" dirty="0">
                <a:solidFill>
                  <a:srgbClr val="C00000"/>
                </a:solidFill>
              </a:rPr>
              <a:t>? Of Support </a:t>
            </a:r>
            <a:endParaRPr lang="en-US" dirty="0"/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F33F2354-61BB-4D11-96DD-2390BCA325B2}"/>
              </a:ext>
            </a:extLst>
          </p:cNvPr>
          <p:cNvCxnSpPr>
            <a:cxnSpLocks/>
          </p:cNvCxnSpPr>
          <p:nvPr/>
        </p:nvCxnSpPr>
        <p:spPr>
          <a:xfrm flipV="1">
            <a:off x="1184694" y="2639683"/>
            <a:ext cx="2076092" cy="609600"/>
          </a:xfrm>
          <a:prstGeom prst="straightConnector1">
            <a:avLst/>
          </a:prstGeom>
          <a:ln w="952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B603A450-084C-4589-84E1-90C12DF16740}"/>
              </a:ext>
            </a:extLst>
          </p:cNvPr>
          <p:cNvSpPr txBox="1"/>
          <p:nvPr/>
        </p:nvSpPr>
        <p:spPr>
          <a:xfrm rot="20698577">
            <a:off x="1182171" y="2549767"/>
            <a:ext cx="22263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? Of </a:t>
            </a:r>
            <a:r>
              <a:rPr lang="en-US" i="1" dirty="0">
                <a:solidFill>
                  <a:srgbClr val="C00000"/>
                </a:solidFill>
              </a:rPr>
              <a:t>Responsibility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79983C51-2B74-40E2-B670-80AC3309670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32217" y="564770"/>
            <a:ext cx="845070" cy="727012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B54BF274-E15C-46A9-82C4-1C4004D8705B}"/>
              </a:ext>
            </a:extLst>
          </p:cNvPr>
          <p:cNvSpPr txBox="1"/>
          <p:nvPr/>
        </p:nvSpPr>
        <p:spPr>
          <a:xfrm>
            <a:off x="3574324" y="455850"/>
            <a:ext cx="14530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precontemplation</a:t>
            </a: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13C0D487-6EA7-4A5D-9BDA-05F5A4AACD5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15615" y="4211270"/>
            <a:ext cx="993375" cy="864931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AC0497A2-537C-47DE-99E6-40C9C25CF7A7}"/>
              </a:ext>
            </a:extLst>
          </p:cNvPr>
          <p:cNvSpPr txBox="1"/>
          <p:nvPr/>
        </p:nvSpPr>
        <p:spPr>
          <a:xfrm>
            <a:off x="8300139" y="4772163"/>
            <a:ext cx="12464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Contemplation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BFDB724F-8682-4A92-9368-0EECA424992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85280" y="4362861"/>
            <a:ext cx="842042" cy="866852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299D44AF-25F0-4960-A457-326314FC10F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410451" y="4285800"/>
            <a:ext cx="1163873" cy="896579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275A2A78-9C4B-44F8-AF3C-F62D3662352C}"/>
              </a:ext>
            </a:extLst>
          </p:cNvPr>
          <p:cNvSpPr txBox="1"/>
          <p:nvPr/>
        </p:nvSpPr>
        <p:spPr>
          <a:xfrm>
            <a:off x="5721313" y="5327002"/>
            <a:ext cx="10292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Preparation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72E3773-A457-4318-9073-AD9348F1F52A}"/>
              </a:ext>
            </a:extLst>
          </p:cNvPr>
          <p:cNvSpPr txBox="1"/>
          <p:nvPr/>
        </p:nvSpPr>
        <p:spPr>
          <a:xfrm>
            <a:off x="2423720" y="5186699"/>
            <a:ext cx="10292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Action</a:t>
            </a:r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id="{8AD6118F-F0A5-49BA-89D0-4FAD8DBB6F7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54217" y="3311624"/>
            <a:ext cx="830872" cy="1068407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84C3ED16-F94E-458B-859A-CC44BAE55C85}"/>
              </a:ext>
            </a:extLst>
          </p:cNvPr>
          <p:cNvSpPr txBox="1"/>
          <p:nvPr/>
        </p:nvSpPr>
        <p:spPr>
          <a:xfrm>
            <a:off x="175990" y="4385466"/>
            <a:ext cx="10489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Maintenance</a:t>
            </a:r>
          </a:p>
        </p:txBody>
      </p:sp>
    </p:spTree>
    <p:extLst>
      <p:ext uri="{BB962C8B-B14F-4D97-AF65-F5344CB8AC3E}">
        <p14:creationId xmlns:p14="http://schemas.microsoft.com/office/powerpoint/2010/main" val="38599120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Five Stages in the Change Process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2160589"/>
            <a:ext cx="9404070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/>
              <a:t>Stage One </a:t>
            </a:r>
          </a:p>
          <a:p>
            <a:pPr marL="0" indent="0">
              <a:buNone/>
            </a:pPr>
            <a:endParaRPr lang="en-US" sz="3200" b="1" dirty="0"/>
          </a:p>
          <a:p>
            <a:pPr marL="0" indent="0">
              <a:buNone/>
            </a:pPr>
            <a:endParaRPr lang="en-US" sz="3200" b="1" dirty="0"/>
          </a:p>
          <a:p>
            <a:pPr marL="0" indent="0">
              <a:buNone/>
            </a:pPr>
            <a:endParaRPr lang="en-US" sz="3200" b="1" dirty="0"/>
          </a:p>
          <a:p>
            <a:pPr marL="0" indent="0">
              <a:buNone/>
            </a:pPr>
            <a:r>
              <a:rPr lang="en-US" sz="3200" b="1" dirty="0"/>
              <a:t>                                                                       </a:t>
            </a:r>
            <a:endParaRPr 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4252824" y="2428490"/>
            <a:ext cx="3582838" cy="3174520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410973" y="3144731"/>
            <a:ext cx="3370053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Precontemplation</a:t>
            </a:r>
            <a:endParaRPr lang="en-US" sz="2800" dirty="0">
              <a:solidFill>
                <a:schemeClr val="accent4">
                  <a:lumMod val="50000"/>
                </a:schemeClr>
              </a:solidFill>
            </a:endParaRPr>
          </a:p>
          <a:p>
            <a:pPr algn="ctr"/>
            <a:endParaRPr lang="en-US" sz="2000" dirty="0"/>
          </a:p>
          <a:p>
            <a:pPr algn="ctr"/>
            <a:r>
              <a:rPr lang="en-US" sz="2000" b="1" dirty="0">
                <a:solidFill>
                  <a:schemeClr val="accent2">
                    <a:lumMod val="50000"/>
                  </a:schemeClr>
                </a:solidFill>
              </a:rPr>
              <a:t>The peer is not yet considering change or is unwilling or unable to change. </a:t>
            </a:r>
          </a:p>
          <a:p>
            <a:pPr algn="ctr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4893D0B-D471-4982-BD28-8F8286471A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4180" y="3144731"/>
            <a:ext cx="2541918" cy="243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994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Five Stages in the Change Process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2160589"/>
            <a:ext cx="9404070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/>
              <a:t>Stage Two</a:t>
            </a:r>
          </a:p>
          <a:p>
            <a:pPr marL="0" indent="0">
              <a:buNone/>
            </a:pPr>
            <a:endParaRPr lang="en-US" sz="3200" b="1" dirty="0"/>
          </a:p>
          <a:p>
            <a:pPr marL="0" indent="0">
              <a:buNone/>
            </a:pPr>
            <a:r>
              <a:rPr lang="en-US" sz="3200" b="1" dirty="0"/>
              <a:t>                                                                       </a:t>
            </a:r>
            <a:endParaRPr 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4252824" y="2428490"/>
            <a:ext cx="3582838" cy="3612872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410973" y="3144731"/>
            <a:ext cx="337005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Contemplation</a:t>
            </a:r>
            <a:endParaRPr lang="en-US" sz="2800" dirty="0">
              <a:solidFill>
                <a:schemeClr val="accent4">
                  <a:lumMod val="50000"/>
                </a:schemeClr>
              </a:solidFill>
            </a:endParaRPr>
          </a:p>
          <a:p>
            <a:pPr algn="ctr"/>
            <a:endParaRPr lang="en-US" sz="2000" dirty="0"/>
          </a:p>
          <a:p>
            <a:pPr algn="ctr"/>
            <a:r>
              <a:rPr lang="en-US" sz="2000" b="1" dirty="0">
                <a:solidFill>
                  <a:schemeClr val="accent2">
                    <a:lumMod val="50000"/>
                  </a:schemeClr>
                </a:solidFill>
              </a:rPr>
              <a:t>The peer sees the possibility of change, but is ambivalent or uncertain</a:t>
            </a:r>
          </a:p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D900F87-834F-4E69-A465-23FE5A9F90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4521" y="2970516"/>
            <a:ext cx="2400905" cy="2090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0326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Five Stages in the Change Process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2160589"/>
            <a:ext cx="9404070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/>
              <a:t>Stage Three</a:t>
            </a:r>
          </a:p>
          <a:p>
            <a:pPr marL="0" indent="0">
              <a:buNone/>
            </a:pPr>
            <a:endParaRPr lang="en-US" sz="3200" b="1" dirty="0"/>
          </a:p>
          <a:p>
            <a:pPr marL="0" indent="0">
              <a:buNone/>
            </a:pPr>
            <a:r>
              <a:rPr lang="en-US" sz="3200" b="1" dirty="0"/>
              <a:t>                                                                       </a:t>
            </a:r>
            <a:endParaRPr 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4252824" y="2428490"/>
            <a:ext cx="3582838" cy="3612872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410973" y="3144731"/>
            <a:ext cx="337005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Preparation</a:t>
            </a:r>
            <a:endParaRPr lang="en-US" sz="2800" dirty="0">
              <a:solidFill>
                <a:schemeClr val="accent4">
                  <a:lumMod val="50000"/>
                </a:schemeClr>
              </a:solidFill>
            </a:endParaRPr>
          </a:p>
          <a:p>
            <a:pPr algn="ctr"/>
            <a:endParaRPr lang="en-US" sz="2000" dirty="0"/>
          </a:p>
          <a:p>
            <a:pPr algn="ctr"/>
            <a:r>
              <a:rPr lang="en-US" sz="2000" b="1" dirty="0">
                <a:solidFill>
                  <a:schemeClr val="accent2">
                    <a:lumMod val="50000"/>
                  </a:schemeClr>
                </a:solidFill>
              </a:rPr>
              <a:t>The peer is committed to change but is still considering what to do.</a:t>
            </a:r>
          </a:p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877E5B7-7D03-4E89-A2E6-C956D054D9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0886" y="3033084"/>
            <a:ext cx="2230376" cy="2723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1534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Five Stages in the Change Process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886309"/>
            <a:ext cx="9404070" cy="43620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/>
              <a:t>Stage Four</a:t>
            </a:r>
          </a:p>
          <a:p>
            <a:pPr marL="0" indent="0">
              <a:buNone/>
            </a:pPr>
            <a:endParaRPr lang="en-US" sz="3200" b="1" dirty="0"/>
          </a:p>
          <a:p>
            <a:pPr marL="0" indent="0">
              <a:buNone/>
            </a:pPr>
            <a:r>
              <a:rPr lang="en-US" sz="3200" b="1" dirty="0"/>
              <a:t>                                                                       </a:t>
            </a:r>
            <a:endParaRPr 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4252824" y="2428490"/>
            <a:ext cx="3582838" cy="3612872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410973" y="3144731"/>
            <a:ext cx="3370053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Action</a:t>
            </a:r>
            <a:endParaRPr lang="en-US" sz="2800" dirty="0">
              <a:solidFill>
                <a:schemeClr val="accent4">
                  <a:lumMod val="50000"/>
                </a:schemeClr>
              </a:solidFill>
            </a:endParaRPr>
          </a:p>
          <a:p>
            <a:pPr algn="ctr"/>
            <a:endParaRPr lang="en-US" sz="2000" dirty="0"/>
          </a:p>
          <a:p>
            <a:pPr algn="ctr"/>
            <a:r>
              <a:rPr lang="en-US" sz="2000" b="1" dirty="0">
                <a:solidFill>
                  <a:schemeClr val="accent2">
                    <a:lumMod val="50000"/>
                  </a:schemeClr>
                </a:solidFill>
              </a:rPr>
              <a:t>The peer is taking steps toward change but has not stabilized in the change process. </a:t>
            </a:r>
          </a:p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FD6F284-C209-433D-8458-971D29025E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9455" y="2761146"/>
            <a:ext cx="2537147" cy="2722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4963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Five Stages in the Change Process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886309"/>
            <a:ext cx="9404070" cy="43620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/>
              <a:t>Stage Five</a:t>
            </a:r>
            <a:endParaRPr lang="en-US" sz="3200" b="1" dirty="0"/>
          </a:p>
          <a:p>
            <a:pPr marL="0" indent="0">
              <a:buNone/>
            </a:pPr>
            <a:endParaRPr lang="en-US" sz="3200" b="1" dirty="0"/>
          </a:p>
          <a:p>
            <a:pPr marL="0" indent="0">
              <a:buNone/>
            </a:pPr>
            <a:r>
              <a:rPr lang="en-US" sz="3200" b="1" dirty="0"/>
              <a:t>                                                                       </a:t>
            </a:r>
            <a:endParaRPr 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4252824" y="2428490"/>
            <a:ext cx="3582838" cy="3612872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410973" y="3144731"/>
            <a:ext cx="3370053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Maintenance</a:t>
            </a:r>
            <a:endParaRPr lang="en-US" sz="2800" dirty="0">
              <a:solidFill>
                <a:schemeClr val="accent4">
                  <a:lumMod val="50000"/>
                </a:schemeClr>
              </a:solidFill>
            </a:endParaRPr>
          </a:p>
          <a:p>
            <a:pPr algn="ctr"/>
            <a:endParaRPr lang="en-US" sz="2000" dirty="0"/>
          </a:p>
          <a:p>
            <a:pPr algn="ctr"/>
            <a:r>
              <a:rPr lang="en-US" sz="2000" b="1" dirty="0">
                <a:solidFill>
                  <a:schemeClr val="accent2">
                    <a:lumMod val="50000"/>
                  </a:schemeClr>
                </a:solidFill>
              </a:rPr>
              <a:t>The peer has achieved a goal or goals and is working to maintain change.</a:t>
            </a:r>
          </a:p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B82260A-429C-47DA-89C6-3951107596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3488" y="2812224"/>
            <a:ext cx="2450844" cy="3151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6908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8CA7BFD8-06BB-4DE6-80DC-9D88196C00D0}"/>
              </a:ext>
            </a:extLst>
          </p:cNvPr>
          <p:cNvSpPr/>
          <p:nvPr/>
        </p:nvSpPr>
        <p:spPr>
          <a:xfrm>
            <a:off x="3260786" y="1938068"/>
            <a:ext cx="3099758" cy="2363638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Disabling Power of a Behavioral Health Disorder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5FCBE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Stigma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Symptoms/Triggers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Side Effects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Self Image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6563934A-EA90-4F5B-836B-1FD0983080FB}"/>
              </a:ext>
            </a:extLst>
          </p:cNvPr>
          <p:cNvSpPr/>
          <p:nvPr/>
        </p:nvSpPr>
        <p:spPr>
          <a:xfrm>
            <a:off x="1184694" y="759124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41E79C7-66FA-45A7-8503-CDFB1A90A560}"/>
              </a:ext>
            </a:extLst>
          </p:cNvPr>
          <p:cNvSpPr txBox="1"/>
          <p:nvPr/>
        </p:nvSpPr>
        <p:spPr>
          <a:xfrm>
            <a:off x="1529751" y="1098430"/>
            <a:ext cx="14147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Impact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Of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Illness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“Overwhelmed”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B433FC9-4CA3-43CB-ABCC-BED8E25D2B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175" y="759124"/>
            <a:ext cx="724772" cy="630858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24C55DFB-8903-411A-831F-B5354BE54FB9}"/>
              </a:ext>
            </a:extLst>
          </p:cNvPr>
          <p:cNvSpPr/>
          <p:nvPr/>
        </p:nvSpPr>
        <p:spPr>
          <a:xfrm>
            <a:off x="5509406" y="550344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C02D07F-000C-44A4-AD76-142164B3DE96}"/>
              </a:ext>
            </a:extLst>
          </p:cNvPr>
          <p:cNvSpPr txBox="1"/>
          <p:nvPr/>
        </p:nvSpPr>
        <p:spPr>
          <a:xfrm>
            <a:off x="5867157" y="841891"/>
            <a:ext cx="12985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Life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Is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Limited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“Given Int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o”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C28A97-1577-4917-BF00-63C76A518B74}"/>
              </a:ext>
            </a:extLst>
          </p:cNvPr>
          <p:cNvSpPr txBox="1"/>
          <p:nvPr/>
        </p:nvSpPr>
        <p:spPr>
          <a:xfrm>
            <a:off x="523336" y="212785"/>
            <a:ext cx="4514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There are times in a person’s life when…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4797BBA-FD8C-4386-8B64-7C1BA75B055E}"/>
              </a:ext>
            </a:extLst>
          </p:cNvPr>
          <p:cNvSpPr/>
          <p:nvPr/>
        </p:nvSpPr>
        <p:spPr>
          <a:xfrm>
            <a:off x="7196721" y="3083127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4143579-EDBC-46BC-8D09-A357AC95A900}"/>
              </a:ext>
            </a:extLst>
          </p:cNvPr>
          <p:cNvSpPr txBox="1"/>
          <p:nvPr/>
        </p:nvSpPr>
        <p:spPr>
          <a:xfrm>
            <a:off x="7311740" y="3429000"/>
            <a:ext cx="18460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Change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Is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Possible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“Questioning”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320276B-0BB0-4893-84D9-74CC24E3BE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9021" y="2844890"/>
            <a:ext cx="1017621" cy="822348"/>
          </a:xfrm>
          <a:prstGeom prst="rect">
            <a:avLst/>
          </a:prstGeom>
        </p:spPr>
      </p:pic>
      <p:pic>
        <p:nvPicPr>
          <p:cNvPr id="13" name="Picture 12" descr="A picture containing thing&#10;&#10;Description generated with high confidence">
            <a:extLst>
              <a:ext uri="{FF2B5EF4-FFF2-40B4-BE49-F238E27FC236}">
                <a16:creationId xmlns:a16="http://schemas.microsoft.com/office/drawing/2014/main" id="{2ED24100-96C5-4B0E-ACC6-A5308C0540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4786" y="385309"/>
            <a:ext cx="888373" cy="820637"/>
          </a:xfrm>
          <a:prstGeom prst="rect">
            <a:avLst/>
          </a:prstGeom>
        </p:spPr>
      </p:pic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4A417F5E-D699-466E-82F4-687FE2DCB247}"/>
              </a:ext>
            </a:extLst>
          </p:cNvPr>
          <p:cNvCxnSpPr/>
          <p:nvPr/>
        </p:nvCxnSpPr>
        <p:spPr>
          <a:xfrm flipV="1">
            <a:off x="3260786" y="1288211"/>
            <a:ext cx="2248620" cy="15527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8E1BCC22-2ECE-42EE-A0A2-056CC114F4A2}"/>
              </a:ext>
            </a:extLst>
          </p:cNvPr>
          <p:cNvCxnSpPr>
            <a:stCxn id="8" idx="5"/>
            <a:endCxn id="10" idx="0"/>
          </p:cNvCxnSpPr>
          <p:nvPr/>
        </p:nvCxnSpPr>
        <p:spPr>
          <a:xfrm>
            <a:off x="7281461" y="1983695"/>
            <a:ext cx="953306" cy="109943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>
            <a:extLst>
              <a:ext uri="{FF2B5EF4-FFF2-40B4-BE49-F238E27FC236}">
                <a16:creationId xmlns:a16="http://schemas.microsoft.com/office/drawing/2014/main" id="{7D884343-AA62-4E99-81C8-86EF13ED6BB1}"/>
              </a:ext>
            </a:extLst>
          </p:cNvPr>
          <p:cNvSpPr/>
          <p:nvPr/>
        </p:nvSpPr>
        <p:spPr>
          <a:xfrm>
            <a:off x="4105589" y="4796287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3ED74D9-8C6A-43BE-86BC-AD6557EBC28C}"/>
              </a:ext>
            </a:extLst>
          </p:cNvPr>
          <p:cNvSpPr txBox="1"/>
          <p:nvPr/>
        </p:nvSpPr>
        <p:spPr>
          <a:xfrm>
            <a:off x="4422475" y="5135592"/>
            <a:ext cx="14757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Commitment</a:t>
            </a:r>
          </a:p>
          <a:p>
            <a:pPr algn="ctr"/>
            <a:r>
              <a:rPr lang="en-US" sz="1200" b="1" dirty="0"/>
              <a:t>To </a:t>
            </a:r>
          </a:p>
          <a:p>
            <a:pPr algn="ctr"/>
            <a:r>
              <a:rPr lang="en-US" sz="1200" b="1" dirty="0"/>
              <a:t>Change</a:t>
            </a:r>
          </a:p>
          <a:p>
            <a:pPr algn="ctr"/>
            <a:endParaRPr lang="en-US" sz="1200" b="1" dirty="0"/>
          </a:p>
          <a:p>
            <a:pPr algn="ctr"/>
            <a:r>
              <a:rPr lang="en-US" sz="1200" b="1" dirty="0">
                <a:solidFill>
                  <a:srgbClr val="7030A0"/>
                </a:solidFill>
              </a:rPr>
              <a:t>“Challenging”</a:t>
            </a:r>
          </a:p>
        </p:txBody>
      </p:sp>
      <p:pic>
        <p:nvPicPr>
          <p:cNvPr id="18" name="Picture 17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F7F88B36-C039-4D46-9506-F0468D0DDE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98646" y="4635260"/>
            <a:ext cx="836738" cy="806311"/>
          </a:xfrm>
          <a:prstGeom prst="rect">
            <a:avLst/>
          </a:prstGeom>
        </p:spPr>
      </p:pic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74C4B6CB-48AA-4D31-84D0-28528694C48B}"/>
              </a:ext>
            </a:extLst>
          </p:cNvPr>
          <p:cNvCxnSpPr>
            <a:stCxn id="15" idx="6"/>
            <a:endCxn id="10" idx="3"/>
          </p:cNvCxnSpPr>
          <p:nvPr/>
        </p:nvCxnSpPr>
        <p:spPr>
          <a:xfrm flipV="1">
            <a:off x="6181681" y="4516478"/>
            <a:ext cx="1319077" cy="111944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E7ABC383-7F6D-4516-852F-E5192F38414D}"/>
              </a:ext>
            </a:extLst>
          </p:cNvPr>
          <p:cNvSpPr/>
          <p:nvPr/>
        </p:nvSpPr>
        <p:spPr>
          <a:xfrm>
            <a:off x="607901" y="3717985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2D33E22-8A4C-4B07-89E5-FEE047D26FD4}"/>
              </a:ext>
            </a:extLst>
          </p:cNvPr>
          <p:cNvSpPr txBox="1"/>
          <p:nvPr/>
        </p:nvSpPr>
        <p:spPr>
          <a:xfrm>
            <a:off x="845389" y="4083170"/>
            <a:ext cx="14881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Actions</a:t>
            </a:r>
          </a:p>
          <a:p>
            <a:pPr algn="ctr"/>
            <a:r>
              <a:rPr lang="en-US" sz="1200" b="1" dirty="0"/>
              <a:t>For</a:t>
            </a:r>
          </a:p>
          <a:p>
            <a:pPr algn="ctr"/>
            <a:r>
              <a:rPr lang="en-US" sz="1200" b="1" dirty="0"/>
              <a:t>Change</a:t>
            </a:r>
          </a:p>
          <a:p>
            <a:pPr algn="ctr"/>
            <a:endParaRPr lang="en-US" sz="1200" b="1" dirty="0"/>
          </a:p>
          <a:p>
            <a:pPr algn="ctr"/>
            <a:r>
              <a:rPr lang="en-US" sz="1200" b="1" dirty="0">
                <a:solidFill>
                  <a:srgbClr val="7030A0"/>
                </a:solidFill>
              </a:rPr>
              <a:t>“Moving Beyond”</a:t>
            </a:r>
          </a:p>
        </p:txBody>
      </p:sp>
      <p:pic>
        <p:nvPicPr>
          <p:cNvPr id="21" name="Picture 20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426D489C-14A5-4E7B-A25B-6EA9A3C59E1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06006" y="3383358"/>
            <a:ext cx="966384" cy="823019"/>
          </a:xfrm>
          <a:prstGeom prst="rect">
            <a:avLst/>
          </a:prstGeom>
        </p:spPr>
      </p:pic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727D59C1-FDE5-4234-AC87-BC5E6DA17B14}"/>
              </a:ext>
            </a:extLst>
          </p:cNvPr>
          <p:cNvCxnSpPr>
            <a:cxnSpLocks/>
            <a:stCxn id="15" idx="2"/>
            <a:endCxn id="20" idx="5"/>
          </p:cNvCxnSpPr>
          <p:nvPr/>
        </p:nvCxnSpPr>
        <p:spPr>
          <a:xfrm flipH="1" flipV="1">
            <a:off x="2379956" y="5151336"/>
            <a:ext cx="1725633" cy="484589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ACE4BF0D-5F3F-42D4-9588-6297DEB6A006}"/>
              </a:ext>
            </a:extLst>
          </p:cNvPr>
          <p:cNvCxnSpPr>
            <a:stCxn id="20" idx="1"/>
            <a:endCxn id="4" idx="3"/>
          </p:cNvCxnSpPr>
          <p:nvPr/>
        </p:nvCxnSpPr>
        <p:spPr>
          <a:xfrm flipV="1">
            <a:off x="911938" y="2192475"/>
            <a:ext cx="576793" cy="177143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8B316693-B32B-403B-B9D4-9EAEEFCA0928}"/>
              </a:ext>
            </a:extLst>
          </p:cNvPr>
          <p:cNvSpPr txBox="1"/>
          <p:nvPr/>
        </p:nvSpPr>
        <p:spPr>
          <a:xfrm>
            <a:off x="5037826" y="39477"/>
            <a:ext cx="48998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5 Stages of Recovery/ Stages of Change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26D878F3-FB9F-4DF3-B07D-6302F332B2EF}"/>
              </a:ext>
            </a:extLst>
          </p:cNvPr>
          <p:cNvCxnSpPr/>
          <p:nvPr/>
        </p:nvCxnSpPr>
        <p:spPr>
          <a:xfrm flipV="1">
            <a:off x="3979653" y="582117"/>
            <a:ext cx="1834551" cy="807865"/>
          </a:xfrm>
          <a:prstGeom prst="straightConnector1">
            <a:avLst/>
          </a:prstGeom>
          <a:ln w="952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D870EFB8-AB12-492C-B8FA-67AB6AD17671}"/>
              </a:ext>
            </a:extLst>
          </p:cNvPr>
          <p:cNvSpPr txBox="1"/>
          <p:nvPr/>
        </p:nvSpPr>
        <p:spPr>
          <a:xfrm rot="20171606">
            <a:off x="3984256" y="634500"/>
            <a:ext cx="1700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? Of Identity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024394EB-79BC-4139-BE59-20AD59096289}"/>
              </a:ext>
            </a:extLst>
          </p:cNvPr>
          <p:cNvCxnSpPr/>
          <p:nvPr/>
        </p:nvCxnSpPr>
        <p:spPr>
          <a:xfrm flipV="1">
            <a:off x="7666008" y="1443487"/>
            <a:ext cx="1926566" cy="994912"/>
          </a:xfrm>
          <a:prstGeom prst="straightConnector1">
            <a:avLst/>
          </a:prstGeom>
          <a:ln w="952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70AA62AD-8BF8-4A73-940F-87A984BC092B}"/>
              </a:ext>
            </a:extLst>
          </p:cNvPr>
          <p:cNvSpPr txBox="1"/>
          <p:nvPr/>
        </p:nvSpPr>
        <p:spPr>
          <a:xfrm rot="19910666">
            <a:off x="7612411" y="1511543"/>
            <a:ext cx="2313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? Of </a:t>
            </a:r>
            <a:r>
              <a:rPr lang="en-US" dirty="0" err="1">
                <a:solidFill>
                  <a:srgbClr val="C00000"/>
                </a:solidFill>
              </a:rPr>
              <a:t>Possiblity</a:t>
            </a:r>
            <a:endParaRPr lang="en-US" dirty="0">
              <a:solidFill>
                <a:srgbClr val="C00000"/>
              </a:solidFill>
            </a:endParaRP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969D960-84A6-432A-BD2D-A17F310B18AF}"/>
              </a:ext>
            </a:extLst>
          </p:cNvPr>
          <p:cNvCxnSpPr/>
          <p:nvPr/>
        </p:nvCxnSpPr>
        <p:spPr>
          <a:xfrm>
            <a:off x="6832121" y="5098833"/>
            <a:ext cx="1731034" cy="1008669"/>
          </a:xfrm>
          <a:prstGeom prst="straightConnector1">
            <a:avLst/>
          </a:prstGeom>
          <a:ln w="952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106D1F65-EE6C-4C15-8FD8-7D871956A55E}"/>
              </a:ext>
            </a:extLst>
          </p:cNvPr>
          <p:cNvSpPr txBox="1"/>
          <p:nvPr/>
        </p:nvSpPr>
        <p:spPr>
          <a:xfrm rot="1895418">
            <a:off x="7035908" y="5332014"/>
            <a:ext cx="19920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? Of Risk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1633A0E8-1E5D-4B4A-9E03-62B3D44895C4}"/>
              </a:ext>
            </a:extLst>
          </p:cNvPr>
          <p:cNvCxnSpPr/>
          <p:nvPr/>
        </p:nvCxnSpPr>
        <p:spPr>
          <a:xfrm flipH="1">
            <a:off x="1360861" y="5464018"/>
            <a:ext cx="2116348" cy="1236453"/>
          </a:xfrm>
          <a:prstGeom prst="straightConnector1">
            <a:avLst/>
          </a:prstGeom>
          <a:ln w="952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23B4FB9B-9819-4605-A74B-7B6A10FD39C7}"/>
              </a:ext>
            </a:extLst>
          </p:cNvPr>
          <p:cNvSpPr txBox="1"/>
          <p:nvPr/>
        </p:nvSpPr>
        <p:spPr>
          <a:xfrm rot="19744682">
            <a:off x="925131" y="5890337"/>
            <a:ext cx="1911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      </a:t>
            </a:r>
            <a:r>
              <a:rPr lang="en-US" dirty="0">
                <a:solidFill>
                  <a:srgbClr val="C00000"/>
                </a:solidFill>
              </a:rPr>
              <a:t>? Of Support </a:t>
            </a:r>
            <a:endParaRPr lang="en-US" dirty="0"/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F33F2354-61BB-4D11-96DD-2390BCA325B2}"/>
              </a:ext>
            </a:extLst>
          </p:cNvPr>
          <p:cNvCxnSpPr>
            <a:cxnSpLocks/>
          </p:cNvCxnSpPr>
          <p:nvPr/>
        </p:nvCxnSpPr>
        <p:spPr>
          <a:xfrm flipV="1">
            <a:off x="1184694" y="2639683"/>
            <a:ext cx="2076092" cy="609600"/>
          </a:xfrm>
          <a:prstGeom prst="straightConnector1">
            <a:avLst/>
          </a:prstGeom>
          <a:ln w="952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B603A450-084C-4589-84E1-90C12DF16740}"/>
              </a:ext>
            </a:extLst>
          </p:cNvPr>
          <p:cNvSpPr txBox="1"/>
          <p:nvPr/>
        </p:nvSpPr>
        <p:spPr>
          <a:xfrm rot="20698577">
            <a:off x="1182171" y="2549767"/>
            <a:ext cx="22263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? Of </a:t>
            </a:r>
            <a:r>
              <a:rPr lang="en-US" i="1" dirty="0">
                <a:solidFill>
                  <a:srgbClr val="C00000"/>
                </a:solidFill>
              </a:rPr>
              <a:t>Responsibility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79983C51-2B74-40E2-B670-80AC3309670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32217" y="564770"/>
            <a:ext cx="845070" cy="727012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B54BF274-E15C-46A9-82C4-1C4004D8705B}"/>
              </a:ext>
            </a:extLst>
          </p:cNvPr>
          <p:cNvSpPr txBox="1"/>
          <p:nvPr/>
        </p:nvSpPr>
        <p:spPr>
          <a:xfrm>
            <a:off x="3574324" y="455850"/>
            <a:ext cx="14530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precontemplation</a:t>
            </a:r>
          </a:p>
        </p:txBody>
      </p:sp>
    </p:spTree>
    <p:extLst>
      <p:ext uri="{BB962C8B-B14F-4D97-AF65-F5344CB8AC3E}">
        <p14:creationId xmlns:p14="http://schemas.microsoft.com/office/powerpoint/2010/main" val="18312312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8CA7BFD8-06BB-4DE6-80DC-9D88196C00D0}"/>
              </a:ext>
            </a:extLst>
          </p:cNvPr>
          <p:cNvSpPr/>
          <p:nvPr/>
        </p:nvSpPr>
        <p:spPr>
          <a:xfrm>
            <a:off x="3260786" y="1938068"/>
            <a:ext cx="3099758" cy="2363638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Disabling Power of a Behavioral Health Disorder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5FCBE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Stigma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Symptoms/Triggers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Side Effects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Self Image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6563934A-EA90-4F5B-836B-1FD0983080FB}"/>
              </a:ext>
            </a:extLst>
          </p:cNvPr>
          <p:cNvSpPr/>
          <p:nvPr/>
        </p:nvSpPr>
        <p:spPr>
          <a:xfrm>
            <a:off x="1184694" y="759124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41E79C7-66FA-45A7-8503-CDFB1A90A560}"/>
              </a:ext>
            </a:extLst>
          </p:cNvPr>
          <p:cNvSpPr txBox="1"/>
          <p:nvPr/>
        </p:nvSpPr>
        <p:spPr>
          <a:xfrm>
            <a:off x="1529751" y="1098430"/>
            <a:ext cx="14147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Impact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Of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Illness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“Overwhelmed”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B433FC9-4CA3-43CB-ABCC-BED8E25D2B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175" y="759124"/>
            <a:ext cx="724772" cy="630858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24C55DFB-8903-411A-831F-B5354BE54FB9}"/>
              </a:ext>
            </a:extLst>
          </p:cNvPr>
          <p:cNvSpPr/>
          <p:nvPr/>
        </p:nvSpPr>
        <p:spPr>
          <a:xfrm>
            <a:off x="5509406" y="550344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C02D07F-000C-44A4-AD76-142164B3DE96}"/>
              </a:ext>
            </a:extLst>
          </p:cNvPr>
          <p:cNvSpPr txBox="1"/>
          <p:nvPr/>
        </p:nvSpPr>
        <p:spPr>
          <a:xfrm>
            <a:off x="5867157" y="841891"/>
            <a:ext cx="12985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Life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Is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Limited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“Given Int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o”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C28A97-1577-4917-BF00-63C76A518B74}"/>
              </a:ext>
            </a:extLst>
          </p:cNvPr>
          <p:cNvSpPr txBox="1"/>
          <p:nvPr/>
        </p:nvSpPr>
        <p:spPr>
          <a:xfrm>
            <a:off x="523336" y="212785"/>
            <a:ext cx="4514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There are times in a person’s life when…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4797BBA-FD8C-4386-8B64-7C1BA75B055E}"/>
              </a:ext>
            </a:extLst>
          </p:cNvPr>
          <p:cNvSpPr/>
          <p:nvPr/>
        </p:nvSpPr>
        <p:spPr>
          <a:xfrm>
            <a:off x="7196721" y="3083127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4143579-EDBC-46BC-8D09-A357AC95A900}"/>
              </a:ext>
            </a:extLst>
          </p:cNvPr>
          <p:cNvSpPr txBox="1"/>
          <p:nvPr/>
        </p:nvSpPr>
        <p:spPr>
          <a:xfrm>
            <a:off x="7311740" y="3429000"/>
            <a:ext cx="18460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Change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Is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Possible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“Questioning”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320276B-0BB0-4893-84D9-74CC24E3BE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9021" y="2844890"/>
            <a:ext cx="1017621" cy="822348"/>
          </a:xfrm>
          <a:prstGeom prst="rect">
            <a:avLst/>
          </a:prstGeom>
        </p:spPr>
      </p:pic>
      <p:pic>
        <p:nvPicPr>
          <p:cNvPr id="13" name="Picture 12" descr="A picture containing thing&#10;&#10;Description generated with high confidence">
            <a:extLst>
              <a:ext uri="{FF2B5EF4-FFF2-40B4-BE49-F238E27FC236}">
                <a16:creationId xmlns:a16="http://schemas.microsoft.com/office/drawing/2014/main" id="{2ED24100-96C5-4B0E-ACC6-A5308C0540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4786" y="385309"/>
            <a:ext cx="888373" cy="820637"/>
          </a:xfrm>
          <a:prstGeom prst="rect">
            <a:avLst/>
          </a:prstGeom>
        </p:spPr>
      </p:pic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4A417F5E-D699-466E-82F4-687FE2DCB247}"/>
              </a:ext>
            </a:extLst>
          </p:cNvPr>
          <p:cNvCxnSpPr/>
          <p:nvPr/>
        </p:nvCxnSpPr>
        <p:spPr>
          <a:xfrm flipV="1">
            <a:off x="3260786" y="1288211"/>
            <a:ext cx="2248620" cy="15527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8E1BCC22-2ECE-42EE-A0A2-056CC114F4A2}"/>
              </a:ext>
            </a:extLst>
          </p:cNvPr>
          <p:cNvCxnSpPr>
            <a:stCxn id="8" idx="5"/>
            <a:endCxn id="10" idx="0"/>
          </p:cNvCxnSpPr>
          <p:nvPr/>
        </p:nvCxnSpPr>
        <p:spPr>
          <a:xfrm>
            <a:off x="7281461" y="1983695"/>
            <a:ext cx="953306" cy="109943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>
            <a:extLst>
              <a:ext uri="{FF2B5EF4-FFF2-40B4-BE49-F238E27FC236}">
                <a16:creationId xmlns:a16="http://schemas.microsoft.com/office/drawing/2014/main" id="{7D884343-AA62-4E99-81C8-86EF13ED6BB1}"/>
              </a:ext>
            </a:extLst>
          </p:cNvPr>
          <p:cNvSpPr/>
          <p:nvPr/>
        </p:nvSpPr>
        <p:spPr>
          <a:xfrm>
            <a:off x="4105589" y="4796287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3ED74D9-8C6A-43BE-86BC-AD6557EBC28C}"/>
              </a:ext>
            </a:extLst>
          </p:cNvPr>
          <p:cNvSpPr txBox="1"/>
          <p:nvPr/>
        </p:nvSpPr>
        <p:spPr>
          <a:xfrm>
            <a:off x="4422475" y="5135592"/>
            <a:ext cx="14757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Commitment</a:t>
            </a:r>
          </a:p>
          <a:p>
            <a:pPr algn="ctr"/>
            <a:r>
              <a:rPr lang="en-US" sz="1200" b="1" dirty="0"/>
              <a:t>To </a:t>
            </a:r>
          </a:p>
          <a:p>
            <a:pPr algn="ctr"/>
            <a:r>
              <a:rPr lang="en-US" sz="1200" b="1" dirty="0"/>
              <a:t>Change</a:t>
            </a:r>
          </a:p>
          <a:p>
            <a:pPr algn="ctr"/>
            <a:endParaRPr lang="en-US" sz="1200" b="1" dirty="0"/>
          </a:p>
          <a:p>
            <a:pPr algn="ctr"/>
            <a:r>
              <a:rPr lang="en-US" sz="1200" b="1" dirty="0">
                <a:solidFill>
                  <a:srgbClr val="7030A0"/>
                </a:solidFill>
              </a:rPr>
              <a:t>“Challenging”</a:t>
            </a:r>
          </a:p>
        </p:txBody>
      </p:sp>
      <p:pic>
        <p:nvPicPr>
          <p:cNvPr id="18" name="Picture 17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F7F88B36-C039-4D46-9506-F0468D0DDE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98646" y="4635260"/>
            <a:ext cx="836738" cy="806311"/>
          </a:xfrm>
          <a:prstGeom prst="rect">
            <a:avLst/>
          </a:prstGeom>
        </p:spPr>
      </p:pic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74C4B6CB-48AA-4D31-84D0-28528694C48B}"/>
              </a:ext>
            </a:extLst>
          </p:cNvPr>
          <p:cNvCxnSpPr>
            <a:stCxn id="15" idx="6"/>
            <a:endCxn id="10" idx="3"/>
          </p:cNvCxnSpPr>
          <p:nvPr/>
        </p:nvCxnSpPr>
        <p:spPr>
          <a:xfrm flipV="1">
            <a:off x="6181681" y="4516478"/>
            <a:ext cx="1319077" cy="111944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E7ABC383-7F6D-4516-852F-E5192F38414D}"/>
              </a:ext>
            </a:extLst>
          </p:cNvPr>
          <p:cNvSpPr/>
          <p:nvPr/>
        </p:nvSpPr>
        <p:spPr>
          <a:xfrm>
            <a:off x="607901" y="3717985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2D33E22-8A4C-4B07-89E5-FEE047D26FD4}"/>
              </a:ext>
            </a:extLst>
          </p:cNvPr>
          <p:cNvSpPr txBox="1"/>
          <p:nvPr/>
        </p:nvSpPr>
        <p:spPr>
          <a:xfrm>
            <a:off x="845389" y="4083170"/>
            <a:ext cx="14881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Actions</a:t>
            </a:r>
          </a:p>
          <a:p>
            <a:pPr algn="ctr"/>
            <a:r>
              <a:rPr lang="en-US" sz="1200" b="1" dirty="0"/>
              <a:t>For</a:t>
            </a:r>
          </a:p>
          <a:p>
            <a:pPr algn="ctr"/>
            <a:r>
              <a:rPr lang="en-US" sz="1200" b="1" dirty="0"/>
              <a:t>Change</a:t>
            </a:r>
          </a:p>
          <a:p>
            <a:pPr algn="ctr"/>
            <a:endParaRPr lang="en-US" sz="1200" b="1" dirty="0"/>
          </a:p>
          <a:p>
            <a:pPr algn="ctr"/>
            <a:r>
              <a:rPr lang="en-US" sz="1200" b="1" dirty="0">
                <a:solidFill>
                  <a:srgbClr val="7030A0"/>
                </a:solidFill>
              </a:rPr>
              <a:t>“Moving Beyond”</a:t>
            </a:r>
          </a:p>
        </p:txBody>
      </p:sp>
      <p:pic>
        <p:nvPicPr>
          <p:cNvPr id="21" name="Picture 20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426D489C-14A5-4E7B-A25B-6EA9A3C59E1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06006" y="3383358"/>
            <a:ext cx="966384" cy="823019"/>
          </a:xfrm>
          <a:prstGeom prst="rect">
            <a:avLst/>
          </a:prstGeom>
        </p:spPr>
      </p:pic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727D59C1-FDE5-4234-AC87-BC5E6DA17B14}"/>
              </a:ext>
            </a:extLst>
          </p:cNvPr>
          <p:cNvCxnSpPr>
            <a:cxnSpLocks/>
            <a:stCxn id="15" idx="2"/>
            <a:endCxn id="20" idx="5"/>
          </p:cNvCxnSpPr>
          <p:nvPr/>
        </p:nvCxnSpPr>
        <p:spPr>
          <a:xfrm flipH="1" flipV="1">
            <a:off x="2379956" y="5151336"/>
            <a:ext cx="1725633" cy="484589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ACE4BF0D-5F3F-42D4-9588-6297DEB6A006}"/>
              </a:ext>
            </a:extLst>
          </p:cNvPr>
          <p:cNvCxnSpPr>
            <a:stCxn id="20" idx="1"/>
            <a:endCxn id="4" idx="3"/>
          </p:cNvCxnSpPr>
          <p:nvPr/>
        </p:nvCxnSpPr>
        <p:spPr>
          <a:xfrm flipV="1">
            <a:off x="911938" y="2192475"/>
            <a:ext cx="576793" cy="177143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8B316693-B32B-403B-B9D4-9EAEEFCA0928}"/>
              </a:ext>
            </a:extLst>
          </p:cNvPr>
          <p:cNvSpPr txBox="1"/>
          <p:nvPr/>
        </p:nvSpPr>
        <p:spPr>
          <a:xfrm>
            <a:off x="5037826" y="39477"/>
            <a:ext cx="48998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5 Stages of Recovery/ Stages of Change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26D878F3-FB9F-4DF3-B07D-6302F332B2EF}"/>
              </a:ext>
            </a:extLst>
          </p:cNvPr>
          <p:cNvCxnSpPr/>
          <p:nvPr/>
        </p:nvCxnSpPr>
        <p:spPr>
          <a:xfrm flipV="1">
            <a:off x="3979653" y="582117"/>
            <a:ext cx="1834551" cy="807865"/>
          </a:xfrm>
          <a:prstGeom prst="straightConnector1">
            <a:avLst/>
          </a:prstGeom>
          <a:ln w="952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D870EFB8-AB12-492C-B8FA-67AB6AD17671}"/>
              </a:ext>
            </a:extLst>
          </p:cNvPr>
          <p:cNvSpPr txBox="1"/>
          <p:nvPr/>
        </p:nvSpPr>
        <p:spPr>
          <a:xfrm rot="20171606">
            <a:off x="3984256" y="634500"/>
            <a:ext cx="1700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? Of Identity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024394EB-79BC-4139-BE59-20AD59096289}"/>
              </a:ext>
            </a:extLst>
          </p:cNvPr>
          <p:cNvCxnSpPr/>
          <p:nvPr/>
        </p:nvCxnSpPr>
        <p:spPr>
          <a:xfrm flipV="1">
            <a:off x="7666008" y="1443487"/>
            <a:ext cx="1926566" cy="994912"/>
          </a:xfrm>
          <a:prstGeom prst="straightConnector1">
            <a:avLst/>
          </a:prstGeom>
          <a:ln w="952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70AA62AD-8BF8-4A73-940F-87A984BC092B}"/>
              </a:ext>
            </a:extLst>
          </p:cNvPr>
          <p:cNvSpPr txBox="1"/>
          <p:nvPr/>
        </p:nvSpPr>
        <p:spPr>
          <a:xfrm rot="19910666">
            <a:off x="7612411" y="1511543"/>
            <a:ext cx="2313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? Of </a:t>
            </a:r>
            <a:r>
              <a:rPr lang="en-US" dirty="0" err="1">
                <a:solidFill>
                  <a:srgbClr val="C00000"/>
                </a:solidFill>
              </a:rPr>
              <a:t>Possiblity</a:t>
            </a:r>
            <a:endParaRPr lang="en-US" dirty="0">
              <a:solidFill>
                <a:srgbClr val="C00000"/>
              </a:solidFill>
            </a:endParaRP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969D960-84A6-432A-BD2D-A17F310B18AF}"/>
              </a:ext>
            </a:extLst>
          </p:cNvPr>
          <p:cNvCxnSpPr/>
          <p:nvPr/>
        </p:nvCxnSpPr>
        <p:spPr>
          <a:xfrm>
            <a:off x="6832121" y="5098833"/>
            <a:ext cx="1731034" cy="1008669"/>
          </a:xfrm>
          <a:prstGeom prst="straightConnector1">
            <a:avLst/>
          </a:prstGeom>
          <a:ln w="952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106D1F65-EE6C-4C15-8FD8-7D871956A55E}"/>
              </a:ext>
            </a:extLst>
          </p:cNvPr>
          <p:cNvSpPr txBox="1"/>
          <p:nvPr/>
        </p:nvSpPr>
        <p:spPr>
          <a:xfrm rot="1895418">
            <a:off x="7035908" y="5332014"/>
            <a:ext cx="19920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? Of Risk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1633A0E8-1E5D-4B4A-9E03-62B3D44895C4}"/>
              </a:ext>
            </a:extLst>
          </p:cNvPr>
          <p:cNvCxnSpPr/>
          <p:nvPr/>
        </p:nvCxnSpPr>
        <p:spPr>
          <a:xfrm flipH="1">
            <a:off x="1360861" y="5464018"/>
            <a:ext cx="2116348" cy="1236453"/>
          </a:xfrm>
          <a:prstGeom prst="straightConnector1">
            <a:avLst/>
          </a:prstGeom>
          <a:ln w="952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23B4FB9B-9819-4605-A74B-7B6A10FD39C7}"/>
              </a:ext>
            </a:extLst>
          </p:cNvPr>
          <p:cNvSpPr txBox="1"/>
          <p:nvPr/>
        </p:nvSpPr>
        <p:spPr>
          <a:xfrm rot="19744682">
            <a:off x="925131" y="5890337"/>
            <a:ext cx="1911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      </a:t>
            </a:r>
            <a:r>
              <a:rPr lang="en-US" dirty="0">
                <a:solidFill>
                  <a:srgbClr val="C00000"/>
                </a:solidFill>
              </a:rPr>
              <a:t>? Of Support </a:t>
            </a:r>
            <a:endParaRPr lang="en-US" dirty="0"/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F33F2354-61BB-4D11-96DD-2390BCA325B2}"/>
              </a:ext>
            </a:extLst>
          </p:cNvPr>
          <p:cNvCxnSpPr>
            <a:cxnSpLocks/>
          </p:cNvCxnSpPr>
          <p:nvPr/>
        </p:nvCxnSpPr>
        <p:spPr>
          <a:xfrm flipV="1">
            <a:off x="1184694" y="2639683"/>
            <a:ext cx="2076092" cy="609600"/>
          </a:xfrm>
          <a:prstGeom prst="straightConnector1">
            <a:avLst/>
          </a:prstGeom>
          <a:ln w="952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B603A450-084C-4589-84E1-90C12DF16740}"/>
              </a:ext>
            </a:extLst>
          </p:cNvPr>
          <p:cNvSpPr txBox="1"/>
          <p:nvPr/>
        </p:nvSpPr>
        <p:spPr>
          <a:xfrm rot="20698577">
            <a:off x="1182171" y="2549767"/>
            <a:ext cx="22263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? Of </a:t>
            </a:r>
            <a:r>
              <a:rPr lang="en-US" i="1" dirty="0">
                <a:solidFill>
                  <a:srgbClr val="C00000"/>
                </a:solidFill>
              </a:rPr>
              <a:t>Responsibility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79983C51-2B74-40E2-B670-80AC3309670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32217" y="564770"/>
            <a:ext cx="845070" cy="727012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B54BF274-E15C-46A9-82C4-1C4004D8705B}"/>
              </a:ext>
            </a:extLst>
          </p:cNvPr>
          <p:cNvSpPr txBox="1"/>
          <p:nvPr/>
        </p:nvSpPr>
        <p:spPr>
          <a:xfrm>
            <a:off x="3574324" y="455850"/>
            <a:ext cx="14530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precontemplation</a:t>
            </a: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13C0D487-6EA7-4A5D-9BDA-05F5A4AACD5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15615" y="4211270"/>
            <a:ext cx="993375" cy="864931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AC0497A2-537C-47DE-99E6-40C9C25CF7A7}"/>
              </a:ext>
            </a:extLst>
          </p:cNvPr>
          <p:cNvSpPr txBox="1"/>
          <p:nvPr/>
        </p:nvSpPr>
        <p:spPr>
          <a:xfrm>
            <a:off x="8300139" y="4772163"/>
            <a:ext cx="12464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Contemplation</a:t>
            </a:r>
          </a:p>
        </p:txBody>
      </p:sp>
    </p:spTree>
    <p:extLst>
      <p:ext uri="{BB962C8B-B14F-4D97-AF65-F5344CB8AC3E}">
        <p14:creationId xmlns:p14="http://schemas.microsoft.com/office/powerpoint/2010/main" val="41051021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8CA7BFD8-06BB-4DE6-80DC-9D88196C00D0}"/>
              </a:ext>
            </a:extLst>
          </p:cNvPr>
          <p:cNvSpPr/>
          <p:nvPr/>
        </p:nvSpPr>
        <p:spPr>
          <a:xfrm>
            <a:off x="3260786" y="1938068"/>
            <a:ext cx="3099758" cy="2363638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Disabling Power of a Behavioral Health Disorder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5FCBE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Stigma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Symptoms/Triggers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Side Effects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Self Image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6563934A-EA90-4F5B-836B-1FD0983080FB}"/>
              </a:ext>
            </a:extLst>
          </p:cNvPr>
          <p:cNvSpPr/>
          <p:nvPr/>
        </p:nvSpPr>
        <p:spPr>
          <a:xfrm>
            <a:off x="1184694" y="759124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41E79C7-66FA-45A7-8503-CDFB1A90A560}"/>
              </a:ext>
            </a:extLst>
          </p:cNvPr>
          <p:cNvSpPr txBox="1"/>
          <p:nvPr/>
        </p:nvSpPr>
        <p:spPr>
          <a:xfrm>
            <a:off x="1529751" y="1098430"/>
            <a:ext cx="14147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Impact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Of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Illness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“Overwhelmed”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B433FC9-4CA3-43CB-ABCC-BED8E25D2B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175" y="759124"/>
            <a:ext cx="724772" cy="630858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24C55DFB-8903-411A-831F-B5354BE54FB9}"/>
              </a:ext>
            </a:extLst>
          </p:cNvPr>
          <p:cNvSpPr/>
          <p:nvPr/>
        </p:nvSpPr>
        <p:spPr>
          <a:xfrm>
            <a:off x="5509406" y="550344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C02D07F-000C-44A4-AD76-142164B3DE96}"/>
              </a:ext>
            </a:extLst>
          </p:cNvPr>
          <p:cNvSpPr txBox="1"/>
          <p:nvPr/>
        </p:nvSpPr>
        <p:spPr>
          <a:xfrm>
            <a:off x="5867157" y="841891"/>
            <a:ext cx="12985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Life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Is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Limited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“Given Int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o”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C28A97-1577-4917-BF00-63C76A518B74}"/>
              </a:ext>
            </a:extLst>
          </p:cNvPr>
          <p:cNvSpPr txBox="1"/>
          <p:nvPr/>
        </p:nvSpPr>
        <p:spPr>
          <a:xfrm>
            <a:off x="523336" y="212785"/>
            <a:ext cx="4514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There are times in a person’s life when…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4797BBA-FD8C-4386-8B64-7C1BA75B055E}"/>
              </a:ext>
            </a:extLst>
          </p:cNvPr>
          <p:cNvSpPr/>
          <p:nvPr/>
        </p:nvSpPr>
        <p:spPr>
          <a:xfrm>
            <a:off x="7196721" y="3083127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4143579-EDBC-46BC-8D09-A357AC95A900}"/>
              </a:ext>
            </a:extLst>
          </p:cNvPr>
          <p:cNvSpPr txBox="1"/>
          <p:nvPr/>
        </p:nvSpPr>
        <p:spPr>
          <a:xfrm>
            <a:off x="7311740" y="3429000"/>
            <a:ext cx="18460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Change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Is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Possible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“Questioning”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320276B-0BB0-4893-84D9-74CC24E3BE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9021" y="2844890"/>
            <a:ext cx="1017621" cy="822348"/>
          </a:xfrm>
          <a:prstGeom prst="rect">
            <a:avLst/>
          </a:prstGeom>
        </p:spPr>
      </p:pic>
      <p:pic>
        <p:nvPicPr>
          <p:cNvPr id="13" name="Picture 12" descr="A picture containing thing&#10;&#10;Description generated with high confidence">
            <a:extLst>
              <a:ext uri="{FF2B5EF4-FFF2-40B4-BE49-F238E27FC236}">
                <a16:creationId xmlns:a16="http://schemas.microsoft.com/office/drawing/2014/main" id="{2ED24100-96C5-4B0E-ACC6-A5308C0540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4786" y="385309"/>
            <a:ext cx="888373" cy="820637"/>
          </a:xfrm>
          <a:prstGeom prst="rect">
            <a:avLst/>
          </a:prstGeom>
        </p:spPr>
      </p:pic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4A417F5E-D699-466E-82F4-687FE2DCB247}"/>
              </a:ext>
            </a:extLst>
          </p:cNvPr>
          <p:cNvCxnSpPr/>
          <p:nvPr/>
        </p:nvCxnSpPr>
        <p:spPr>
          <a:xfrm flipV="1">
            <a:off x="3260786" y="1288211"/>
            <a:ext cx="2248620" cy="15527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8E1BCC22-2ECE-42EE-A0A2-056CC114F4A2}"/>
              </a:ext>
            </a:extLst>
          </p:cNvPr>
          <p:cNvCxnSpPr>
            <a:stCxn id="8" idx="5"/>
            <a:endCxn id="10" idx="0"/>
          </p:cNvCxnSpPr>
          <p:nvPr/>
        </p:nvCxnSpPr>
        <p:spPr>
          <a:xfrm>
            <a:off x="7281461" y="1983695"/>
            <a:ext cx="953306" cy="109943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>
            <a:extLst>
              <a:ext uri="{FF2B5EF4-FFF2-40B4-BE49-F238E27FC236}">
                <a16:creationId xmlns:a16="http://schemas.microsoft.com/office/drawing/2014/main" id="{7D884343-AA62-4E99-81C8-86EF13ED6BB1}"/>
              </a:ext>
            </a:extLst>
          </p:cNvPr>
          <p:cNvSpPr/>
          <p:nvPr/>
        </p:nvSpPr>
        <p:spPr>
          <a:xfrm>
            <a:off x="4105589" y="4796287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3ED74D9-8C6A-43BE-86BC-AD6557EBC28C}"/>
              </a:ext>
            </a:extLst>
          </p:cNvPr>
          <p:cNvSpPr txBox="1"/>
          <p:nvPr/>
        </p:nvSpPr>
        <p:spPr>
          <a:xfrm>
            <a:off x="4422475" y="5135592"/>
            <a:ext cx="14757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Commitment</a:t>
            </a:r>
          </a:p>
          <a:p>
            <a:pPr algn="ctr"/>
            <a:r>
              <a:rPr lang="en-US" sz="1200" b="1" dirty="0"/>
              <a:t>To </a:t>
            </a:r>
          </a:p>
          <a:p>
            <a:pPr algn="ctr"/>
            <a:r>
              <a:rPr lang="en-US" sz="1200" b="1" dirty="0"/>
              <a:t>Change</a:t>
            </a:r>
          </a:p>
          <a:p>
            <a:pPr algn="ctr"/>
            <a:endParaRPr lang="en-US" sz="1200" b="1" dirty="0"/>
          </a:p>
          <a:p>
            <a:pPr algn="ctr"/>
            <a:r>
              <a:rPr lang="en-US" sz="1200" b="1" dirty="0">
                <a:solidFill>
                  <a:srgbClr val="7030A0"/>
                </a:solidFill>
              </a:rPr>
              <a:t>“Challenging”</a:t>
            </a:r>
          </a:p>
        </p:txBody>
      </p:sp>
      <p:pic>
        <p:nvPicPr>
          <p:cNvPr id="18" name="Picture 17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F7F88B36-C039-4D46-9506-F0468D0DDE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98646" y="4635260"/>
            <a:ext cx="836738" cy="806311"/>
          </a:xfrm>
          <a:prstGeom prst="rect">
            <a:avLst/>
          </a:prstGeom>
        </p:spPr>
      </p:pic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74C4B6CB-48AA-4D31-84D0-28528694C48B}"/>
              </a:ext>
            </a:extLst>
          </p:cNvPr>
          <p:cNvCxnSpPr>
            <a:stCxn id="15" idx="6"/>
            <a:endCxn id="10" idx="3"/>
          </p:cNvCxnSpPr>
          <p:nvPr/>
        </p:nvCxnSpPr>
        <p:spPr>
          <a:xfrm flipV="1">
            <a:off x="6181681" y="4516478"/>
            <a:ext cx="1319077" cy="111944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E7ABC383-7F6D-4516-852F-E5192F38414D}"/>
              </a:ext>
            </a:extLst>
          </p:cNvPr>
          <p:cNvSpPr/>
          <p:nvPr/>
        </p:nvSpPr>
        <p:spPr>
          <a:xfrm>
            <a:off x="607901" y="3717985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2D33E22-8A4C-4B07-89E5-FEE047D26FD4}"/>
              </a:ext>
            </a:extLst>
          </p:cNvPr>
          <p:cNvSpPr txBox="1"/>
          <p:nvPr/>
        </p:nvSpPr>
        <p:spPr>
          <a:xfrm>
            <a:off x="845389" y="4083170"/>
            <a:ext cx="14881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Actions</a:t>
            </a:r>
          </a:p>
          <a:p>
            <a:pPr algn="ctr"/>
            <a:r>
              <a:rPr lang="en-US" sz="1200" b="1" dirty="0"/>
              <a:t>For</a:t>
            </a:r>
          </a:p>
          <a:p>
            <a:pPr algn="ctr"/>
            <a:r>
              <a:rPr lang="en-US" sz="1200" b="1" dirty="0"/>
              <a:t>Change</a:t>
            </a:r>
          </a:p>
          <a:p>
            <a:pPr algn="ctr"/>
            <a:endParaRPr lang="en-US" sz="1200" b="1" dirty="0"/>
          </a:p>
          <a:p>
            <a:pPr algn="ctr"/>
            <a:r>
              <a:rPr lang="en-US" sz="1200" b="1" dirty="0">
                <a:solidFill>
                  <a:srgbClr val="7030A0"/>
                </a:solidFill>
              </a:rPr>
              <a:t>“Moving Beyond”</a:t>
            </a:r>
          </a:p>
        </p:txBody>
      </p:sp>
      <p:pic>
        <p:nvPicPr>
          <p:cNvPr id="21" name="Picture 20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426D489C-14A5-4E7B-A25B-6EA9A3C59E1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06006" y="3383358"/>
            <a:ext cx="966384" cy="823019"/>
          </a:xfrm>
          <a:prstGeom prst="rect">
            <a:avLst/>
          </a:prstGeom>
        </p:spPr>
      </p:pic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727D59C1-FDE5-4234-AC87-BC5E6DA17B14}"/>
              </a:ext>
            </a:extLst>
          </p:cNvPr>
          <p:cNvCxnSpPr>
            <a:cxnSpLocks/>
            <a:stCxn id="15" idx="2"/>
            <a:endCxn id="20" idx="5"/>
          </p:cNvCxnSpPr>
          <p:nvPr/>
        </p:nvCxnSpPr>
        <p:spPr>
          <a:xfrm flipH="1" flipV="1">
            <a:off x="2379956" y="5151336"/>
            <a:ext cx="1725633" cy="484589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ACE4BF0D-5F3F-42D4-9588-6297DEB6A006}"/>
              </a:ext>
            </a:extLst>
          </p:cNvPr>
          <p:cNvCxnSpPr>
            <a:stCxn id="20" idx="1"/>
            <a:endCxn id="4" idx="3"/>
          </p:cNvCxnSpPr>
          <p:nvPr/>
        </p:nvCxnSpPr>
        <p:spPr>
          <a:xfrm flipV="1">
            <a:off x="911938" y="2192475"/>
            <a:ext cx="576793" cy="177143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8B316693-B32B-403B-B9D4-9EAEEFCA0928}"/>
              </a:ext>
            </a:extLst>
          </p:cNvPr>
          <p:cNvSpPr txBox="1"/>
          <p:nvPr/>
        </p:nvSpPr>
        <p:spPr>
          <a:xfrm>
            <a:off x="5037826" y="39477"/>
            <a:ext cx="48998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5 Stages of Recovery/ Stages of Change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26D878F3-FB9F-4DF3-B07D-6302F332B2EF}"/>
              </a:ext>
            </a:extLst>
          </p:cNvPr>
          <p:cNvCxnSpPr/>
          <p:nvPr/>
        </p:nvCxnSpPr>
        <p:spPr>
          <a:xfrm flipV="1">
            <a:off x="3979653" y="582117"/>
            <a:ext cx="1834551" cy="807865"/>
          </a:xfrm>
          <a:prstGeom prst="straightConnector1">
            <a:avLst/>
          </a:prstGeom>
          <a:ln w="952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D870EFB8-AB12-492C-B8FA-67AB6AD17671}"/>
              </a:ext>
            </a:extLst>
          </p:cNvPr>
          <p:cNvSpPr txBox="1"/>
          <p:nvPr/>
        </p:nvSpPr>
        <p:spPr>
          <a:xfrm rot="20171606">
            <a:off x="3984256" y="634500"/>
            <a:ext cx="1700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? Of Identity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024394EB-79BC-4139-BE59-20AD59096289}"/>
              </a:ext>
            </a:extLst>
          </p:cNvPr>
          <p:cNvCxnSpPr/>
          <p:nvPr/>
        </p:nvCxnSpPr>
        <p:spPr>
          <a:xfrm flipV="1">
            <a:off x="7666008" y="1443487"/>
            <a:ext cx="1926566" cy="994912"/>
          </a:xfrm>
          <a:prstGeom prst="straightConnector1">
            <a:avLst/>
          </a:prstGeom>
          <a:ln w="952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70AA62AD-8BF8-4A73-940F-87A984BC092B}"/>
              </a:ext>
            </a:extLst>
          </p:cNvPr>
          <p:cNvSpPr txBox="1"/>
          <p:nvPr/>
        </p:nvSpPr>
        <p:spPr>
          <a:xfrm rot="19910666">
            <a:off x="7612411" y="1511543"/>
            <a:ext cx="2313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? Of </a:t>
            </a:r>
            <a:r>
              <a:rPr lang="en-US" dirty="0" err="1">
                <a:solidFill>
                  <a:srgbClr val="C00000"/>
                </a:solidFill>
              </a:rPr>
              <a:t>Possiblity</a:t>
            </a:r>
            <a:endParaRPr lang="en-US" dirty="0">
              <a:solidFill>
                <a:srgbClr val="C00000"/>
              </a:solidFill>
            </a:endParaRP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969D960-84A6-432A-BD2D-A17F310B18AF}"/>
              </a:ext>
            </a:extLst>
          </p:cNvPr>
          <p:cNvCxnSpPr/>
          <p:nvPr/>
        </p:nvCxnSpPr>
        <p:spPr>
          <a:xfrm>
            <a:off x="6832121" y="5098833"/>
            <a:ext cx="1731034" cy="1008669"/>
          </a:xfrm>
          <a:prstGeom prst="straightConnector1">
            <a:avLst/>
          </a:prstGeom>
          <a:ln w="952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106D1F65-EE6C-4C15-8FD8-7D871956A55E}"/>
              </a:ext>
            </a:extLst>
          </p:cNvPr>
          <p:cNvSpPr txBox="1"/>
          <p:nvPr/>
        </p:nvSpPr>
        <p:spPr>
          <a:xfrm rot="1895418">
            <a:off x="7035908" y="5332014"/>
            <a:ext cx="19920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? Of Risk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1633A0E8-1E5D-4B4A-9E03-62B3D44895C4}"/>
              </a:ext>
            </a:extLst>
          </p:cNvPr>
          <p:cNvCxnSpPr/>
          <p:nvPr/>
        </p:nvCxnSpPr>
        <p:spPr>
          <a:xfrm flipH="1">
            <a:off x="1360861" y="5464018"/>
            <a:ext cx="2116348" cy="1236453"/>
          </a:xfrm>
          <a:prstGeom prst="straightConnector1">
            <a:avLst/>
          </a:prstGeom>
          <a:ln w="952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23B4FB9B-9819-4605-A74B-7B6A10FD39C7}"/>
              </a:ext>
            </a:extLst>
          </p:cNvPr>
          <p:cNvSpPr txBox="1"/>
          <p:nvPr/>
        </p:nvSpPr>
        <p:spPr>
          <a:xfrm rot="19744682">
            <a:off x="925131" y="5890337"/>
            <a:ext cx="1911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      </a:t>
            </a:r>
            <a:r>
              <a:rPr lang="en-US" dirty="0">
                <a:solidFill>
                  <a:srgbClr val="C00000"/>
                </a:solidFill>
              </a:rPr>
              <a:t>? Of Support </a:t>
            </a:r>
            <a:endParaRPr lang="en-US" dirty="0"/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F33F2354-61BB-4D11-96DD-2390BCA325B2}"/>
              </a:ext>
            </a:extLst>
          </p:cNvPr>
          <p:cNvCxnSpPr>
            <a:cxnSpLocks/>
          </p:cNvCxnSpPr>
          <p:nvPr/>
        </p:nvCxnSpPr>
        <p:spPr>
          <a:xfrm flipV="1">
            <a:off x="1184694" y="2639683"/>
            <a:ext cx="2076092" cy="609600"/>
          </a:xfrm>
          <a:prstGeom prst="straightConnector1">
            <a:avLst/>
          </a:prstGeom>
          <a:ln w="952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B603A450-084C-4589-84E1-90C12DF16740}"/>
              </a:ext>
            </a:extLst>
          </p:cNvPr>
          <p:cNvSpPr txBox="1"/>
          <p:nvPr/>
        </p:nvSpPr>
        <p:spPr>
          <a:xfrm rot="20698577">
            <a:off x="1182171" y="2549767"/>
            <a:ext cx="22263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? Of </a:t>
            </a:r>
            <a:r>
              <a:rPr lang="en-US" i="1" dirty="0">
                <a:solidFill>
                  <a:srgbClr val="C00000"/>
                </a:solidFill>
              </a:rPr>
              <a:t>Responsibility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79983C51-2B74-40E2-B670-80AC3309670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32217" y="564770"/>
            <a:ext cx="845070" cy="727012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B54BF274-E15C-46A9-82C4-1C4004D8705B}"/>
              </a:ext>
            </a:extLst>
          </p:cNvPr>
          <p:cNvSpPr txBox="1"/>
          <p:nvPr/>
        </p:nvSpPr>
        <p:spPr>
          <a:xfrm>
            <a:off x="3574324" y="455850"/>
            <a:ext cx="14530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precontemplation</a:t>
            </a: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13C0D487-6EA7-4A5D-9BDA-05F5A4AACD5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15615" y="4211270"/>
            <a:ext cx="993375" cy="864931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AC0497A2-537C-47DE-99E6-40C9C25CF7A7}"/>
              </a:ext>
            </a:extLst>
          </p:cNvPr>
          <p:cNvSpPr txBox="1"/>
          <p:nvPr/>
        </p:nvSpPr>
        <p:spPr>
          <a:xfrm>
            <a:off x="8300139" y="4772163"/>
            <a:ext cx="12464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Contemplation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BFDB724F-8682-4A92-9368-0EECA424992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85280" y="4362861"/>
            <a:ext cx="842042" cy="866852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275A2A78-9C4B-44F8-AF3C-F62D3662352C}"/>
              </a:ext>
            </a:extLst>
          </p:cNvPr>
          <p:cNvSpPr txBox="1"/>
          <p:nvPr/>
        </p:nvSpPr>
        <p:spPr>
          <a:xfrm>
            <a:off x="5721313" y="5327002"/>
            <a:ext cx="10292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Preparation</a:t>
            </a:r>
          </a:p>
        </p:txBody>
      </p:sp>
    </p:spTree>
    <p:extLst>
      <p:ext uri="{BB962C8B-B14F-4D97-AF65-F5344CB8AC3E}">
        <p14:creationId xmlns:p14="http://schemas.microsoft.com/office/powerpoint/2010/main" val="160239366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89</TotalTime>
  <Words>551</Words>
  <Application>Microsoft Office PowerPoint</Application>
  <PresentationFormat>Widescreen</PresentationFormat>
  <Paragraphs>249</Paragraphs>
  <Slides>11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Trebuchet MS</vt:lpstr>
      <vt:lpstr>Wingdings 3</vt:lpstr>
      <vt:lpstr>Facet</vt:lpstr>
      <vt:lpstr>Stages of Change Model in Recovery</vt:lpstr>
      <vt:lpstr>Five Stages in the Change Process</vt:lpstr>
      <vt:lpstr>Five Stages in the Change Process</vt:lpstr>
      <vt:lpstr>Five Stages in the Change Process</vt:lpstr>
      <vt:lpstr>Five Stages in the Change Process</vt:lpstr>
      <vt:lpstr>Five Stages in the Change Process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Stages of Change Model in Recovery</dc:title>
  <dc:creator>Steven Earll</dc:creator>
  <cp:lastModifiedBy>Kimberly Crouch</cp:lastModifiedBy>
  <cp:revision>2</cp:revision>
  <dcterms:created xsi:type="dcterms:W3CDTF">2020-07-14T19:06:52Z</dcterms:created>
  <dcterms:modified xsi:type="dcterms:W3CDTF">2023-03-22T15:57:15Z</dcterms:modified>
</cp:coreProperties>
</file>