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notesMasterIdLst>
    <p:notesMasterId r:id="rId40"/>
  </p:notesMasterIdLst>
  <p:sldIdLst>
    <p:sldId id="256" r:id="rId2"/>
    <p:sldId id="297" r:id="rId3"/>
    <p:sldId id="296" r:id="rId4"/>
    <p:sldId id="257" r:id="rId5"/>
    <p:sldId id="258" r:id="rId6"/>
    <p:sldId id="259" r:id="rId7"/>
    <p:sldId id="261" r:id="rId8"/>
    <p:sldId id="263" r:id="rId9"/>
    <p:sldId id="264" r:id="rId10"/>
    <p:sldId id="265" r:id="rId11"/>
    <p:sldId id="266" r:id="rId12"/>
    <p:sldId id="267" r:id="rId13"/>
    <p:sldId id="268" r:id="rId14"/>
    <p:sldId id="270" r:id="rId15"/>
    <p:sldId id="271" r:id="rId16"/>
    <p:sldId id="272" r:id="rId17"/>
    <p:sldId id="273" r:id="rId18"/>
    <p:sldId id="274" r:id="rId19"/>
    <p:sldId id="275" r:id="rId20"/>
    <p:sldId id="276" r:id="rId21"/>
    <p:sldId id="277" r:id="rId22"/>
    <p:sldId id="278" r:id="rId23"/>
    <p:sldId id="280" r:id="rId24"/>
    <p:sldId id="279" r:id="rId25"/>
    <p:sldId id="298" r:id="rId26"/>
    <p:sldId id="282" r:id="rId27"/>
    <p:sldId id="283" r:id="rId28"/>
    <p:sldId id="284" r:id="rId29"/>
    <p:sldId id="289" r:id="rId30"/>
    <p:sldId id="285" r:id="rId31"/>
    <p:sldId id="290" r:id="rId32"/>
    <p:sldId id="286" r:id="rId33"/>
    <p:sldId id="291" r:id="rId34"/>
    <p:sldId id="287" r:id="rId35"/>
    <p:sldId id="292" r:id="rId36"/>
    <p:sldId id="288" r:id="rId37"/>
    <p:sldId id="293" r:id="rId38"/>
    <p:sldId id="294" r:id="rId3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B85C18-5BC8-4ACF-A569-11BF98A5D9E3}" v="58" dt="2025-02-07T18:50:14.91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00" autoAdjust="0"/>
    <p:restoredTop sz="81226" autoAdjust="0"/>
  </p:normalViewPr>
  <p:slideViewPr>
    <p:cSldViewPr snapToGrid="0">
      <p:cViewPr varScale="1">
        <p:scale>
          <a:sx n="93" d="100"/>
          <a:sy n="93" d="100"/>
        </p:scale>
        <p:origin x="98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iagrams/_rels/data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diagrams/_rels/drawing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diagrams/colors1.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7976D7A-2809-48FB-8B30-D4327466DB42}" type="doc">
      <dgm:prSet loTypeId="urn:microsoft.com/office/officeart/2018/5/layout/IconCircle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B69A6FF2-2EC5-44F5-B40A-7DDD8EFE880F}">
      <dgm:prSet custT="1"/>
      <dgm:spPr/>
      <dgm:t>
        <a:bodyPr/>
        <a:lstStyle/>
        <a:p>
          <a:pPr>
            <a:lnSpc>
              <a:spcPct val="100000"/>
            </a:lnSpc>
            <a:defRPr cap="all"/>
          </a:pPr>
          <a:r>
            <a:rPr lang="en-ZA" sz="1800" b="1" cap="none" dirty="0"/>
            <a:t>Everything is Good!</a:t>
          </a:r>
        </a:p>
        <a:p>
          <a:pPr>
            <a:lnSpc>
              <a:spcPct val="100000"/>
            </a:lnSpc>
            <a:defRPr cap="all"/>
          </a:pPr>
          <a:r>
            <a:rPr lang="en-ZA" sz="1800" cap="none" dirty="0"/>
            <a:t> </a:t>
          </a:r>
          <a:endParaRPr lang="en-US" sz="1800" cap="none" dirty="0"/>
        </a:p>
      </dgm:t>
    </dgm:pt>
    <dgm:pt modelId="{BE6B6F1B-33A1-4839-8A68-BE65EC67356C}" type="parTrans" cxnId="{28A31605-05B7-4894-BFFB-4948D01F6A15}">
      <dgm:prSet/>
      <dgm:spPr/>
      <dgm:t>
        <a:bodyPr/>
        <a:lstStyle/>
        <a:p>
          <a:endParaRPr lang="en-US" sz="1800" dirty="0"/>
        </a:p>
      </dgm:t>
    </dgm:pt>
    <dgm:pt modelId="{82683247-3086-4449-8468-0775FB46F868}" type="sibTrans" cxnId="{28A31605-05B7-4894-BFFB-4948D01F6A15}">
      <dgm:prSet/>
      <dgm:spPr/>
      <dgm:t>
        <a:bodyPr/>
        <a:lstStyle/>
        <a:p>
          <a:endParaRPr lang="en-US" sz="1800" dirty="0"/>
        </a:p>
      </dgm:t>
    </dgm:pt>
    <dgm:pt modelId="{EBA08FD7-6D70-4ED2-9086-DF3F7395DBB2}">
      <dgm:prSet custT="1"/>
      <dgm:spPr/>
      <dgm:t>
        <a:bodyPr/>
        <a:lstStyle/>
        <a:p>
          <a:pPr>
            <a:lnSpc>
              <a:spcPct val="100000"/>
            </a:lnSpc>
            <a:defRPr cap="all"/>
          </a:pPr>
          <a:r>
            <a:rPr lang="en-ZA" sz="1800" b="1" cap="none" dirty="0"/>
            <a:t>Everything is okay</a:t>
          </a:r>
          <a:endParaRPr lang="en-US" sz="1800" b="1" cap="none" dirty="0"/>
        </a:p>
      </dgm:t>
    </dgm:pt>
    <dgm:pt modelId="{CA1F5978-939D-4608-A50C-55B3BAAF24F2}" type="parTrans" cxnId="{3BCEAA92-FD9F-4AE1-931C-2961282FA4D8}">
      <dgm:prSet/>
      <dgm:spPr/>
      <dgm:t>
        <a:bodyPr/>
        <a:lstStyle/>
        <a:p>
          <a:endParaRPr lang="en-US" sz="1800" dirty="0"/>
        </a:p>
      </dgm:t>
    </dgm:pt>
    <dgm:pt modelId="{058F8BC5-6BF3-4F23-B8DD-99494990AEA0}" type="sibTrans" cxnId="{3BCEAA92-FD9F-4AE1-931C-2961282FA4D8}">
      <dgm:prSet/>
      <dgm:spPr/>
      <dgm:t>
        <a:bodyPr/>
        <a:lstStyle/>
        <a:p>
          <a:endParaRPr lang="en-US" sz="1800" dirty="0"/>
        </a:p>
      </dgm:t>
    </dgm:pt>
    <dgm:pt modelId="{519A2F5E-7A54-4A12-912E-622381766FB9}">
      <dgm:prSet custT="1"/>
      <dgm:spPr/>
      <dgm:t>
        <a:bodyPr/>
        <a:lstStyle/>
        <a:p>
          <a:pPr>
            <a:lnSpc>
              <a:spcPct val="100000"/>
            </a:lnSpc>
            <a:defRPr cap="all"/>
          </a:pPr>
          <a:r>
            <a:rPr lang="en-ZA" sz="1800" b="1" cap="none" dirty="0"/>
            <a:t>I’m Not Okay, I Need Support</a:t>
          </a:r>
          <a:endParaRPr lang="en-US" sz="1800" b="1" cap="none" dirty="0"/>
        </a:p>
      </dgm:t>
    </dgm:pt>
    <dgm:pt modelId="{307374A4-4A17-43D5-8DB9-7C2D43E05F7C}" type="parTrans" cxnId="{B8FDB49E-6F8F-467D-B518-087ED1BE2F00}">
      <dgm:prSet/>
      <dgm:spPr/>
      <dgm:t>
        <a:bodyPr/>
        <a:lstStyle/>
        <a:p>
          <a:endParaRPr lang="en-US" sz="1800" dirty="0"/>
        </a:p>
      </dgm:t>
    </dgm:pt>
    <dgm:pt modelId="{32665A1C-99BB-4A14-AF4D-61EF87EF615D}" type="sibTrans" cxnId="{B8FDB49E-6F8F-467D-B518-087ED1BE2F00}">
      <dgm:prSet/>
      <dgm:spPr/>
      <dgm:t>
        <a:bodyPr/>
        <a:lstStyle/>
        <a:p>
          <a:endParaRPr lang="en-US" sz="1800" dirty="0"/>
        </a:p>
      </dgm:t>
    </dgm:pt>
    <dgm:pt modelId="{1A3CDC01-30AE-4832-9C48-98313F691348}" type="pres">
      <dgm:prSet presAssocID="{F7976D7A-2809-48FB-8B30-D4327466DB42}" presName="root" presStyleCnt="0">
        <dgm:presLayoutVars>
          <dgm:dir/>
          <dgm:resizeHandles val="exact"/>
        </dgm:presLayoutVars>
      </dgm:prSet>
      <dgm:spPr/>
    </dgm:pt>
    <dgm:pt modelId="{3F09D34D-FF98-4A4E-B93A-ABEE687DB72B}" type="pres">
      <dgm:prSet presAssocID="{B69A6FF2-2EC5-44F5-B40A-7DDD8EFE880F}" presName="compNode" presStyleCnt="0"/>
      <dgm:spPr/>
    </dgm:pt>
    <dgm:pt modelId="{947A7832-E287-4BB2-BF3D-E2138C1BD31B}" type="pres">
      <dgm:prSet presAssocID="{B69A6FF2-2EC5-44F5-B40A-7DDD8EFE880F}" presName="iconBgRect" presStyleLbl="bgShp" presStyleIdx="0" presStyleCnt="3"/>
      <dgm:spPr>
        <a:prstGeom prst="rect">
          <a:avLst/>
        </a:prstGeom>
        <a:noFill/>
        <a:ln w="38100" cap="sq" cmpd="dbl">
          <a:solidFill>
            <a:schemeClr val="bg1">
              <a:lumMod val="85000"/>
            </a:schemeClr>
          </a:solidFill>
          <a:prstDash val="solid"/>
          <a:miter lim="800000"/>
        </a:ln>
      </dgm:spPr>
    </dgm:pt>
    <dgm:pt modelId="{BD2C4319-3927-4470-B6C7-EC9EA51730CC}" type="pres">
      <dgm:prSet presAssocID="{B69A6FF2-2EC5-44F5-B40A-7DDD8EFE880F}" presName="iconRect" presStyleLbl="node1" presStyleIdx="0" presStyleCnt="3" custScaleX="177259" custScaleY="175664"/>
      <dgm:spPr>
        <a:blipFill rotWithShape="1">
          <a:blip xmlns:r="http://schemas.openxmlformats.org/officeDocument/2006/relationships" r:embed="rId1"/>
          <a:srcRect/>
          <a:stretch>
            <a:fillRect l="-16000" r="-16000"/>
          </a:stretch>
        </a:blipFill>
        <a:ln>
          <a:noFill/>
        </a:ln>
      </dgm:spPr>
    </dgm:pt>
    <dgm:pt modelId="{8C2707D4-F1F3-4167-9226-FB53424CCA6B}" type="pres">
      <dgm:prSet presAssocID="{B69A6FF2-2EC5-44F5-B40A-7DDD8EFE880F}" presName="spaceRect" presStyleCnt="0"/>
      <dgm:spPr/>
    </dgm:pt>
    <dgm:pt modelId="{938318ED-A8DC-4625-B2A0-61B9F23F5371}" type="pres">
      <dgm:prSet presAssocID="{B69A6FF2-2EC5-44F5-B40A-7DDD8EFE880F}" presName="textRect" presStyleLbl="revTx" presStyleIdx="0" presStyleCnt="3">
        <dgm:presLayoutVars>
          <dgm:chMax val="1"/>
          <dgm:chPref val="1"/>
        </dgm:presLayoutVars>
      </dgm:prSet>
      <dgm:spPr/>
    </dgm:pt>
    <dgm:pt modelId="{9846F967-68C6-467B-BC10-08233CB4E158}" type="pres">
      <dgm:prSet presAssocID="{82683247-3086-4449-8468-0775FB46F868}" presName="sibTrans" presStyleCnt="0"/>
      <dgm:spPr/>
    </dgm:pt>
    <dgm:pt modelId="{FBAD8928-21BE-4139-AF3B-EA397F1CDFF3}" type="pres">
      <dgm:prSet presAssocID="{EBA08FD7-6D70-4ED2-9086-DF3F7395DBB2}" presName="compNode" presStyleCnt="0"/>
      <dgm:spPr/>
    </dgm:pt>
    <dgm:pt modelId="{53F72FCB-6AA3-4E0E-A823-3FE9F4CBEABA}" type="pres">
      <dgm:prSet presAssocID="{EBA08FD7-6D70-4ED2-9086-DF3F7395DBB2}" presName="iconBgRect" presStyleLbl="bgShp" presStyleIdx="1" presStyleCnt="3"/>
      <dgm:spPr>
        <a:prstGeom prst="rect">
          <a:avLst/>
        </a:prstGeom>
        <a:noFill/>
        <a:ln w="38100" cap="sq" cmpd="dbl">
          <a:solidFill>
            <a:schemeClr val="bg1">
              <a:lumMod val="85000"/>
            </a:schemeClr>
          </a:solidFill>
          <a:prstDash val="solid"/>
          <a:miter lim="800000"/>
        </a:ln>
      </dgm:spPr>
    </dgm:pt>
    <dgm:pt modelId="{4672900B-AC6E-422C-A126-378B1304BC3E}" type="pres">
      <dgm:prSet presAssocID="{EBA08FD7-6D70-4ED2-9086-DF3F7395DBB2}" presName="iconRect" presStyleLbl="node1" presStyleIdx="1" presStyleCnt="3" custScaleX="175149" custScaleY="180200"/>
      <dgm:spPr>
        <a:blipFill rotWithShape="1">
          <a:blip xmlns:r="http://schemas.openxmlformats.org/officeDocument/2006/relationships" r:embed="rId2"/>
          <a:srcRect/>
          <a:stretch>
            <a:fillRect l="-28000" r="-28000"/>
          </a:stretch>
        </a:blipFill>
        <a:ln>
          <a:noFill/>
        </a:ln>
      </dgm:spPr>
      <dgm:extLst>
        <a:ext uri="{E40237B7-FDA0-4F09-8148-C483321AD2D9}">
          <dgm14:cNvPr xmlns:dgm14="http://schemas.microsoft.com/office/drawing/2010/diagram" id="0" name="" descr="Subtitles"/>
        </a:ext>
      </dgm:extLst>
    </dgm:pt>
    <dgm:pt modelId="{295F5F01-3FA2-49F0-9E80-6275955ED233}" type="pres">
      <dgm:prSet presAssocID="{EBA08FD7-6D70-4ED2-9086-DF3F7395DBB2}" presName="spaceRect" presStyleCnt="0"/>
      <dgm:spPr/>
    </dgm:pt>
    <dgm:pt modelId="{6F078B0F-FBF4-44B2-919A-DF339348E925}" type="pres">
      <dgm:prSet presAssocID="{EBA08FD7-6D70-4ED2-9086-DF3F7395DBB2}" presName="textRect" presStyleLbl="revTx" presStyleIdx="1" presStyleCnt="3">
        <dgm:presLayoutVars>
          <dgm:chMax val="1"/>
          <dgm:chPref val="1"/>
        </dgm:presLayoutVars>
      </dgm:prSet>
      <dgm:spPr/>
    </dgm:pt>
    <dgm:pt modelId="{03CB2B14-2424-4CDC-9177-F0573CAAEA33}" type="pres">
      <dgm:prSet presAssocID="{058F8BC5-6BF3-4F23-B8DD-99494990AEA0}" presName="sibTrans" presStyleCnt="0"/>
      <dgm:spPr/>
    </dgm:pt>
    <dgm:pt modelId="{CF5E04E5-BBF7-4EF3-996E-740FDF8EBEF8}" type="pres">
      <dgm:prSet presAssocID="{519A2F5E-7A54-4A12-912E-622381766FB9}" presName="compNode" presStyleCnt="0"/>
      <dgm:spPr/>
    </dgm:pt>
    <dgm:pt modelId="{9E62A0D6-B14C-4DDA-93A7-C126A9F0493E}" type="pres">
      <dgm:prSet presAssocID="{519A2F5E-7A54-4A12-912E-622381766FB9}" presName="iconBgRect" presStyleLbl="bgShp" presStyleIdx="2" presStyleCnt="3"/>
      <dgm:spPr>
        <a:prstGeom prst="rect">
          <a:avLst/>
        </a:prstGeom>
        <a:noFill/>
        <a:ln w="38100" cap="sq" cmpd="dbl">
          <a:solidFill>
            <a:schemeClr val="bg1">
              <a:lumMod val="85000"/>
            </a:schemeClr>
          </a:solidFill>
          <a:prstDash val="solid"/>
          <a:miter lim="800000"/>
        </a:ln>
      </dgm:spPr>
    </dgm:pt>
    <dgm:pt modelId="{8F2E6284-B8BC-43C6-95AA-3AFE5F609E61}" type="pres">
      <dgm:prSet presAssocID="{519A2F5E-7A54-4A12-912E-622381766FB9}" presName="iconRect" presStyleLbl="node1" presStyleIdx="2" presStyleCnt="3" custScaleX="179920" custScaleY="177136"/>
      <dgm:spPr>
        <a:blipFill rotWithShape="1">
          <a:blip xmlns:r="http://schemas.openxmlformats.org/officeDocument/2006/relationships" r:embed="rId3"/>
          <a:srcRect/>
          <a:stretch>
            <a:fillRect l="-25000" r="-25000"/>
          </a:stretch>
        </a:blipFill>
        <a:ln>
          <a:noFill/>
        </a:ln>
      </dgm:spPr>
    </dgm:pt>
    <dgm:pt modelId="{1A0235EE-26C1-4351-8F65-05915EF06563}" type="pres">
      <dgm:prSet presAssocID="{519A2F5E-7A54-4A12-912E-622381766FB9}" presName="spaceRect" presStyleCnt="0"/>
      <dgm:spPr/>
    </dgm:pt>
    <dgm:pt modelId="{0B44EB06-428C-47D6-9E7E-3AE86537DE68}" type="pres">
      <dgm:prSet presAssocID="{519A2F5E-7A54-4A12-912E-622381766FB9}" presName="textRect" presStyleLbl="revTx" presStyleIdx="2" presStyleCnt="3">
        <dgm:presLayoutVars>
          <dgm:chMax val="1"/>
          <dgm:chPref val="1"/>
        </dgm:presLayoutVars>
      </dgm:prSet>
      <dgm:spPr/>
    </dgm:pt>
  </dgm:ptLst>
  <dgm:cxnLst>
    <dgm:cxn modelId="{28A31605-05B7-4894-BFFB-4948D01F6A15}" srcId="{F7976D7A-2809-48FB-8B30-D4327466DB42}" destId="{B69A6FF2-2EC5-44F5-B40A-7DDD8EFE880F}" srcOrd="0" destOrd="0" parTransId="{BE6B6F1B-33A1-4839-8A68-BE65EC67356C}" sibTransId="{82683247-3086-4449-8468-0775FB46F868}"/>
    <dgm:cxn modelId="{FC0BE414-54A3-4B87-B123-F7B9C88100BE}" type="presOf" srcId="{F7976D7A-2809-48FB-8B30-D4327466DB42}" destId="{1A3CDC01-30AE-4832-9C48-98313F691348}" srcOrd="0" destOrd="0" presId="urn:microsoft.com/office/officeart/2018/5/layout/IconCircleLabelList"/>
    <dgm:cxn modelId="{1F0B8A26-A84F-4C17-ABED-DEF24807F72A}" type="presOf" srcId="{519A2F5E-7A54-4A12-912E-622381766FB9}" destId="{0B44EB06-428C-47D6-9E7E-3AE86537DE68}" srcOrd="0" destOrd="0" presId="urn:microsoft.com/office/officeart/2018/5/layout/IconCircleLabelList"/>
    <dgm:cxn modelId="{5124663F-B921-4BDB-A306-9E110BDD5C6D}" type="presOf" srcId="{EBA08FD7-6D70-4ED2-9086-DF3F7395DBB2}" destId="{6F078B0F-FBF4-44B2-919A-DF339348E925}" srcOrd="0" destOrd="0" presId="urn:microsoft.com/office/officeart/2018/5/layout/IconCircleLabelList"/>
    <dgm:cxn modelId="{3BCEAA92-FD9F-4AE1-931C-2961282FA4D8}" srcId="{F7976D7A-2809-48FB-8B30-D4327466DB42}" destId="{EBA08FD7-6D70-4ED2-9086-DF3F7395DBB2}" srcOrd="1" destOrd="0" parTransId="{CA1F5978-939D-4608-A50C-55B3BAAF24F2}" sibTransId="{058F8BC5-6BF3-4F23-B8DD-99494990AEA0}"/>
    <dgm:cxn modelId="{B8FDB49E-6F8F-467D-B518-087ED1BE2F00}" srcId="{F7976D7A-2809-48FB-8B30-D4327466DB42}" destId="{519A2F5E-7A54-4A12-912E-622381766FB9}" srcOrd="2" destOrd="0" parTransId="{307374A4-4A17-43D5-8DB9-7C2D43E05F7C}" sibTransId="{32665A1C-99BB-4A14-AF4D-61EF87EF615D}"/>
    <dgm:cxn modelId="{12B151C3-7338-41AF-9F34-2672B5FF23E5}" type="presOf" srcId="{B69A6FF2-2EC5-44F5-B40A-7DDD8EFE880F}" destId="{938318ED-A8DC-4625-B2A0-61B9F23F5371}" srcOrd="0" destOrd="0" presId="urn:microsoft.com/office/officeart/2018/5/layout/IconCircleLabelList"/>
    <dgm:cxn modelId="{29D7E74B-2B39-43D7-913B-896D8E842B58}" type="presParOf" srcId="{1A3CDC01-30AE-4832-9C48-98313F691348}" destId="{3F09D34D-FF98-4A4E-B93A-ABEE687DB72B}" srcOrd="0" destOrd="0" presId="urn:microsoft.com/office/officeart/2018/5/layout/IconCircleLabelList"/>
    <dgm:cxn modelId="{E3B8528E-1650-4087-9D82-B65D2D14C33E}" type="presParOf" srcId="{3F09D34D-FF98-4A4E-B93A-ABEE687DB72B}" destId="{947A7832-E287-4BB2-BF3D-E2138C1BD31B}" srcOrd="0" destOrd="0" presId="urn:microsoft.com/office/officeart/2018/5/layout/IconCircleLabelList"/>
    <dgm:cxn modelId="{8B49BB8A-E51B-4AB0-BB33-164BCA0D9AA4}" type="presParOf" srcId="{3F09D34D-FF98-4A4E-B93A-ABEE687DB72B}" destId="{BD2C4319-3927-4470-B6C7-EC9EA51730CC}" srcOrd="1" destOrd="0" presId="urn:microsoft.com/office/officeart/2018/5/layout/IconCircleLabelList"/>
    <dgm:cxn modelId="{5AB1372A-2DD4-4FF8-A0E3-4EEFC0339E57}" type="presParOf" srcId="{3F09D34D-FF98-4A4E-B93A-ABEE687DB72B}" destId="{8C2707D4-F1F3-4167-9226-FB53424CCA6B}" srcOrd="2" destOrd="0" presId="urn:microsoft.com/office/officeart/2018/5/layout/IconCircleLabelList"/>
    <dgm:cxn modelId="{628186D4-BF3B-4189-96A5-CF1A2255D057}" type="presParOf" srcId="{3F09D34D-FF98-4A4E-B93A-ABEE687DB72B}" destId="{938318ED-A8DC-4625-B2A0-61B9F23F5371}" srcOrd="3" destOrd="0" presId="urn:microsoft.com/office/officeart/2018/5/layout/IconCircleLabelList"/>
    <dgm:cxn modelId="{4E4F588E-F8DC-46FD-9426-D4583B9C454C}" type="presParOf" srcId="{1A3CDC01-30AE-4832-9C48-98313F691348}" destId="{9846F967-68C6-467B-BC10-08233CB4E158}" srcOrd="1" destOrd="0" presId="urn:microsoft.com/office/officeart/2018/5/layout/IconCircleLabelList"/>
    <dgm:cxn modelId="{3BCD3C55-A083-47AB-A0A9-DD138F6F0BEB}" type="presParOf" srcId="{1A3CDC01-30AE-4832-9C48-98313F691348}" destId="{FBAD8928-21BE-4139-AF3B-EA397F1CDFF3}" srcOrd="2" destOrd="0" presId="urn:microsoft.com/office/officeart/2018/5/layout/IconCircleLabelList"/>
    <dgm:cxn modelId="{E9303969-1167-40B6-935E-23E3F7CCDAC3}" type="presParOf" srcId="{FBAD8928-21BE-4139-AF3B-EA397F1CDFF3}" destId="{53F72FCB-6AA3-4E0E-A823-3FE9F4CBEABA}" srcOrd="0" destOrd="0" presId="urn:microsoft.com/office/officeart/2018/5/layout/IconCircleLabelList"/>
    <dgm:cxn modelId="{1C8175D0-4710-4ECC-8A26-CC46253FDE52}" type="presParOf" srcId="{FBAD8928-21BE-4139-AF3B-EA397F1CDFF3}" destId="{4672900B-AC6E-422C-A126-378B1304BC3E}" srcOrd="1" destOrd="0" presId="urn:microsoft.com/office/officeart/2018/5/layout/IconCircleLabelList"/>
    <dgm:cxn modelId="{C1423CB1-37BD-47AF-B3DD-08E56F49F8A9}" type="presParOf" srcId="{FBAD8928-21BE-4139-AF3B-EA397F1CDFF3}" destId="{295F5F01-3FA2-49F0-9E80-6275955ED233}" srcOrd="2" destOrd="0" presId="urn:microsoft.com/office/officeart/2018/5/layout/IconCircleLabelList"/>
    <dgm:cxn modelId="{FC0158E8-F91E-49CF-8370-15AFDB025917}" type="presParOf" srcId="{FBAD8928-21BE-4139-AF3B-EA397F1CDFF3}" destId="{6F078B0F-FBF4-44B2-919A-DF339348E925}" srcOrd="3" destOrd="0" presId="urn:microsoft.com/office/officeart/2018/5/layout/IconCircleLabelList"/>
    <dgm:cxn modelId="{2C11A687-02B8-44E0-9369-848091211084}" type="presParOf" srcId="{1A3CDC01-30AE-4832-9C48-98313F691348}" destId="{03CB2B14-2424-4CDC-9177-F0573CAAEA33}" srcOrd="3" destOrd="0" presId="urn:microsoft.com/office/officeart/2018/5/layout/IconCircleLabelList"/>
    <dgm:cxn modelId="{370E3650-D779-4937-A619-264358D67D68}" type="presParOf" srcId="{1A3CDC01-30AE-4832-9C48-98313F691348}" destId="{CF5E04E5-BBF7-4EF3-996E-740FDF8EBEF8}" srcOrd="4" destOrd="0" presId="urn:microsoft.com/office/officeart/2018/5/layout/IconCircleLabelList"/>
    <dgm:cxn modelId="{8FA4E4ED-C0A8-4D68-90CA-2982B1EBDC3E}" type="presParOf" srcId="{CF5E04E5-BBF7-4EF3-996E-740FDF8EBEF8}" destId="{9E62A0D6-B14C-4DDA-93A7-C126A9F0493E}" srcOrd="0" destOrd="0" presId="urn:microsoft.com/office/officeart/2018/5/layout/IconCircleLabelList"/>
    <dgm:cxn modelId="{45E500EB-CA7A-4294-9C68-75FD71E7C0F0}" type="presParOf" srcId="{CF5E04E5-BBF7-4EF3-996E-740FDF8EBEF8}" destId="{8F2E6284-B8BC-43C6-95AA-3AFE5F609E61}" srcOrd="1" destOrd="0" presId="urn:microsoft.com/office/officeart/2018/5/layout/IconCircleLabelList"/>
    <dgm:cxn modelId="{BCCBD46D-4F34-44A6-AF40-50CB137D11A5}" type="presParOf" srcId="{CF5E04E5-BBF7-4EF3-996E-740FDF8EBEF8}" destId="{1A0235EE-26C1-4351-8F65-05915EF06563}" srcOrd="2" destOrd="0" presId="urn:microsoft.com/office/officeart/2018/5/layout/IconCircleLabelList"/>
    <dgm:cxn modelId="{9B3CAD25-4730-4079-976D-C8AF67FFCD25}" type="presParOf" srcId="{CF5E04E5-BBF7-4EF3-996E-740FDF8EBEF8}" destId="{0B44EB06-428C-47D6-9E7E-3AE86537DE68}"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5D03CED-CED3-6A42-A614-6B603CA13A8F}" type="doc">
      <dgm:prSet loTypeId="urn:microsoft.com/office/officeart/2005/8/layout/chevron2" loCatId="" qsTypeId="urn:microsoft.com/office/officeart/2005/8/quickstyle/simple4" qsCatId="simple" csTypeId="urn:microsoft.com/office/officeart/2005/8/colors/accent5_4" csCatId="accent5" phldr="1"/>
      <dgm:spPr/>
      <dgm:t>
        <a:bodyPr/>
        <a:lstStyle/>
        <a:p>
          <a:endParaRPr lang="en-US"/>
        </a:p>
      </dgm:t>
    </dgm:pt>
    <dgm:pt modelId="{1F90AA5C-72CC-D846-9782-FE54A53C1090}">
      <dgm:prSet phldrT="[Text]" custT="1"/>
      <dgm:spPr>
        <a:xfrm rot="5400000">
          <a:off x="-232980" y="466757"/>
          <a:ext cx="1553203" cy="1087242"/>
        </a:xfrm>
        <a:prstGeom prst="chevron">
          <a:avLst/>
        </a:prstGeom>
        <a:gradFill rotWithShape="0">
          <a:gsLst>
            <a:gs pos="0">
              <a:srgbClr val="4472C4">
                <a:shade val="50000"/>
                <a:hueOff val="0"/>
                <a:satOff val="0"/>
                <a:lumOff val="0"/>
                <a:alphaOff val="0"/>
                <a:satMod val="103000"/>
                <a:lumMod val="102000"/>
                <a:tint val="94000"/>
              </a:srgbClr>
            </a:gs>
            <a:gs pos="50000">
              <a:srgbClr val="4472C4">
                <a:shade val="50000"/>
                <a:hueOff val="0"/>
                <a:satOff val="0"/>
                <a:lumOff val="0"/>
                <a:alphaOff val="0"/>
                <a:satMod val="110000"/>
                <a:lumMod val="100000"/>
                <a:shade val="100000"/>
              </a:srgbClr>
            </a:gs>
            <a:gs pos="100000">
              <a:srgbClr val="4472C4">
                <a:shade val="50000"/>
                <a:hueOff val="0"/>
                <a:satOff val="0"/>
                <a:lumOff val="0"/>
                <a:alphaOff val="0"/>
                <a:lumMod val="99000"/>
                <a:satMod val="120000"/>
                <a:shade val="78000"/>
              </a:srgbClr>
            </a:gs>
          </a:gsLst>
          <a:lin ang="5400000" scaled="0"/>
        </a:gradFill>
        <a:ln w="6350" cap="flat" cmpd="sng" algn="ctr">
          <a:solidFill>
            <a:srgbClr val="4472C4">
              <a:shade val="50000"/>
              <a:hueOff val="0"/>
              <a:satOff val="0"/>
              <a:lumOff val="0"/>
              <a:alphaOff val="0"/>
            </a:srgbClr>
          </a:solidFill>
          <a:prstDash val="solid"/>
          <a:miter lim="800000"/>
        </a:ln>
        <a:effectLst/>
      </dgm:spPr>
      <dgm:t>
        <a:bodyPr/>
        <a:lstStyle/>
        <a:p>
          <a:endParaRPr lang="en-US" sz="2000" b="0" i="0" dirty="0">
            <a:solidFill>
              <a:sysClr val="window" lastClr="FFFFFF"/>
            </a:solidFill>
            <a:latin typeface="Calibri" panose="020F0502020204030204"/>
            <a:ea typeface="+mn-ea"/>
            <a:cs typeface="+mn-cs"/>
          </a:endParaRPr>
        </a:p>
        <a:p>
          <a:r>
            <a:rPr lang="en-US" sz="1800" b="1" i="0" dirty="0">
              <a:solidFill>
                <a:sysClr val="window" lastClr="FFFFFF"/>
              </a:solidFill>
              <a:latin typeface="Calibri" panose="020F0502020204030204"/>
              <a:ea typeface="+mn-ea"/>
              <a:cs typeface="+mn-cs"/>
            </a:rPr>
            <a:t>No ACEs</a:t>
          </a:r>
        </a:p>
        <a:p>
          <a:r>
            <a:rPr lang="en-US" sz="1800" b="1" i="0" dirty="0">
              <a:solidFill>
                <a:sysClr val="window" lastClr="FFFFFF"/>
              </a:solidFill>
              <a:latin typeface="Calibri" panose="020F0502020204030204"/>
              <a:ea typeface="+mn-ea"/>
              <a:cs typeface="+mn-cs"/>
            </a:rPr>
            <a:t>33%</a:t>
          </a:r>
        </a:p>
      </dgm:t>
    </dgm:pt>
    <dgm:pt modelId="{25058982-6C2F-F34E-B65B-B2EFB9AE2501}" type="parTrans" cxnId="{7DA8A498-15E2-C247-BBD6-BDEAEFA209D6}">
      <dgm:prSet/>
      <dgm:spPr/>
      <dgm:t>
        <a:bodyPr/>
        <a:lstStyle/>
        <a:p>
          <a:endParaRPr lang="en-US" b="0" i="0">
            <a:latin typeface="+mn-lt"/>
            <a:ea typeface="Source Sans Pro" panose="020B0503030403020204" pitchFamily="34" charset="0"/>
          </a:endParaRPr>
        </a:p>
      </dgm:t>
    </dgm:pt>
    <dgm:pt modelId="{528B881C-E767-A145-8A56-BD2313119838}" type="sibTrans" cxnId="{7DA8A498-15E2-C247-BBD6-BDEAEFA209D6}">
      <dgm:prSet/>
      <dgm:spPr/>
      <dgm:t>
        <a:bodyPr/>
        <a:lstStyle/>
        <a:p>
          <a:endParaRPr lang="en-US" b="0" i="0">
            <a:latin typeface="+mn-lt"/>
            <a:ea typeface="Source Sans Pro" panose="020B0503030403020204" pitchFamily="34" charset="0"/>
          </a:endParaRPr>
        </a:p>
      </dgm:t>
    </dgm:pt>
    <dgm:pt modelId="{F8E4CB21-2B05-5246-A67B-419E0B99653D}">
      <dgm:prSet phldrT="[Text]" custT="1"/>
      <dgm:spPr>
        <a:xfrm rot="5400000">
          <a:off x="4634359" y="-3368835"/>
          <a:ext cx="1449411" cy="8543645"/>
        </a:xfrm>
        <a:prstGeom prst="round2SameRect">
          <a:avLst/>
        </a:prstGeom>
        <a:solidFill>
          <a:sysClr val="window" lastClr="FFFFFF">
            <a:alpha val="90000"/>
            <a:hueOff val="0"/>
            <a:satOff val="0"/>
            <a:lumOff val="0"/>
            <a:alphaOff val="0"/>
          </a:sysClr>
        </a:solidFill>
        <a:ln w="6350" cap="flat" cmpd="sng" algn="ctr">
          <a:solidFill>
            <a:srgbClr val="4472C4">
              <a:shade val="50000"/>
              <a:hueOff val="0"/>
              <a:satOff val="0"/>
              <a:lumOff val="0"/>
              <a:alphaOff val="0"/>
            </a:srgbClr>
          </a:solidFill>
          <a:prstDash val="solid"/>
          <a:miter lim="800000"/>
        </a:ln>
        <a:effectLst/>
      </dgm:spPr>
      <dgm:t>
        <a:bodyPr/>
        <a:lstStyle/>
        <a:p>
          <a:r>
            <a:rPr lang="en-US" sz="1800" b="0" i="0" dirty="0">
              <a:solidFill>
                <a:sysClr val="windowText" lastClr="000000">
                  <a:hueOff val="0"/>
                  <a:satOff val="0"/>
                  <a:lumOff val="0"/>
                  <a:alphaOff val="0"/>
                </a:sysClr>
              </a:solidFill>
              <a:latin typeface="Calibri" panose="020F0502020204030204"/>
              <a:ea typeface="+mn-ea"/>
              <a:cs typeface="+mn-cs"/>
            </a:rPr>
            <a:t>1 in 16 smokes;   1 in 14 has heart disease</a:t>
          </a:r>
        </a:p>
      </dgm:t>
    </dgm:pt>
    <dgm:pt modelId="{773249DD-BE27-8649-8DB7-425E4F935FE4}" type="parTrans" cxnId="{5ACE97B6-0DE6-8F4A-8A45-D61E5E3B154E}">
      <dgm:prSet/>
      <dgm:spPr/>
      <dgm:t>
        <a:bodyPr/>
        <a:lstStyle/>
        <a:p>
          <a:endParaRPr lang="en-US" b="0" i="0">
            <a:latin typeface="+mn-lt"/>
            <a:ea typeface="Source Sans Pro" panose="020B0503030403020204" pitchFamily="34" charset="0"/>
          </a:endParaRPr>
        </a:p>
      </dgm:t>
    </dgm:pt>
    <dgm:pt modelId="{85217D31-395D-EF48-8EC7-37092164AA4B}" type="sibTrans" cxnId="{5ACE97B6-0DE6-8F4A-8A45-D61E5E3B154E}">
      <dgm:prSet/>
      <dgm:spPr/>
      <dgm:t>
        <a:bodyPr/>
        <a:lstStyle/>
        <a:p>
          <a:endParaRPr lang="en-US" b="0" i="0">
            <a:latin typeface="+mn-lt"/>
            <a:ea typeface="Source Sans Pro" panose="020B0503030403020204" pitchFamily="34" charset="0"/>
          </a:endParaRPr>
        </a:p>
      </dgm:t>
    </dgm:pt>
    <dgm:pt modelId="{1FED28CC-5BB6-1D46-9AA2-BFAD5B297D4D}">
      <dgm:prSet phldrT="[Text]" custT="1"/>
      <dgm:spPr>
        <a:xfrm rot="5400000">
          <a:off x="4634359" y="-3368835"/>
          <a:ext cx="1449411" cy="8543645"/>
        </a:xfrm>
        <a:prstGeom prst="round2SameRect">
          <a:avLst/>
        </a:prstGeom>
        <a:solidFill>
          <a:sysClr val="window" lastClr="FFFFFF">
            <a:alpha val="90000"/>
            <a:hueOff val="0"/>
            <a:satOff val="0"/>
            <a:lumOff val="0"/>
            <a:alphaOff val="0"/>
          </a:sysClr>
        </a:solidFill>
        <a:ln w="6350" cap="flat" cmpd="sng" algn="ctr">
          <a:solidFill>
            <a:srgbClr val="4472C4">
              <a:shade val="50000"/>
              <a:hueOff val="0"/>
              <a:satOff val="0"/>
              <a:lumOff val="0"/>
              <a:alphaOff val="0"/>
            </a:srgbClr>
          </a:solidFill>
          <a:prstDash val="solid"/>
          <a:miter lim="800000"/>
        </a:ln>
        <a:effectLst/>
      </dgm:spPr>
      <dgm:t>
        <a:bodyPr/>
        <a:lstStyle/>
        <a:p>
          <a:r>
            <a:rPr lang="en-US" sz="1800" b="0" i="0" dirty="0">
              <a:solidFill>
                <a:sysClr val="windowText" lastClr="000000">
                  <a:hueOff val="0"/>
                  <a:satOff val="0"/>
                  <a:lumOff val="0"/>
                  <a:alphaOff val="0"/>
                </a:sysClr>
              </a:solidFill>
              <a:latin typeface="Calibri" panose="020F0502020204030204"/>
              <a:ea typeface="+mn-ea"/>
              <a:cs typeface="+mn-cs"/>
            </a:rPr>
            <a:t>1 in 96 has attempted suicide</a:t>
          </a:r>
        </a:p>
      </dgm:t>
    </dgm:pt>
    <dgm:pt modelId="{7223FF37-21F9-F84A-9904-5503CB6A9690}" type="parTrans" cxnId="{19F547A6-0236-704B-AAF4-03B6FEA36A2E}">
      <dgm:prSet/>
      <dgm:spPr/>
      <dgm:t>
        <a:bodyPr/>
        <a:lstStyle/>
        <a:p>
          <a:endParaRPr lang="en-US" b="0" i="0">
            <a:latin typeface="+mn-lt"/>
            <a:ea typeface="Source Sans Pro" panose="020B0503030403020204" pitchFamily="34" charset="0"/>
          </a:endParaRPr>
        </a:p>
      </dgm:t>
    </dgm:pt>
    <dgm:pt modelId="{AB83C1FF-7268-EE4D-BA8F-D08B33214702}" type="sibTrans" cxnId="{19F547A6-0236-704B-AAF4-03B6FEA36A2E}">
      <dgm:prSet/>
      <dgm:spPr/>
      <dgm:t>
        <a:bodyPr/>
        <a:lstStyle/>
        <a:p>
          <a:endParaRPr lang="en-US" b="0" i="0">
            <a:latin typeface="+mn-lt"/>
            <a:ea typeface="Source Sans Pro" panose="020B0503030403020204" pitchFamily="34" charset="0"/>
          </a:endParaRPr>
        </a:p>
      </dgm:t>
    </dgm:pt>
    <dgm:pt modelId="{42992C86-C686-174F-9407-FABFD73148F4}">
      <dgm:prSet phldrT="[Text]" custT="1"/>
      <dgm:spPr>
        <a:xfrm rot="5400000">
          <a:off x="-232980" y="2117197"/>
          <a:ext cx="1553203" cy="1087242"/>
        </a:xfrm>
        <a:prstGeom prst="chevron">
          <a:avLst/>
        </a:prstGeom>
        <a:gradFill rotWithShape="0">
          <a:gsLst>
            <a:gs pos="0">
              <a:srgbClr val="4472C4">
                <a:shade val="50000"/>
                <a:hueOff val="268329"/>
                <a:satOff val="-6535"/>
                <a:lumOff val="28597"/>
                <a:alphaOff val="0"/>
                <a:satMod val="103000"/>
                <a:lumMod val="102000"/>
                <a:tint val="94000"/>
              </a:srgbClr>
            </a:gs>
            <a:gs pos="50000">
              <a:srgbClr val="4472C4">
                <a:shade val="50000"/>
                <a:hueOff val="268329"/>
                <a:satOff val="-6535"/>
                <a:lumOff val="28597"/>
                <a:alphaOff val="0"/>
                <a:satMod val="110000"/>
                <a:lumMod val="100000"/>
                <a:shade val="100000"/>
              </a:srgbClr>
            </a:gs>
            <a:gs pos="100000">
              <a:srgbClr val="4472C4">
                <a:shade val="50000"/>
                <a:hueOff val="268329"/>
                <a:satOff val="-6535"/>
                <a:lumOff val="28597"/>
                <a:alphaOff val="0"/>
                <a:lumMod val="99000"/>
                <a:satMod val="120000"/>
                <a:shade val="78000"/>
              </a:srgbClr>
            </a:gs>
          </a:gsLst>
          <a:lin ang="5400000" scaled="0"/>
        </a:gradFill>
        <a:ln w="6350" cap="flat" cmpd="sng" algn="ctr">
          <a:solidFill>
            <a:srgbClr val="4472C4">
              <a:shade val="50000"/>
              <a:hueOff val="268329"/>
              <a:satOff val="-6535"/>
              <a:lumOff val="28597"/>
              <a:alphaOff val="0"/>
            </a:srgbClr>
          </a:solidFill>
          <a:prstDash val="solid"/>
          <a:miter lim="800000"/>
        </a:ln>
        <a:effectLst/>
      </dgm:spPr>
      <dgm:t>
        <a:bodyPr/>
        <a:lstStyle/>
        <a:p>
          <a:endParaRPr lang="en-US" sz="2000" b="0" i="0" dirty="0">
            <a:solidFill>
              <a:sysClr val="window" lastClr="FFFFFF"/>
            </a:solidFill>
            <a:latin typeface="Calibri" panose="020F0502020204030204"/>
            <a:ea typeface="+mn-ea"/>
            <a:cs typeface="+mn-cs"/>
          </a:endParaRPr>
        </a:p>
        <a:p>
          <a:r>
            <a:rPr lang="en-US" sz="1800" b="1" i="0" dirty="0">
              <a:solidFill>
                <a:sysClr val="window" lastClr="FFFFFF"/>
              </a:solidFill>
              <a:latin typeface="Calibri" panose="020F0502020204030204"/>
              <a:ea typeface="+mn-ea"/>
              <a:cs typeface="+mn-cs"/>
            </a:rPr>
            <a:t>1-3 ACEs</a:t>
          </a:r>
        </a:p>
        <a:p>
          <a:r>
            <a:rPr lang="en-US" sz="1800" b="1" i="0" dirty="0">
              <a:solidFill>
                <a:sysClr val="window" lastClr="FFFFFF"/>
              </a:solidFill>
              <a:latin typeface="Calibri" panose="020F0502020204030204"/>
              <a:ea typeface="+mn-ea"/>
              <a:cs typeface="+mn-cs"/>
            </a:rPr>
            <a:t>51%</a:t>
          </a:r>
          <a:endParaRPr lang="en-US" sz="2000" b="1" i="0" dirty="0">
            <a:solidFill>
              <a:sysClr val="window" lastClr="FFFFFF"/>
            </a:solidFill>
            <a:latin typeface="Calibri" panose="020F0502020204030204"/>
            <a:ea typeface="+mn-ea"/>
            <a:cs typeface="+mn-cs"/>
          </a:endParaRPr>
        </a:p>
      </dgm:t>
    </dgm:pt>
    <dgm:pt modelId="{8EF9E7C4-6B15-8043-8C51-769EEC53475D}" type="parTrans" cxnId="{A8E6A514-9690-E54A-B4A7-9B3558E4BBD0}">
      <dgm:prSet/>
      <dgm:spPr/>
      <dgm:t>
        <a:bodyPr/>
        <a:lstStyle/>
        <a:p>
          <a:endParaRPr lang="en-US" b="0" i="0">
            <a:latin typeface="+mn-lt"/>
            <a:ea typeface="Source Sans Pro" panose="020B0503030403020204" pitchFamily="34" charset="0"/>
          </a:endParaRPr>
        </a:p>
      </dgm:t>
    </dgm:pt>
    <dgm:pt modelId="{2C0D4228-6EC6-3C48-84C8-B3B0392C4232}" type="sibTrans" cxnId="{A8E6A514-9690-E54A-B4A7-9B3558E4BBD0}">
      <dgm:prSet/>
      <dgm:spPr/>
      <dgm:t>
        <a:bodyPr/>
        <a:lstStyle/>
        <a:p>
          <a:endParaRPr lang="en-US" b="0" i="0">
            <a:latin typeface="+mn-lt"/>
            <a:ea typeface="Source Sans Pro" panose="020B0503030403020204" pitchFamily="34" charset="0"/>
          </a:endParaRPr>
        </a:p>
      </dgm:t>
    </dgm:pt>
    <dgm:pt modelId="{B0E0D268-0238-2344-9F18-CF1E47B490F7}">
      <dgm:prSet phldrT="[Text]" custT="1"/>
      <dgm:spPr>
        <a:xfrm rot="5400000">
          <a:off x="4585457" y="-1662917"/>
          <a:ext cx="1547215" cy="8543645"/>
        </a:xfrm>
        <a:prstGeom prst="round2SameRect">
          <a:avLst/>
        </a:prstGeom>
        <a:solidFill>
          <a:sysClr val="window" lastClr="FFFFFF">
            <a:alpha val="90000"/>
            <a:hueOff val="0"/>
            <a:satOff val="0"/>
            <a:lumOff val="0"/>
            <a:alphaOff val="0"/>
          </a:sysClr>
        </a:solidFill>
        <a:ln w="6350" cap="flat" cmpd="sng" algn="ctr">
          <a:solidFill>
            <a:srgbClr val="4472C4">
              <a:shade val="50000"/>
              <a:hueOff val="268329"/>
              <a:satOff val="-6535"/>
              <a:lumOff val="28597"/>
              <a:alphaOff val="0"/>
            </a:srgbClr>
          </a:solidFill>
          <a:prstDash val="solid"/>
          <a:miter lim="800000"/>
        </a:ln>
        <a:effectLst/>
      </dgm:spPr>
      <dgm:t>
        <a:bodyPr/>
        <a:lstStyle/>
        <a:p>
          <a:r>
            <a:rPr lang="en-US" sz="1800" b="0" i="0" dirty="0">
              <a:solidFill>
                <a:sysClr val="windowText" lastClr="000000">
                  <a:hueOff val="0"/>
                  <a:satOff val="0"/>
                  <a:lumOff val="0"/>
                  <a:alphaOff val="0"/>
                </a:sysClr>
              </a:solidFill>
              <a:latin typeface="Calibri" panose="020F0502020204030204"/>
              <a:ea typeface="+mn-ea"/>
              <a:cs typeface="+mn-cs"/>
            </a:rPr>
            <a:t>With 3 ACES, 1 in 9 smokes, 1 in 7 heart disease</a:t>
          </a:r>
        </a:p>
      </dgm:t>
    </dgm:pt>
    <dgm:pt modelId="{273B725A-881A-5A48-B4E6-18337F79D8FB}" type="parTrans" cxnId="{BFD6265B-0534-164A-9867-1AAEEE43B114}">
      <dgm:prSet/>
      <dgm:spPr/>
      <dgm:t>
        <a:bodyPr/>
        <a:lstStyle/>
        <a:p>
          <a:endParaRPr lang="en-US" b="0" i="0">
            <a:latin typeface="+mn-lt"/>
            <a:ea typeface="Source Sans Pro" panose="020B0503030403020204" pitchFamily="34" charset="0"/>
          </a:endParaRPr>
        </a:p>
      </dgm:t>
    </dgm:pt>
    <dgm:pt modelId="{E3FB286A-83A7-7C41-96C9-E39B868BDEC5}" type="sibTrans" cxnId="{BFD6265B-0534-164A-9867-1AAEEE43B114}">
      <dgm:prSet/>
      <dgm:spPr/>
      <dgm:t>
        <a:bodyPr/>
        <a:lstStyle/>
        <a:p>
          <a:endParaRPr lang="en-US" b="0" i="0">
            <a:latin typeface="+mn-lt"/>
            <a:ea typeface="Source Sans Pro" panose="020B0503030403020204" pitchFamily="34" charset="0"/>
          </a:endParaRPr>
        </a:p>
      </dgm:t>
    </dgm:pt>
    <dgm:pt modelId="{4B72A0D9-3402-684D-932A-1FB7AD31E9D2}">
      <dgm:prSet phldrT="[Text]" custT="1"/>
      <dgm:spPr>
        <a:xfrm rot="5400000">
          <a:off x="4585457" y="-1662917"/>
          <a:ext cx="1547215" cy="8543645"/>
        </a:xfrm>
        <a:prstGeom prst="round2SameRect">
          <a:avLst/>
        </a:prstGeom>
        <a:solidFill>
          <a:sysClr val="window" lastClr="FFFFFF">
            <a:alpha val="90000"/>
            <a:hueOff val="0"/>
            <a:satOff val="0"/>
            <a:lumOff val="0"/>
            <a:alphaOff val="0"/>
          </a:sysClr>
        </a:solidFill>
        <a:ln w="6350" cap="flat" cmpd="sng" algn="ctr">
          <a:solidFill>
            <a:srgbClr val="4472C4">
              <a:shade val="50000"/>
              <a:hueOff val="268329"/>
              <a:satOff val="-6535"/>
              <a:lumOff val="28597"/>
              <a:alphaOff val="0"/>
            </a:srgbClr>
          </a:solidFill>
          <a:prstDash val="solid"/>
          <a:miter lim="800000"/>
        </a:ln>
        <a:effectLst/>
      </dgm:spPr>
      <dgm:t>
        <a:bodyPr/>
        <a:lstStyle/>
        <a:p>
          <a:r>
            <a:rPr lang="en-US" sz="1800" b="0" i="0" dirty="0">
              <a:solidFill>
                <a:sysClr val="windowText" lastClr="000000">
                  <a:hueOff val="0"/>
                  <a:satOff val="0"/>
                  <a:lumOff val="0"/>
                  <a:alphaOff val="0"/>
                </a:sysClr>
              </a:solidFill>
              <a:latin typeface="Calibri" panose="020F0502020204030204"/>
              <a:ea typeface="+mn-ea"/>
              <a:cs typeface="+mn-cs"/>
            </a:rPr>
            <a:t>1 in 9 lives with a SUD (Alcohol); 1 in 43 uses IV drugs</a:t>
          </a:r>
        </a:p>
      </dgm:t>
    </dgm:pt>
    <dgm:pt modelId="{576B045C-3F78-1A41-85DB-2907D5810397}" type="parTrans" cxnId="{AC3B5654-21A6-1340-BF8D-7F998C167CC2}">
      <dgm:prSet/>
      <dgm:spPr/>
      <dgm:t>
        <a:bodyPr/>
        <a:lstStyle/>
        <a:p>
          <a:endParaRPr lang="en-US" b="0" i="0">
            <a:latin typeface="+mn-lt"/>
            <a:ea typeface="Source Sans Pro" panose="020B0503030403020204" pitchFamily="34" charset="0"/>
          </a:endParaRPr>
        </a:p>
      </dgm:t>
    </dgm:pt>
    <dgm:pt modelId="{852566C7-B853-A146-89A7-18315ADAFFD6}" type="sibTrans" cxnId="{AC3B5654-21A6-1340-BF8D-7F998C167CC2}">
      <dgm:prSet/>
      <dgm:spPr/>
      <dgm:t>
        <a:bodyPr/>
        <a:lstStyle/>
        <a:p>
          <a:endParaRPr lang="en-US" b="0" i="0">
            <a:latin typeface="+mn-lt"/>
            <a:ea typeface="Source Sans Pro" panose="020B0503030403020204" pitchFamily="34" charset="0"/>
          </a:endParaRPr>
        </a:p>
      </dgm:t>
    </dgm:pt>
    <dgm:pt modelId="{0C24E9BB-0B65-024F-8BD1-3F24DA9F564F}">
      <dgm:prSet phldrT="[Text]" custT="1"/>
      <dgm:spPr>
        <a:xfrm rot="5400000">
          <a:off x="-232980" y="3774289"/>
          <a:ext cx="1553203" cy="1087242"/>
        </a:xfrm>
        <a:prstGeom prst="chevron">
          <a:avLst/>
        </a:prstGeom>
        <a:gradFill rotWithShape="0">
          <a:gsLst>
            <a:gs pos="0">
              <a:srgbClr val="4472C4">
                <a:shade val="50000"/>
                <a:hueOff val="268329"/>
                <a:satOff val="-6535"/>
                <a:lumOff val="28597"/>
                <a:alphaOff val="0"/>
                <a:satMod val="103000"/>
                <a:lumMod val="102000"/>
                <a:tint val="94000"/>
              </a:srgbClr>
            </a:gs>
            <a:gs pos="50000">
              <a:srgbClr val="4472C4">
                <a:shade val="50000"/>
                <a:hueOff val="268329"/>
                <a:satOff val="-6535"/>
                <a:lumOff val="28597"/>
                <a:alphaOff val="0"/>
                <a:satMod val="110000"/>
                <a:lumMod val="100000"/>
                <a:shade val="100000"/>
              </a:srgbClr>
            </a:gs>
            <a:gs pos="100000">
              <a:srgbClr val="4472C4">
                <a:shade val="50000"/>
                <a:hueOff val="268329"/>
                <a:satOff val="-6535"/>
                <a:lumOff val="28597"/>
                <a:alphaOff val="0"/>
                <a:lumMod val="99000"/>
                <a:satMod val="120000"/>
                <a:shade val="78000"/>
              </a:srgbClr>
            </a:gs>
          </a:gsLst>
          <a:lin ang="5400000" scaled="0"/>
        </a:gradFill>
        <a:ln w="6350" cap="flat" cmpd="sng" algn="ctr">
          <a:solidFill>
            <a:srgbClr val="4472C4">
              <a:shade val="50000"/>
              <a:hueOff val="268329"/>
              <a:satOff val="-6535"/>
              <a:lumOff val="28597"/>
              <a:alphaOff val="0"/>
            </a:srgbClr>
          </a:solidFill>
          <a:prstDash val="solid"/>
          <a:miter lim="800000"/>
        </a:ln>
        <a:effectLst/>
      </dgm:spPr>
      <dgm:t>
        <a:bodyPr/>
        <a:lstStyle/>
        <a:p>
          <a:pPr>
            <a:spcBef>
              <a:spcPts val="800"/>
            </a:spcBef>
            <a:spcAft>
              <a:spcPts val="0"/>
            </a:spcAft>
          </a:pPr>
          <a:endParaRPr lang="en-US" sz="1400" b="1" i="0" dirty="0">
            <a:solidFill>
              <a:sysClr val="window" lastClr="FFFFFF"/>
            </a:solidFill>
            <a:latin typeface="Calibri" panose="020F0502020204030204"/>
            <a:ea typeface="+mn-ea"/>
            <a:cs typeface="+mn-cs"/>
          </a:endParaRPr>
        </a:p>
        <a:p>
          <a:pPr>
            <a:spcBef>
              <a:spcPts val="800"/>
            </a:spcBef>
            <a:spcAft>
              <a:spcPts val="0"/>
            </a:spcAft>
          </a:pPr>
          <a:r>
            <a:rPr lang="en-US" sz="1800" b="1" i="0" dirty="0">
              <a:solidFill>
                <a:sysClr val="window" lastClr="FFFFFF"/>
              </a:solidFill>
              <a:latin typeface="Calibri" panose="020F0502020204030204"/>
              <a:ea typeface="+mn-ea"/>
              <a:cs typeface="+mn-cs"/>
            </a:rPr>
            <a:t>4-10 ACEs</a:t>
          </a:r>
        </a:p>
        <a:p>
          <a:pPr>
            <a:spcBef>
              <a:spcPct val="0"/>
            </a:spcBef>
            <a:spcAft>
              <a:spcPct val="35000"/>
            </a:spcAft>
          </a:pPr>
          <a:r>
            <a:rPr lang="en-US" sz="1800" b="1" i="0" dirty="0">
              <a:solidFill>
                <a:sysClr val="window" lastClr="FFFFFF"/>
              </a:solidFill>
              <a:latin typeface="Calibri" panose="020F0502020204030204"/>
              <a:ea typeface="+mn-ea"/>
              <a:cs typeface="+mn-cs"/>
            </a:rPr>
            <a:t>16%</a:t>
          </a:r>
        </a:p>
      </dgm:t>
    </dgm:pt>
    <dgm:pt modelId="{0E40E707-3AA8-1741-B7E0-A37998302695}" type="parTrans" cxnId="{BAB5C4F0-B7AD-2C4C-B4ED-D5FD8225492C}">
      <dgm:prSet/>
      <dgm:spPr/>
      <dgm:t>
        <a:bodyPr/>
        <a:lstStyle/>
        <a:p>
          <a:endParaRPr lang="en-US" b="0" i="0">
            <a:latin typeface="+mn-lt"/>
            <a:ea typeface="Source Sans Pro" panose="020B0503030403020204" pitchFamily="34" charset="0"/>
          </a:endParaRPr>
        </a:p>
      </dgm:t>
    </dgm:pt>
    <dgm:pt modelId="{FFDD0F11-4A43-FD41-BF94-6CD82081AECD}" type="sibTrans" cxnId="{BAB5C4F0-B7AD-2C4C-B4ED-D5FD8225492C}">
      <dgm:prSet/>
      <dgm:spPr/>
      <dgm:t>
        <a:bodyPr/>
        <a:lstStyle/>
        <a:p>
          <a:endParaRPr lang="en-US" b="0" i="0">
            <a:latin typeface="+mn-lt"/>
            <a:ea typeface="Source Sans Pro" panose="020B0503030403020204" pitchFamily="34" charset="0"/>
          </a:endParaRPr>
        </a:p>
      </dgm:t>
    </dgm:pt>
    <dgm:pt modelId="{14E419FE-9010-6F4A-B658-EFFE62334C73}">
      <dgm:prSet phldrT="[Text]" custT="1"/>
      <dgm:spPr>
        <a:xfrm rot="5400000">
          <a:off x="4616257" y="9344"/>
          <a:ext cx="1532263" cy="8496911"/>
        </a:xfrm>
        <a:prstGeom prst="round2SameRect">
          <a:avLst/>
        </a:prstGeom>
        <a:solidFill>
          <a:sysClr val="window" lastClr="FFFFFF">
            <a:alpha val="90000"/>
            <a:hueOff val="0"/>
            <a:satOff val="0"/>
            <a:lumOff val="0"/>
            <a:alphaOff val="0"/>
          </a:sysClr>
        </a:solidFill>
        <a:ln w="6350" cap="flat" cmpd="sng" algn="ctr">
          <a:solidFill>
            <a:srgbClr val="4472C4">
              <a:shade val="50000"/>
              <a:hueOff val="268329"/>
              <a:satOff val="-6535"/>
              <a:lumOff val="28597"/>
              <a:alphaOff val="0"/>
            </a:srgbClr>
          </a:solidFill>
          <a:prstDash val="solid"/>
          <a:miter lim="800000"/>
        </a:ln>
        <a:effectLst/>
      </dgm:spPr>
      <dgm:t>
        <a:bodyPr/>
        <a:lstStyle/>
        <a:p>
          <a:r>
            <a:rPr lang="en-US" sz="1800" b="0" i="0" dirty="0">
              <a:solidFill>
                <a:sysClr val="windowText" lastClr="000000">
                  <a:hueOff val="0"/>
                  <a:satOff val="0"/>
                  <a:lumOff val="0"/>
                  <a:alphaOff val="0"/>
                </a:sysClr>
              </a:solidFill>
              <a:latin typeface="Calibri" panose="020F0502020204030204"/>
              <a:ea typeface="+mn-ea"/>
              <a:cs typeface="+mn-cs"/>
            </a:rPr>
            <a:t>With 7+ ACEs, 1 in 6 smokes, 1 in 6 has heart disease</a:t>
          </a:r>
        </a:p>
      </dgm:t>
      <dgm:extLst>
        <a:ext uri="{E40237B7-FDA0-4F09-8148-C483321AD2D9}">
          <dgm14:cNvPr xmlns:dgm14="http://schemas.microsoft.com/office/drawing/2010/diagram" id="0" name="" descr="Graphic demonstrating increase in chronic disease, including substance use, with an increased number of ACEs.  33% of population has no ACEs and among this group 1 in 480 uses IV drugs. With 7 or more ACEs that figure jumps to 1 in 30"/>
        </a:ext>
      </dgm:extLst>
    </dgm:pt>
    <dgm:pt modelId="{25E96870-A1F8-7C49-8AB5-8846FDB27B3F}" type="parTrans" cxnId="{89EADEE8-2582-EC44-9B5A-FDB15619A5C2}">
      <dgm:prSet/>
      <dgm:spPr/>
      <dgm:t>
        <a:bodyPr/>
        <a:lstStyle/>
        <a:p>
          <a:endParaRPr lang="en-US" b="0" i="0">
            <a:latin typeface="+mn-lt"/>
            <a:ea typeface="Source Sans Pro" panose="020B0503030403020204" pitchFamily="34" charset="0"/>
          </a:endParaRPr>
        </a:p>
      </dgm:t>
    </dgm:pt>
    <dgm:pt modelId="{096533EB-7187-6C4B-8A60-13B0F2E58961}" type="sibTrans" cxnId="{89EADEE8-2582-EC44-9B5A-FDB15619A5C2}">
      <dgm:prSet/>
      <dgm:spPr/>
      <dgm:t>
        <a:bodyPr/>
        <a:lstStyle/>
        <a:p>
          <a:endParaRPr lang="en-US" b="0" i="0">
            <a:latin typeface="+mn-lt"/>
            <a:ea typeface="Source Sans Pro" panose="020B0503030403020204" pitchFamily="34" charset="0"/>
          </a:endParaRPr>
        </a:p>
      </dgm:t>
    </dgm:pt>
    <dgm:pt modelId="{8A718A61-7D32-FA49-9018-7E2556061904}">
      <dgm:prSet phldrT="[Text]" custT="1"/>
      <dgm:spPr>
        <a:xfrm rot="5400000">
          <a:off x="4616257" y="9344"/>
          <a:ext cx="1532263" cy="8496911"/>
        </a:xfrm>
        <a:prstGeom prst="round2SameRect">
          <a:avLst/>
        </a:prstGeom>
        <a:solidFill>
          <a:sysClr val="window" lastClr="FFFFFF">
            <a:alpha val="90000"/>
            <a:hueOff val="0"/>
            <a:satOff val="0"/>
            <a:lumOff val="0"/>
            <a:alphaOff val="0"/>
          </a:sysClr>
        </a:solidFill>
        <a:ln w="6350" cap="flat" cmpd="sng" algn="ctr">
          <a:solidFill>
            <a:srgbClr val="4472C4">
              <a:shade val="50000"/>
              <a:hueOff val="268329"/>
              <a:satOff val="-6535"/>
              <a:lumOff val="28597"/>
              <a:alphaOff val="0"/>
            </a:srgbClr>
          </a:solidFill>
          <a:prstDash val="solid"/>
          <a:miter lim="800000"/>
        </a:ln>
        <a:effectLst/>
      </dgm:spPr>
      <dgm:t>
        <a:bodyPr/>
        <a:lstStyle/>
        <a:p>
          <a:r>
            <a:rPr lang="en-US" sz="1800" b="0" i="0" dirty="0">
              <a:solidFill>
                <a:sysClr val="windowText" lastClr="000000">
                  <a:hueOff val="0"/>
                  <a:satOff val="0"/>
                  <a:lumOff val="0"/>
                  <a:alphaOff val="0"/>
                </a:sysClr>
              </a:solidFill>
              <a:latin typeface="Calibri" panose="020F0502020204030204"/>
              <a:ea typeface="+mn-ea"/>
              <a:cs typeface="+mn-cs"/>
            </a:rPr>
            <a:t>1 in 6 lives with a SUD (Alcohol); 1 in 30 uses IV drugs</a:t>
          </a:r>
        </a:p>
      </dgm:t>
    </dgm:pt>
    <dgm:pt modelId="{84B401A5-D735-B446-BA3B-D7FFDB4FDCF5}" type="parTrans" cxnId="{184EB0FF-DD22-1D4F-AFEA-FA1502D48EF3}">
      <dgm:prSet/>
      <dgm:spPr/>
      <dgm:t>
        <a:bodyPr/>
        <a:lstStyle/>
        <a:p>
          <a:endParaRPr lang="en-US" b="0" i="0">
            <a:latin typeface="+mn-lt"/>
            <a:ea typeface="Source Sans Pro" panose="020B0503030403020204" pitchFamily="34" charset="0"/>
          </a:endParaRPr>
        </a:p>
      </dgm:t>
    </dgm:pt>
    <dgm:pt modelId="{6D67C226-A792-3449-B837-6AD9001F3C52}" type="sibTrans" cxnId="{184EB0FF-DD22-1D4F-AFEA-FA1502D48EF3}">
      <dgm:prSet/>
      <dgm:spPr/>
      <dgm:t>
        <a:bodyPr/>
        <a:lstStyle/>
        <a:p>
          <a:endParaRPr lang="en-US" b="0" i="0">
            <a:latin typeface="+mn-lt"/>
            <a:ea typeface="Source Sans Pro" panose="020B0503030403020204" pitchFamily="34" charset="0"/>
          </a:endParaRPr>
        </a:p>
      </dgm:t>
    </dgm:pt>
    <dgm:pt modelId="{0EE9F3CC-4343-F347-9C68-79979A83A6A1}">
      <dgm:prSet phldrT="[Text]" custT="1"/>
      <dgm:spPr>
        <a:xfrm rot="5400000">
          <a:off x="4634359" y="-3368835"/>
          <a:ext cx="1449411" cy="8543645"/>
        </a:xfrm>
        <a:prstGeom prst="round2SameRect">
          <a:avLst/>
        </a:prstGeom>
        <a:solidFill>
          <a:sysClr val="window" lastClr="FFFFFF">
            <a:alpha val="90000"/>
            <a:hueOff val="0"/>
            <a:satOff val="0"/>
            <a:lumOff val="0"/>
            <a:alphaOff val="0"/>
          </a:sysClr>
        </a:solidFill>
        <a:ln w="6350" cap="flat" cmpd="sng" algn="ctr">
          <a:solidFill>
            <a:srgbClr val="4472C4">
              <a:shade val="50000"/>
              <a:hueOff val="0"/>
              <a:satOff val="0"/>
              <a:lumOff val="0"/>
              <a:alphaOff val="0"/>
            </a:srgbClr>
          </a:solidFill>
          <a:prstDash val="solid"/>
          <a:miter lim="800000"/>
        </a:ln>
        <a:effectLst/>
      </dgm:spPr>
      <dgm:t>
        <a:bodyPr/>
        <a:lstStyle/>
        <a:p>
          <a:r>
            <a:rPr lang="en-US" sz="1800" b="0" i="0" dirty="0">
              <a:solidFill>
                <a:sysClr val="windowText" lastClr="000000">
                  <a:hueOff val="0"/>
                  <a:satOff val="0"/>
                  <a:lumOff val="0"/>
                  <a:alphaOff val="0"/>
                </a:sysClr>
              </a:solidFill>
              <a:latin typeface="Calibri" panose="020F0502020204030204"/>
              <a:ea typeface="+mn-ea"/>
              <a:cs typeface="+mn-cs"/>
            </a:rPr>
            <a:t>1 in 69 lives with a SUD (Alcohol);   1 in 480 uses IV drugs</a:t>
          </a:r>
        </a:p>
      </dgm:t>
    </dgm:pt>
    <dgm:pt modelId="{9AC0DCF0-13B5-C944-B84D-3DD4A1020ED0}" type="parTrans" cxnId="{C8B6D0A3-025D-D14A-AD50-68CCACBC4782}">
      <dgm:prSet/>
      <dgm:spPr/>
      <dgm:t>
        <a:bodyPr/>
        <a:lstStyle/>
        <a:p>
          <a:endParaRPr lang="en-US" b="0" i="0">
            <a:latin typeface="+mn-lt"/>
            <a:ea typeface="Source Sans Pro" panose="020B0503030403020204" pitchFamily="34" charset="0"/>
          </a:endParaRPr>
        </a:p>
      </dgm:t>
    </dgm:pt>
    <dgm:pt modelId="{957548AD-F874-AA48-9DAB-41792421E379}" type="sibTrans" cxnId="{C8B6D0A3-025D-D14A-AD50-68CCACBC4782}">
      <dgm:prSet/>
      <dgm:spPr/>
      <dgm:t>
        <a:bodyPr/>
        <a:lstStyle/>
        <a:p>
          <a:endParaRPr lang="en-US" b="0" i="0">
            <a:latin typeface="+mn-lt"/>
            <a:ea typeface="Source Sans Pro" panose="020B0503030403020204" pitchFamily="34" charset="0"/>
          </a:endParaRPr>
        </a:p>
      </dgm:t>
    </dgm:pt>
    <dgm:pt modelId="{7100CA96-5F56-8A43-B03B-798C336D3D13}">
      <dgm:prSet phldrT="[Text]" custT="1"/>
      <dgm:spPr>
        <a:xfrm rot="5400000">
          <a:off x="4585457" y="-1662917"/>
          <a:ext cx="1547215" cy="8543645"/>
        </a:xfrm>
        <a:prstGeom prst="round2SameRect">
          <a:avLst/>
        </a:prstGeom>
        <a:solidFill>
          <a:sysClr val="window" lastClr="FFFFFF">
            <a:alpha val="90000"/>
            <a:hueOff val="0"/>
            <a:satOff val="0"/>
            <a:lumOff val="0"/>
            <a:alphaOff val="0"/>
          </a:sysClr>
        </a:solidFill>
        <a:ln w="6350" cap="flat" cmpd="sng" algn="ctr">
          <a:solidFill>
            <a:srgbClr val="4472C4">
              <a:shade val="50000"/>
              <a:hueOff val="268329"/>
              <a:satOff val="-6535"/>
              <a:lumOff val="28597"/>
              <a:alphaOff val="0"/>
            </a:srgbClr>
          </a:solidFill>
          <a:prstDash val="solid"/>
          <a:miter lim="800000"/>
        </a:ln>
        <a:effectLst/>
      </dgm:spPr>
      <dgm:t>
        <a:bodyPr/>
        <a:lstStyle/>
        <a:p>
          <a:r>
            <a:rPr lang="en-US" sz="1800" b="0" i="0" dirty="0">
              <a:solidFill>
                <a:sysClr val="windowText" lastClr="000000">
                  <a:hueOff val="0"/>
                  <a:satOff val="0"/>
                  <a:lumOff val="0"/>
                  <a:alphaOff val="0"/>
                </a:sysClr>
              </a:solidFill>
              <a:latin typeface="Calibri" panose="020F0502020204030204"/>
              <a:ea typeface="+mn-ea"/>
              <a:cs typeface="+mn-cs"/>
            </a:rPr>
            <a:t>1 in 10 has attempted suicide</a:t>
          </a:r>
        </a:p>
      </dgm:t>
    </dgm:pt>
    <dgm:pt modelId="{8FB03CCE-3A24-8E40-811A-D3645E7EA9D7}" type="parTrans" cxnId="{E69BECB7-5E7E-D544-A21E-17FFC7A2A915}">
      <dgm:prSet/>
      <dgm:spPr/>
      <dgm:t>
        <a:bodyPr/>
        <a:lstStyle/>
        <a:p>
          <a:endParaRPr lang="en-US" b="0" i="0">
            <a:latin typeface="+mn-lt"/>
            <a:ea typeface="Source Sans Pro" panose="020B0503030403020204" pitchFamily="34" charset="0"/>
          </a:endParaRPr>
        </a:p>
      </dgm:t>
    </dgm:pt>
    <dgm:pt modelId="{FF7936C9-C598-1C4B-9B86-A1D511032FE4}" type="sibTrans" cxnId="{E69BECB7-5E7E-D544-A21E-17FFC7A2A915}">
      <dgm:prSet/>
      <dgm:spPr/>
      <dgm:t>
        <a:bodyPr/>
        <a:lstStyle/>
        <a:p>
          <a:endParaRPr lang="en-US" b="0" i="0">
            <a:latin typeface="+mn-lt"/>
            <a:ea typeface="Source Sans Pro" panose="020B0503030403020204" pitchFamily="34" charset="0"/>
          </a:endParaRPr>
        </a:p>
      </dgm:t>
    </dgm:pt>
    <dgm:pt modelId="{69303055-C0B2-814E-AFD2-059FC74395AB}">
      <dgm:prSet phldrT="[Text]" custT="1"/>
      <dgm:spPr>
        <a:xfrm rot="5400000">
          <a:off x="4616257" y="9344"/>
          <a:ext cx="1532263" cy="8496911"/>
        </a:xfrm>
        <a:prstGeom prst="round2SameRect">
          <a:avLst/>
        </a:prstGeom>
        <a:solidFill>
          <a:sysClr val="window" lastClr="FFFFFF">
            <a:alpha val="90000"/>
            <a:hueOff val="0"/>
            <a:satOff val="0"/>
            <a:lumOff val="0"/>
            <a:alphaOff val="0"/>
          </a:sysClr>
        </a:solidFill>
        <a:ln w="6350" cap="flat" cmpd="sng" algn="ctr">
          <a:solidFill>
            <a:srgbClr val="4472C4">
              <a:shade val="50000"/>
              <a:hueOff val="268329"/>
              <a:satOff val="-6535"/>
              <a:lumOff val="28597"/>
              <a:alphaOff val="0"/>
            </a:srgbClr>
          </a:solidFill>
          <a:prstDash val="solid"/>
          <a:miter lim="800000"/>
        </a:ln>
        <a:effectLst/>
      </dgm:spPr>
      <dgm:t>
        <a:bodyPr/>
        <a:lstStyle/>
        <a:p>
          <a:r>
            <a:rPr lang="en-US" sz="1800" b="0" i="0" dirty="0">
              <a:solidFill>
                <a:sysClr val="windowText" lastClr="000000">
                  <a:hueOff val="0"/>
                  <a:satOff val="0"/>
                  <a:lumOff val="0"/>
                  <a:alphaOff val="0"/>
                </a:sysClr>
              </a:solidFill>
              <a:latin typeface="Calibri" panose="020F0502020204030204"/>
              <a:ea typeface="+mn-ea"/>
              <a:cs typeface="+mn-cs"/>
            </a:rPr>
            <a:t>1 in 5 has attempted suicide</a:t>
          </a:r>
        </a:p>
      </dgm:t>
    </dgm:pt>
    <dgm:pt modelId="{4C4AA17F-3CEA-4849-8366-37E6C8849387}" type="parTrans" cxnId="{09B7C971-3FE3-E64B-8897-7B82BE7640D5}">
      <dgm:prSet/>
      <dgm:spPr/>
      <dgm:t>
        <a:bodyPr/>
        <a:lstStyle/>
        <a:p>
          <a:endParaRPr lang="en-US" b="0" i="0">
            <a:latin typeface="+mn-lt"/>
            <a:ea typeface="Source Sans Pro" panose="020B0503030403020204" pitchFamily="34" charset="0"/>
          </a:endParaRPr>
        </a:p>
      </dgm:t>
    </dgm:pt>
    <dgm:pt modelId="{3F7A1AEE-9076-C344-BE21-559E6A9774F1}" type="sibTrans" cxnId="{09B7C971-3FE3-E64B-8897-7B82BE7640D5}">
      <dgm:prSet/>
      <dgm:spPr/>
      <dgm:t>
        <a:bodyPr/>
        <a:lstStyle/>
        <a:p>
          <a:endParaRPr lang="en-US" b="0" i="0">
            <a:latin typeface="+mn-lt"/>
            <a:ea typeface="Source Sans Pro" panose="020B0503030403020204" pitchFamily="34" charset="0"/>
          </a:endParaRPr>
        </a:p>
      </dgm:t>
    </dgm:pt>
    <dgm:pt modelId="{C9524030-D7A8-234E-BB28-7AB28BC42ECF}" type="pres">
      <dgm:prSet presAssocID="{35D03CED-CED3-6A42-A614-6B603CA13A8F}" presName="linearFlow" presStyleCnt="0">
        <dgm:presLayoutVars>
          <dgm:dir/>
          <dgm:animLvl val="lvl"/>
          <dgm:resizeHandles val="exact"/>
        </dgm:presLayoutVars>
      </dgm:prSet>
      <dgm:spPr/>
    </dgm:pt>
    <dgm:pt modelId="{24796A07-6970-894F-9DA6-70F7CAC776EE}" type="pres">
      <dgm:prSet presAssocID="{1F90AA5C-72CC-D846-9782-FE54A53C1090}" presName="composite" presStyleCnt="0"/>
      <dgm:spPr/>
    </dgm:pt>
    <dgm:pt modelId="{966DEE9E-3BF9-FF41-9185-4E71C6BE6BA1}" type="pres">
      <dgm:prSet presAssocID="{1F90AA5C-72CC-D846-9782-FE54A53C1090}" presName="parentText" presStyleLbl="alignNode1" presStyleIdx="0" presStyleCnt="3" custLinFactNeighborY="532">
        <dgm:presLayoutVars>
          <dgm:chMax val="1"/>
          <dgm:bulletEnabled val="1"/>
        </dgm:presLayoutVars>
      </dgm:prSet>
      <dgm:spPr/>
    </dgm:pt>
    <dgm:pt modelId="{DDBB5095-B0E0-2945-8902-7073463BD58F}" type="pres">
      <dgm:prSet presAssocID="{1F90AA5C-72CC-D846-9782-FE54A53C1090}" presName="descendantText" presStyleLbl="alignAcc1" presStyleIdx="0" presStyleCnt="3" custScaleY="143490" custLinFactNeighborY="17069">
        <dgm:presLayoutVars>
          <dgm:bulletEnabled val="1"/>
        </dgm:presLayoutVars>
      </dgm:prSet>
      <dgm:spPr/>
    </dgm:pt>
    <dgm:pt modelId="{E843DEE4-D671-A04C-A2DD-132DC5559AF8}" type="pres">
      <dgm:prSet presAssocID="{528B881C-E767-A145-8A56-BD2313119838}" presName="sp" presStyleCnt="0"/>
      <dgm:spPr/>
    </dgm:pt>
    <dgm:pt modelId="{B6404F9B-67C0-5644-AAAE-911B6BF0EB52}" type="pres">
      <dgm:prSet presAssocID="{42992C86-C686-174F-9407-FABFD73148F4}" presName="composite" presStyleCnt="0"/>
      <dgm:spPr/>
    </dgm:pt>
    <dgm:pt modelId="{A8CF3F06-1F8C-7C4F-93C9-51EAD605464E}" type="pres">
      <dgm:prSet presAssocID="{42992C86-C686-174F-9407-FABFD73148F4}" presName="parentText" presStyleLbl="alignNode1" presStyleIdx="1" presStyleCnt="3">
        <dgm:presLayoutVars>
          <dgm:chMax val="1"/>
          <dgm:bulletEnabled val="1"/>
        </dgm:presLayoutVars>
      </dgm:prSet>
      <dgm:spPr/>
    </dgm:pt>
    <dgm:pt modelId="{2AE36F6C-8525-FB4D-A9AA-5045B8DBE878}" type="pres">
      <dgm:prSet presAssocID="{42992C86-C686-174F-9407-FABFD73148F4}" presName="descendantText" presStyleLbl="alignAcc1" presStyleIdx="1" presStyleCnt="3" custScaleY="153253" custLinFactNeighborY="21781">
        <dgm:presLayoutVars>
          <dgm:bulletEnabled val="1"/>
        </dgm:presLayoutVars>
      </dgm:prSet>
      <dgm:spPr/>
    </dgm:pt>
    <dgm:pt modelId="{7DCB2CDD-C288-694E-AC97-655728AE1259}" type="pres">
      <dgm:prSet presAssocID="{2C0D4228-6EC6-3C48-84C8-B3B0392C4232}" presName="sp" presStyleCnt="0"/>
      <dgm:spPr/>
    </dgm:pt>
    <dgm:pt modelId="{C727AE6A-110D-F147-BEF4-818D248A743A}" type="pres">
      <dgm:prSet presAssocID="{0C24E9BB-0B65-024F-8BD1-3F24DA9F564F}" presName="composite" presStyleCnt="0"/>
      <dgm:spPr/>
    </dgm:pt>
    <dgm:pt modelId="{BEF2E485-3C14-8543-8715-BBB51B7971A6}" type="pres">
      <dgm:prSet presAssocID="{0C24E9BB-0B65-024F-8BD1-3F24DA9F564F}" presName="parentText" presStyleLbl="alignNode1" presStyleIdx="2" presStyleCnt="3" custLinFactNeighborY="3639">
        <dgm:presLayoutVars>
          <dgm:chMax val="1"/>
          <dgm:bulletEnabled val="1"/>
        </dgm:presLayoutVars>
      </dgm:prSet>
      <dgm:spPr/>
    </dgm:pt>
    <dgm:pt modelId="{EAE5E694-1803-8B4A-A503-599092458BA3}" type="pres">
      <dgm:prSet presAssocID="{0C24E9BB-0B65-024F-8BD1-3F24DA9F564F}" presName="descendantText" presStyleLbl="alignAcc1" presStyleIdx="2" presStyleCnt="3" custScaleX="99453" custScaleY="151772" custLinFactNeighborX="273" custLinFactNeighborY="21550">
        <dgm:presLayoutVars>
          <dgm:bulletEnabled val="1"/>
        </dgm:presLayoutVars>
      </dgm:prSet>
      <dgm:spPr/>
    </dgm:pt>
  </dgm:ptLst>
  <dgm:cxnLst>
    <dgm:cxn modelId="{A8E6A514-9690-E54A-B4A7-9B3558E4BBD0}" srcId="{35D03CED-CED3-6A42-A614-6B603CA13A8F}" destId="{42992C86-C686-174F-9407-FABFD73148F4}" srcOrd="1" destOrd="0" parTransId="{8EF9E7C4-6B15-8043-8C51-769EEC53475D}" sibTransId="{2C0D4228-6EC6-3C48-84C8-B3B0392C4232}"/>
    <dgm:cxn modelId="{4AC2E918-73C5-674F-BDAB-76CA9226C2FC}" type="presOf" srcId="{4B72A0D9-3402-684D-932A-1FB7AD31E9D2}" destId="{2AE36F6C-8525-FB4D-A9AA-5045B8DBE878}" srcOrd="0" destOrd="1" presId="urn:microsoft.com/office/officeart/2005/8/layout/chevron2"/>
    <dgm:cxn modelId="{AB39C12B-1A7B-724B-8541-F1EFD2683242}" type="presOf" srcId="{69303055-C0B2-814E-AFD2-059FC74395AB}" destId="{EAE5E694-1803-8B4A-A503-599092458BA3}" srcOrd="0" destOrd="2" presId="urn:microsoft.com/office/officeart/2005/8/layout/chevron2"/>
    <dgm:cxn modelId="{C2D7422C-385D-7349-A947-C91F913C073C}" type="presOf" srcId="{42992C86-C686-174F-9407-FABFD73148F4}" destId="{A8CF3F06-1F8C-7C4F-93C9-51EAD605464E}" srcOrd="0" destOrd="0" presId="urn:microsoft.com/office/officeart/2005/8/layout/chevron2"/>
    <dgm:cxn modelId="{BFD6265B-0534-164A-9867-1AAEEE43B114}" srcId="{42992C86-C686-174F-9407-FABFD73148F4}" destId="{B0E0D268-0238-2344-9F18-CF1E47B490F7}" srcOrd="0" destOrd="0" parTransId="{273B725A-881A-5A48-B4E6-18337F79D8FB}" sibTransId="{E3FB286A-83A7-7C41-96C9-E39B868BDEC5}"/>
    <dgm:cxn modelId="{E6CB7941-5DDA-F44F-B61E-A26C12FD87E2}" type="presOf" srcId="{1F90AA5C-72CC-D846-9782-FE54A53C1090}" destId="{966DEE9E-3BF9-FF41-9185-4E71C6BE6BA1}" srcOrd="0" destOrd="0" presId="urn:microsoft.com/office/officeart/2005/8/layout/chevron2"/>
    <dgm:cxn modelId="{89EB1E42-FC21-7746-B2FF-B581FCF635D0}" type="presOf" srcId="{7100CA96-5F56-8A43-B03B-798C336D3D13}" destId="{2AE36F6C-8525-FB4D-A9AA-5045B8DBE878}" srcOrd="0" destOrd="2" presId="urn:microsoft.com/office/officeart/2005/8/layout/chevron2"/>
    <dgm:cxn modelId="{C5471C43-67DB-154C-A9DC-24591D19EC9E}" type="presOf" srcId="{35D03CED-CED3-6A42-A614-6B603CA13A8F}" destId="{C9524030-D7A8-234E-BB28-7AB28BC42ECF}" srcOrd="0" destOrd="0" presId="urn:microsoft.com/office/officeart/2005/8/layout/chevron2"/>
    <dgm:cxn modelId="{09B7C971-3FE3-E64B-8897-7B82BE7640D5}" srcId="{0C24E9BB-0B65-024F-8BD1-3F24DA9F564F}" destId="{69303055-C0B2-814E-AFD2-059FC74395AB}" srcOrd="2" destOrd="0" parTransId="{4C4AA17F-3CEA-4849-8366-37E6C8849387}" sibTransId="{3F7A1AEE-9076-C344-BE21-559E6A9774F1}"/>
    <dgm:cxn modelId="{AC3B5654-21A6-1340-BF8D-7F998C167CC2}" srcId="{42992C86-C686-174F-9407-FABFD73148F4}" destId="{4B72A0D9-3402-684D-932A-1FB7AD31E9D2}" srcOrd="1" destOrd="0" parTransId="{576B045C-3F78-1A41-85DB-2907D5810397}" sibTransId="{852566C7-B853-A146-89A7-18315ADAFFD6}"/>
    <dgm:cxn modelId="{EF88E780-7421-DA42-9594-AE0BF4E8472F}" type="presOf" srcId="{0EE9F3CC-4343-F347-9C68-79979A83A6A1}" destId="{DDBB5095-B0E0-2945-8902-7073463BD58F}" srcOrd="0" destOrd="1" presId="urn:microsoft.com/office/officeart/2005/8/layout/chevron2"/>
    <dgm:cxn modelId="{E9F57A81-D2F9-7E46-BEBA-477426196470}" type="presOf" srcId="{1FED28CC-5BB6-1D46-9AA2-BFAD5B297D4D}" destId="{DDBB5095-B0E0-2945-8902-7073463BD58F}" srcOrd="0" destOrd="2" presId="urn:microsoft.com/office/officeart/2005/8/layout/chevron2"/>
    <dgm:cxn modelId="{4D455083-065C-ED40-8D42-691A047769F9}" type="presOf" srcId="{8A718A61-7D32-FA49-9018-7E2556061904}" destId="{EAE5E694-1803-8B4A-A503-599092458BA3}" srcOrd="0" destOrd="1" presId="urn:microsoft.com/office/officeart/2005/8/layout/chevron2"/>
    <dgm:cxn modelId="{7DA8A498-15E2-C247-BBD6-BDEAEFA209D6}" srcId="{35D03CED-CED3-6A42-A614-6B603CA13A8F}" destId="{1F90AA5C-72CC-D846-9782-FE54A53C1090}" srcOrd="0" destOrd="0" parTransId="{25058982-6C2F-F34E-B65B-B2EFB9AE2501}" sibTransId="{528B881C-E767-A145-8A56-BD2313119838}"/>
    <dgm:cxn modelId="{C8B6D0A3-025D-D14A-AD50-68CCACBC4782}" srcId="{1F90AA5C-72CC-D846-9782-FE54A53C1090}" destId="{0EE9F3CC-4343-F347-9C68-79979A83A6A1}" srcOrd="1" destOrd="0" parTransId="{9AC0DCF0-13B5-C944-B84D-3DD4A1020ED0}" sibTransId="{957548AD-F874-AA48-9DAB-41792421E379}"/>
    <dgm:cxn modelId="{19F547A6-0236-704B-AAF4-03B6FEA36A2E}" srcId="{1F90AA5C-72CC-D846-9782-FE54A53C1090}" destId="{1FED28CC-5BB6-1D46-9AA2-BFAD5B297D4D}" srcOrd="2" destOrd="0" parTransId="{7223FF37-21F9-F84A-9904-5503CB6A9690}" sibTransId="{AB83C1FF-7268-EE4D-BA8F-D08B33214702}"/>
    <dgm:cxn modelId="{5ACE97B6-0DE6-8F4A-8A45-D61E5E3B154E}" srcId="{1F90AA5C-72CC-D846-9782-FE54A53C1090}" destId="{F8E4CB21-2B05-5246-A67B-419E0B99653D}" srcOrd="0" destOrd="0" parTransId="{773249DD-BE27-8649-8DB7-425E4F935FE4}" sibTransId="{85217D31-395D-EF48-8EC7-37092164AA4B}"/>
    <dgm:cxn modelId="{E69BECB7-5E7E-D544-A21E-17FFC7A2A915}" srcId="{42992C86-C686-174F-9407-FABFD73148F4}" destId="{7100CA96-5F56-8A43-B03B-798C336D3D13}" srcOrd="2" destOrd="0" parTransId="{8FB03CCE-3A24-8E40-811A-D3645E7EA9D7}" sibTransId="{FF7936C9-C598-1C4B-9B86-A1D511032FE4}"/>
    <dgm:cxn modelId="{99FEC2DE-A5CC-284A-94F2-B78C7132A092}" type="presOf" srcId="{0C24E9BB-0B65-024F-8BD1-3F24DA9F564F}" destId="{BEF2E485-3C14-8543-8715-BBB51B7971A6}" srcOrd="0" destOrd="0" presId="urn:microsoft.com/office/officeart/2005/8/layout/chevron2"/>
    <dgm:cxn modelId="{89EADEE8-2582-EC44-9B5A-FDB15619A5C2}" srcId="{0C24E9BB-0B65-024F-8BD1-3F24DA9F564F}" destId="{14E419FE-9010-6F4A-B658-EFFE62334C73}" srcOrd="0" destOrd="0" parTransId="{25E96870-A1F8-7C49-8AB5-8846FDB27B3F}" sibTransId="{096533EB-7187-6C4B-8A60-13B0F2E58961}"/>
    <dgm:cxn modelId="{CD901AEF-49C9-E040-911E-6B5D9CE71A7D}" type="presOf" srcId="{B0E0D268-0238-2344-9F18-CF1E47B490F7}" destId="{2AE36F6C-8525-FB4D-A9AA-5045B8DBE878}" srcOrd="0" destOrd="0" presId="urn:microsoft.com/office/officeart/2005/8/layout/chevron2"/>
    <dgm:cxn modelId="{8D4A54F0-E97C-8640-9966-9F969EBBD450}" type="presOf" srcId="{14E419FE-9010-6F4A-B658-EFFE62334C73}" destId="{EAE5E694-1803-8B4A-A503-599092458BA3}" srcOrd="0" destOrd="0" presId="urn:microsoft.com/office/officeart/2005/8/layout/chevron2"/>
    <dgm:cxn modelId="{BAB5C4F0-B7AD-2C4C-B4ED-D5FD8225492C}" srcId="{35D03CED-CED3-6A42-A614-6B603CA13A8F}" destId="{0C24E9BB-0B65-024F-8BD1-3F24DA9F564F}" srcOrd="2" destOrd="0" parTransId="{0E40E707-3AA8-1741-B7E0-A37998302695}" sibTransId="{FFDD0F11-4A43-FD41-BF94-6CD82081AECD}"/>
    <dgm:cxn modelId="{58A184F9-A597-5744-8EEE-904DB6CA5F20}" type="presOf" srcId="{F8E4CB21-2B05-5246-A67B-419E0B99653D}" destId="{DDBB5095-B0E0-2945-8902-7073463BD58F}" srcOrd="0" destOrd="0" presId="urn:microsoft.com/office/officeart/2005/8/layout/chevron2"/>
    <dgm:cxn modelId="{184EB0FF-DD22-1D4F-AFEA-FA1502D48EF3}" srcId="{0C24E9BB-0B65-024F-8BD1-3F24DA9F564F}" destId="{8A718A61-7D32-FA49-9018-7E2556061904}" srcOrd="1" destOrd="0" parTransId="{84B401A5-D735-B446-BA3B-D7FFDB4FDCF5}" sibTransId="{6D67C226-A792-3449-B837-6AD9001F3C52}"/>
    <dgm:cxn modelId="{3078133D-AD7E-0642-AABB-0EADBFD0FC1E}" type="presParOf" srcId="{C9524030-D7A8-234E-BB28-7AB28BC42ECF}" destId="{24796A07-6970-894F-9DA6-70F7CAC776EE}" srcOrd="0" destOrd="0" presId="urn:microsoft.com/office/officeart/2005/8/layout/chevron2"/>
    <dgm:cxn modelId="{BFE1335C-262C-214F-8F6D-AD4FE916BA64}" type="presParOf" srcId="{24796A07-6970-894F-9DA6-70F7CAC776EE}" destId="{966DEE9E-3BF9-FF41-9185-4E71C6BE6BA1}" srcOrd="0" destOrd="0" presId="urn:microsoft.com/office/officeart/2005/8/layout/chevron2"/>
    <dgm:cxn modelId="{17C0A567-C4D6-0F46-A9B2-ACAA1DA1C4A8}" type="presParOf" srcId="{24796A07-6970-894F-9DA6-70F7CAC776EE}" destId="{DDBB5095-B0E0-2945-8902-7073463BD58F}" srcOrd="1" destOrd="0" presId="urn:microsoft.com/office/officeart/2005/8/layout/chevron2"/>
    <dgm:cxn modelId="{D1C04D8B-6A3F-AD40-B095-6E07A0D2EB9C}" type="presParOf" srcId="{C9524030-D7A8-234E-BB28-7AB28BC42ECF}" destId="{E843DEE4-D671-A04C-A2DD-132DC5559AF8}" srcOrd="1" destOrd="0" presId="urn:microsoft.com/office/officeart/2005/8/layout/chevron2"/>
    <dgm:cxn modelId="{6EA964C7-C756-3844-8A83-6EE4F40656CA}" type="presParOf" srcId="{C9524030-D7A8-234E-BB28-7AB28BC42ECF}" destId="{B6404F9B-67C0-5644-AAAE-911B6BF0EB52}" srcOrd="2" destOrd="0" presId="urn:microsoft.com/office/officeart/2005/8/layout/chevron2"/>
    <dgm:cxn modelId="{076ACC4E-4FD5-2E4B-9B84-E0D12CCA03A2}" type="presParOf" srcId="{B6404F9B-67C0-5644-AAAE-911B6BF0EB52}" destId="{A8CF3F06-1F8C-7C4F-93C9-51EAD605464E}" srcOrd="0" destOrd="0" presId="urn:microsoft.com/office/officeart/2005/8/layout/chevron2"/>
    <dgm:cxn modelId="{57A87B15-D971-2F41-9598-8CF988DB07C4}" type="presParOf" srcId="{B6404F9B-67C0-5644-AAAE-911B6BF0EB52}" destId="{2AE36F6C-8525-FB4D-A9AA-5045B8DBE878}" srcOrd="1" destOrd="0" presId="urn:microsoft.com/office/officeart/2005/8/layout/chevron2"/>
    <dgm:cxn modelId="{F11236FE-3F06-F541-8674-9D3CA887EDF7}" type="presParOf" srcId="{C9524030-D7A8-234E-BB28-7AB28BC42ECF}" destId="{7DCB2CDD-C288-694E-AC97-655728AE1259}" srcOrd="3" destOrd="0" presId="urn:microsoft.com/office/officeart/2005/8/layout/chevron2"/>
    <dgm:cxn modelId="{FFDA7C0D-66F5-3146-BA44-91C7B98E46FE}" type="presParOf" srcId="{C9524030-D7A8-234E-BB28-7AB28BC42ECF}" destId="{C727AE6A-110D-F147-BEF4-818D248A743A}" srcOrd="4" destOrd="0" presId="urn:microsoft.com/office/officeart/2005/8/layout/chevron2"/>
    <dgm:cxn modelId="{602B0AB5-F1A7-D044-849A-C6DD3C2CF233}" type="presParOf" srcId="{C727AE6A-110D-F147-BEF4-818D248A743A}" destId="{BEF2E485-3C14-8543-8715-BBB51B7971A6}" srcOrd="0" destOrd="0" presId="urn:microsoft.com/office/officeart/2005/8/layout/chevron2"/>
    <dgm:cxn modelId="{FD7FCA0B-A7BB-1F4B-A363-292878F3247E}" type="presParOf" srcId="{C727AE6A-110D-F147-BEF4-818D248A743A}" destId="{EAE5E694-1803-8B4A-A503-599092458BA3}"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78AA21B-E950-41A6-B5C7-E0EC7F626D7E}" type="doc">
      <dgm:prSet loTypeId="urn:microsoft.com/office/officeart/2005/8/layout/lProcess2" loCatId="relationship" qsTypeId="urn:microsoft.com/office/officeart/2005/8/quickstyle/simple1" qsCatId="simple" csTypeId="urn:microsoft.com/office/officeart/2005/8/colors/accent2_2" csCatId="accent2" phldr="1"/>
      <dgm:spPr/>
      <dgm:t>
        <a:bodyPr/>
        <a:lstStyle/>
        <a:p>
          <a:endParaRPr lang="en-US"/>
        </a:p>
      </dgm:t>
    </dgm:pt>
    <dgm:pt modelId="{9BC85F60-D7CC-4B42-851A-E5A90A0B61BC}">
      <dgm:prSet phldrT="[Text]"/>
      <dgm:spPr>
        <a:solidFill>
          <a:srgbClr val="C00000"/>
        </a:solidFill>
      </dgm:spPr>
      <dgm:t>
        <a:bodyPr/>
        <a:lstStyle/>
        <a:p>
          <a:r>
            <a:rPr lang="en-US" dirty="0">
              <a:solidFill>
                <a:schemeClr val="bg1"/>
              </a:solidFill>
              <a:latin typeface="Myriad Pro" panose="020B0503030403020204" pitchFamily="34" charset="0"/>
              <a:cs typeface="Arial" panose="020B0604020202020204" pitchFamily="34" charset="0"/>
            </a:rPr>
            <a:t>Fight</a:t>
          </a:r>
        </a:p>
      </dgm:t>
    </dgm:pt>
    <dgm:pt modelId="{AA88C697-E7FD-47AC-B858-FF13A998A478}" type="parTrans" cxnId="{BBE6E517-9779-445F-A52B-7388F972A4D7}">
      <dgm:prSet/>
      <dgm:spPr/>
      <dgm:t>
        <a:bodyPr/>
        <a:lstStyle/>
        <a:p>
          <a:endParaRPr lang="en-US">
            <a:latin typeface="Myriad Pro" panose="020B0503030403020204" pitchFamily="34" charset="0"/>
          </a:endParaRPr>
        </a:p>
      </dgm:t>
    </dgm:pt>
    <dgm:pt modelId="{E0263407-80E7-43DA-A849-FBC5FF1B904C}" type="sibTrans" cxnId="{BBE6E517-9779-445F-A52B-7388F972A4D7}">
      <dgm:prSet/>
      <dgm:spPr/>
      <dgm:t>
        <a:bodyPr/>
        <a:lstStyle/>
        <a:p>
          <a:endParaRPr lang="en-US">
            <a:latin typeface="Myriad Pro" panose="020B0503030403020204" pitchFamily="34" charset="0"/>
          </a:endParaRPr>
        </a:p>
      </dgm:t>
    </dgm:pt>
    <dgm:pt modelId="{289B5F73-AF97-48B3-8015-4322E560124B}">
      <dgm:prSet phldrT="[Text]"/>
      <dgm:spPr>
        <a:solidFill>
          <a:schemeClr val="bg1"/>
        </a:solidFill>
      </dgm:spPr>
      <dgm:t>
        <a:bodyPr/>
        <a:lstStyle/>
        <a:p>
          <a:r>
            <a:rPr lang="en-US" dirty="0">
              <a:solidFill>
                <a:schemeClr val="tx1"/>
              </a:solidFill>
              <a:latin typeface="Myriad Pro" panose="020B0503030403020204" pitchFamily="34" charset="0"/>
              <a:cs typeface="Arial" panose="020B0604020202020204" pitchFamily="34" charset="0"/>
            </a:rPr>
            <a:t>Becoming defensive</a:t>
          </a:r>
        </a:p>
      </dgm:t>
    </dgm:pt>
    <dgm:pt modelId="{2FAE11AF-80CF-4407-AF3D-C7A9ACFB6E36}" type="parTrans" cxnId="{6912210B-DEEF-4942-9048-8F2983B0B38E}">
      <dgm:prSet/>
      <dgm:spPr/>
      <dgm:t>
        <a:bodyPr/>
        <a:lstStyle/>
        <a:p>
          <a:endParaRPr lang="en-US">
            <a:latin typeface="Myriad Pro" panose="020B0503030403020204" pitchFamily="34" charset="0"/>
          </a:endParaRPr>
        </a:p>
      </dgm:t>
    </dgm:pt>
    <dgm:pt modelId="{501A2026-B801-4D20-9884-0A5623D7A34A}" type="sibTrans" cxnId="{6912210B-DEEF-4942-9048-8F2983B0B38E}">
      <dgm:prSet/>
      <dgm:spPr/>
      <dgm:t>
        <a:bodyPr/>
        <a:lstStyle/>
        <a:p>
          <a:endParaRPr lang="en-US">
            <a:latin typeface="Myriad Pro" panose="020B0503030403020204" pitchFamily="34" charset="0"/>
          </a:endParaRPr>
        </a:p>
      </dgm:t>
    </dgm:pt>
    <dgm:pt modelId="{5D76AAF0-BC35-4A82-9A67-CDCCA866B5B6}">
      <dgm:prSet phldrT="[Text]"/>
      <dgm:spPr>
        <a:solidFill>
          <a:schemeClr val="bg1"/>
        </a:solidFill>
      </dgm:spPr>
      <dgm:t>
        <a:bodyPr/>
        <a:lstStyle/>
        <a:p>
          <a:r>
            <a:rPr lang="en-US" dirty="0">
              <a:solidFill>
                <a:schemeClr val="tx1"/>
              </a:solidFill>
              <a:latin typeface="Myriad Pro" panose="020B0503030403020204" pitchFamily="34" charset="0"/>
              <a:cs typeface="Arial" panose="020B0604020202020204" pitchFamily="34" charset="0"/>
            </a:rPr>
            <a:t>Yelling or sarcasm</a:t>
          </a:r>
        </a:p>
      </dgm:t>
    </dgm:pt>
    <dgm:pt modelId="{8A16CF1E-7553-4E2F-BD0C-0E137712137C}" type="parTrans" cxnId="{7639938B-808F-4E30-A946-99C7E4E46A42}">
      <dgm:prSet/>
      <dgm:spPr/>
      <dgm:t>
        <a:bodyPr/>
        <a:lstStyle/>
        <a:p>
          <a:endParaRPr lang="en-US">
            <a:latin typeface="Myriad Pro" panose="020B0503030403020204" pitchFamily="34" charset="0"/>
          </a:endParaRPr>
        </a:p>
      </dgm:t>
    </dgm:pt>
    <dgm:pt modelId="{BB177A31-E608-4E6B-A084-77469271D5E7}" type="sibTrans" cxnId="{7639938B-808F-4E30-A946-99C7E4E46A42}">
      <dgm:prSet/>
      <dgm:spPr/>
      <dgm:t>
        <a:bodyPr/>
        <a:lstStyle/>
        <a:p>
          <a:endParaRPr lang="en-US">
            <a:latin typeface="Myriad Pro" panose="020B0503030403020204" pitchFamily="34" charset="0"/>
          </a:endParaRPr>
        </a:p>
      </dgm:t>
    </dgm:pt>
    <dgm:pt modelId="{7210F583-7E71-45C8-ADD9-E4A56EBAD853}">
      <dgm:prSet phldrT="[Text]"/>
      <dgm:spPr>
        <a:solidFill>
          <a:srgbClr val="C00000"/>
        </a:solidFill>
      </dgm:spPr>
      <dgm:t>
        <a:bodyPr/>
        <a:lstStyle/>
        <a:p>
          <a:r>
            <a:rPr lang="en-US" dirty="0">
              <a:solidFill>
                <a:schemeClr val="bg1"/>
              </a:solidFill>
              <a:latin typeface="Myriad Pro" panose="020B0503030403020204" pitchFamily="34" charset="0"/>
              <a:cs typeface="Arial" panose="020B0604020202020204" pitchFamily="34" charset="0"/>
            </a:rPr>
            <a:t>Flight</a:t>
          </a:r>
        </a:p>
      </dgm:t>
    </dgm:pt>
    <dgm:pt modelId="{BA25C8AC-6404-47EC-BF43-440D8EEDF9BA}" type="parTrans" cxnId="{5ED9CF39-54CD-4D45-B080-32E2D2FA4BDE}">
      <dgm:prSet/>
      <dgm:spPr/>
      <dgm:t>
        <a:bodyPr/>
        <a:lstStyle/>
        <a:p>
          <a:endParaRPr lang="en-US">
            <a:latin typeface="Myriad Pro" panose="020B0503030403020204" pitchFamily="34" charset="0"/>
          </a:endParaRPr>
        </a:p>
      </dgm:t>
    </dgm:pt>
    <dgm:pt modelId="{000856BA-AD71-44C2-AA82-8BFC8E7FE49F}" type="sibTrans" cxnId="{5ED9CF39-54CD-4D45-B080-32E2D2FA4BDE}">
      <dgm:prSet/>
      <dgm:spPr/>
      <dgm:t>
        <a:bodyPr/>
        <a:lstStyle/>
        <a:p>
          <a:endParaRPr lang="en-US">
            <a:latin typeface="Myriad Pro" panose="020B0503030403020204" pitchFamily="34" charset="0"/>
          </a:endParaRPr>
        </a:p>
      </dgm:t>
    </dgm:pt>
    <dgm:pt modelId="{857203F2-5EEE-4DE3-9B29-76E15A790265}">
      <dgm:prSet phldrT="[Text]"/>
      <dgm:spPr>
        <a:solidFill>
          <a:schemeClr val="bg1"/>
        </a:solidFill>
      </dgm:spPr>
      <dgm:t>
        <a:bodyPr/>
        <a:lstStyle/>
        <a:p>
          <a:r>
            <a:rPr lang="en-US" dirty="0">
              <a:solidFill>
                <a:schemeClr val="tx1"/>
              </a:solidFill>
              <a:latin typeface="Myriad Pro" panose="020B0503030403020204" pitchFamily="34" charset="0"/>
              <a:cs typeface="Arial" panose="020B0604020202020204" pitchFamily="34" charset="0"/>
            </a:rPr>
            <a:t>Isolating</a:t>
          </a:r>
        </a:p>
      </dgm:t>
    </dgm:pt>
    <dgm:pt modelId="{6D937CA2-58FF-498D-8E50-5BA93A9CC76B}" type="parTrans" cxnId="{EDB1F2EE-088C-464D-A121-AB904ACA6D9E}">
      <dgm:prSet/>
      <dgm:spPr/>
      <dgm:t>
        <a:bodyPr/>
        <a:lstStyle/>
        <a:p>
          <a:endParaRPr lang="en-US">
            <a:latin typeface="Myriad Pro" panose="020B0503030403020204" pitchFamily="34" charset="0"/>
          </a:endParaRPr>
        </a:p>
      </dgm:t>
    </dgm:pt>
    <dgm:pt modelId="{C31FC6C8-469B-4B15-92B0-8E03D18D66DB}" type="sibTrans" cxnId="{EDB1F2EE-088C-464D-A121-AB904ACA6D9E}">
      <dgm:prSet/>
      <dgm:spPr/>
      <dgm:t>
        <a:bodyPr/>
        <a:lstStyle/>
        <a:p>
          <a:endParaRPr lang="en-US">
            <a:latin typeface="Myriad Pro" panose="020B0503030403020204" pitchFamily="34" charset="0"/>
          </a:endParaRPr>
        </a:p>
      </dgm:t>
    </dgm:pt>
    <dgm:pt modelId="{9BD4004C-FF76-4181-BE65-07F7BB93E20C}">
      <dgm:prSet phldrT="[Text]"/>
      <dgm:spPr>
        <a:solidFill>
          <a:schemeClr val="bg1"/>
        </a:solidFill>
      </dgm:spPr>
      <dgm:t>
        <a:bodyPr/>
        <a:lstStyle/>
        <a:p>
          <a:r>
            <a:rPr lang="en-US" dirty="0">
              <a:solidFill>
                <a:schemeClr val="tx1"/>
              </a:solidFill>
              <a:latin typeface="Myriad Pro" panose="020B0503030403020204" pitchFamily="34" charset="0"/>
              <a:cs typeface="Arial" panose="020B0604020202020204" pitchFamily="34" charset="0"/>
            </a:rPr>
            <a:t>Avoiding</a:t>
          </a:r>
        </a:p>
      </dgm:t>
    </dgm:pt>
    <dgm:pt modelId="{1CBD756E-27D5-4D08-B553-F0EA4108FF71}" type="parTrans" cxnId="{ED86D248-ACAB-470E-9B43-21E68071D057}">
      <dgm:prSet/>
      <dgm:spPr/>
      <dgm:t>
        <a:bodyPr/>
        <a:lstStyle/>
        <a:p>
          <a:endParaRPr lang="en-US">
            <a:latin typeface="Myriad Pro" panose="020B0503030403020204" pitchFamily="34" charset="0"/>
          </a:endParaRPr>
        </a:p>
      </dgm:t>
    </dgm:pt>
    <dgm:pt modelId="{AB5BAA68-2AEC-4C95-8A82-410D7DA876B5}" type="sibTrans" cxnId="{ED86D248-ACAB-470E-9B43-21E68071D057}">
      <dgm:prSet/>
      <dgm:spPr/>
      <dgm:t>
        <a:bodyPr/>
        <a:lstStyle/>
        <a:p>
          <a:endParaRPr lang="en-US">
            <a:latin typeface="Myriad Pro" panose="020B0503030403020204" pitchFamily="34" charset="0"/>
          </a:endParaRPr>
        </a:p>
      </dgm:t>
    </dgm:pt>
    <dgm:pt modelId="{08E4AF72-7784-419E-8535-9899EACF023A}">
      <dgm:prSet phldrT="[Text]"/>
      <dgm:spPr>
        <a:solidFill>
          <a:srgbClr val="C00000"/>
        </a:solidFill>
      </dgm:spPr>
      <dgm:t>
        <a:bodyPr/>
        <a:lstStyle/>
        <a:p>
          <a:r>
            <a:rPr lang="en-US" dirty="0">
              <a:solidFill>
                <a:schemeClr val="bg1"/>
              </a:solidFill>
              <a:latin typeface="Myriad Pro" panose="020B0503030403020204" pitchFamily="34" charset="0"/>
              <a:cs typeface="Arial" panose="020B0604020202020204" pitchFamily="34" charset="0"/>
            </a:rPr>
            <a:t>Freeze</a:t>
          </a:r>
        </a:p>
      </dgm:t>
    </dgm:pt>
    <dgm:pt modelId="{E6A577AD-7D81-4FFE-BF0E-8C945F254C4E}" type="parTrans" cxnId="{D85CF818-A4C9-4102-BC2A-92794E31CC7D}">
      <dgm:prSet/>
      <dgm:spPr/>
      <dgm:t>
        <a:bodyPr/>
        <a:lstStyle/>
        <a:p>
          <a:endParaRPr lang="en-US">
            <a:latin typeface="Myriad Pro" panose="020B0503030403020204" pitchFamily="34" charset="0"/>
          </a:endParaRPr>
        </a:p>
      </dgm:t>
    </dgm:pt>
    <dgm:pt modelId="{9AE053F1-2B4E-4B60-82DC-4653BBE89812}" type="sibTrans" cxnId="{D85CF818-A4C9-4102-BC2A-92794E31CC7D}">
      <dgm:prSet/>
      <dgm:spPr/>
      <dgm:t>
        <a:bodyPr/>
        <a:lstStyle/>
        <a:p>
          <a:endParaRPr lang="en-US">
            <a:latin typeface="Myriad Pro" panose="020B0503030403020204" pitchFamily="34" charset="0"/>
          </a:endParaRPr>
        </a:p>
      </dgm:t>
    </dgm:pt>
    <dgm:pt modelId="{1441284B-0750-4E8C-A6A2-D5BFA38FFE17}">
      <dgm:prSet phldrT="[Text]"/>
      <dgm:spPr>
        <a:solidFill>
          <a:schemeClr val="bg1"/>
        </a:solidFill>
      </dgm:spPr>
      <dgm:t>
        <a:bodyPr/>
        <a:lstStyle/>
        <a:p>
          <a:r>
            <a:rPr lang="en-US" dirty="0">
              <a:solidFill>
                <a:schemeClr val="tx1"/>
              </a:solidFill>
              <a:latin typeface="Myriad Pro" panose="020B0503030403020204" pitchFamily="34" charset="0"/>
              <a:cs typeface="Arial" panose="020B0604020202020204" pitchFamily="34" charset="0"/>
            </a:rPr>
            <a:t>Not answering or unaware</a:t>
          </a:r>
        </a:p>
      </dgm:t>
    </dgm:pt>
    <dgm:pt modelId="{C9D38DC5-D1A8-4603-97C8-BA996A867A4E}" type="parTrans" cxnId="{6D8033B2-1FC4-4382-8A9F-7F0F2146DBF7}">
      <dgm:prSet/>
      <dgm:spPr/>
      <dgm:t>
        <a:bodyPr/>
        <a:lstStyle/>
        <a:p>
          <a:endParaRPr lang="en-US">
            <a:latin typeface="Myriad Pro" panose="020B0503030403020204" pitchFamily="34" charset="0"/>
          </a:endParaRPr>
        </a:p>
      </dgm:t>
    </dgm:pt>
    <dgm:pt modelId="{367B8C08-D0E0-474D-930F-EA874D715B87}" type="sibTrans" cxnId="{6D8033B2-1FC4-4382-8A9F-7F0F2146DBF7}">
      <dgm:prSet/>
      <dgm:spPr/>
      <dgm:t>
        <a:bodyPr/>
        <a:lstStyle/>
        <a:p>
          <a:endParaRPr lang="en-US">
            <a:latin typeface="Myriad Pro" panose="020B0503030403020204" pitchFamily="34" charset="0"/>
          </a:endParaRPr>
        </a:p>
      </dgm:t>
    </dgm:pt>
    <dgm:pt modelId="{B26B0AFA-49E8-438C-861B-2CEC46841339}">
      <dgm:prSet phldrT="[Text]"/>
      <dgm:spPr>
        <a:solidFill>
          <a:schemeClr val="bg1"/>
        </a:solidFill>
      </dgm:spPr>
      <dgm:t>
        <a:bodyPr/>
        <a:lstStyle/>
        <a:p>
          <a:r>
            <a:rPr lang="en-US" dirty="0">
              <a:solidFill>
                <a:schemeClr val="tx1"/>
              </a:solidFill>
              <a:latin typeface="Myriad Pro" panose="020B0503030403020204" pitchFamily="34" charset="0"/>
              <a:cs typeface="Arial" panose="020B0604020202020204" pitchFamily="34" charset="0"/>
            </a:rPr>
            <a:t>Paralyzed by shock or fear</a:t>
          </a:r>
        </a:p>
      </dgm:t>
    </dgm:pt>
    <dgm:pt modelId="{1FE9FCC5-F803-4A2A-AED7-CBE9306332BD}" type="parTrans" cxnId="{251A3DC6-9AEA-4913-8B30-C6523FD99A67}">
      <dgm:prSet/>
      <dgm:spPr/>
      <dgm:t>
        <a:bodyPr/>
        <a:lstStyle/>
        <a:p>
          <a:endParaRPr lang="en-US">
            <a:latin typeface="Myriad Pro" panose="020B0503030403020204" pitchFamily="34" charset="0"/>
          </a:endParaRPr>
        </a:p>
      </dgm:t>
    </dgm:pt>
    <dgm:pt modelId="{96A76998-2194-41DD-9B35-9A26C798F3C4}" type="sibTrans" cxnId="{251A3DC6-9AEA-4913-8B30-C6523FD99A67}">
      <dgm:prSet/>
      <dgm:spPr/>
      <dgm:t>
        <a:bodyPr/>
        <a:lstStyle/>
        <a:p>
          <a:endParaRPr lang="en-US">
            <a:latin typeface="Myriad Pro" panose="020B0503030403020204" pitchFamily="34" charset="0"/>
          </a:endParaRPr>
        </a:p>
      </dgm:t>
    </dgm:pt>
    <dgm:pt modelId="{4D8564BB-FED6-4CA2-AE2A-409BE473067C}">
      <dgm:prSet phldrT="[Text]"/>
      <dgm:spPr>
        <a:solidFill>
          <a:schemeClr val="bg1"/>
        </a:solidFill>
      </dgm:spPr>
      <dgm:t>
        <a:bodyPr/>
        <a:lstStyle/>
        <a:p>
          <a:r>
            <a:rPr lang="en-US" dirty="0">
              <a:solidFill>
                <a:schemeClr val="tx1"/>
              </a:solidFill>
              <a:latin typeface="Myriad Pro" panose="020B0503030403020204" pitchFamily="34" charset="0"/>
              <a:cs typeface="Arial" panose="020B0604020202020204" pitchFamily="34" charset="0"/>
            </a:rPr>
            <a:t>Self-criticizing</a:t>
          </a:r>
        </a:p>
      </dgm:t>
    </dgm:pt>
    <dgm:pt modelId="{60157646-0DDF-45A0-8204-5E7498DC53DC}" type="parTrans" cxnId="{0A2885EA-286D-46EE-A751-49CA84527ED9}">
      <dgm:prSet/>
      <dgm:spPr/>
      <dgm:t>
        <a:bodyPr/>
        <a:lstStyle/>
        <a:p>
          <a:endParaRPr lang="en-US">
            <a:latin typeface="Myriad Pro" panose="020B0503030403020204" pitchFamily="34" charset="0"/>
          </a:endParaRPr>
        </a:p>
      </dgm:t>
    </dgm:pt>
    <dgm:pt modelId="{7DE28D54-4929-4687-9409-419E00F7237E}" type="sibTrans" cxnId="{0A2885EA-286D-46EE-A751-49CA84527ED9}">
      <dgm:prSet/>
      <dgm:spPr/>
      <dgm:t>
        <a:bodyPr/>
        <a:lstStyle/>
        <a:p>
          <a:endParaRPr lang="en-US">
            <a:latin typeface="Myriad Pro" panose="020B0503030403020204" pitchFamily="34" charset="0"/>
          </a:endParaRPr>
        </a:p>
      </dgm:t>
    </dgm:pt>
    <dgm:pt modelId="{37CE82DD-6FDC-4E11-AD03-6EEB00B9D109}">
      <dgm:prSet phldrT="[Text]"/>
      <dgm:spPr>
        <a:solidFill>
          <a:schemeClr val="bg1"/>
        </a:solidFill>
      </dgm:spPr>
      <dgm:t>
        <a:bodyPr/>
        <a:lstStyle/>
        <a:p>
          <a:r>
            <a:rPr lang="en-US" dirty="0">
              <a:solidFill>
                <a:schemeClr val="tx1"/>
              </a:solidFill>
              <a:latin typeface="Myriad Pro" panose="020B0503030403020204" pitchFamily="34" charset="0"/>
              <a:cs typeface="Arial" panose="020B0604020202020204" pitchFamily="34" charset="0"/>
            </a:rPr>
            <a:t>Combative</a:t>
          </a:r>
        </a:p>
      </dgm:t>
    </dgm:pt>
    <dgm:pt modelId="{3BFA20FC-43CA-48C8-A66F-629A4DBBF7CF}" type="parTrans" cxnId="{3AFAF56F-52E6-4785-A302-6FE7F61F6929}">
      <dgm:prSet/>
      <dgm:spPr/>
      <dgm:t>
        <a:bodyPr/>
        <a:lstStyle/>
        <a:p>
          <a:endParaRPr lang="en-US">
            <a:latin typeface="Myriad Pro" panose="020B0503030403020204" pitchFamily="34" charset="0"/>
          </a:endParaRPr>
        </a:p>
      </dgm:t>
    </dgm:pt>
    <dgm:pt modelId="{840048F9-0CAB-4BEA-A1C5-B7313099AA74}" type="sibTrans" cxnId="{3AFAF56F-52E6-4785-A302-6FE7F61F6929}">
      <dgm:prSet/>
      <dgm:spPr/>
      <dgm:t>
        <a:bodyPr/>
        <a:lstStyle/>
        <a:p>
          <a:endParaRPr lang="en-US">
            <a:latin typeface="Myriad Pro" panose="020B0503030403020204" pitchFamily="34" charset="0"/>
          </a:endParaRPr>
        </a:p>
      </dgm:t>
    </dgm:pt>
    <dgm:pt modelId="{1D9D802F-B507-44CB-BD62-C3BA8579EAE1}">
      <dgm:prSet phldrT="[Text]"/>
      <dgm:spPr>
        <a:solidFill>
          <a:schemeClr val="bg1"/>
        </a:solidFill>
      </dgm:spPr>
      <dgm:t>
        <a:bodyPr/>
        <a:lstStyle/>
        <a:p>
          <a:r>
            <a:rPr lang="en-US" dirty="0">
              <a:solidFill>
                <a:schemeClr val="tx1"/>
              </a:solidFill>
              <a:latin typeface="Myriad Pro" panose="020B0503030403020204" pitchFamily="34" charset="0"/>
              <a:cs typeface="Arial" panose="020B0604020202020204" pitchFamily="34" charset="0"/>
            </a:rPr>
            <a:t>Running Away</a:t>
          </a:r>
        </a:p>
      </dgm:t>
    </dgm:pt>
    <dgm:pt modelId="{A1299821-1B2B-48A8-BA0E-1D7B14D75D66}" type="parTrans" cxnId="{C7E9D16D-32E1-4DB2-B48F-BC7DFE76E91B}">
      <dgm:prSet/>
      <dgm:spPr/>
      <dgm:t>
        <a:bodyPr/>
        <a:lstStyle/>
        <a:p>
          <a:endParaRPr lang="en-US">
            <a:latin typeface="Myriad Pro" panose="020B0503030403020204" pitchFamily="34" charset="0"/>
          </a:endParaRPr>
        </a:p>
      </dgm:t>
    </dgm:pt>
    <dgm:pt modelId="{C73645B9-44BD-41AE-94D3-8A46CA98C165}" type="sibTrans" cxnId="{C7E9D16D-32E1-4DB2-B48F-BC7DFE76E91B}">
      <dgm:prSet/>
      <dgm:spPr/>
      <dgm:t>
        <a:bodyPr/>
        <a:lstStyle/>
        <a:p>
          <a:endParaRPr lang="en-US">
            <a:latin typeface="Myriad Pro" panose="020B0503030403020204" pitchFamily="34" charset="0"/>
          </a:endParaRPr>
        </a:p>
      </dgm:t>
    </dgm:pt>
    <dgm:pt modelId="{043C1F30-7EB7-4C8C-88CC-5878FB9C0444}">
      <dgm:prSet phldrT="[Text]"/>
      <dgm:spPr>
        <a:solidFill>
          <a:schemeClr val="bg1"/>
        </a:solidFill>
      </dgm:spPr>
      <dgm:t>
        <a:bodyPr/>
        <a:lstStyle/>
        <a:p>
          <a:r>
            <a:rPr lang="en-US" dirty="0">
              <a:solidFill>
                <a:schemeClr val="tx1"/>
              </a:solidFill>
              <a:latin typeface="Myriad Pro" panose="020B0503030403020204" pitchFamily="34" charset="0"/>
              <a:cs typeface="Arial" panose="020B0604020202020204" pitchFamily="34" charset="0"/>
            </a:rPr>
            <a:t>Numbing with substances</a:t>
          </a:r>
        </a:p>
      </dgm:t>
    </dgm:pt>
    <dgm:pt modelId="{B78D4C1F-9C48-45E4-B600-5D049D8FD94A}" type="parTrans" cxnId="{AA8BD358-7CC3-4437-A861-A895C000831E}">
      <dgm:prSet/>
      <dgm:spPr/>
      <dgm:t>
        <a:bodyPr/>
        <a:lstStyle/>
        <a:p>
          <a:endParaRPr lang="en-US">
            <a:latin typeface="Myriad Pro" panose="020B0503030403020204" pitchFamily="34" charset="0"/>
          </a:endParaRPr>
        </a:p>
      </dgm:t>
    </dgm:pt>
    <dgm:pt modelId="{BFC06877-4CD9-4C5B-A40F-F4C6FDD0A0CB}" type="sibTrans" cxnId="{AA8BD358-7CC3-4437-A861-A895C000831E}">
      <dgm:prSet/>
      <dgm:spPr/>
      <dgm:t>
        <a:bodyPr/>
        <a:lstStyle/>
        <a:p>
          <a:endParaRPr lang="en-US">
            <a:latin typeface="Myriad Pro" panose="020B0503030403020204" pitchFamily="34" charset="0"/>
          </a:endParaRPr>
        </a:p>
      </dgm:t>
    </dgm:pt>
    <dgm:pt modelId="{1D16D691-5FA4-4E80-BA9D-1EC9498A8191}">
      <dgm:prSet phldrT="[Text]"/>
      <dgm:spPr>
        <a:solidFill>
          <a:schemeClr val="bg1"/>
        </a:solidFill>
      </dgm:spPr>
      <dgm:t>
        <a:bodyPr/>
        <a:lstStyle/>
        <a:p>
          <a:r>
            <a:rPr lang="en-US" dirty="0">
              <a:solidFill>
                <a:schemeClr val="tx1"/>
              </a:solidFill>
              <a:latin typeface="Myriad Pro" panose="020B0503030403020204" pitchFamily="34" charset="0"/>
              <a:cs typeface="Arial" panose="020B0604020202020204" pitchFamily="34" charset="0"/>
            </a:rPr>
            <a:t>Dazed or confused</a:t>
          </a:r>
        </a:p>
      </dgm:t>
    </dgm:pt>
    <dgm:pt modelId="{78E90BE7-EA90-49CD-98A3-AFFF7337C111}" type="parTrans" cxnId="{4E111610-DDBB-486E-B0DD-9BF9382A9114}">
      <dgm:prSet/>
      <dgm:spPr/>
      <dgm:t>
        <a:bodyPr/>
        <a:lstStyle/>
        <a:p>
          <a:endParaRPr lang="en-US">
            <a:latin typeface="Myriad Pro" panose="020B0503030403020204" pitchFamily="34" charset="0"/>
          </a:endParaRPr>
        </a:p>
      </dgm:t>
    </dgm:pt>
    <dgm:pt modelId="{6644DC90-E78C-4DA6-9BD9-9CDCAE283D48}" type="sibTrans" cxnId="{4E111610-DDBB-486E-B0DD-9BF9382A9114}">
      <dgm:prSet/>
      <dgm:spPr/>
      <dgm:t>
        <a:bodyPr/>
        <a:lstStyle/>
        <a:p>
          <a:endParaRPr lang="en-US">
            <a:latin typeface="Myriad Pro" panose="020B0503030403020204" pitchFamily="34" charset="0"/>
          </a:endParaRPr>
        </a:p>
      </dgm:t>
    </dgm:pt>
    <dgm:pt modelId="{9B8742AD-FBC1-47BB-99C4-8B339E856175}">
      <dgm:prSet phldrT="[Text]"/>
      <dgm:spPr>
        <a:solidFill>
          <a:schemeClr val="bg1"/>
        </a:solidFill>
      </dgm:spPr>
      <dgm:t>
        <a:bodyPr/>
        <a:lstStyle/>
        <a:p>
          <a:r>
            <a:rPr lang="en-US" dirty="0">
              <a:solidFill>
                <a:schemeClr val="tx1"/>
              </a:solidFill>
              <a:latin typeface="Myriad Pro" panose="020B0503030403020204" pitchFamily="34" charset="0"/>
              <a:cs typeface="Arial" panose="020B0604020202020204" pitchFamily="34" charset="0"/>
            </a:rPr>
            <a:t>Ruminating</a:t>
          </a:r>
        </a:p>
      </dgm:t>
    </dgm:pt>
    <dgm:pt modelId="{7B45670D-CF90-451A-9F1E-F134018C9865}" type="parTrans" cxnId="{CD717CEF-DD46-45C6-BBF2-608280F48365}">
      <dgm:prSet/>
      <dgm:spPr/>
      <dgm:t>
        <a:bodyPr/>
        <a:lstStyle/>
        <a:p>
          <a:endParaRPr lang="en-US">
            <a:latin typeface="Myriad Pro" panose="020B0503030403020204" pitchFamily="34" charset="0"/>
          </a:endParaRPr>
        </a:p>
      </dgm:t>
    </dgm:pt>
    <dgm:pt modelId="{C6D253B5-F299-4E6C-9A67-912F735F93EA}" type="sibTrans" cxnId="{CD717CEF-DD46-45C6-BBF2-608280F48365}">
      <dgm:prSet/>
      <dgm:spPr/>
      <dgm:t>
        <a:bodyPr/>
        <a:lstStyle/>
        <a:p>
          <a:endParaRPr lang="en-US">
            <a:latin typeface="Myriad Pro" panose="020B0503030403020204" pitchFamily="34" charset="0"/>
          </a:endParaRPr>
        </a:p>
      </dgm:t>
    </dgm:pt>
    <dgm:pt modelId="{2D5313C4-494C-45F6-88D9-93D00F58D706}" type="pres">
      <dgm:prSet presAssocID="{A78AA21B-E950-41A6-B5C7-E0EC7F626D7E}" presName="theList" presStyleCnt="0">
        <dgm:presLayoutVars>
          <dgm:dir/>
          <dgm:animLvl val="lvl"/>
          <dgm:resizeHandles val="exact"/>
        </dgm:presLayoutVars>
      </dgm:prSet>
      <dgm:spPr/>
    </dgm:pt>
    <dgm:pt modelId="{32D7C732-9492-4757-A351-2A86DE021EBB}" type="pres">
      <dgm:prSet presAssocID="{9BC85F60-D7CC-4B42-851A-E5A90A0B61BC}" presName="compNode" presStyleCnt="0"/>
      <dgm:spPr/>
    </dgm:pt>
    <dgm:pt modelId="{7A1B8D3E-7E05-439D-9843-40E589054F4F}" type="pres">
      <dgm:prSet presAssocID="{9BC85F60-D7CC-4B42-851A-E5A90A0B61BC}" presName="aNode" presStyleLbl="bgShp" presStyleIdx="0" presStyleCnt="3" custLinFactNeighborX="-38" custLinFactNeighborY="1379"/>
      <dgm:spPr/>
    </dgm:pt>
    <dgm:pt modelId="{C9539B30-353F-4573-BED0-EE249386584E}" type="pres">
      <dgm:prSet presAssocID="{9BC85F60-D7CC-4B42-851A-E5A90A0B61BC}" presName="textNode" presStyleLbl="bgShp" presStyleIdx="0" presStyleCnt="3"/>
      <dgm:spPr/>
    </dgm:pt>
    <dgm:pt modelId="{5A4B8C84-E4BB-4BAE-B5E4-34A421D5209C}" type="pres">
      <dgm:prSet presAssocID="{9BC85F60-D7CC-4B42-851A-E5A90A0B61BC}" presName="compChildNode" presStyleCnt="0"/>
      <dgm:spPr/>
    </dgm:pt>
    <dgm:pt modelId="{3A968915-B6AE-4CF5-837C-776AF19BAF23}" type="pres">
      <dgm:prSet presAssocID="{9BC85F60-D7CC-4B42-851A-E5A90A0B61BC}" presName="theInnerList" presStyleCnt="0"/>
      <dgm:spPr/>
    </dgm:pt>
    <dgm:pt modelId="{972CC333-F6F1-4D58-942E-51AB3DD68CEA}" type="pres">
      <dgm:prSet presAssocID="{289B5F73-AF97-48B3-8015-4322E560124B}" presName="childNode" presStyleLbl="node1" presStyleIdx="0" presStyleCnt="12">
        <dgm:presLayoutVars>
          <dgm:bulletEnabled val="1"/>
        </dgm:presLayoutVars>
      </dgm:prSet>
      <dgm:spPr/>
    </dgm:pt>
    <dgm:pt modelId="{1809BE35-C606-4687-9E79-7CE6D42484FE}" type="pres">
      <dgm:prSet presAssocID="{289B5F73-AF97-48B3-8015-4322E560124B}" presName="aSpace2" presStyleCnt="0"/>
      <dgm:spPr/>
    </dgm:pt>
    <dgm:pt modelId="{17ED26FB-7627-4B1D-883F-BA7CAC94AA72}" type="pres">
      <dgm:prSet presAssocID="{5D76AAF0-BC35-4A82-9A67-CDCCA866B5B6}" presName="childNode" presStyleLbl="node1" presStyleIdx="1" presStyleCnt="12">
        <dgm:presLayoutVars>
          <dgm:bulletEnabled val="1"/>
        </dgm:presLayoutVars>
      </dgm:prSet>
      <dgm:spPr/>
    </dgm:pt>
    <dgm:pt modelId="{93FD39EE-BDDA-40C4-8261-40B0FE0FE820}" type="pres">
      <dgm:prSet presAssocID="{5D76AAF0-BC35-4A82-9A67-CDCCA866B5B6}" presName="aSpace2" presStyleCnt="0"/>
      <dgm:spPr/>
    </dgm:pt>
    <dgm:pt modelId="{05145D3F-FB06-478B-95C0-47C05AAC45A7}" type="pres">
      <dgm:prSet presAssocID="{4D8564BB-FED6-4CA2-AE2A-409BE473067C}" presName="childNode" presStyleLbl="node1" presStyleIdx="2" presStyleCnt="12">
        <dgm:presLayoutVars>
          <dgm:bulletEnabled val="1"/>
        </dgm:presLayoutVars>
      </dgm:prSet>
      <dgm:spPr/>
    </dgm:pt>
    <dgm:pt modelId="{97C3E3E7-234F-4A0B-AFF3-A264A81DA00D}" type="pres">
      <dgm:prSet presAssocID="{4D8564BB-FED6-4CA2-AE2A-409BE473067C}" presName="aSpace2" presStyleCnt="0"/>
      <dgm:spPr/>
    </dgm:pt>
    <dgm:pt modelId="{B094A11E-8322-4C19-9D77-5FAB54536B44}" type="pres">
      <dgm:prSet presAssocID="{37CE82DD-6FDC-4E11-AD03-6EEB00B9D109}" presName="childNode" presStyleLbl="node1" presStyleIdx="3" presStyleCnt="12">
        <dgm:presLayoutVars>
          <dgm:bulletEnabled val="1"/>
        </dgm:presLayoutVars>
      </dgm:prSet>
      <dgm:spPr/>
    </dgm:pt>
    <dgm:pt modelId="{025CD3A0-FE1F-407B-B014-369A72FF84E1}" type="pres">
      <dgm:prSet presAssocID="{9BC85F60-D7CC-4B42-851A-E5A90A0B61BC}" presName="aSpace" presStyleCnt="0"/>
      <dgm:spPr/>
    </dgm:pt>
    <dgm:pt modelId="{0807C54F-6EEF-4DE1-BAD5-BD77B536D0D9}" type="pres">
      <dgm:prSet presAssocID="{7210F583-7E71-45C8-ADD9-E4A56EBAD853}" presName="compNode" presStyleCnt="0"/>
      <dgm:spPr/>
    </dgm:pt>
    <dgm:pt modelId="{EE2C2BC7-27F7-45F2-B50D-8149B2301C45}" type="pres">
      <dgm:prSet presAssocID="{7210F583-7E71-45C8-ADD9-E4A56EBAD853}" presName="aNode" presStyleLbl="bgShp" presStyleIdx="1" presStyleCnt="3" custLinFactNeighborY="-1299"/>
      <dgm:spPr/>
    </dgm:pt>
    <dgm:pt modelId="{DB6954A0-9B03-49A8-BCDB-0CCCA48CBD37}" type="pres">
      <dgm:prSet presAssocID="{7210F583-7E71-45C8-ADD9-E4A56EBAD853}" presName="textNode" presStyleLbl="bgShp" presStyleIdx="1" presStyleCnt="3"/>
      <dgm:spPr/>
    </dgm:pt>
    <dgm:pt modelId="{74A5661E-C1E9-44B8-BB60-B48E8E60E492}" type="pres">
      <dgm:prSet presAssocID="{7210F583-7E71-45C8-ADD9-E4A56EBAD853}" presName="compChildNode" presStyleCnt="0"/>
      <dgm:spPr/>
    </dgm:pt>
    <dgm:pt modelId="{FD426503-ACAD-463A-AB94-7CA902E4ACD0}" type="pres">
      <dgm:prSet presAssocID="{7210F583-7E71-45C8-ADD9-E4A56EBAD853}" presName="theInnerList" presStyleCnt="0"/>
      <dgm:spPr/>
    </dgm:pt>
    <dgm:pt modelId="{A682272C-495A-4B04-8D16-71995E79F67F}" type="pres">
      <dgm:prSet presAssocID="{857203F2-5EEE-4DE3-9B29-76E15A790265}" presName="childNode" presStyleLbl="node1" presStyleIdx="4" presStyleCnt="12">
        <dgm:presLayoutVars>
          <dgm:bulletEnabled val="1"/>
        </dgm:presLayoutVars>
      </dgm:prSet>
      <dgm:spPr/>
    </dgm:pt>
    <dgm:pt modelId="{AF0690CA-FA1A-4BF0-AB72-47F9492C355C}" type="pres">
      <dgm:prSet presAssocID="{857203F2-5EEE-4DE3-9B29-76E15A790265}" presName="aSpace2" presStyleCnt="0"/>
      <dgm:spPr/>
    </dgm:pt>
    <dgm:pt modelId="{35806697-1522-4CDA-AD84-60AE8AD817B6}" type="pres">
      <dgm:prSet presAssocID="{9BD4004C-FF76-4181-BE65-07F7BB93E20C}" presName="childNode" presStyleLbl="node1" presStyleIdx="5" presStyleCnt="12">
        <dgm:presLayoutVars>
          <dgm:bulletEnabled val="1"/>
        </dgm:presLayoutVars>
      </dgm:prSet>
      <dgm:spPr/>
    </dgm:pt>
    <dgm:pt modelId="{8D5EBE57-6483-4073-B0F9-E0861EE070BC}" type="pres">
      <dgm:prSet presAssocID="{9BD4004C-FF76-4181-BE65-07F7BB93E20C}" presName="aSpace2" presStyleCnt="0"/>
      <dgm:spPr/>
    </dgm:pt>
    <dgm:pt modelId="{61FE3DA2-266C-41C3-A863-AE73CAB1562D}" type="pres">
      <dgm:prSet presAssocID="{1D9D802F-B507-44CB-BD62-C3BA8579EAE1}" presName="childNode" presStyleLbl="node1" presStyleIdx="6" presStyleCnt="12">
        <dgm:presLayoutVars>
          <dgm:bulletEnabled val="1"/>
        </dgm:presLayoutVars>
      </dgm:prSet>
      <dgm:spPr/>
    </dgm:pt>
    <dgm:pt modelId="{6F7908FF-AA08-49A0-9A68-0D36CE3E7708}" type="pres">
      <dgm:prSet presAssocID="{1D9D802F-B507-44CB-BD62-C3BA8579EAE1}" presName="aSpace2" presStyleCnt="0"/>
      <dgm:spPr/>
    </dgm:pt>
    <dgm:pt modelId="{6F734CDC-2EA5-4BA5-89CF-62E7D1110383}" type="pres">
      <dgm:prSet presAssocID="{043C1F30-7EB7-4C8C-88CC-5878FB9C0444}" presName="childNode" presStyleLbl="node1" presStyleIdx="7" presStyleCnt="12">
        <dgm:presLayoutVars>
          <dgm:bulletEnabled val="1"/>
        </dgm:presLayoutVars>
      </dgm:prSet>
      <dgm:spPr/>
    </dgm:pt>
    <dgm:pt modelId="{84089ECC-FDEB-434C-8AA0-60CE90605E5F}" type="pres">
      <dgm:prSet presAssocID="{7210F583-7E71-45C8-ADD9-E4A56EBAD853}" presName="aSpace" presStyleCnt="0"/>
      <dgm:spPr/>
    </dgm:pt>
    <dgm:pt modelId="{97248FF7-611B-402B-B645-2D62AF5141B9}" type="pres">
      <dgm:prSet presAssocID="{08E4AF72-7784-419E-8535-9899EACF023A}" presName="compNode" presStyleCnt="0"/>
      <dgm:spPr/>
    </dgm:pt>
    <dgm:pt modelId="{6CCB6C7E-903F-44B9-8288-D2538EAE7E53}" type="pres">
      <dgm:prSet presAssocID="{08E4AF72-7784-419E-8535-9899EACF023A}" presName="aNode" presStyleLbl="bgShp" presStyleIdx="2" presStyleCnt="3"/>
      <dgm:spPr/>
    </dgm:pt>
    <dgm:pt modelId="{792EFB6B-C7B6-4C06-B1CC-B90C59E7BDD0}" type="pres">
      <dgm:prSet presAssocID="{08E4AF72-7784-419E-8535-9899EACF023A}" presName="textNode" presStyleLbl="bgShp" presStyleIdx="2" presStyleCnt="3"/>
      <dgm:spPr/>
    </dgm:pt>
    <dgm:pt modelId="{31007993-C588-4A81-BCEB-E106E88DE36C}" type="pres">
      <dgm:prSet presAssocID="{08E4AF72-7784-419E-8535-9899EACF023A}" presName="compChildNode" presStyleCnt="0"/>
      <dgm:spPr/>
    </dgm:pt>
    <dgm:pt modelId="{BCA58849-672E-43ED-B20B-C3DC6B19DBBE}" type="pres">
      <dgm:prSet presAssocID="{08E4AF72-7784-419E-8535-9899EACF023A}" presName="theInnerList" presStyleCnt="0"/>
      <dgm:spPr/>
    </dgm:pt>
    <dgm:pt modelId="{44F96F5B-7879-4CF6-A9DA-4991C424A908}" type="pres">
      <dgm:prSet presAssocID="{1441284B-0750-4E8C-A6A2-D5BFA38FFE17}" presName="childNode" presStyleLbl="node1" presStyleIdx="8" presStyleCnt="12">
        <dgm:presLayoutVars>
          <dgm:bulletEnabled val="1"/>
        </dgm:presLayoutVars>
      </dgm:prSet>
      <dgm:spPr/>
    </dgm:pt>
    <dgm:pt modelId="{D4896F59-B21B-4ADD-A489-16A4207E175F}" type="pres">
      <dgm:prSet presAssocID="{1441284B-0750-4E8C-A6A2-D5BFA38FFE17}" presName="aSpace2" presStyleCnt="0"/>
      <dgm:spPr/>
    </dgm:pt>
    <dgm:pt modelId="{3F03C223-98F5-4419-8540-53FF840EE687}" type="pres">
      <dgm:prSet presAssocID="{B26B0AFA-49E8-438C-861B-2CEC46841339}" presName="childNode" presStyleLbl="node1" presStyleIdx="9" presStyleCnt="12">
        <dgm:presLayoutVars>
          <dgm:bulletEnabled val="1"/>
        </dgm:presLayoutVars>
      </dgm:prSet>
      <dgm:spPr/>
    </dgm:pt>
    <dgm:pt modelId="{02AB8309-D662-4945-A1F9-7D244AC51320}" type="pres">
      <dgm:prSet presAssocID="{B26B0AFA-49E8-438C-861B-2CEC46841339}" presName="aSpace2" presStyleCnt="0"/>
      <dgm:spPr/>
    </dgm:pt>
    <dgm:pt modelId="{D831AA07-5B20-4FC2-AC61-C886C891EABF}" type="pres">
      <dgm:prSet presAssocID="{1D16D691-5FA4-4E80-BA9D-1EC9498A8191}" presName="childNode" presStyleLbl="node1" presStyleIdx="10" presStyleCnt="12">
        <dgm:presLayoutVars>
          <dgm:bulletEnabled val="1"/>
        </dgm:presLayoutVars>
      </dgm:prSet>
      <dgm:spPr/>
    </dgm:pt>
    <dgm:pt modelId="{EB0949D1-E144-444B-BA19-45F50288537E}" type="pres">
      <dgm:prSet presAssocID="{1D16D691-5FA4-4E80-BA9D-1EC9498A8191}" presName="aSpace2" presStyleCnt="0"/>
      <dgm:spPr/>
    </dgm:pt>
    <dgm:pt modelId="{C4DDF0EE-9EC5-49ED-A27A-32B498DF861C}" type="pres">
      <dgm:prSet presAssocID="{9B8742AD-FBC1-47BB-99C4-8B339E856175}" presName="childNode" presStyleLbl="node1" presStyleIdx="11" presStyleCnt="12">
        <dgm:presLayoutVars>
          <dgm:bulletEnabled val="1"/>
        </dgm:presLayoutVars>
      </dgm:prSet>
      <dgm:spPr/>
    </dgm:pt>
  </dgm:ptLst>
  <dgm:cxnLst>
    <dgm:cxn modelId="{6912210B-DEEF-4942-9048-8F2983B0B38E}" srcId="{9BC85F60-D7CC-4B42-851A-E5A90A0B61BC}" destId="{289B5F73-AF97-48B3-8015-4322E560124B}" srcOrd="0" destOrd="0" parTransId="{2FAE11AF-80CF-4407-AF3D-C7A9ACFB6E36}" sibTransId="{501A2026-B801-4D20-9884-0A5623D7A34A}"/>
    <dgm:cxn modelId="{4E111610-DDBB-486E-B0DD-9BF9382A9114}" srcId="{08E4AF72-7784-419E-8535-9899EACF023A}" destId="{1D16D691-5FA4-4E80-BA9D-1EC9498A8191}" srcOrd="2" destOrd="0" parTransId="{78E90BE7-EA90-49CD-98A3-AFFF7337C111}" sibTransId="{6644DC90-E78C-4DA6-9BD9-9CDCAE283D48}"/>
    <dgm:cxn modelId="{BBE6E517-9779-445F-A52B-7388F972A4D7}" srcId="{A78AA21B-E950-41A6-B5C7-E0EC7F626D7E}" destId="{9BC85F60-D7CC-4B42-851A-E5A90A0B61BC}" srcOrd="0" destOrd="0" parTransId="{AA88C697-E7FD-47AC-B858-FF13A998A478}" sibTransId="{E0263407-80E7-43DA-A849-FBC5FF1B904C}"/>
    <dgm:cxn modelId="{D85CF818-A4C9-4102-BC2A-92794E31CC7D}" srcId="{A78AA21B-E950-41A6-B5C7-E0EC7F626D7E}" destId="{08E4AF72-7784-419E-8535-9899EACF023A}" srcOrd="2" destOrd="0" parTransId="{E6A577AD-7D81-4FFE-BF0E-8C945F254C4E}" sibTransId="{9AE053F1-2B4E-4B60-82DC-4653BBE89812}"/>
    <dgm:cxn modelId="{0AAF232E-BC9E-41CA-A91D-F5772C9AF9A6}" type="presOf" srcId="{9BC85F60-D7CC-4B42-851A-E5A90A0B61BC}" destId="{7A1B8D3E-7E05-439D-9843-40E589054F4F}" srcOrd="0" destOrd="0" presId="urn:microsoft.com/office/officeart/2005/8/layout/lProcess2"/>
    <dgm:cxn modelId="{D87B4233-1F7C-437F-947A-26A344B31D8F}" type="presOf" srcId="{7210F583-7E71-45C8-ADD9-E4A56EBAD853}" destId="{DB6954A0-9B03-49A8-BCDB-0CCCA48CBD37}" srcOrd="1" destOrd="0" presId="urn:microsoft.com/office/officeart/2005/8/layout/lProcess2"/>
    <dgm:cxn modelId="{5ED9CF39-54CD-4D45-B080-32E2D2FA4BDE}" srcId="{A78AA21B-E950-41A6-B5C7-E0EC7F626D7E}" destId="{7210F583-7E71-45C8-ADD9-E4A56EBAD853}" srcOrd="1" destOrd="0" parTransId="{BA25C8AC-6404-47EC-BF43-440D8EEDF9BA}" sibTransId="{000856BA-AD71-44C2-AA82-8BFC8E7FE49F}"/>
    <dgm:cxn modelId="{ED86D248-ACAB-470E-9B43-21E68071D057}" srcId="{7210F583-7E71-45C8-ADD9-E4A56EBAD853}" destId="{9BD4004C-FF76-4181-BE65-07F7BB93E20C}" srcOrd="1" destOrd="0" parTransId="{1CBD756E-27D5-4D08-B553-F0EA4108FF71}" sibTransId="{AB5BAA68-2AEC-4C95-8A82-410D7DA876B5}"/>
    <dgm:cxn modelId="{5C6A816A-C7C5-44E1-A105-E3FD2A6144FF}" type="presOf" srcId="{7210F583-7E71-45C8-ADD9-E4A56EBAD853}" destId="{EE2C2BC7-27F7-45F2-B50D-8149B2301C45}" srcOrd="0" destOrd="0" presId="urn:microsoft.com/office/officeart/2005/8/layout/lProcess2"/>
    <dgm:cxn modelId="{C7E9D16D-32E1-4DB2-B48F-BC7DFE76E91B}" srcId="{7210F583-7E71-45C8-ADD9-E4A56EBAD853}" destId="{1D9D802F-B507-44CB-BD62-C3BA8579EAE1}" srcOrd="2" destOrd="0" parTransId="{A1299821-1B2B-48A8-BA0E-1D7B14D75D66}" sibTransId="{C73645B9-44BD-41AE-94D3-8A46CA98C165}"/>
    <dgm:cxn modelId="{3AFAF56F-52E6-4785-A302-6FE7F61F6929}" srcId="{9BC85F60-D7CC-4B42-851A-E5A90A0B61BC}" destId="{37CE82DD-6FDC-4E11-AD03-6EEB00B9D109}" srcOrd="3" destOrd="0" parTransId="{3BFA20FC-43CA-48C8-A66F-629A4DBBF7CF}" sibTransId="{840048F9-0CAB-4BEA-A1C5-B7313099AA74}"/>
    <dgm:cxn modelId="{570D1170-C6A0-47F4-AD68-793289D0D291}" type="presOf" srcId="{1441284B-0750-4E8C-A6A2-D5BFA38FFE17}" destId="{44F96F5B-7879-4CF6-A9DA-4991C424A908}" srcOrd="0" destOrd="0" presId="urn:microsoft.com/office/officeart/2005/8/layout/lProcess2"/>
    <dgm:cxn modelId="{3BC68577-9717-480B-887F-645850985434}" type="presOf" srcId="{B26B0AFA-49E8-438C-861B-2CEC46841339}" destId="{3F03C223-98F5-4419-8540-53FF840EE687}" srcOrd="0" destOrd="0" presId="urn:microsoft.com/office/officeart/2005/8/layout/lProcess2"/>
    <dgm:cxn modelId="{9AC3CD77-2E57-4101-923C-D842A0A3B05C}" type="presOf" srcId="{08E4AF72-7784-419E-8535-9899EACF023A}" destId="{792EFB6B-C7B6-4C06-B1CC-B90C59E7BDD0}" srcOrd="1" destOrd="0" presId="urn:microsoft.com/office/officeart/2005/8/layout/lProcess2"/>
    <dgm:cxn modelId="{FBF33778-8A72-484A-B107-236019991B07}" type="presOf" srcId="{08E4AF72-7784-419E-8535-9899EACF023A}" destId="{6CCB6C7E-903F-44B9-8288-D2538EAE7E53}" srcOrd="0" destOrd="0" presId="urn:microsoft.com/office/officeart/2005/8/layout/lProcess2"/>
    <dgm:cxn modelId="{AA8BD358-7CC3-4437-A861-A895C000831E}" srcId="{7210F583-7E71-45C8-ADD9-E4A56EBAD853}" destId="{043C1F30-7EB7-4C8C-88CC-5878FB9C0444}" srcOrd="3" destOrd="0" parTransId="{B78D4C1F-9C48-45E4-B600-5D049D8FD94A}" sibTransId="{BFC06877-4CD9-4C5B-A40F-F4C6FDD0A0CB}"/>
    <dgm:cxn modelId="{AC0E9C7B-70A3-49C8-A616-099073E93E56}" type="presOf" srcId="{A78AA21B-E950-41A6-B5C7-E0EC7F626D7E}" destId="{2D5313C4-494C-45F6-88D9-93D00F58D706}" srcOrd="0" destOrd="0" presId="urn:microsoft.com/office/officeart/2005/8/layout/lProcess2"/>
    <dgm:cxn modelId="{DFAC8A86-C33F-437E-8C13-22351F0DF9E5}" type="presOf" srcId="{4D8564BB-FED6-4CA2-AE2A-409BE473067C}" destId="{05145D3F-FB06-478B-95C0-47C05AAC45A7}" srcOrd="0" destOrd="0" presId="urn:microsoft.com/office/officeart/2005/8/layout/lProcess2"/>
    <dgm:cxn modelId="{07E5A186-DC3E-4DCC-B2A2-526ECD718669}" type="presOf" srcId="{9BD4004C-FF76-4181-BE65-07F7BB93E20C}" destId="{35806697-1522-4CDA-AD84-60AE8AD817B6}" srcOrd="0" destOrd="0" presId="urn:microsoft.com/office/officeart/2005/8/layout/lProcess2"/>
    <dgm:cxn modelId="{7639938B-808F-4E30-A946-99C7E4E46A42}" srcId="{9BC85F60-D7CC-4B42-851A-E5A90A0B61BC}" destId="{5D76AAF0-BC35-4A82-9A67-CDCCA866B5B6}" srcOrd="1" destOrd="0" parTransId="{8A16CF1E-7553-4E2F-BD0C-0E137712137C}" sibTransId="{BB177A31-E608-4E6B-A084-77469271D5E7}"/>
    <dgm:cxn modelId="{9200D18C-0581-47DE-BCB3-5772F755FC57}" type="presOf" srcId="{37CE82DD-6FDC-4E11-AD03-6EEB00B9D109}" destId="{B094A11E-8322-4C19-9D77-5FAB54536B44}" srcOrd="0" destOrd="0" presId="urn:microsoft.com/office/officeart/2005/8/layout/lProcess2"/>
    <dgm:cxn modelId="{E71FA18D-7397-400D-B7C8-70684F995DB6}" type="presOf" srcId="{9BC85F60-D7CC-4B42-851A-E5A90A0B61BC}" destId="{C9539B30-353F-4573-BED0-EE249386584E}" srcOrd="1" destOrd="0" presId="urn:microsoft.com/office/officeart/2005/8/layout/lProcess2"/>
    <dgm:cxn modelId="{06300CA3-48A7-4645-ADBF-489F641C59C9}" type="presOf" srcId="{5D76AAF0-BC35-4A82-9A67-CDCCA866B5B6}" destId="{17ED26FB-7627-4B1D-883F-BA7CAC94AA72}" srcOrd="0" destOrd="0" presId="urn:microsoft.com/office/officeart/2005/8/layout/lProcess2"/>
    <dgm:cxn modelId="{41AE64A5-839B-44E4-AAF8-CA03213FA7F1}" type="presOf" srcId="{9B8742AD-FBC1-47BB-99C4-8B339E856175}" destId="{C4DDF0EE-9EC5-49ED-A27A-32B498DF861C}" srcOrd="0" destOrd="0" presId="urn:microsoft.com/office/officeart/2005/8/layout/lProcess2"/>
    <dgm:cxn modelId="{6D8033B2-1FC4-4382-8A9F-7F0F2146DBF7}" srcId="{08E4AF72-7784-419E-8535-9899EACF023A}" destId="{1441284B-0750-4E8C-A6A2-D5BFA38FFE17}" srcOrd="0" destOrd="0" parTransId="{C9D38DC5-D1A8-4603-97C8-BA996A867A4E}" sibTransId="{367B8C08-D0E0-474D-930F-EA874D715B87}"/>
    <dgm:cxn modelId="{3B8527B5-08E9-451D-AC8C-4D4060B18DBC}" type="presOf" srcId="{1D16D691-5FA4-4E80-BA9D-1EC9498A8191}" destId="{D831AA07-5B20-4FC2-AC61-C886C891EABF}" srcOrd="0" destOrd="0" presId="urn:microsoft.com/office/officeart/2005/8/layout/lProcess2"/>
    <dgm:cxn modelId="{28A12EB7-E003-485D-9621-1F39F6AA9B9F}" type="presOf" srcId="{289B5F73-AF97-48B3-8015-4322E560124B}" destId="{972CC333-F6F1-4D58-942E-51AB3DD68CEA}" srcOrd="0" destOrd="0" presId="urn:microsoft.com/office/officeart/2005/8/layout/lProcess2"/>
    <dgm:cxn modelId="{251A3DC6-9AEA-4913-8B30-C6523FD99A67}" srcId="{08E4AF72-7784-419E-8535-9899EACF023A}" destId="{B26B0AFA-49E8-438C-861B-2CEC46841339}" srcOrd="1" destOrd="0" parTransId="{1FE9FCC5-F803-4A2A-AED7-CBE9306332BD}" sibTransId="{96A76998-2194-41DD-9B35-9A26C798F3C4}"/>
    <dgm:cxn modelId="{2D89E4E7-D66B-4035-95E4-BA655BC18A50}" type="presOf" srcId="{043C1F30-7EB7-4C8C-88CC-5878FB9C0444}" destId="{6F734CDC-2EA5-4BA5-89CF-62E7D1110383}" srcOrd="0" destOrd="0" presId="urn:microsoft.com/office/officeart/2005/8/layout/lProcess2"/>
    <dgm:cxn modelId="{CF47DAE9-F92F-4628-AB37-B9B226605CBD}" type="presOf" srcId="{857203F2-5EEE-4DE3-9B29-76E15A790265}" destId="{A682272C-495A-4B04-8D16-71995E79F67F}" srcOrd="0" destOrd="0" presId="urn:microsoft.com/office/officeart/2005/8/layout/lProcess2"/>
    <dgm:cxn modelId="{0A2885EA-286D-46EE-A751-49CA84527ED9}" srcId="{9BC85F60-D7CC-4B42-851A-E5A90A0B61BC}" destId="{4D8564BB-FED6-4CA2-AE2A-409BE473067C}" srcOrd="2" destOrd="0" parTransId="{60157646-0DDF-45A0-8204-5E7498DC53DC}" sibTransId="{7DE28D54-4929-4687-9409-419E00F7237E}"/>
    <dgm:cxn modelId="{EDB1F2EE-088C-464D-A121-AB904ACA6D9E}" srcId="{7210F583-7E71-45C8-ADD9-E4A56EBAD853}" destId="{857203F2-5EEE-4DE3-9B29-76E15A790265}" srcOrd="0" destOrd="0" parTransId="{6D937CA2-58FF-498D-8E50-5BA93A9CC76B}" sibTransId="{C31FC6C8-469B-4B15-92B0-8E03D18D66DB}"/>
    <dgm:cxn modelId="{CD717CEF-DD46-45C6-BBF2-608280F48365}" srcId="{08E4AF72-7784-419E-8535-9899EACF023A}" destId="{9B8742AD-FBC1-47BB-99C4-8B339E856175}" srcOrd="3" destOrd="0" parTransId="{7B45670D-CF90-451A-9F1E-F134018C9865}" sibTransId="{C6D253B5-F299-4E6C-9A67-912F735F93EA}"/>
    <dgm:cxn modelId="{8D4758FA-0C91-4764-B3FF-F0B52FA25AEA}" type="presOf" srcId="{1D9D802F-B507-44CB-BD62-C3BA8579EAE1}" destId="{61FE3DA2-266C-41C3-A863-AE73CAB1562D}" srcOrd="0" destOrd="0" presId="urn:microsoft.com/office/officeart/2005/8/layout/lProcess2"/>
    <dgm:cxn modelId="{E78F3D87-72FD-440D-8158-CF7FB0B2BF79}" type="presParOf" srcId="{2D5313C4-494C-45F6-88D9-93D00F58D706}" destId="{32D7C732-9492-4757-A351-2A86DE021EBB}" srcOrd="0" destOrd="0" presId="urn:microsoft.com/office/officeart/2005/8/layout/lProcess2"/>
    <dgm:cxn modelId="{A14BE7A6-E458-4DEA-A9AC-15939BBBE890}" type="presParOf" srcId="{32D7C732-9492-4757-A351-2A86DE021EBB}" destId="{7A1B8D3E-7E05-439D-9843-40E589054F4F}" srcOrd="0" destOrd="0" presId="urn:microsoft.com/office/officeart/2005/8/layout/lProcess2"/>
    <dgm:cxn modelId="{6CD7134A-12D1-4A24-B297-A81298DAC9FE}" type="presParOf" srcId="{32D7C732-9492-4757-A351-2A86DE021EBB}" destId="{C9539B30-353F-4573-BED0-EE249386584E}" srcOrd="1" destOrd="0" presId="urn:microsoft.com/office/officeart/2005/8/layout/lProcess2"/>
    <dgm:cxn modelId="{8AFC3996-9563-419F-B35A-5371226982FE}" type="presParOf" srcId="{32D7C732-9492-4757-A351-2A86DE021EBB}" destId="{5A4B8C84-E4BB-4BAE-B5E4-34A421D5209C}" srcOrd="2" destOrd="0" presId="urn:microsoft.com/office/officeart/2005/8/layout/lProcess2"/>
    <dgm:cxn modelId="{1FCF7A68-0B5E-476C-BCA1-89579536EA8A}" type="presParOf" srcId="{5A4B8C84-E4BB-4BAE-B5E4-34A421D5209C}" destId="{3A968915-B6AE-4CF5-837C-776AF19BAF23}" srcOrd="0" destOrd="0" presId="urn:microsoft.com/office/officeart/2005/8/layout/lProcess2"/>
    <dgm:cxn modelId="{00FED9B1-B29B-4397-AF5C-630BEAAFAAD1}" type="presParOf" srcId="{3A968915-B6AE-4CF5-837C-776AF19BAF23}" destId="{972CC333-F6F1-4D58-942E-51AB3DD68CEA}" srcOrd="0" destOrd="0" presId="urn:microsoft.com/office/officeart/2005/8/layout/lProcess2"/>
    <dgm:cxn modelId="{87F7A08B-28C7-4101-9E67-ACB8EDF56114}" type="presParOf" srcId="{3A968915-B6AE-4CF5-837C-776AF19BAF23}" destId="{1809BE35-C606-4687-9E79-7CE6D42484FE}" srcOrd="1" destOrd="0" presId="urn:microsoft.com/office/officeart/2005/8/layout/lProcess2"/>
    <dgm:cxn modelId="{0CBC4638-E55C-4213-843B-65BCD831AB29}" type="presParOf" srcId="{3A968915-B6AE-4CF5-837C-776AF19BAF23}" destId="{17ED26FB-7627-4B1D-883F-BA7CAC94AA72}" srcOrd="2" destOrd="0" presId="urn:microsoft.com/office/officeart/2005/8/layout/lProcess2"/>
    <dgm:cxn modelId="{18E4060D-BE2D-4232-9C8A-5DC46931234A}" type="presParOf" srcId="{3A968915-B6AE-4CF5-837C-776AF19BAF23}" destId="{93FD39EE-BDDA-40C4-8261-40B0FE0FE820}" srcOrd="3" destOrd="0" presId="urn:microsoft.com/office/officeart/2005/8/layout/lProcess2"/>
    <dgm:cxn modelId="{E43AB6D9-954A-46DD-A16F-7DBB623CFABA}" type="presParOf" srcId="{3A968915-B6AE-4CF5-837C-776AF19BAF23}" destId="{05145D3F-FB06-478B-95C0-47C05AAC45A7}" srcOrd="4" destOrd="0" presId="urn:microsoft.com/office/officeart/2005/8/layout/lProcess2"/>
    <dgm:cxn modelId="{8052B10F-C038-4203-AD08-B2306BCA3E39}" type="presParOf" srcId="{3A968915-B6AE-4CF5-837C-776AF19BAF23}" destId="{97C3E3E7-234F-4A0B-AFF3-A264A81DA00D}" srcOrd="5" destOrd="0" presId="urn:microsoft.com/office/officeart/2005/8/layout/lProcess2"/>
    <dgm:cxn modelId="{58DF418D-DE2A-4288-B40E-1B790860FCBA}" type="presParOf" srcId="{3A968915-B6AE-4CF5-837C-776AF19BAF23}" destId="{B094A11E-8322-4C19-9D77-5FAB54536B44}" srcOrd="6" destOrd="0" presId="urn:microsoft.com/office/officeart/2005/8/layout/lProcess2"/>
    <dgm:cxn modelId="{10555C6B-D5F8-49B9-A403-D0076EB7B246}" type="presParOf" srcId="{2D5313C4-494C-45F6-88D9-93D00F58D706}" destId="{025CD3A0-FE1F-407B-B014-369A72FF84E1}" srcOrd="1" destOrd="0" presId="urn:microsoft.com/office/officeart/2005/8/layout/lProcess2"/>
    <dgm:cxn modelId="{52DBCE28-C93B-4190-A3B2-E502818BC51B}" type="presParOf" srcId="{2D5313C4-494C-45F6-88D9-93D00F58D706}" destId="{0807C54F-6EEF-4DE1-BAD5-BD77B536D0D9}" srcOrd="2" destOrd="0" presId="urn:microsoft.com/office/officeart/2005/8/layout/lProcess2"/>
    <dgm:cxn modelId="{0BAF2259-6349-4D06-B0AE-BBB232ED6326}" type="presParOf" srcId="{0807C54F-6EEF-4DE1-BAD5-BD77B536D0D9}" destId="{EE2C2BC7-27F7-45F2-B50D-8149B2301C45}" srcOrd="0" destOrd="0" presId="urn:microsoft.com/office/officeart/2005/8/layout/lProcess2"/>
    <dgm:cxn modelId="{507CA936-1E3F-4ABB-A4BC-A06D22D8E72B}" type="presParOf" srcId="{0807C54F-6EEF-4DE1-BAD5-BD77B536D0D9}" destId="{DB6954A0-9B03-49A8-BCDB-0CCCA48CBD37}" srcOrd="1" destOrd="0" presId="urn:microsoft.com/office/officeart/2005/8/layout/lProcess2"/>
    <dgm:cxn modelId="{1789633D-53C9-41FD-AE79-1FF5001753BE}" type="presParOf" srcId="{0807C54F-6EEF-4DE1-BAD5-BD77B536D0D9}" destId="{74A5661E-C1E9-44B8-BB60-B48E8E60E492}" srcOrd="2" destOrd="0" presId="urn:microsoft.com/office/officeart/2005/8/layout/lProcess2"/>
    <dgm:cxn modelId="{E780671A-755D-4383-8EEA-97A2519F2382}" type="presParOf" srcId="{74A5661E-C1E9-44B8-BB60-B48E8E60E492}" destId="{FD426503-ACAD-463A-AB94-7CA902E4ACD0}" srcOrd="0" destOrd="0" presId="urn:microsoft.com/office/officeart/2005/8/layout/lProcess2"/>
    <dgm:cxn modelId="{83B26BAD-A4FF-42AB-B56A-D4CFAF5E675D}" type="presParOf" srcId="{FD426503-ACAD-463A-AB94-7CA902E4ACD0}" destId="{A682272C-495A-4B04-8D16-71995E79F67F}" srcOrd="0" destOrd="0" presId="urn:microsoft.com/office/officeart/2005/8/layout/lProcess2"/>
    <dgm:cxn modelId="{F77D1A63-5808-4E44-BE7B-911457CB26D4}" type="presParOf" srcId="{FD426503-ACAD-463A-AB94-7CA902E4ACD0}" destId="{AF0690CA-FA1A-4BF0-AB72-47F9492C355C}" srcOrd="1" destOrd="0" presId="urn:microsoft.com/office/officeart/2005/8/layout/lProcess2"/>
    <dgm:cxn modelId="{79F11A87-E410-4AA6-ACE0-F9198411C17F}" type="presParOf" srcId="{FD426503-ACAD-463A-AB94-7CA902E4ACD0}" destId="{35806697-1522-4CDA-AD84-60AE8AD817B6}" srcOrd="2" destOrd="0" presId="urn:microsoft.com/office/officeart/2005/8/layout/lProcess2"/>
    <dgm:cxn modelId="{2CAB792E-661D-4FBA-974F-3C0D2F026362}" type="presParOf" srcId="{FD426503-ACAD-463A-AB94-7CA902E4ACD0}" destId="{8D5EBE57-6483-4073-B0F9-E0861EE070BC}" srcOrd="3" destOrd="0" presId="urn:microsoft.com/office/officeart/2005/8/layout/lProcess2"/>
    <dgm:cxn modelId="{6D320328-8734-46D7-B169-F990435CAACC}" type="presParOf" srcId="{FD426503-ACAD-463A-AB94-7CA902E4ACD0}" destId="{61FE3DA2-266C-41C3-A863-AE73CAB1562D}" srcOrd="4" destOrd="0" presId="urn:microsoft.com/office/officeart/2005/8/layout/lProcess2"/>
    <dgm:cxn modelId="{0A6AF6BC-8AC0-4C73-966F-FC7959F66708}" type="presParOf" srcId="{FD426503-ACAD-463A-AB94-7CA902E4ACD0}" destId="{6F7908FF-AA08-49A0-9A68-0D36CE3E7708}" srcOrd="5" destOrd="0" presId="urn:microsoft.com/office/officeart/2005/8/layout/lProcess2"/>
    <dgm:cxn modelId="{FBED3269-46B9-4777-8E7D-18323A045D18}" type="presParOf" srcId="{FD426503-ACAD-463A-AB94-7CA902E4ACD0}" destId="{6F734CDC-2EA5-4BA5-89CF-62E7D1110383}" srcOrd="6" destOrd="0" presId="urn:microsoft.com/office/officeart/2005/8/layout/lProcess2"/>
    <dgm:cxn modelId="{1A2EA05A-1A46-48A3-963A-2BEA9255D082}" type="presParOf" srcId="{2D5313C4-494C-45F6-88D9-93D00F58D706}" destId="{84089ECC-FDEB-434C-8AA0-60CE90605E5F}" srcOrd="3" destOrd="0" presId="urn:microsoft.com/office/officeart/2005/8/layout/lProcess2"/>
    <dgm:cxn modelId="{9D17045C-A14C-4721-A764-0E3C11F5B3DE}" type="presParOf" srcId="{2D5313C4-494C-45F6-88D9-93D00F58D706}" destId="{97248FF7-611B-402B-B645-2D62AF5141B9}" srcOrd="4" destOrd="0" presId="urn:microsoft.com/office/officeart/2005/8/layout/lProcess2"/>
    <dgm:cxn modelId="{84ED50F6-102E-477E-942D-200DA3F941EB}" type="presParOf" srcId="{97248FF7-611B-402B-B645-2D62AF5141B9}" destId="{6CCB6C7E-903F-44B9-8288-D2538EAE7E53}" srcOrd="0" destOrd="0" presId="urn:microsoft.com/office/officeart/2005/8/layout/lProcess2"/>
    <dgm:cxn modelId="{0D7A2A21-A74C-4DF3-9431-0A93675B10B4}" type="presParOf" srcId="{97248FF7-611B-402B-B645-2D62AF5141B9}" destId="{792EFB6B-C7B6-4C06-B1CC-B90C59E7BDD0}" srcOrd="1" destOrd="0" presId="urn:microsoft.com/office/officeart/2005/8/layout/lProcess2"/>
    <dgm:cxn modelId="{48BBC486-7435-4F14-8764-F8077005D742}" type="presParOf" srcId="{97248FF7-611B-402B-B645-2D62AF5141B9}" destId="{31007993-C588-4A81-BCEB-E106E88DE36C}" srcOrd="2" destOrd="0" presId="urn:microsoft.com/office/officeart/2005/8/layout/lProcess2"/>
    <dgm:cxn modelId="{1A0CA14A-0210-4008-B168-C0278B0A6C6B}" type="presParOf" srcId="{31007993-C588-4A81-BCEB-E106E88DE36C}" destId="{BCA58849-672E-43ED-B20B-C3DC6B19DBBE}" srcOrd="0" destOrd="0" presId="urn:microsoft.com/office/officeart/2005/8/layout/lProcess2"/>
    <dgm:cxn modelId="{D2F38C78-82D0-4ECE-B7B6-36DA0BB24C3F}" type="presParOf" srcId="{BCA58849-672E-43ED-B20B-C3DC6B19DBBE}" destId="{44F96F5B-7879-4CF6-A9DA-4991C424A908}" srcOrd="0" destOrd="0" presId="urn:microsoft.com/office/officeart/2005/8/layout/lProcess2"/>
    <dgm:cxn modelId="{57D83F0F-172A-4CB4-9D13-C6367322C408}" type="presParOf" srcId="{BCA58849-672E-43ED-B20B-C3DC6B19DBBE}" destId="{D4896F59-B21B-4ADD-A489-16A4207E175F}" srcOrd="1" destOrd="0" presId="urn:microsoft.com/office/officeart/2005/8/layout/lProcess2"/>
    <dgm:cxn modelId="{D13E233E-BCC7-4FA0-A8E7-3383E878CCB1}" type="presParOf" srcId="{BCA58849-672E-43ED-B20B-C3DC6B19DBBE}" destId="{3F03C223-98F5-4419-8540-53FF840EE687}" srcOrd="2" destOrd="0" presId="urn:microsoft.com/office/officeart/2005/8/layout/lProcess2"/>
    <dgm:cxn modelId="{9DC72988-E18A-4226-8BB7-1EFFF7A57D75}" type="presParOf" srcId="{BCA58849-672E-43ED-B20B-C3DC6B19DBBE}" destId="{02AB8309-D662-4945-A1F9-7D244AC51320}" srcOrd="3" destOrd="0" presId="urn:microsoft.com/office/officeart/2005/8/layout/lProcess2"/>
    <dgm:cxn modelId="{0DC237A3-3CB8-4C2B-8AF4-8A9698746AAA}" type="presParOf" srcId="{BCA58849-672E-43ED-B20B-C3DC6B19DBBE}" destId="{D831AA07-5B20-4FC2-AC61-C886C891EABF}" srcOrd="4" destOrd="0" presId="urn:microsoft.com/office/officeart/2005/8/layout/lProcess2"/>
    <dgm:cxn modelId="{25A54732-5DA9-438A-AE00-47F3930AF360}" type="presParOf" srcId="{BCA58849-672E-43ED-B20B-C3DC6B19DBBE}" destId="{EB0949D1-E144-444B-BA19-45F50288537E}" srcOrd="5" destOrd="0" presId="urn:microsoft.com/office/officeart/2005/8/layout/lProcess2"/>
    <dgm:cxn modelId="{178C6ABF-21D4-40EE-8319-6D036464300F}" type="presParOf" srcId="{BCA58849-672E-43ED-B20B-C3DC6B19DBBE}" destId="{C4DDF0EE-9EC5-49ED-A27A-32B498DF861C}" srcOrd="6"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531F53C-59BB-4ED7-AFF2-A50C65075981}" type="doc">
      <dgm:prSet loTypeId="urn:microsoft.com/office/officeart/2005/8/layout/lProcess3" loCatId="process" qsTypeId="urn:microsoft.com/office/officeart/2005/8/quickstyle/3d2" qsCatId="3D" csTypeId="urn:microsoft.com/office/officeart/2005/8/colors/colorful3" csCatId="colorful" phldr="1"/>
      <dgm:spPr/>
      <dgm:t>
        <a:bodyPr/>
        <a:lstStyle/>
        <a:p>
          <a:endParaRPr lang="en-US"/>
        </a:p>
      </dgm:t>
    </dgm:pt>
    <dgm:pt modelId="{0B9CB532-7583-438B-A805-251F68C29311}">
      <dgm:prSet phldrT="[Text]" custT="1"/>
      <dgm:spPr>
        <a:solidFill>
          <a:srgbClr val="0072BC"/>
        </a:solidFill>
      </dgm:spPr>
      <dgm:t>
        <a:bodyPr/>
        <a:lstStyle/>
        <a:p>
          <a:r>
            <a:rPr lang="en-US" sz="2400" b="1" dirty="0">
              <a:latin typeface="Myriad Pro" panose="020B0503030403020204" pitchFamily="34" charset="0"/>
            </a:rPr>
            <a:t>Create </a:t>
          </a:r>
          <a:br>
            <a:rPr lang="en-US" sz="2400" b="1" dirty="0">
              <a:latin typeface="Myriad Pro" panose="020B0503030403020204" pitchFamily="34" charset="0"/>
            </a:rPr>
          </a:br>
          <a:r>
            <a:rPr lang="en-US" sz="2400" b="1" dirty="0">
              <a:latin typeface="Myriad Pro" panose="020B0503030403020204" pitchFamily="34" charset="0"/>
            </a:rPr>
            <a:t>trauma-sensitive </a:t>
          </a:r>
          <a:br>
            <a:rPr lang="en-US" sz="2400" b="1" dirty="0">
              <a:latin typeface="Myriad Pro" panose="020B0503030403020204" pitchFamily="34" charset="0"/>
            </a:rPr>
          </a:br>
          <a:r>
            <a:rPr lang="en-US" sz="2400" b="1" dirty="0">
              <a:latin typeface="Myriad Pro" panose="020B0503030403020204" pitchFamily="34" charset="0"/>
            </a:rPr>
            <a:t>culture</a:t>
          </a:r>
        </a:p>
      </dgm:t>
    </dgm:pt>
    <dgm:pt modelId="{025EDB6F-51E7-4E82-9003-1104C607196C}" type="parTrans" cxnId="{012A7D33-426B-4BD8-8359-F232F95F5EDF}">
      <dgm:prSet/>
      <dgm:spPr/>
      <dgm:t>
        <a:bodyPr/>
        <a:lstStyle/>
        <a:p>
          <a:endParaRPr lang="en-US" sz="2000">
            <a:latin typeface="Myriad Pro" panose="020B0503030403020204" pitchFamily="34" charset="0"/>
          </a:endParaRPr>
        </a:p>
      </dgm:t>
    </dgm:pt>
    <dgm:pt modelId="{1C3C4387-DE19-4186-B229-12397867FD5C}" type="sibTrans" cxnId="{012A7D33-426B-4BD8-8359-F232F95F5EDF}">
      <dgm:prSet/>
      <dgm:spPr/>
      <dgm:t>
        <a:bodyPr/>
        <a:lstStyle/>
        <a:p>
          <a:endParaRPr lang="en-US" sz="2000">
            <a:latin typeface="Myriad Pro" panose="020B0503030403020204" pitchFamily="34" charset="0"/>
          </a:endParaRPr>
        </a:p>
      </dgm:t>
    </dgm:pt>
    <dgm:pt modelId="{2E25849B-3F34-468F-BC6E-C6B8B55104BF}">
      <dgm:prSet phldrT="[Text]" custT="1"/>
      <dgm:spPr>
        <a:solidFill>
          <a:srgbClr val="FFDD00">
            <a:alpha val="90000"/>
          </a:srgbClr>
        </a:solidFill>
      </dgm:spPr>
      <dgm:t>
        <a:bodyPr/>
        <a:lstStyle/>
        <a:p>
          <a:r>
            <a:rPr lang="en-US" sz="2400" dirty="0">
              <a:latin typeface="Myriad Pro" panose="020B0503030403020204" pitchFamily="34" charset="0"/>
            </a:rPr>
            <a:t>Safe, nonjudgmental, </a:t>
          </a:r>
          <a:br>
            <a:rPr lang="en-US" sz="2400" dirty="0">
              <a:latin typeface="Myriad Pro" panose="020B0503030403020204" pitchFamily="34" charset="0"/>
            </a:rPr>
          </a:br>
          <a:r>
            <a:rPr lang="en-US" sz="2400" dirty="0">
              <a:latin typeface="Myriad Pro" panose="020B0503030403020204" pitchFamily="34" charset="0"/>
            </a:rPr>
            <a:t>collaborative, relational</a:t>
          </a:r>
        </a:p>
      </dgm:t>
    </dgm:pt>
    <dgm:pt modelId="{B3E5439B-3121-4800-9B47-A3A8F5D184C1}" type="parTrans" cxnId="{40543F47-9407-41C5-9144-AA0459D9DA98}">
      <dgm:prSet/>
      <dgm:spPr/>
      <dgm:t>
        <a:bodyPr/>
        <a:lstStyle/>
        <a:p>
          <a:endParaRPr lang="en-US" sz="2000">
            <a:latin typeface="Myriad Pro" panose="020B0503030403020204" pitchFamily="34" charset="0"/>
          </a:endParaRPr>
        </a:p>
      </dgm:t>
    </dgm:pt>
    <dgm:pt modelId="{A590A8AE-3B30-420E-B62C-A7F3B49F0A49}" type="sibTrans" cxnId="{40543F47-9407-41C5-9144-AA0459D9DA98}">
      <dgm:prSet/>
      <dgm:spPr/>
      <dgm:t>
        <a:bodyPr/>
        <a:lstStyle/>
        <a:p>
          <a:endParaRPr lang="en-US" sz="2000">
            <a:latin typeface="Myriad Pro" panose="020B0503030403020204" pitchFamily="34" charset="0"/>
          </a:endParaRPr>
        </a:p>
      </dgm:t>
    </dgm:pt>
    <dgm:pt modelId="{FFADCB86-4B2E-4F7B-A7AC-E681D59FF39C}">
      <dgm:prSet phldrT="[Text]" custT="1"/>
      <dgm:spPr>
        <a:solidFill>
          <a:srgbClr val="0072BC"/>
        </a:solidFill>
      </dgm:spPr>
      <dgm:t>
        <a:bodyPr/>
        <a:lstStyle/>
        <a:p>
          <a:r>
            <a:rPr lang="en-US" sz="2400" b="1" dirty="0">
              <a:latin typeface="Myriad Pro" panose="020B0503030403020204" pitchFamily="34" charset="0"/>
            </a:rPr>
            <a:t>Value lived experience </a:t>
          </a:r>
          <a:br>
            <a:rPr lang="en-US" sz="2400" b="1" dirty="0">
              <a:latin typeface="Myriad Pro" panose="020B0503030403020204" pitchFamily="34" charset="0"/>
            </a:rPr>
          </a:br>
          <a:r>
            <a:rPr lang="en-US" sz="2400" b="1" dirty="0">
              <a:latin typeface="Myriad Pro" panose="020B0503030403020204" pitchFamily="34" charset="0"/>
            </a:rPr>
            <a:t>as expertise</a:t>
          </a:r>
        </a:p>
      </dgm:t>
    </dgm:pt>
    <dgm:pt modelId="{1DE30FA8-CB91-4D72-A28B-82C544E7BC44}" type="parTrans" cxnId="{796E9554-811A-4388-B63A-39F1A1F70FB4}">
      <dgm:prSet/>
      <dgm:spPr/>
      <dgm:t>
        <a:bodyPr/>
        <a:lstStyle/>
        <a:p>
          <a:endParaRPr lang="en-US"/>
        </a:p>
      </dgm:t>
    </dgm:pt>
    <dgm:pt modelId="{3613BE54-3232-4026-8576-1E3352BE0A28}" type="sibTrans" cxnId="{796E9554-811A-4388-B63A-39F1A1F70FB4}">
      <dgm:prSet/>
      <dgm:spPr/>
      <dgm:t>
        <a:bodyPr/>
        <a:lstStyle/>
        <a:p>
          <a:endParaRPr lang="en-US"/>
        </a:p>
      </dgm:t>
    </dgm:pt>
    <dgm:pt modelId="{BAFAC63B-E591-4192-B052-C4867A94C980}">
      <dgm:prSet phldrT="[Text]" custT="1"/>
      <dgm:spPr>
        <a:solidFill>
          <a:srgbClr val="FFDD00">
            <a:alpha val="90000"/>
          </a:srgbClr>
        </a:solidFill>
      </dgm:spPr>
      <dgm:t>
        <a:bodyPr/>
        <a:lstStyle/>
        <a:p>
          <a:r>
            <a:rPr lang="en-US" sz="2400" dirty="0">
              <a:latin typeface="Myriad Pro" panose="020B0503030403020204" pitchFamily="34" charset="0"/>
            </a:rPr>
            <a:t>Recognize survival skills as strengths</a:t>
          </a:r>
        </a:p>
      </dgm:t>
    </dgm:pt>
    <dgm:pt modelId="{67ACA161-8121-43BD-9142-83C8D858A8EA}" type="parTrans" cxnId="{C6C2B7D1-4824-4C26-8950-63A721F8B185}">
      <dgm:prSet/>
      <dgm:spPr/>
      <dgm:t>
        <a:bodyPr/>
        <a:lstStyle/>
        <a:p>
          <a:endParaRPr lang="en-US"/>
        </a:p>
      </dgm:t>
    </dgm:pt>
    <dgm:pt modelId="{A16B2A58-8975-4BAE-9EB3-BF90D351230E}" type="sibTrans" cxnId="{C6C2B7D1-4824-4C26-8950-63A721F8B185}">
      <dgm:prSet/>
      <dgm:spPr/>
      <dgm:t>
        <a:bodyPr/>
        <a:lstStyle/>
        <a:p>
          <a:endParaRPr lang="en-US"/>
        </a:p>
      </dgm:t>
    </dgm:pt>
    <dgm:pt modelId="{0C865483-CCD4-4BCA-AB28-29590E4A4F1A}">
      <dgm:prSet phldrT="[Text]" custT="1"/>
      <dgm:spPr>
        <a:solidFill>
          <a:srgbClr val="0072BC"/>
        </a:solidFill>
      </dgm:spPr>
      <dgm:t>
        <a:bodyPr/>
        <a:lstStyle/>
        <a:p>
          <a:r>
            <a:rPr lang="en-US" sz="2800" b="1" dirty="0">
              <a:latin typeface="Myriad Pro" panose="020B0503030403020204" pitchFamily="34" charset="0"/>
            </a:rPr>
            <a:t>Change </a:t>
          </a:r>
          <a:br>
            <a:rPr lang="en-US" sz="2800" b="1" dirty="0">
              <a:latin typeface="Myriad Pro" panose="020B0503030403020204" pitchFamily="34" charset="0"/>
            </a:rPr>
          </a:br>
          <a:r>
            <a:rPr lang="en-US" sz="2800" b="1" dirty="0">
              <a:latin typeface="Myriad Pro" panose="020B0503030403020204" pitchFamily="34" charset="0"/>
            </a:rPr>
            <a:t>the question</a:t>
          </a:r>
          <a:endParaRPr lang="en-US" sz="2800" dirty="0">
            <a:latin typeface="Myriad Pro" panose="020B0503030403020204" pitchFamily="34" charset="0"/>
          </a:endParaRPr>
        </a:p>
      </dgm:t>
    </dgm:pt>
    <dgm:pt modelId="{69245D24-475B-4312-BD67-03AE790597DF}" type="parTrans" cxnId="{5DA39B03-4A79-40E6-BFFE-79A28FF1EE8E}">
      <dgm:prSet/>
      <dgm:spPr/>
      <dgm:t>
        <a:bodyPr/>
        <a:lstStyle/>
        <a:p>
          <a:endParaRPr lang="en-US"/>
        </a:p>
      </dgm:t>
    </dgm:pt>
    <dgm:pt modelId="{B5E31DB4-18F1-4F36-B530-5FB67F73A6A3}" type="sibTrans" cxnId="{5DA39B03-4A79-40E6-BFFE-79A28FF1EE8E}">
      <dgm:prSet/>
      <dgm:spPr/>
      <dgm:t>
        <a:bodyPr/>
        <a:lstStyle/>
        <a:p>
          <a:endParaRPr lang="en-US"/>
        </a:p>
      </dgm:t>
    </dgm:pt>
    <dgm:pt modelId="{5D605218-D625-4EAD-BD84-00260764FFBC}">
      <dgm:prSet phldrT="[Text]" custT="1"/>
      <dgm:spPr>
        <a:solidFill>
          <a:srgbClr val="FFDD00">
            <a:alpha val="90000"/>
          </a:srgbClr>
        </a:solidFill>
      </dgm:spPr>
      <dgm:t>
        <a:bodyPr/>
        <a:lstStyle/>
        <a:p>
          <a:r>
            <a:rPr lang="en-US" sz="2400" dirty="0">
              <a:latin typeface="Myriad Pro" panose="020B0503030403020204" pitchFamily="34" charset="0"/>
            </a:rPr>
            <a:t>“What’s wrong with you?” becomes </a:t>
          </a:r>
          <a:br>
            <a:rPr lang="en-US" sz="2400" dirty="0">
              <a:latin typeface="Myriad Pro" panose="020B0503030403020204" pitchFamily="34" charset="0"/>
            </a:rPr>
          </a:br>
          <a:r>
            <a:rPr lang="en-US" sz="2400" b="1" dirty="0">
              <a:latin typeface="Myriad Pro" panose="020B0503030403020204" pitchFamily="34" charset="0"/>
            </a:rPr>
            <a:t>“What happened to you?”</a:t>
          </a:r>
          <a:endParaRPr lang="en-US" sz="2400" b="0" dirty="0">
            <a:latin typeface="Myriad Pro" panose="020B0503030403020204" pitchFamily="34" charset="0"/>
          </a:endParaRPr>
        </a:p>
      </dgm:t>
    </dgm:pt>
    <dgm:pt modelId="{48385888-5EE7-4F04-9DDF-28DF8A944600}" type="parTrans" cxnId="{F52059C5-576E-42CB-BB0A-E36D97D3F71C}">
      <dgm:prSet/>
      <dgm:spPr/>
      <dgm:t>
        <a:bodyPr/>
        <a:lstStyle/>
        <a:p>
          <a:endParaRPr lang="en-US"/>
        </a:p>
      </dgm:t>
    </dgm:pt>
    <dgm:pt modelId="{EC5B3567-F0DA-40A9-AE86-91FB1FD88BC6}" type="sibTrans" cxnId="{F52059C5-576E-42CB-BB0A-E36D97D3F71C}">
      <dgm:prSet/>
      <dgm:spPr/>
      <dgm:t>
        <a:bodyPr/>
        <a:lstStyle/>
        <a:p>
          <a:endParaRPr lang="en-US"/>
        </a:p>
      </dgm:t>
    </dgm:pt>
    <dgm:pt modelId="{77C1C582-FAB2-4D13-9929-5FC896A1E733}" type="pres">
      <dgm:prSet presAssocID="{5531F53C-59BB-4ED7-AFF2-A50C65075981}" presName="Name0" presStyleCnt="0">
        <dgm:presLayoutVars>
          <dgm:chPref val="3"/>
          <dgm:dir/>
          <dgm:animLvl val="lvl"/>
          <dgm:resizeHandles/>
        </dgm:presLayoutVars>
      </dgm:prSet>
      <dgm:spPr/>
    </dgm:pt>
    <dgm:pt modelId="{FFAE4C27-D5B9-40D6-AAA8-291702CC393D}" type="pres">
      <dgm:prSet presAssocID="{0C865483-CCD4-4BCA-AB28-29590E4A4F1A}" presName="horFlow" presStyleCnt="0"/>
      <dgm:spPr/>
    </dgm:pt>
    <dgm:pt modelId="{6A20020E-A1DA-4126-A285-D87867858731}" type="pres">
      <dgm:prSet presAssocID="{0C865483-CCD4-4BCA-AB28-29590E4A4F1A}" presName="bigChev" presStyleLbl="node1" presStyleIdx="0" presStyleCnt="3" custScaleX="155594"/>
      <dgm:spPr>
        <a:prstGeom prst="homePlate">
          <a:avLst/>
        </a:prstGeom>
      </dgm:spPr>
    </dgm:pt>
    <dgm:pt modelId="{878D017A-3EB8-4CDB-A070-26210E17290E}" type="pres">
      <dgm:prSet presAssocID="{48385888-5EE7-4F04-9DDF-28DF8A944600}" presName="parTrans" presStyleCnt="0"/>
      <dgm:spPr/>
    </dgm:pt>
    <dgm:pt modelId="{7C4E5AEE-2439-474B-898D-78B8FAE996AF}" type="pres">
      <dgm:prSet presAssocID="{5D605218-D625-4EAD-BD84-00260764FFBC}" presName="node" presStyleLbl="alignAccFollowNode1" presStyleIdx="0" presStyleCnt="3" custScaleX="283106" custScaleY="120701" custLinFactNeighborX="1618" custLinFactNeighborY="-6026">
        <dgm:presLayoutVars>
          <dgm:bulletEnabled val="1"/>
        </dgm:presLayoutVars>
      </dgm:prSet>
      <dgm:spPr/>
    </dgm:pt>
    <dgm:pt modelId="{DF44C666-B641-4366-8B52-3F1C55B8AEE0}" type="pres">
      <dgm:prSet presAssocID="{0C865483-CCD4-4BCA-AB28-29590E4A4F1A}" presName="vSp" presStyleCnt="0"/>
      <dgm:spPr/>
    </dgm:pt>
    <dgm:pt modelId="{E455018F-D4BB-4814-8C8D-D8610CAB738F}" type="pres">
      <dgm:prSet presAssocID="{FFADCB86-4B2E-4F7B-A7AC-E681D59FF39C}" presName="horFlow" presStyleCnt="0"/>
      <dgm:spPr/>
    </dgm:pt>
    <dgm:pt modelId="{B9626B22-4FE3-46D5-B323-B5AB141E18BE}" type="pres">
      <dgm:prSet presAssocID="{FFADCB86-4B2E-4F7B-A7AC-E681D59FF39C}" presName="bigChev" presStyleLbl="node1" presStyleIdx="1" presStyleCnt="3" custScaleX="155594" custLinFactNeighborX="-1617" custLinFactNeighborY="605"/>
      <dgm:spPr>
        <a:prstGeom prst="homePlate">
          <a:avLst/>
        </a:prstGeom>
      </dgm:spPr>
    </dgm:pt>
    <dgm:pt modelId="{8AD4B14E-82B3-43DB-8BB5-A51FF6D41A33}" type="pres">
      <dgm:prSet presAssocID="{67ACA161-8121-43BD-9142-83C8D858A8EA}" presName="parTrans" presStyleCnt="0"/>
      <dgm:spPr/>
    </dgm:pt>
    <dgm:pt modelId="{4E4D0FF6-EBE0-4829-9A57-F4516B129F91}" type="pres">
      <dgm:prSet presAssocID="{BAFAC63B-E591-4192-B052-C4867A94C980}" presName="node" presStyleLbl="alignAccFollowNode1" presStyleIdx="1" presStyleCnt="3" custScaleX="283106" custScaleY="120701">
        <dgm:presLayoutVars>
          <dgm:bulletEnabled val="1"/>
        </dgm:presLayoutVars>
      </dgm:prSet>
      <dgm:spPr/>
    </dgm:pt>
    <dgm:pt modelId="{4F8DC278-2DF5-415F-958D-965E85CD4F41}" type="pres">
      <dgm:prSet presAssocID="{FFADCB86-4B2E-4F7B-A7AC-E681D59FF39C}" presName="vSp" presStyleCnt="0"/>
      <dgm:spPr/>
    </dgm:pt>
    <dgm:pt modelId="{11D2452D-5286-4144-BABB-8EE6DF26245B}" type="pres">
      <dgm:prSet presAssocID="{0B9CB532-7583-438B-A805-251F68C29311}" presName="horFlow" presStyleCnt="0"/>
      <dgm:spPr/>
    </dgm:pt>
    <dgm:pt modelId="{15E496C5-067B-4AE4-A2A8-E901832A161C}" type="pres">
      <dgm:prSet presAssocID="{0B9CB532-7583-438B-A805-251F68C29311}" presName="bigChev" presStyleLbl="node1" presStyleIdx="2" presStyleCnt="3" custScaleX="155594" custLinFactNeighborX="-1617" custLinFactNeighborY="589"/>
      <dgm:spPr>
        <a:prstGeom prst="homePlate">
          <a:avLst/>
        </a:prstGeom>
      </dgm:spPr>
    </dgm:pt>
    <dgm:pt modelId="{ED9B4FF6-5F23-4EB6-A143-ABEB1EE1189C}" type="pres">
      <dgm:prSet presAssocID="{B3E5439B-3121-4800-9B47-A3A8F5D184C1}" presName="parTrans" presStyleCnt="0"/>
      <dgm:spPr/>
    </dgm:pt>
    <dgm:pt modelId="{FA42DAAD-D86F-4724-8446-9C220DDFDB05}" type="pres">
      <dgm:prSet presAssocID="{2E25849B-3F34-468F-BC6E-C6B8B55104BF}" presName="node" presStyleLbl="alignAccFollowNode1" presStyleIdx="2" presStyleCnt="3" custScaleX="283106" custScaleY="120701">
        <dgm:presLayoutVars>
          <dgm:bulletEnabled val="1"/>
        </dgm:presLayoutVars>
      </dgm:prSet>
      <dgm:spPr/>
    </dgm:pt>
  </dgm:ptLst>
  <dgm:cxnLst>
    <dgm:cxn modelId="{5DA39B03-4A79-40E6-BFFE-79A28FF1EE8E}" srcId="{5531F53C-59BB-4ED7-AFF2-A50C65075981}" destId="{0C865483-CCD4-4BCA-AB28-29590E4A4F1A}" srcOrd="0" destOrd="0" parTransId="{69245D24-475B-4312-BD67-03AE790597DF}" sibTransId="{B5E31DB4-18F1-4F36-B530-5FB67F73A6A3}"/>
    <dgm:cxn modelId="{012A7D33-426B-4BD8-8359-F232F95F5EDF}" srcId="{5531F53C-59BB-4ED7-AFF2-A50C65075981}" destId="{0B9CB532-7583-438B-A805-251F68C29311}" srcOrd="2" destOrd="0" parTransId="{025EDB6F-51E7-4E82-9003-1104C607196C}" sibTransId="{1C3C4387-DE19-4186-B229-12397867FD5C}"/>
    <dgm:cxn modelId="{D8075A35-5729-482B-BF0E-5AFF6F00F6A8}" type="presOf" srcId="{5531F53C-59BB-4ED7-AFF2-A50C65075981}" destId="{77C1C582-FAB2-4D13-9929-5FC896A1E733}" srcOrd="0" destOrd="0" presId="urn:microsoft.com/office/officeart/2005/8/layout/lProcess3"/>
    <dgm:cxn modelId="{40543F47-9407-41C5-9144-AA0459D9DA98}" srcId="{0B9CB532-7583-438B-A805-251F68C29311}" destId="{2E25849B-3F34-468F-BC6E-C6B8B55104BF}" srcOrd="0" destOrd="0" parTransId="{B3E5439B-3121-4800-9B47-A3A8F5D184C1}" sibTransId="{A590A8AE-3B30-420E-B62C-A7F3B49F0A49}"/>
    <dgm:cxn modelId="{796E9554-811A-4388-B63A-39F1A1F70FB4}" srcId="{5531F53C-59BB-4ED7-AFF2-A50C65075981}" destId="{FFADCB86-4B2E-4F7B-A7AC-E681D59FF39C}" srcOrd="1" destOrd="0" parTransId="{1DE30FA8-CB91-4D72-A28B-82C544E7BC44}" sibTransId="{3613BE54-3232-4026-8576-1E3352BE0A28}"/>
    <dgm:cxn modelId="{B4D1488B-63D6-4D41-9530-DE65389158F4}" type="presOf" srcId="{BAFAC63B-E591-4192-B052-C4867A94C980}" destId="{4E4D0FF6-EBE0-4829-9A57-F4516B129F91}" srcOrd="0" destOrd="0" presId="urn:microsoft.com/office/officeart/2005/8/layout/lProcess3"/>
    <dgm:cxn modelId="{D32DC88E-5E96-4CB6-9742-B661C4984344}" type="presOf" srcId="{2E25849B-3F34-468F-BC6E-C6B8B55104BF}" destId="{FA42DAAD-D86F-4724-8446-9C220DDFDB05}" srcOrd="0" destOrd="0" presId="urn:microsoft.com/office/officeart/2005/8/layout/lProcess3"/>
    <dgm:cxn modelId="{2D3F16BF-4947-41D0-B9BD-DC4480E01B7A}" type="presOf" srcId="{5D605218-D625-4EAD-BD84-00260764FFBC}" destId="{7C4E5AEE-2439-474B-898D-78B8FAE996AF}" srcOrd="0" destOrd="0" presId="urn:microsoft.com/office/officeart/2005/8/layout/lProcess3"/>
    <dgm:cxn modelId="{380B29C1-CACC-473A-AB60-6BBB74217369}" type="presOf" srcId="{0B9CB532-7583-438B-A805-251F68C29311}" destId="{15E496C5-067B-4AE4-A2A8-E901832A161C}" srcOrd="0" destOrd="0" presId="urn:microsoft.com/office/officeart/2005/8/layout/lProcess3"/>
    <dgm:cxn modelId="{0750FCC3-818B-4AB8-8C75-8C47E25CFA1E}" type="presOf" srcId="{0C865483-CCD4-4BCA-AB28-29590E4A4F1A}" destId="{6A20020E-A1DA-4126-A285-D87867858731}" srcOrd="0" destOrd="0" presId="urn:microsoft.com/office/officeart/2005/8/layout/lProcess3"/>
    <dgm:cxn modelId="{F52059C5-576E-42CB-BB0A-E36D97D3F71C}" srcId="{0C865483-CCD4-4BCA-AB28-29590E4A4F1A}" destId="{5D605218-D625-4EAD-BD84-00260764FFBC}" srcOrd="0" destOrd="0" parTransId="{48385888-5EE7-4F04-9DDF-28DF8A944600}" sibTransId="{EC5B3567-F0DA-40A9-AE86-91FB1FD88BC6}"/>
    <dgm:cxn modelId="{C6C2B7D1-4824-4C26-8950-63A721F8B185}" srcId="{FFADCB86-4B2E-4F7B-A7AC-E681D59FF39C}" destId="{BAFAC63B-E591-4192-B052-C4867A94C980}" srcOrd="0" destOrd="0" parTransId="{67ACA161-8121-43BD-9142-83C8D858A8EA}" sibTransId="{A16B2A58-8975-4BAE-9EB3-BF90D351230E}"/>
    <dgm:cxn modelId="{075224DB-7118-43DC-AE00-8A296168A46E}" type="presOf" srcId="{FFADCB86-4B2E-4F7B-A7AC-E681D59FF39C}" destId="{B9626B22-4FE3-46D5-B323-B5AB141E18BE}" srcOrd="0" destOrd="0" presId="urn:microsoft.com/office/officeart/2005/8/layout/lProcess3"/>
    <dgm:cxn modelId="{5559625A-715A-47C8-AE69-EA699D409361}" type="presParOf" srcId="{77C1C582-FAB2-4D13-9929-5FC896A1E733}" destId="{FFAE4C27-D5B9-40D6-AAA8-291702CC393D}" srcOrd="0" destOrd="0" presId="urn:microsoft.com/office/officeart/2005/8/layout/lProcess3"/>
    <dgm:cxn modelId="{68D5A51D-C720-4430-A01B-9617B63954F4}" type="presParOf" srcId="{FFAE4C27-D5B9-40D6-AAA8-291702CC393D}" destId="{6A20020E-A1DA-4126-A285-D87867858731}" srcOrd="0" destOrd="0" presId="urn:microsoft.com/office/officeart/2005/8/layout/lProcess3"/>
    <dgm:cxn modelId="{42B65834-6399-4373-99EE-2166AC3732AC}" type="presParOf" srcId="{FFAE4C27-D5B9-40D6-AAA8-291702CC393D}" destId="{878D017A-3EB8-4CDB-A070-26210E17290E}" srcOrd="1" destOrd="0" presId="urn:microsoft.com/office/officeart/2005/8/layout/lProcess3"/>
    <dgm:cxn modelId="{7AEC0F84-AA3A-4212-ACE2-CC77595B9CA6}" type="presParOf" srcId="{FFAE4C27-D5B9-40D6-AAA8-291702CC393D}" destId="{7C4E5AEE-2439-474B-898D-78B8FAE996AF}" srcOrd="2" destOrd="0" presId="urn:microsoft.com/office/officeart/2005/8/layout/lProcess3"/>
    <dgm:cxn modelId="{45A97625-0163-431D-B224-F4B1A5766963}" type="presParOf" srcId="{77C1C582-FAB2-4D13-9929-5FC896A1E733}" destId="{DF44C666-B641-4366-8B52-3F1C55B8AEE0}" srcOrd="1" destOrd="0" presId="urn:microsoft.com/office/officeart/2005/8/layout/lProcess3"/>
    <dgm:cxn modelId="{B0758DB8-0492-4C9E-A9DF-1B4BE52D4B93}" type="presParOf" srcId="{77C1C582-FAB2-4D13-9929-5FC896A1E733}" destId="{E455018F-D4BB-4814-8C8D-D8610CAB738F}" srcOrd="2" destOrd="0" presId="urn:microsoft.com/office/officeart/2005/8/layout/lProcess3"/>
    <dgm:cxn modelId="{933FB809-ED95-49FB-9696-9163B0A87476}" type="presParOf" srcId="{E455018F-D4BB-4814-8C8D-D8610CAB738F}" destId="{B9626B22-4FE3-46D5-B323-B5AB141E18BE}" srcOrd="0" destOrd="0" presId="urn:microsoft.com/office/officeart/2005/8/layout/lProcess3"/>
    <dgm:cxn modelId="{880A7FD9-2471-45C4-878E-DB5AB06EEC12}" type="presParOf" srcId="{E455018F-D4BB-4814-8C8D-D8610CAB738F}" destId="{8AD4B14E-82B3-43DB-8BB5-A51FF6D41A33}" srcOrd="1" destOrd="0" presId="urn:microsoft.com/office/officeart/2005/8/layout/lProcess3"/>
    <dgm:cxn modelId="{B3ECABD7-DFAB-4E47-B0EA-E32D20537730}" type="presParOf" srcId="{E455018F-D4BB-4814-8C8D-D8610CAB738F}" destId="{4E4D0FF6-EBE0-4829-9A57-F4516B129F91}" srcOrd="2" destOrd="0" presId="urn:microsoft.com/office/officeart/2005/8/layout/lProcess3"/>
    <dgm:cxn modelId="{8EB817CA-F73A-44CA-9D61-8EC258C00512}" type="presParOf" srcId="{77C1C582-FAB2-4D13-9929-5FC896A1E733}" destId="{4F8DC278-2DF5-415F-958D-965E85CD4F41}" srcOrd="3" destOrd="0" presId="urn:microsoft.com/office/officeart/2005/8/layout/lProcess3"/>
    <dgm:cxn modelId="{F4F9FC08-47D1-4B90-8CBA-01175B2A578F}" type="presParOf" srcId="{77C1C582-FAB2-4D13-9929-5FC896A1E733}" destId="{11D2452D-5286-4144-BABB-8EE6DF26245B}" srcOrd="4" destOrd="0" presId="urn:microsoft.com/office/officeart/2005/8/layout/lProcess3"/>
    <dgm:cxn modelId="{C9F1C838-CE70-4101-901B-B1D7E2CDE6E2}" type="presParOf" srcId="{11D2452D-5286-4144-BABB-8EE6DF26245B}" destId="{15E496C5-067B-4AE4-A2A8-E901832A161C}" srcOrd="0" destOrd="0" presId="urn:microsoft.com/office/officeart/2005/8/layout/lProcess3"/>
    <dgm:cxn modelId="{8703C9D4-9A07-4E82-BF08-D14FF65B0F23}" type="presParOf" srcId="{11D2452D-5286-4144-BABB-8EE6DF26245B}" destId="{ED9B4FF6-5F23-4EB6-A143-ABEB1EE1189C}" srcOrd="1" destOrd="0" presId="urn:microsoft.com/office/officeart/2005/8/layout/lProcess3"/>
    <dgm:cxn modelId="{956ECF1C-836C-4783-91C1-DC0D8A2D7DF8}" type="presParOf" srcId="{11D2452D-5286-4144-BABB-8EE6DF26245B}" destId="{FA42DAAD-D86F-4724-8446-9C220DDFDB05}" srcOrd="2"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7A7832-E287-4BB2-BF3D-E2138C1BD31B}">
      <dsp:nvSpPr>
        <dsp:cNvPr id="0" name=""/>
        <dsp:cNvSpPr/>
      </dsp:nvSpPr>
      <dsp:spPr>
        <a:xfrm>
          <a:off x="700199" y="35132"/>
          <a:ext cx="1784250" cy="1784250"/>
        </a:xfrm>
        <a:prstGeom prst="rect">
          <a:avLst/>
        </a:prstGeom>
        <a:noFill/>
        <a:ln w="38100" cap="sq" cmpd="dbl">
          <a:solidFill>
            <a:schemeClr val="bg1">
              <a:lumMod val="85000"/>
            </a:schemeClr>
          </a:solidFill>
          <a:prstDash val="solid"/>
          <a:miter lim="800000"/>
        </a:ln>
        <a:effectLst/>
      </dsp:spPr>
      <dsp:style>
        <a:lnRef idx="0">
          <a:scrgbClr r="0" g="0" b="0"/>
        </a:lnRef>
        <a:fillRef idx="1">
          <a:scrgbClr r="0" g="0" b="0"/>
        </a:fillRef>
        <a:effectRef idx="0">
          <a:scrgbClr r="0" g="0" b="0"/>
        </a:effectRef>
        <a:fontRef idx="minor"/>
      </dsp:style>
    </dsp:sp>
    <dsp:sp modelId="{BD2C4319-3927-4470-B6C7-EC9EA51730CC}">
      <dsp:nvSpPr>
        <dsp:cNvPr id="0" name=""/>
        <dsp:cNvSpPr/>
      </dsp:nvSpPr>
      <dsp:spPr>
        <a:xfrm>
          <a:off x="684980" y="28077"/>
          <a:ext cx="1814689" cy="1798360"/>
        </a:xfrm>
        <a:prstGeom prst="rect">
          <a:avLst/>
        </a:prstGeom>
        <a:blipFill rotWithShape="1">
          <a:blip xmlns:r="http://schemas.openxmlformats.org/officeDocument/2006/relationships" r:embed="rId1"/>
          <a:srcRect/>
          <a:stretch>
            <a:fillRect l="-16000" r="-16000"/>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938318ED-A8DC-4625-B2A0-61B9F23F5371}">
      <dsp:nvSpPr>
        <dsp:cNvPr id="0" name=""/>
        <dsp:cNvSpPr/>
      </dsp:nvSpPr>
      <dsp:spPr>
        <a:xfrm>
          <a:off x="129824" y="2375132"/>
          <a:ext cx="2925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defRPr cap="all"/>
          </a:pPr>
          <a:r>
            <a:rPr lang="en-ZA" sz="1800" b="1" kern="1200" cap="none" dirty="0"/>
            <a:t>Everything is Good!</a:t>
          </a:r>
        </a:p>
        <a:p>
          <a:pPr marL="0" lvl="0" indent="0" algn="ctr" defTabSz="800100">
            <a:lnSpc>
              <a:spcPct val="100000"/>
            </a:lnSpc>
            <a:spcBef>
              <a:spcPct val="0"/>
            </a:spcBef>
            <a:spcAft>
              <a:spcPct val="35000"/>
            </a:spcAft>
            <a:buNone/>
            <a:defRPr cap="all"/>
          </a:pPr>
          <a:r>
            <a:rPr lang="en-ZA" sz="1800" kern="1200" cap="none" dirty="0"/>
            <a:t> </a:t>
          </a:r>
          <a:endParaRPr lang="en-US" sz="1800" kern="1200" cap="none" dirty="0"/>
        </a:p>
      </dsp:txBody>
      <dsp:txXfrm>
        <a:off x="129824" y="2375132"/>
        <a:ext cx="2925000" cy="720000"/>
      </dsp:txXfrm>
    </dsp:sp>
    <dsp:sp modelId="{53F72FCB-6AA3-4E0E-A823-3FE9F4CBEABA}">
      <dsp:nvSpPr>
        <dsp:cNvPr id="0" name=""/>
        <dsp:cNvSpPr/>
      </dsp:nvSpPr>
      <dsp:spPr>
        <a:xfrm>
          <a:off x="4137074" y="46741"/>
          <a:ext cx="1784250" cy="1784250"/>
        </a:xfrm>
        <a:prstGeom prst="rect">
          <a:avLst/>
        </a:prstGeom>
        <a:noFill/>
        <a:ln w="38100" cap="sq" cmpd="dbl">
          <a:solidFill>
            <a:schemeClr val="bg1">
              <a:lumMod val="85000"/>
            </a:schemeClr>
          </a:solidFill>
          <a:prstDash val="solid"/>
          <a:miter lim="800000"/>
        </a:ln>
        <a:effectLst/>
      </dsp:spPr>
      <dsp:style>
        <a:lnRef idx="0">
          <a:scrgbClr r="0" g="0" b="0"/>
        </a:lnRef>
        <a:fillRef idx="1">
          <a:scrgbClr r="0" g="0" b="0"/>
        </a:fillRef>
        <a:effectRef idx="0">
          <a:scrgbClr r="0" g="0" b="0"/>
        </a:effectRef>
        <a:fontRef idx="minor"/>
      </dsp:style>
    </dsp:sp>
    <dsp:sp modelId="{4672900B-AC6E-422C-A126-378B1304BC3E}">
      <dsp:nvSpPr>
        <dsp:cNvPr id="0" name=""/>
        <dsp:cNvSpPr/>
      </dsp:nvSpPr>
      <dsp:spPr>
        <a:xfrm>
          <a:off x="4132656" y="16468"/>
          <a:ext cx="1793087" cy="1844797"/>
        </a:xfrm>
        <a:prstGeom prst="rect">
          <a:avLst/>
        </a:prstGeom>
        <a:blipFill rotWithShape="1">
          <a:blip xmlns:r="http://schemas.openxmlformats.org/officeDocument/2006/relationships" r:embed="rId2"/>
          <a:srcRect/>
          <a:stretch>
            <a:fillRect l="-28000" r="-28000"/>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6F078B0F-FBF4-44B2-919A-DF339348E925}">
      <dsp:nvSpPr>
        <dsp:cNvPr id="0" name=""/>
        <dsp:cNvSpPr/>
      </dsp:nvSpPr>
      <dsp:spPr>
        <a:xfrm>
          <a:off x="3566699" y="2386741"/>
          <a:ext cx="2925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defRPr cap="all"/>
          </a:pPr>
          <a:r>
            <a:rPr lang="en-ZA" sz="1800" b="1" kern="1200" cap="none" dirty="0"/>
            <a:t>Everything is okay</a:t>
          </a:r>
          <a:endParaRPr lang="en-US" sz="1800" b="1" kern="1200" cap="none" dirty="0"/>
        </a:p>
      </dsp:txBody>
      <dsp:txXfrm>
        <a:off x="3566699" y="2386741"/>
        <a:ext cx="2925000" cy="720000"/>
      </dsp:txXfrm>
    </dsp:sp>
    <dsp:sp modelId="{9E62A0D6-B14C-4DDA-93A7-C126A9F0493E}">
      <dsp:nvSpPr>
        <dsp:cNvPr id="0" name=""/>
        <dsp:cNvSpPr/>
      </dsp:nvSpPr>
      <dsp:spPr>
        <a:xfrm>
          <a:off x="7573950" y="38899"/>
          <a:ext cx="1784250" cy="1784250"/>
        </a:xfrm>
        <a:prstGeom prst="rect">
          <a:avLst/>
        </a:prstGeom>
        <a:noFill/>
        <a:ln w="38100" cap="sq" cmpd="dbl">
          <a:solidFill>
            <a:schemeClr val="bg1">
              <a:lumMod val="85000"/>
            </a:schemeClr>
          </a:solidFill>
          <a:prstDash val="solid"/>
          <a:miter lim="800000"/>
        </a:ln>
        <a:effectLst/>
      </dsp:spPr>
      <dsp:style>
        <a:lnRef idx="0">
          <a:scrgbClr r="0" g="0" b="0"/>
        </a:lnRef>
        <a:fillRef idx="1">
          <a:scrgbClr r="0" g="0" b="0"/>
        </a:fillRef>
        <a:effectRef idx="0">
          <a:scrgbClr r="0" g="0" b="0"/>
        </a:effectRef>
        <a:fontRef idx="minor"/>
      </dsp:style>
    </dsp:sp>
    <dsp:sp modelId="{8F2E6284-B8BC-43C6-95AA-3AFE5F609E61}">
      <dsp:nvSpPr>
        <dsp:cNvPr id="0" name=""/>
        <dsp:cNvSpPr/>
      </dsp:nvSpPr>
      <dsp:spPr>
        <a:xfrm>
          <a:off x="7545109" y="24310"/>
          <a:ext cx="1841931" cy="1813429"/>
        </a:xfrm>
        <a:prstGeom prst="rect">
          <a:avLst/>
        </a:prstGeom>
        <a:blipFill rotWithShape="1">
          <a:blip xmlns:r="http://schemas.openxmlformats.org/officeDocument/2006/relationships" r:embed="rId3"/>
          <a:srcRect/>
          <a:stretch>
            <a:fillRect l="-25000" r="-25000"/>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0B44EB06-428C-47D6-9E7E-3AE86537DE68}">
      <dsp:nvSpPr>
        <dsp:cNvPr id="0" name=""/>
        <dsp:cNvSpPr/>
      </dsp:nvSpPr>
      <dsp:spPr>
        <a:xfrm>
          <a:off x="7003575" y="2378899"/>
          <a:ext cx="2925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defRPr cap="all"/>
          </a:pPr>
          <a:r>
            <a:rPr lang="en-ZA" sz="1800" b="1" kern="1200" cap="none" dirty="0"/>
            <a:t>I’m Not Okay, I Need Support</a:t>
          </a:r>
          <a:endParaRPr lang="en-US" sz="1800" b="1" kern="1200" cap="none" dirty="0"/>
        </a:p>
      </dsp:txBody>
      <dsp:txXfrm>
        <a:off x="7003575" y="2378899"/>
        <a:ext cx="2925000" cy="720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6DEE9E-3BF9-FF41-9185-4E71C6BE6BA1}">
      <dsp:nvSpPr>
        <dsp:cNvPr id="0" name=""/>
        <dsp:cNvSpPr/>
      </dsp:nvSpPr>
      <dsp:spPr>
        <a:xfrm rot="5400000">
          <a:off x="-232980" y="466757"/>
          <a:ext cx="1553203" cy="1087242"/>
        </a:xfrm>
        <a:prstGeom prst="chevron">
          <a:avLst/>
        </a:prstGeom>
        <a:gradFill rotWithShape="0">
          <a:gsLst>
            <a:gs pos="0">
              <a:srgbClr val="4472C4">
                <a:shade val="50000"/>
                <a:hueOff val="0"/>
                <a:satOff val="0"/>
                <a:lumOff val="0"/>
                <a:alphaOff val="0"/>
                <a:satMod val="103000"/>
                <a:lumMod val="102000"/>
                <a:tint val="94000"/>
              </a:srgbClr>
            </a:gs>
            <a:gs pos="50000">
              <a:srgbClr val="4472C4">
                <a:shade val="50000"/>
                <a:hueOff val="0"/>
                <a:satOff val="0"/>
                <a:lumOff val="0"/>
                <a:alphaOff val="0"/>
                <a:satMod val="110000"/>
                <a:lumMod val="100000"/>
                <a:shade val="100000"/>
              </a:srgbClr>
            </a:gs>
            <a:gs pos="100000">
              <a:srgbClr val="4472C4">
                <a:shade val="50000"/>
                <a:hueOff val="0"/>
                <a:satOff val="0"/>
                <a:lumOff val="0"/>
                <a:alphaOff val="0"/>
                <a:lumMod val="99000"/>
                <a:satMod val="120000"/>
                <a:shade val="78000"/>
              </a:srgbClr>
            </a:gs>
          </a:gsLst>
          <a:lin ang="5400000" scaled="0"/>
        </a:gradFill>
        <a:ln w="6350" cap="flat" cmpd="sng" algn="ctr">
          <a:solidFill>
            <a:srgbClr val="4472C4">
              <a:shade val="50000"/>
              <a:hueOff val="0"/>
              <a:satOff val="0"/>
              <a:lumOff val="0"/>
              <a:alphaOff val="0"/>
            </a:srgb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endParaRPr lang="en-US" sz="2000" b="0" i="0" kern="1200" dirty="0">
            <a:solidFill>
              <a:sysClr val="window" lastClr="FFFFFF"/>
            </a:solidFill>
            <a:latin typeface="Calibri" panose="020F0502020204030204"/>
            <a:ea typeface="+mn-ea"/>
            <a:cs typeface="+mn-cs"/>
          </a:endParaRPr>
        </a:p>
        <a:p>
          <a:pPr marL="0" lvl="0" indent="0" algn="ctr" defTabSz="889000">
            <a:lnSpc>
              <a:spcPct val="90000"/>
            </a:lnSpc>
            <a:spcBef>
              <a:spcPct val="0"/>
            </a:spcBef>
            <a:spcAft>
              <a:spcPct val="35000"/>
            </a:spcAft>
            <a:buNone/>
          </a:pPr>
          <a:r>
            <a:rPr lang="en-US" sz="1800" b="1" i="0" kern="1200" dirty="0">
              <a:solidFill>
                <a:sysClr val="window" lastClr="FFFFFF"/>
              </a:solidFill>
              <a:latin typeface="Calibri" panose="020F0502020204030204"/>
              <a:ea typeface="+mn-ea"/>
              <a:cs typeface="+mn-cs"/>
            </a:rPr>
            <a:t>No ACEs</a:t>
          </a:r>
        </a:p>
        <a:p>
          <a:pPr marL="0" lvl="0" indent="0" algn="ctr" defTabSz="889000">
            <a:lnSpc>
              <a:spcPct val="90000"/>
            </a:lnSpc>
            <a:spcBef>
              <a:spcPct val="0"/>
            </a:spcBef>
            <a:spcAft>
              <a:spcPct val="35000"/>
            </a:spcAft>
            <a:buNone/>
          </a:pPr>
          <a:r>
            <a:rPr lang="en-US" sz="1800" b="1" i="0" kern="1200" dirty="0">
              <a:solidFill>
                <a:sysClr val="window" lastClr="FFFFFF"/>
              </a:solidFill>
              <a:latin typeface="Calibri" panose="020F0502020204030204"/>
              <a:ea typeface="+mn-ea"/>
              <a:cs typeface="+mn-cs"/>
            </a:rPr>
            <a:t>33%</a:t>
          </a:r>
        </a:p>
      </dsp:txBody>
      <dsp:txXfrm rot="-5400000">
        <a:off x="1" y="777397"/>
        <a:ext cx="1087242" cy="465961"/>
      </dsp:txXfrm>
    </dsp:sp>
    <dsp:sp modelId="{DDBB5095-B0E0-2945-8902-7073463BD58F}">
      <dsp:nvSpPr>
        <dsp:cNvPr id="0" name=""/>
        <dsp:cNvSpPr/>
      </dsp:nvSpPr>
      <dsp:spPr>
        <a:xfrm rot="5400000">
          <a:off x="4634359" y="-3368835"/>
          <a:ext cx="1449411" cy="8543645"/>
        </a:xfrm>
        <a:prstGeom prst="round2SameRect">
          <a:avLst/>
        </a:prstGeom>
        <a:solidFill>
          <a:sysClr val="window" lastClr="FFFFFF">
            <a:alpha val="90000"/>
            <a:hueOff val="0"/>
            <a:satOff val="0"/>
            <a:lumOff val="0"/>
            <a:alphaOff val="0"/>
          </a:sysClr>
        </a:solidFill>
        <a:ln w="6350" cap="flat" cmpd="sng" algn="ctr">
          <a:solidFill>
            <a:srgbClr val="4472C4">
              <a:shade val="50000"/>
              <a:hueOff val="0"/>
              <a:satOff val="0"/>
              <a:lumOff val="0"/>
              <a:alphaOff val="0"/>
            </a:srgb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b="0" i="0" kern="1200" dirty="0">
              <a:solidFill>
                <a:sysClr val="windowText" lastClr="000000">
                  <a:hueOff val="0"/>
                  <a:satOff val="0"/>
                  <a:lumOff val="0"/>
                  <a:alphaOff val="0"/>
                </a:sysClr>
              </a:solidFill>
              <a:latin typeface="Calibri" panose="020F0502020204030204"/>
              <a:ea typeface="+mn-ea"/>
              <a:cs typeface="+mn-cs"/>
            </a:rPr>
            <a:t>1 in 16 smokes;   1 in 14 has heart disease</a:t>
          </a:r>
        </a:p>
        <a:p>
          <a:pPr marL="171450" lvl="1" indent="-171450" algn="l" defTabSz="800100">
            <a:lnSpc>
              <a:spcPct val="90000"/>
            </a:lnSpc>
            <a:spcBef>
              <a:spcPct val="0"/>
            </a:spcBef>
            <a:spcAft>
              <a:spcPct val="15000"/>
            </a:spcAft>
            <a:buChar char="•"/>
          </a:pPr>
          <a:r>
            <a:rPr lang="en-US" sz="1800" b="0" i="0" kern="1200" dirty="0">
              <a:solidFill>
                <a:sysClr val="windowText" lastClr="000000">
                  <a:hueOff val="0"/>
                  <a:satOff val="0"/>
                  <a:lumOff val="0"/>
                  <a:alphaOff val="0"/>
                </a:sysClr>
              </a:solidFill>
              <a:latin typeface="Calibri" panose="020F0502020204030204"/>
              <a:ea typeface="+mn-ea"/>
              <a:cs typeface="+mn-cs"/>
            </a:rPr>
            <a:t>1 in 69 lives with a SUD (Alcohol);   1 in 480 uses IV drugs</a:t>
          </a:r>
        </a:p>
        <a:p>
          <a:pPr marL="171450" lvl="1" indent="-171450" algn="l" defTabSz="800100">
            <a:lnSpc>
              <a:spcPct val="90000"/>
            </a:lnSpc>
            <a:spcBef>
              <a:spcPct val="0"/>
            </a:spcBef>
            <a:spcAft>
              <a:spcPct val="15000"/>
            </a:spcAft>
            <a:buChar char="•"/>
          </a:pPr>
          <a:r>
            <a:rPr lang="en-US" sz="1800" b="0" i="0" kern="1200" dirty="0">
              <a:solidFill>
                <a:sysClr val="windowText" lastClr="000000">
                  <a:hueOff val="0"/>
                  <a:satOff val="0"/>
                  <a:lumOff val="0"/>
                  <a:alphaOff val="0"/>
                </a:sysClr>
              </a:solidFill>
              <a:latin typeface="Calibri" panose="020F0502020204030204"/>
              <a:ea typeface="+mn-ea"/>
              <a:cs typeface="+mn-cs"/>
            </a:rPr>
            <a:t>1 in 96 has attempted suicide</a:t>
          </a:r>
        </a:p>
      </dsp:txBody>
      <dsp:txXfrm rot="-5400000">
        <a:off x="1087242" y="249036"/>
        <a:ext cx="8472891" cy="1307903"/>
      </dsp:txXfrm>
    </dsp:sp>
    <dsp:sp modelId="{A8CF3F06-1F8C-7C4F-93C9-51EAD605464E}">
      <dsp:nvSpPr>
        <dsp:cNvPr id="0" name=""/>
        <dsp:cNvSpPr/>
      </dsp:nvSpPr>
      <dsp:spPr>
        <a:xfrm rot="5400000">
          <a:off x="-232980" y="2117197"/>
          <a:ext cx="1553203" cy="1087242"/>
        </a:xfrm>
        <a:prstGeom prst="chevron">
          <a:avLst/>
        </a:prstGeom>
        <a:gradFill rotWithShape="0">
          <a:gsLst>
            <a:gs pos="0">
              <a:srgbClr val="4472C4">
                <a:shade val="50000"/>
                <a:hueOff val="268329"/>
                <a:satOff val="-6535"/>
                <a:lumOff val="28597"/>
                <a:alphaOff val="0"/>
                <a:satMod val="103000"/>
                <a:lumMod val="102000"/>
                <a:tint val="94000"/>
              </a:srgbClr>
            </a:gs>
            <a:gs pos="50000">
              <a:srgbClr val="4472C4">
                <a:shade val="50000"/>
                <a:hueOff val="268329"/>
                <a:satOff val="-6535"/>
                <a:lumOff val="28597"/>
                <a:alphaOff val="0"/>
                <a:satMod val="110000"/>
                <a:lumMod val="100000"/>
                <a:shade val="100000"/>
              </a:srgbClr>
            </a:gs>
            <a:gs pos="100000">
              <a:srgbClr val="4472C4">
                <a:shade val="50000"/>
                <a:hueOff val="268329"/>
                <a:satOff val="-6535"/>
                <a:lumOff val="28597"/>
                <a:alphaOff val="0"/>
                <a:lumMod val="99000"/>
                <a:satMod val="120000"/>
                <a:shade val="78000"/>
              </a:srgbClr>
            </a:gs>
          </a:gsLst>
          <a:lin ang="5400000" scaled="0"/>
        </a:gradFill>
        <a:ln w="6350" cap="flat" cmpd="sng" algn="ctr">
          <a:solidFill>
            <a:srgbClr val="4472C4">
              <a:shade val="50000"/>
              <a:hueOff val="268329"/>
              <a:satOff val="-6535"/>
              <a:lumOff val="28597"/>
              <a:alphaOff val="0"/>
            </a:srgb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endParaRPr lang="en-US" sz="2000" b="0" i="0" kern="1200" dirty="0">
            <a:solidFill>
              <a:sysClr val="window" lastClr="FFFFFF"/>
            </a:solidFill>
            <a:latin typeface="Calibri" panose="020F0502020204030204"/>
            <a:ea typeface="+mn-ea"/>
            <a:cs typeface="+mn-cs"/>
          </a:endParaRPr>
        </a:p>
        <a:p>
          <a:pPr marL="0" lvl="0" indent="0" algn="ctr" defTabSz="889000">
            <a:lnSpc>
              <a:spcPct val="90000"/>
            </a:lnSpc>
            <a:spcBef>
              <a:spcPct val="0"/>
            </a:spcBef>
            <a:spcAft>
              <a:spcPct val="35000"/>
            </a:spcAft>
            <a:buNone/>
          </a:pPr>
          <a:r>
            <a:rPr lang="en-US" sz="1800" b="1" i="0" kern="1200" dirty="0">
              <a:solidFill>
                <a:sysClr val="window" lastClr="FFFFFF"/>
              </a:solidFill>
              <a:latin typeface="Calibri" panose="020F0502020204030204"/>
              <a:ea typeface="+mn-ea"/>
              <a:cs typeface="+mn-cs"/>
            </a:rPr>
            <a:t>1-3 ACEs</a:t>
          </a:r>
        </a:p>
        <a:p>
          <a:pPr marL="0" lvl="0" indent="0" algn="ctr" defTabSz="889000">
            <a:lnSpc>
              <a:spcPct val="90000"/>
            </a:lnSpc>
            <a:spcBef>
              <a:spcPct val="0"/>
            </a:spcBef>
            <a:spcAft>
              <a:spcPct val="35000"/>
            </a:spcAft>
            <a:buNone/>
          </a:pPr>
          <a:r>
            <a:rPr lang="en-US" sz="1800" b="1" i="0" kern="1200" dirty="0">
              <a:solidFill>
                <a:sysClr val="window" lastClr="FFFFFF"/>
              </a:solidFill>
              <a:latin typeface="Calibri" panose="020F0502020204030204"/>
              <a:ea typeface="+mn-ea"/>
              <a:cs typeface="+mn-cs"/>
            </a:rPr>
            <a:t>51%</a:t>
          </a:r>
          <a:endParaRPr lang="en-US" sz="2000" b="1" i="0" kern="1200" dirty="0">
            <a:solidFill>
              <a:sysClr val="window" lastClr="FFFFFF"/>
            </a:solidFill>
            <a:latin typeface="Calibri" panose="020F0502020204030204"/>
            <a:ea typeface="+mn-ea"/>
            <a:cs typeface="+mn-cs"/>
          </a:endParaRPr>
        </a:p>
      </dsp:txBody>
      <dsp:txXfrm rot="-5400000">
        <a:off x="1" y="2427837"/>
        <a:ext cx="1087242" cy="465961"/>
      </dsp:txXfrm>
    </dsp:sp>
    <dsp:sp modelId="{2AE36F6C-8525-FB4D-A9AA-5045B8DBE878}">
      <dsp:nvSpPr>
        <dsp:cNvPr id="0" name=""/>
        <dsp:cNvSpPr/>
      </dsp:nvSpPr>
      <dsp:spPr>
        <a:xfrm rot="5400000">
          <a:off x="4585457" y="-1662917"/>
          <a:ext cx="1547215" cy="8543645"/>
        </a:xfrm>
        <a:prstGeom prst="round2SameRect">
          <a:avLst/>
        </a:prstGeom>
        <a:solidFill>
          <a:sysClr val="window" lastClr="FFFFFF">
            <a:alpha val="90000"/>
            <a:hueOff val="0"/>
            <a:satOff val="0"/>
            <a:lumOff val="0"/>
            <a:alphaOff val="0"/>
          </a:sysClr>
        </a:solidFill>
        <a:ln w="6350" cap="flat" cmpd="sng" algn="ctr">
          <a:solidFill>
            <a:srgbClr val="4472C4">
              <a:shade val="50000"/>
              <a:hueOff val="268329"/>
              <a:satOff val="-6535"/>
              <a:lumOff val="28597"/>
              <a:alphaOff val="0"/>
            </a:srgb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b="0" i="0" kern="1200" dirty="0">
              <a:solidFill>
                <a:sysClr val="windowText" lastClr="000000">
                  <a:hueOff val="0"/>
                  <a:satOff val="0"/>
                  <a:lumOff val="0"/>
                  <a:alphaOff val="0"/>
                </a:sysClr>
              </a:solidFill>
              <a:latin typeface="Calibri" panose="020F0502020204030204"/>
              <a:ea typeface="+mn-ea"/>
              <a:cs typeface="+mn-cs"/>
            </a:rPr>
            <a:t>With 3 ACES, 1 in 9 smokes, 1 in 7 heart disease</a:t>
          </a:r>
        </a:p>
        <a:p>
          <a:pPr marL="171450" lvl="1" indent="-171450" algn="l" defTabSz="800100">
            <a:lnSpc>
              <a:spcPct val="90000"/>
            </a:lnSpc>
            <a:spcBef>
              <a:spcPct val="0"/>
            </a:spcBef>
            <a:spcAft>
              <a:spcPct val="15000"/>
            </a:spcAft>
            <a:buChar char="•"/>
          </a:pPr>
          <a:r>
            <a:rPr lang="en-US" sz="1800" b="0" i="0" kern="1200" dirty="0">
              <a:solidFill>
                <a:sysClr val="windowText" lastClr="000000">
                  <a:hueOff val="0"/>
                  <a:satOff val="0"/>
                  <a:lumOff val="0"/>
                  <a:alphaOff val="0"/>
                </a:sysClr>
              </a:solidFill>
              <a:latin typeface="Calibri" panose="020F0502020204030204"/>
              <a:ea typeface="+mn-ea"/>
              <a:cs typeface="+mn-cs"/>
            </a:rPr>
            <a:t>1 in 9 lives with a SUD (Alcohol); 1 in 43 uses IV drugs</a:t>
          </a:r>
        </a:p>
        <a:p>
          <a:pPr marL="171450" lvl="1" indent="-171450" algn="l" defTabSz="800100">
            <a:lnSpc>
              <a:spcPct val="90000"/>
            </a:lnSpc>
            <a:spcBef>
              <a:spcPct val="0"/>
            </a:spcBef>
            <a:spcAft>
              <a:spcPct val="15000"/>
            </a:spcAft>
            <a:buChar char="•"/>
          </a:pPr>
          <a:r>
            <a:rPr lang="en-US" sz="1800" b="0" i="0" kern="1200" dirty="0">
              <a:solidFill>
                <a:sysClr val="windowText" lastClr="000000">
                  <a:hueOff val="0"/>
                  <a:satOff val="0"/>
                  <a:lumOff val="0"/>
                  <a:alphaOff val="0"/>
                </a:sysClr>
              </a:solidFill>
              <a:latin typeface="Calibri" panose="020F0502020204030204"/>
              <a:ea typeface="+mn-ea"/>
              <a:cs typeface="+mn-cs"/>
            </a:rPr>
            <a:t>1 in 10 has attempted suicide</a:t>
          </a:r>
        </a:p>
      </dsp:txBody>
      <dsp:txXfrm rot="-5400000">
        <a:off x="1087243" y="1910826"/>
        <a:ext cx="8468116" cy="1396157"/>
      </dsp:txXfrm>
    </dsp:sp>
    <dsp:sp modelId="{BEF2E485-3C14-8543-8715-BBB51B7971A6}">
      <dsp:nvSpPr>
        <dsp:cNvPr id="0" name=""/>
        <dsp:cNvSpPr/>
      </dsp:nvSpPr>
      <dsp:spPr>
        <a:xfrm rot="5400000">
          <a:off x="-232980" y="3774289"/>
          <a:ext cx="1553203" cy="1087242"/>
        </a:xfrm>
        <a:prstGeom prst="chevron">
          <a:avLst/>
        </a:prstGeom>
        <a:gradFill rotWithShape="0">
          <a:gsLst>
            <a:gs pos="0">
              <a:srgbClr val="4472C4">
                <a:shade val="50000"/>
                <a:hueOff val="268329"/>
                <a:satOff val="-6535"/>
                <a:lumOff val="28597"/>
                <a:alphaOff val="0"/>
                <a:satMod val="103000"/>
                <a:lumMod val="102000"/>
                <a:tint val="94000"/>
              </a:srgbClr>
            </a:gs>
            <a:gs pos="50000">
              <a:srgbClr val="4472C4">
                <a:shade val="50000"/>
                <a:hueOff val="268329"/>
                <a:satOff val="-6535"/>
                <a:lumOff val="28597"/>
                <a:alphaOff val="0"/>
                <a:satMod val="110000"/>
                <a:lumMod val="100000"/>
                <a:shade val="100000"/>
              </a:srgbClr>
            </a:gs>
            <a:gs pos="100000">
              <a:srgbClr val="4472C4">
                <a:shade val="50000"/>
                <a:hueOff val="268329"/>
                <a:satOff val="-6535"/>
                <a:lumOff val="28597"/>
                <a:alphaOff val="0"/>
                <a:lumMod val="99000"/>
                <a:satMod val="120000"/>
                <a:shade val="78000"/>
              </a:srgbClr>
            </a:gs>
          </a:gsLst>
          <a:lin ang="5400000" scaled="0"/>
        </a:gradFill>
        <a:ln w="6350" cap="flat" cmpd="sng" algn="ctr">
          <a:solidFill>
            <a:srgbClr val="4472C4">
              <a:shade val="50000"/>
              <a:hueOff val="268329"/>
              <a:satOff val="-6535"/>
              <a:lumOff val="28597"/>
              <a:alphaOff val="0"/>
            </a:srgbClr>
          </a:solidFill>
          <a:prstDash val="solid"/>
          <a:miter lim="800000"/>
        </a:ln>
        <a:effectLst/>
      </dsp:spPr>
      <dsp:style>
        <a:lnRef idx="1">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ts val="800"/>
            </a:spcBef>
            <a:spcAft>
              <a:spcPts val="0"/>
            </a:spcAft>
            <a:buNone/>
          </a:pPr>
          <a:endParaRPr lang="en-US" sz="1400" b="1" i="0" kern="1200" dirty="0">
            <a:solidFill>
              <a:sysClr val="window" lastClr="FFFFFF"/>
            </a:solidFill>
            <a:latin typeface="Calibri" panose="020F0502020204030204"/>
            <a:ea typeface="+mn-ea"/>
            <a:cs typeface="+mn-cs"/>
          </a:endParaRPr>
        </a:p>
        <a:p>
          <a:pPr marL="0" lvl="0" indent="0" algn="ctr" defTabSz="622300">
            <a:lnSpc>
              <a:spcPct val="90000"/>
            </a:lnSpc>
            <a:spcBef>
              <a:spcPts val="800"/>
            </a:spcBef>
            <a:spcAft>
              <a:spcPts val="0"/>
            </a:spcAft>
            <a:buNone/>
          </a:pPr>
          <a:r>
            <a:rPr lang="en-US" sz="1800" b="1" i="0" kern="1200" dirty="0">
              <a:solidFill>
                <a:sysClr val="window" lastClr="FFFFFF"/>
              </a:solidFill>
              <a:latin typeface="Calibri" panose="020F0502020204030204"/>
              <a:ea typeface="+mn-ea"/>
              <a:cs typeface="+mn-cs"/>
            </a:rPr>
            <a:t>4-10 ACEs</a:t>
          </a:r>
        </a:p>
        <a:p>
          <a:pPr marL="0" lvl="0" indent="0" algn="ctr" defTabSz="622300">
            <a:lnSpc>
              <a:spcPct val="90000"/>
            </a:lnSpc>
            <a:spcBef>
              <a:spcPct val="0"/>
            </a:spcBef>
            <a:spcAft>
              <a:spcPct val="35000"/>
            </a:spcAft>
            <a:buNone/>
          </a:pPr>
          <a:r>
            <a:rPr lang="en-US" sz="1800" b="1" i="0" kern="1200" dirty="0">
              <a:solidFill>
                <a:sysClr val="window" lastClr="FFFFFF"/>
              </a:solidFill>
              <a:latin typeface="Calibri" panose="020F0502020204030204"/>
              <a:ea typeface="+mn-ea"/>
              <a:cs typeface="+mn-cs"/>
            </a:rPr>
            <a:t>16%</a:t>
          </a:r>
        </a:p>
      </dsp:txBody>
      <dsp:txXfrm rot="-5400000">
        <a:off x="1" y="4084929"/>
        <a:ext cx="1087242" cy="465961"/>
      </dsp:txXfrm>
    </dsp:sp>
    <dsp:sp modelId="{EAE5E694-1803-8B4A-A503-599092458BA3}">
      <dsp:nvSpPr>
        <dsp:cNvPr id="0" name=""/>
        <dsp:cNvSpPr/>
      </dsp:nvSpPr>
      <dsp:spPr>
        <a:xfrm rot="5400000">
          <a:off x="4616257" y="9344"/>
          <a:ext cx="1532263" cy="8496911"/>
        </a:xfrm>
        <a:prstGeom prst="round2SameRect">
          <a:avLst/>
        </a:prstGeom>
        <a:solidFill>
          <a:sysClr val="window" lastClr="FFFFFF">
            <a:alpha val="90000"/>
            <a:hueOff val="0"/>
            <a:satOff val="0"/>
            <a:lumOff val="0"/>
            <a:alphaOff val="0"/>
          </a:sysClr>
        </a:solidFill>
        <a:ln w="6350" cap="flat" cmpd="sng" algn="ctr">
          <a:solidFill>
            <a:srgbClr val="4472C4">
              <a:shade val="50000"/>
              <a:hueOff val="268329"/>
              <a:satOff val="-6535"/>
              <a:lumOff val="28597"/>
              <a:alphaOff val="0"/>
            </a:srgb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b="0" i="0" kern="1200" dirty="0">
              <a:solidFill>
                <a:sysClr val="windowText" lastClr="000000">
                  <a:hueOff val="0"/>
                  <a:satOff val="0"/>
                  <a:lumOff val="0"/>
                  <a:alphaOff val="0"/>
                </a:sysClr>
              </a:solidFill>
              <a:latin typeface="Calibri" panose="020F0502020204030204"/>
              <a:ea typeface="+mn-ea"/>
              <a:cs typeface="+mn-cs"/>
            </a:rPr>
            <a:t>With 7+ ACEs, 1 in 6 smokes, 1 in 6 has heart disease</a:t>
          </a:r>
        </a:p>
        <a:p>
          <a:pPr marL="171450" lvl="1" indent="-171450" algn="l" defTabSz="800100">
            <a:lnSpc>
              <a:spcPct val="90000"/>
            </a:lnSpc>
            <a:spcBef>
              <a:spcPct val="0"/>
            </a:spcBef>
            <a:spcAft>
              <a:spcPct val="15000"/>
            </a:spcAft>
            <a:buChar char="•"/>
          </a:pPr>
          <a:r>
            <a:rPr lang="en-US" sz="1800" b="0" i="0" kern="1200" dirty="0">
              <a:solidFill>
                <a:sysClr val="windowText" lastClr="000000">
                  <a:hueOff val="0"/>
                  <a:satOff val="0"/>
                  <a:lumOff val="0"/>
                  <a:alphaOff val="0"/>
                </a:sysClr>
              </a:solidFill>
              <a:latin typeface="Calibri" panose="020F0502020204030204"/>
              <a:ea typeface="+mn-ea"/>
              <a:cs typeface="+mn-cs"/>
            </a:rPr>
            <a:t>1 in 6 lives with a SUD (Alcohol); 1 in 30 uses IV drugs</a:t>
          </a:r>
        </a:p>
        <a:p>
          <a:pPr marL="171450" lvl="1" indent="-171450" algn="l" defTabSz="800100">
            <a:lnSpc>
              <a:spcPct val="90000"/>
            </a:lnSpc>
            <a:spcBef>
              <a:spcPct val="0"/>
            </a:spcBef>
            <a:spcAft>
              <a:spcPct val="15000"/>
            </a:spcAft>
            <a:buChar char="•"/>
          </a:pPr>
          <a:r>
            <a:rPr lang="en-US" sz="1800" b="0" i="0" kern="1200" dirty="0">
              <a:solidFill>
                <a:sysClr val="windowText" lastClr="000000">
                  <a:hueOff val="0"/>
                  <a:satOff val="0"/>
                  <a:lumOff val="0"/>
                  <a:alphaOff val="0"/>
                </a:sysClr>
              </a:solidFill>
              <a:latin typeface="Calibri" panose="020F0502020204030204"/>
              <a:ea typeface="+mn-ea"/>
              <a:cs typeface="+mn-cs"/>
            </a:rPr>
            <a:t>1 in 5 has attempted suicide</a:t>
          </a:r>
        </a:p>
      </dsp:txBody>
      <dsp:txXfrm rot="-5400000">
        <a:off x="1133934" y="3566467"/>
        <a:ext cx="8422112" cy="138266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1B8D3E-7E05-439D-9843-40E589054F4F}">
      <dsp:nvSpPr>
        <dsp:cNvPr id="0" name=""/>
        <dsp:cNvSpPr/>
      </dsp:nvSpPr>
      <dsp:spPr>
        <a:xfrm>
          <a:off x="16" y="0"/>
          <a:ext cx="3528105" cy="4267200"/>
        </a:xfrm>
        <a:prstGeom prst="roundRect">
          <a:avLst>
            <a:gd name="adj" fmla="val 10000"/>
          </a:avLst>
        </a:prstGeom>
        <a:solidFill>
          <a:srgbClr val="C00000"/>
        </a:solidFill>
        <a:ln>
          <a:noFill/>
        </a:ln>
        <a:effectLst/>
      </dsp:spPr>
      <dsp:style>
        <a:lnRef idx="0">
          <a:scrgbClr r="0" g="0" b="0"/>
        </a:lnRef>
        <a:fillRef idx="1">
          <a:scrgbClr r="0" g="0" b="0"/>
        </a:fillRef>
        <a:effectRef idx="0">
          <a:scrgbClr r="0" g="0" b="0"/>
        </a:effectRef>
        <a:fontRef idx="minor"/>
      </dsp:style>
      <dsp:txBody>
        <a:bodyPr spcFirstLastPara="0" vert="horz" wrap="square" lIns="213360" tIns="213360" rIns="213360" bIns="213360" numCol="1" spcCol="1270" anchor="ctr" anchorCtr="0">
          <a:noAutofit/>
        </a:bodyPr>
        <a:lstStyle/>
        <a:p>
          <a:pPr marL="0" lvl="0" indent="0" algn="ctr" defTabSz="2489200">
            <a:lnSpc>
              <a:spcPct val="90000"/>
            </a:lnSpc>
            <a:spcBef>
              <a:spcPct val="0"/>
            </a:spcBef>
            <a:spcAft>
              <a:spcPct val="35000"/>
            </a:spcAft>
            <a:buNone/>
          </a:pPr>
          <a:r>
            <a:rPr lang="en-US" sz="5600" kern="1200" dirty="0">
              <a:solidFill>
                <a:schemeClr val="bg1"/>
              </a:solidFill>
              <a:latin typeface="Myriad Pro" panose="020B0503030403020204" pitchFamily="34" charset="0"/>
              <a:cs typeface="Arial" panose="020B0604020202020204" pitchFamily="34" charset="0"/>
            </a:rPr>
            <a:t>Fight</a:t>
          </a:r>
        </a:p>
      </dsp:txBody>
      <dsp:txXfrm>
        <a:off x="16" y="0"/>
        <a:ext cx="3528105" cy="1280160"/>
      </dsp:txXfrm>
    </dsp:sp>
    <dsp:sp modelId="{972CC333-F6F1-4D58-942E-51AB3DD68CEA}">
      <dsp:nvSpPr>
        <dsp:cNvPr id="0" name=""/>
        <dsp:cNvSpPr/>
      </dsp:nvSpPr>
      <dsp:spPr>
        <a:xfrm>
          <a:off x="354167" y="1280264"/>
          <a:ext cx="2822484" cy="621640"/>
        </a:xfrm>
        <a:prstGeom prst="roundRect">
          <a:avLst>
            <a:gd name="adj" fmla="val 10000"/>
          </a:avLst>
        </a:prstGeom>
        <a:solidFill>
          <a:schemeClr val="bg1"/>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latin typeface="Myriad Pro" panose="020B0503030403020204" pitchFamily="34" charset="0"/>
              <a:cs typeface="Arial" panose="020B0604020202020204" pitchFamily="34" charset="0"/>
            </a:rPr>
            <a:t>Becoming defensive</a:t>
          </a:r>
        </a:p>
      </dsp:txBody>
      <dsp:txXfrm>
        <a:off x="372374" y="1298471"/>
        <a:ext cx="2786070" cy="585226"/>
      </dsp:txXfrm>
    </dsp:sp>
    <dsp:sp modelId="{17ED26FB-7627-4B1D-883F-BA7CAC94AA72}">
      <dsp:nvSpPr>
        <dsp:cNvPr id="0" name=""/>
        <dsp:cNvSpPr/>
      </dsp:nvSpPr>
      <dsp:spPr>
        <a:xfrm>
          <a:off x="354167" y="1997541"/>
          <a:ext cx="2822484" cy="621640"/>
        </a:xfrm>
        <a:prstGeom prst="roundRect">
          <a:avLst>
            <a:gd name="adj" fmla="val 10000"/>
          </a:avLst>
        </a:prstGeom>
        <a:solidFill>
          <a:schemeClr val="bg1"/>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latin typeface="Myriad Pro" panose="020B0503030403020204" pitchFamily="34" charset="0"/>
              <a:cs typeface="Arial" panose="020B0604020202020204" pitchFamily="34" charset="0"/>
            </a:rPr>
            <a:t>Yelling or sarcasm</a:t>
          </a:r>
        </a:p>
      </dsp:txBody>
      <dsp:txXfrm>
        <a:off x="372374" y="2015748"/>
        <a:ext cx="2786070" cy="585226"/>
      </dsp:txXfrm>
    </dsp:sp>
    <dsp:sp modelId="{05145D3F-FB06-478B-95C0-47C05AAC45A7}">
      <dsp:nvSpPr>
        <dsp:cNvPr id="0" name=""/>
        <dsp:cNvSpPr/>
      </dsp:nvSpPr>
      <dsp:spPr>
        <a:xfrm>
          <a:off x="354167" y="2714818"/>
          <a:ext cx="2822484" cy="621640"/>
        </a:xfrm>
        <a:prstGeom prst="roundRect">
          <a:avLst>
            <a:gd name="adj" fmla="val 10000"/>
          </a:avLst>
        </a:prstGeom>
        <a:solidFill>
          <a:schemeClr val="bg1"/>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latin typeface="Myriad Pro" panose="020B0503030403020204" pitchFamily="34" charset="0"/>
              <a:cs typeface="Arial" panose="020B0604020202020204" pitchFamily="34" charset="0"/>
            </a:rPr>
            <a:t>Self-criticizing</a:t>
          </a:r>
        </a:p>
      </dsp:txBody>
      <dsp:txXfrm>
        <a:off x="372374" y="2733025"/>
        <a:ext cx="2786070" cy="585226"/>
      </dsp:txXfrm>
    </dsp:sp>
    <dsp:sp modelId="{B094A11E-8322-4C19-9D77-5FAB54536B44}">
      <dsp:nvSpPr>
        <dsp:cNvPr id="0" name=""/>
        <dsp:cNvSpPr/>
      </dsp:nvSpPr>
      <dsp:spPr>
        <a:xfrm>
          <a:off x="354167" y="3432095"/>
          <a:ext cx="2822484" cy="621640"/>
        </a:xfrm>
        <a:prstGeom prst="roundRect">
          <a:avLst>
            <a:gd name="adj" fmla="val 10000"/>
          </a:avLst>
        </a:prstGeom>
        <a:solidFill>
          <a:schemeClr val="bg1"/>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latin typeface="Myriad Pro" panose="020B0503030403020204" pitchFamily="34" charset="0"/>
              <a:cs typeface="Arial" panose="020B0604020202020204" pitchFamily="34" charset="0"/>
            </a:rPr>
            <a:t>Combative</a:t>
          </a:r>
        </a:p>
      </dsp:txBody>
      <dsp:txXfrm>
        <a:off x="372374" y="3450302"/>
        <a:ext cx="2786070" cy="585226"/>
      </dsp:txXfrm>
    </dsp:sp>
    <dsp:sp modelId="{EE2C2BC7-27F7-45F2-B50D-8149B2301C45}">
      <dsp:nvSpPr>
        <dsp:cNvPr id="0" name=""/>
        <dsp:cNvSpPr/>
      </dsp:nvSpPr>
      <dsp:spPr>
        <a:xfrm>
          <a:off x="3794070" y="0"/>
          <a:ext cx="3528105" cy="4267200"/>
        </a:xfrm>
        <a:prstGeom prst="roundRect">
          <a:avLst>
            <a:gd name="adj" fmla="val 10000"/>
          </a:avLst>
        </a:prstGeom>
        <a:solidFill>
          <a:srgbClr val="C00000"/>
        </a:solidFill>
        <a:ln>
          <a:noFill/>
        </a:ln>
        <a:effectLst/>
      </dsp:spPr>
      <dsp:style>
        <a:lnRef idx="0">
          <a:scrgbClr r="0" g="0" b="0"/>
        </a:lnRef>
        <a:fillRef idx="1">
          <a:scrgbClr r="0" g="0" b="0"/>
        </a:fillRef>
        <a:effectRef idx="0">
          <a:scrgbClr r="0" g="0" b="0"/>
        </a:effectRef>
        <a:fontRef idx="minor"/>
      </dsp:style>
      <dsp:txBody>
        <a:bodyPr spcFirstLastPara="0" vert="horz" wrap="square" lIns="213360" tIns="213360" rIns="213360" bIns="213360" numCol="1" spcCol="1270" anchor="ctr" anchorCtr="0">
          <a:noAutofit/>
        </a:bodyPr>
        <a:lstStyle/>
        <a:p>
          <a:pPr marL="0" lvl="0" indent="0" algn="ctr" defTabSz="2489200">
            <a:lnSpc>
              <a:spcPct val="90000"/>
            </a:lnSpc>
            <a:spcBef>
              <a:spcPct val="0"/>
            </a:spcBef>
            <a:spcAft>
              <a:spcPct val="35000"/>
            </a:spcAft>
            <a:buNone/>
          </a:pPr>
          <a:r>
            <a:rPr lang="en-US" sz="5600" kern="1200" dirty="0">
              <a:solidFill>
                <a:schemeClr val="bg1"/>
              </a:solidFill>
              <a:latin typeface="Myriad Pro" panose="020B0503030403020204" pitchFamily="34" charset="0"/>
              <a:cs typeface="Arial" panose="020B0604020202020204" pitchFamily="34" charset="0"/>
            </a:rPr>
            <a:t>Flight</a:t>
          </a:r>
        </a:p>
      </dsp:txBody>
      <dsp:txXfrm>
        <a:off x="3794070" y="0"/>
        <a:ext cx="3528105" cy="1280160"/>
      </dsp:txXfrm>
    </dsp:sp>
    <dsp:sp modelId="{A682272C-495A-4B04-8D16-71995E79F67F}">
      <dsp:nvSpPr>
        <dsp:cNvPr id="0" name=""/>
        <dsp:cNvSpPr/>
      </dsp:nvSpPr>
      <dsp:spPr>
        <a:xfrm>
          <a:off x="4146881" y="1280264"/>
          <a:ext cx="2822484" cy="621640"/>
        </a:xfrm>
        <a:prstGeom prst="roundRect">
          <a:avLst>
            <a:gd name="adj" fmla="val 10000"/>
          </a:avLst>
        </a:prstGeom>
        <a:solidFill>
          <a:schemeClr val="bg1"/>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latin typeface="Myriad Pro" panose="020B0503030403020204" pitchFamily="34" charset="0"/>
              <a:cs typeface="Arial" panose="020B0604020202020204" pitchFamily="34" charset="0"/>
            </a:rPr>
            <a:t>Isolating</a:t>
          </a:r>
        </a:p>
      </dsp:txBody>
      <dsp:txXfrm>
        <a:off x="4165088" y="1298471"/>
        <a:ext cx="2786070" cy="585226"/>
      </dsp:txXfrm>
    </dsp:sp>
    <dsp:sp modelId="{35806697-1522-4CDA-AD84-60AE8AD817B6}">
      <dsp:nvSpPr>
        <dsp:cNvPr id="0" name=""/>
        <dsp:cNvSpPr/>
      </dsp:nvSpPr>
      <dsp:spPr>
        <a:xfrm>
          <a:off x="4146881" y="1997541"/>
          <a:ext cx="2822484" cy="621640"/>
        </a:xfrm>
        <a:prstGeom prst="roundRect">
          <a:avLst>
            <a:gd name="adj" fmla="val 10000"/>
          </a:avLst>
        </a:prstGeom>
        <a:solidFill>
          <a:schemeClr val="bg1"/>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latin typeface="Myriad Pro" panose="020B0503030403020204" pitchFamily="34" charset="0"/>
              <a:cs typeface="Arial" panose="020B0604020202020204" pitchFamily="34" charset="0"/>
            </a:rPr>
            <a:t>Avoiding</a:t>
          </a:r>
        </a:p>
      </dsp:txBody>
      <dsp:txXfrm>
        <a:off x="4165088" y="2015748"/>
        <a:ext cx="2786070" cy="585226"/>
      </dsp:txXfrm>
    </dsp:sp>
    <dsp:sp modelId="{61FE3DA2-266C-41C3-A863-AE73CAB1562D}">
      <dsp:nvSpPr>
        <dsp:cNvPr id="0" name=""/>
        <dsp:cNvSpPr/>
      </dsp:nvSpPr>
      <dsp:spPr>
        <a:xfrm>
          <a:off x="4146881" y="2714818"/>
          <a:ext cx="2822484" cy="621640"/>
        </a:xfrm>
        <a:prstGeom prst="roundRect">
          <a:avLst>
            <a:gd name="adj" fmla="val 10000"/>
          </a:avLst>
        </a:prstGeom>
        <a:solidFill>
          <a:schemeClr val="bg1"/>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latin typeface="Myriad Pro" panose="020B0503030403020204" pitchFamily="34" charset="0"/>
              <a:cs typeface="Arial" panose="020B0604020202020204" pitchFamily="34" charset="0"/>
            </a:rPr>
            <a:t>Running Away</a:t>
          </a:r>
        </a:p>
      </dsp:txBody>
      <dsp:txXfrm>
        <a:off x="4165088" y="2733025"/>
        <a:ext cx="2786070" cy="585226"/>
      </dsp:txXfrm>
    </dsp:sp>
    <dsp:sp modelId="{6F734CDC-2EA5-4BA5-89CF-62E7D1110383}">
      <dsp:nvSpPr>
        <dsp:cNvPr id="0" name=""/>
        <dsp:cNvSpPr/>
      </dsp:nvSpPr>
      <dsp:spPr>
        <a:xfrm>
          <a:off x="4146881" y="3432095"/>
          <a:ext cx="2822484" cy="621640"/>
        </a:xfrm>
        <a:prstGeom prst="roundRect">
          <a:avLst>
            <a:gd name="adj" fmla="val 10000"/>
          </a:avLst>
        </a:prstGeom>
        <a:solidFill>
          <a:schemeClr val="bg1"/>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latin typeface="Myriad Pro" panose="020B0503030403020204" pitchFamily="34" charset="0"/>
              <a:cs typeface="Arial" panose="020B0604020202020204" pitchFamily="34" charset="0"/>
            </a:rPr>
            <a:t>Numbing with substances</a:t>
          </a:r>
        </a:p>
      </dsp:txBody>
      <dsp:txXfrm>
        <a:off x="4165088" y="3450302"/>
        <a:ext cx="2786070" cy="585226"/>
      </dsp:txXfrm>
    </dsp:sp>
    <dsp:sp modelId="{6CCB6C7E-903F-44B9-8288-D2538EAE7E53}">
      <dsp:nvSpPr>
        <dsp:cNvPr id="0" name=""/>
        <dsp:cNvSpPr/>
      </dsp:nvSpPr>
      <dsp:spPr>
        <a:xfrm>
          <a:off x="7586784" y="0"/>
          <a:ext cx="3528105" cy="4267200"/>
        </a:xfrm>
        <a:prstGeom prst="roundRect">
          <a:avLst>
            <a:gd name="adj" fmla="val 10000"/>
          </a:avLst>
        </a:prstGeom>
        <a:solidFill>
          <a:srgbClr val="C00000"/>
        </a:solidFill>
        <a:ln>
          <a:noFill/>
        </a:ln>
        <a:effectLst/>
      </dsp:spPr>
      <dsp:style>
        <a:lnRef idx="0">
          <a:scrgbClr r="0" g="0" b="0"/>
        </a:lnRef>
        <a:fillRef idx="1">
          <a:scrgbClr r="0" g="0" b="0"/>
        </a:fillRef>
        <a:effectRef idx="0">
          <a:scrgbClr r="0" g="0" b="0"/>
        </a:effectRef>
        <a:fontRef idx="minor"/>
      </dsp:style>
      <dsp:txBody>
        <a:bodyPr spcFirstLastPara="0" vert="horz" wrap="square" lIns="213360" tIns="213360" rIns="213360" bIns="213360" numCol="1" spcCol="1270" anchor="ctr" anchorCtr="0">
          <a:noAutofit/>
        </a:bodyPr>
        <a:lstStyle/>
        <a:p>
          <a:pPr marL="0" lvl="0" indent="0" algn="ctr" defTabSz="2489200">
            <a:lnSpc>
              <a:spcPct val="90000"/>
            </a:lnSpc>
            <a:spcBef>
              <a:spcPct val="0"/>
            </a:spcBef>
            <a:spcAft>
              <a:spcPct val="35000"/>
            </a:spcAft>
            <a:buNone/>
          </a:pPr>
          <a:r>
            <a:rPr lang="en-US" sz="5600" kern="1200" dirty="0">
              <a:solidFill>
                <a:schemeClr val="bg1"/>
              </a:solidFill>
              <a:latin typeface="Myriad Pro" panose="020B0503030403020204" pitchFamily="34" charset="0"/>
              <a:cs typeface="Arial" panose="020B0604020202020204" pitchFamily="34" charset="0"/>
            </a:rPr>
            <a:t>Freeze</a:t>
          </a:r>
        </a:p>
      </dsp:txBody>
      <dsp:txXfrm>
        <a:off x="7586784" y="0"/>
        <a:ext cx="3528105" cy="1280160"/>
      </dsp:txXfrm>
    </dsp:sp>
    <dsp:sp modelId="{44F96F5B-7879-4CF6-A9DA-4991C424A908}">
      <dsp:nvSpPr>
        <dsp:cNvPr id="0" name=""/>
        <dsp:cNvSpPr/>
      </dsp:nvSpPr>
      <dsp:spPr>
        <a:xfrm>
          <a:off x="7939594" y="1280264"/>
          <a:ext cx="2822484" cy="621640"/>
        </a:xfrm>
        <a:prstGeom prst="roundRect">
          <a:avLst>
            <a:gd name="adj" fmla="val 10000"/>
          </a:avLst>
        </a:prstGeom>
        <a:solidFill>
          <a:schemeClr val="bg1"/>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latin typeface="Myriad Pro" panose="020B0503030403020204" pitchFamily="34" charset="0"/>
              <a:cs typeface="Arial" panose="020B0604020202020204" pitchFamily="34" charset="0"/>
            </a:rPr>
            <a:t>Not answering or unaware</a:t>
          </a:r>
        </a:p>
      </dsp:txBody>
      <dsp:txXfrm>
        <a:off x="7957801" y="1298471"/>
        <a:ext cx="2786070" cy="585226"/>
      </dsp:txXfrm>
    </dsp:sp>
    <dsp:sp modelId="{3F03C223-98F5-4419-8540-53FF840EE687}">
      <dsp:nvSpPr>
        <dsp:cNvPr id="0" name=""/>
        <dsp:cNvSpPr/>
      </dsp:nvSpPr>
      <dsp:spPr>
        <a:xfrm>
          <a:off x="7939594" y="1997541"/>
          <a:ext cx="2822484" cy="621640"/>
        </a:xfrm>
        <a:prstGeom prst="roundRect">
          <a:avLst>
            <a:gd name="adj" fmla="val 10000"/>
          </a:avLst>
        </a:prstGeom>
        <a:solidFill>
          <a:schemeClr val="bg1"/>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latin typeface="Myriad Pro" panose="020B0503030403020204" pitchFamily="34" charset="0"/>
              <a:cs typeface="Arial" panose="020B0604020202020204" pitchFamily="34" charset="0"/>
            </a:rPr>
            <a:t>Paralyzed by shock or fear</a:t>
          </a:r>
        </a:p>
      </dsp:txBody>
      <dsp:txXfrm>
        <a:off x="7957801" y="2015748"/>
        <a:ext cx="2786070" cy="585226"/>
      </dsp:txXfrm>
    </dsp:sp>
    <dsp:sp modelId="{D831AA07-5B20-4FC2-AC61-C886C891EABF}">
      <dsp:nvSpPr>
        <dsp:cNvPr id="0" name=""/>
        <dsp:cNvSpPr/>
      </dsp:nvSpPr>
      <dsp:spPr>
        <a:xfrm>
          <a:off x="7939594" y="2714818"/>
          <a:ext cx="2822484" cy="621640"/>
        </a:xfrm>
        <a:prstGeom prst="roundRect">
          <a:avLst>
            <a:gd name="adj" fmla="val 10000"/>
          </a:avLst>
        </a:prstGeom>
        <a:solidFill>
          <a:schemeClr val="bg1"/>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latin typeface="Myriad Pro" panose="020B0503030403020204" pitchFamily="34" charset="0"/>
              <a:cs typeface="Arial" panose="020B0604020202020204" pitchFamily="34" charset="0"/>
            </a:rPr>
            <a:t>Dazed or confused</a:t>
          </a:r>
        </a:p>
      </dsp:txBody>
      <dsp:txXfrm>
        <a:off x="7957801" y="2733025"/>
        <a:ext cx="2786070" cy="585226"/>
      </dsp:txXfrm>
    </dsp:sp>
    <dsp:sp modelId="{C4DDF0EE-9EC5-49ED-A27A-32B498DF861C}">
      <dsp:nvSpPr>
        <dsp:cNvPr id="0" name=""/>
        <dsp:cNvSpPr/>
      </dsp:nvSpPr>
      <dsp:spPr>
        <a:xfrm>
          <a:off x="7939594" y="3432095"/>
          <a:ext cx="2822484" cy="621640"/>
        </a:xfrm>
        <a:prstGeom prst="roundRect">
          <a:avLst>
            <a:gd name="adj" fmla="val 10000"/>
          </a:avLst>
        </a:prstGeom>
        <a:solidFill>
          <a:schemeClr val="bg1"/>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latin typeface="Myriad Pro" panose="020B0503030403020204" pitchFamily="34" charset="0"/>
              <a:cs typeface="Arial" panose="020B0604020202020204" pitchFamily="34" charset="0"/>
            </a:rPr>
            <a:t>Ruminating</a:t>
          </a:r>
        </a:p>
      </dsp:txBody>
      <dsp:txXfrm>
        <a:off x="7957801" y="3450302"/>
        <a:ext cx="2786070" cy="58522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20020E-A1DA-4126-A285-D87867858731}">
      <dsp:nvSpPr>
        <dsp:cNvPr id="0" name=""/>
        <dsp:cNvSpPr/>
      </dsp:nvSpPr>
      <dsp:spPr>
        <a:xfrm>
          <a:off x="3606" y="602311"/>
          <a:ext cx="3899555" cy="1002495"/>
        </a:xfrm>
        <a:prstGeom prst="homePlate">
          <a:avLst/>
        </a:prstGeom>
        <a:solidFill>
          <a:srgbClr val="0072BC"/>
        </a:solidFill>
        <a:ln>
          <a:noFill/>
        </a:ln>
        <a:effectLst>
          <a:outerShdw blurRad="38100" dist="254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5560" tIns="17780" rIns="0" bIns="17780" numCol="1" spcCol="1270" anchor="ctr" anchorCtr="0">
          <a:noAutofit/>
        </a:bodyPr>
        <a:lstStyle/>
        <a:p>
          <a:pPr marL="0" lvl="0" indent="0" algn="ctr" defTabSz="1244600">
            <a:lnSpc>
              <a:spcPct val="90000"/>
            </a:lnSpc>
            <a:spcBef>
              <a:spcPct val="0"/>
            </a:spcBef>
            <a:spcAft>
              <a:spcPct val="35000"/>
            </a:spcAft>
            <a:buNone/>
          </a:pPr>
          <a:r>
            <a:rPr lang="en-US" sz="2800" b="1" kern="1200" dirty="0">
              <a:latin typeface="Myriad Pro" panose="020B0503030403020204" pitchFamily="34" charset="0"/>
            </a:rPr>
            <a:t>Change </a:t>
          </a:r>
          <a:br>
            <a:rPr lang="en-US" sz="2800" b="1" kern="1200" dirty="0">
              <a:latin typeface="Myriad Pro" panose="020B0503030403020204" pitchFamily="34" charset="0"/>
            </a:rPr>
          </a:br>
          <a:r>
            <a:rPr lang="en-US" sz="2800" b="1" kern="1200" dirty="0">
              <a:latin typeface="Myriad Pro" panose="020B0503030403020204" pitchFamily="34" charset="0"/>
            </a:rPr>
            <a:t>the question</a:t>
          </a:r>
          <a:endParaRPr lang="en-US" sz="2800" kern="1200" dirty="0">
            <a:latin typeface="Myriad Pro" panose="020B0503030403020204" pitchFamily="34" charset="0"/>
          </a:endParaRPr>
        </a:p>
      </dsp:txBody>
      <dsp:txXfrm>
        <a:off x="3606" y="602311"/>
        <a:ext cx="3648931" cy="1002495"/>
      </dsp:txXfrm>
    </dsp:sp>
    <dsp:sp modelId="{7C4E5AEE-2439-474B-898D-78B8FAE996AF}">
      <dsp:nvSpPr>
        <dsp:cNvPr id="0" name=""/>
        <dsp:cNvSpPr/>
      </dsp:nvSpPr>
      <dsp:spPr>
        <a:xfrm>
          <a:off x="3580957" y="551259"/>
          <a:ext cx="5889106" cy="1004317"/>
        </a:xfrm>
        <a:prstGeom prst="chevron">
          <a:avLst/>
        </a:prstGeom>
        <a:solidFill>
          <a:srgbClr val="FFDD00">
            <a:alpha val="90000"/>
          </a:srgbClr>
        </a:solidFill>
        <a:ln w="12700" cap="rnd" cmpd="sng" algn="ctr">
          <a:solidFill>
            <a:schemeClr val="accent3">
              <a:tint val="40000"/>
              <a:alpha val="90000"/>
              <a:hueOff val="0"/>
              <a:satOff val="0"/>
              <a:lumOff val="0"/>
              <a:alphaOff val="0"/>
            </a:schemeClr>
          </a:solidFill>
          <a:prstDash val="solid"/>
        </a:ln>
        <a:effectLst>
          <a:outerShdw blurRad="38100" dist="254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30480" tIns="15240" rIns="0" bIns="1524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Myriad Pro" panose="020B0503030403020204" pitchFamily="34" charset="0"/>
            </a:rPr>
            <a:t>“What’s wrong with you?” becomes </a:t>
          </a:r>
          <a:br>
            <a:rPr lang="en-US" sz="2400" kern="1200" dirty="0">
              <a:latin typeface="Myriad Pro" panose="020B0503030403020204" pitchFamily="34" charset="0"/>
            </a:rPr>
          </a:br>
          <a:r>
            <a:rPr lang="en-US" sz="2400" b="1" kern="1200" dirty="0">
              <a:latin typeface="Myriad Pro" panose="020B0503030403020204" pitchFamily="34" charset="0"/>
            </a:rPr>
            <a:t>“What happened to you?”</a:t>
          </a:r>
          <a:endParaRPr lang="en-US" sz="2400" b="0" kern="1200" dirty="0">
            <a:latin typeface="Myriad Pro" panose="020B0503030403020204" pitchFamily="34" charset="0"/>
          </a:endParaRPr>
        </a:p>
      </dsp:txBody>
      <dsp:txXfrm>
        <a:off x="4083116" y="551259"/>
        <a:ext cx="4884789" cy="1004317"/>
      </dsp:txXfrm>
    </dsp:sp>
    <dsp:sp modelId="{B9626B22-4FE3-46D5-B323-B5AB141E18BE}">
      <dsp:nvSpPr>
        <dsp:cNvPr id="0" name=""/>
        <dsp:cNvSpPr/>
      </dsp:nvSpPr>
      <dsp:spPr>
        <a:xfrm>
          <a:off x="0" y="1753044"/>
          <a:ext cx="3899555" cy="1002495"/>
        </a:xfrm>
        <a:prstGeom prst="homePlate">
          <a:avLst/>
        </a:prstGeom>
        <a:solidFill>
          <a:srgbClr val="0072BC"/>
        </a:solidFill>
        <a:ln>
          <a:noFill/>
        </a:ln>
        <a:effectLst>
          <a:outerShdw blurRad="38100" dist="254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0480" tIns="15240" rIns="0" bIns="15240" numCol="1" spcCol="1270" anchor="ctr" anchorCtr="0">
          <a:noAutofit/>
        </a:bodyPr>
        <a:lstStyle/>
        <a:p>
          <a:pPr marL="0" lvl="0" indent="0" algn="ctr" defTabSz="1066800">
            <a:lnSpc>
              <a:spcPct val="90000"/>
            </a:lnSpc>
            <a:spcBef>
              <a:spcPct val="0"/>
            </a:spcBef>
            <a:spcAft>
              <a:spcPct val="35000"/>
            </a:spcAft>
            <a:buNone/>
          </a:pPr>
          <a:r>
            <a:rPr lang="en-US" sz="2400" b="1" kern="1200" dirty="0">
              <a:latin typeface="Myriad Pro" panose="020B0503030403020204" pitchFamily="34" charset="0"/>
            </a:rPr>
            <a:t>Value lived experience </a:t>
          </a:r>
          <a:br>
            <a:rPr lang="en-US" sz="2400" b="1" kern="1200" dirty="0">
              <a:latin typeface="Myriad Pro" panose="020B0503030403020204" pitchFamily="34" charset="0"/>
            </a:rPr>
          </a:br>
          <a:r>
            <a:rPr lang="en-US" sz="2400" b="1" kern="1200" dirty="0">
              <a:latin typeface="Myriad Pro" panose="020B0503030403020204" pitchFamily="34" charset="0"/>
            </a:rPr>
            <a:t>as expertise</a:t>
          </a:r>
        </a:p>
      </dsp:txBody>
      <dsp:txXfrm>
        <a:off x="0" y="1753044"/>
        <a:ext cx="3648931" cy="1002495"/>
      </dsp:txXfrm>
    </dsp:sp>
    <dsp:sp modelId="{4E4D0FF6-EBE0-4829-9A57-F4516B129F91}">
      <dsp:nvSpPr>
        <dsp:cNvPr id="0" name=""/>
        <dsp:cNvSpPr/>
      </dsp:nvSpPr>
      <dsp:spPr>
        <a:xfrm>
          <a:off x="3577350" y="1746067"/>
          <a:ext cx="5889106" cy="1004317"/>
        </a:xfrm>
        <a:prstGeom prst="chevron">
          <a:avLst/>
        </a:prstGeom>
        <a:solidFill>
          <a:srgbClr val="FFDD00">
            <a:alpha val="90000"/>
          </a:srgbClr>
        </a:solidFill>
        <a:ln w="12700" cap="rnd" cmpd="sng" algn="ctr">
          <a:solidFill>
            <a:schemeClr val="accent3">
              <a:tint val="40000"/>
              <a:alpha val="90000"/>
              <a:hueOff val="-176628"/>
              <a:satOff val="-14548"/>
              <a:lumOff val="-1853"/>
              <a:alphaOff val="0"/>
            </a:schemeClr>
          </a:solidFill>
          <a:prstDash val="solid"/>
        </a:ln>
        <a:effectLst>
          <a:outerShdw blurRad="38100" dist="254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30480" tIns="15240" rIns="0" bIns="1524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Myriad Pro" panose="020B0503030403020204" pitchFamily="34" charset="0"/>
            </a:rPr>
            <a:t>Recognize survival skills as strengths</a:t>
          </a:r>
        </a:p>
      </dsp:txBody>
      <dsp:txXfrm>
        <a:off x="4079509" y="1746067"/>
        <a:ext cx="4884789" cy="1004317"/>
      </dsp:txXfrm>
    </dsp:sp>
    <dsp:sp modelId="{15E496C5-067B-4AE4-A2A8-E901832A161C}">
      <dsp:nvSpPr>
        <dsp:cNvPr id="0" name=""/>
        <dsp:cNvSpPr/>
      </dsp:nvSpPr>
      <dsp:spPr>
        <a:xfrm>
          <a:off x="0" y="2897550"/>
          <a:ext cx="3899555" cy="1002495"/>
        </a:xfrm>
        <a:prstGeom prst="homePlate">
          <a:avLst/>
        </a:prstGeom>
        <a:solidFill>
          <a:srgbClr val="0072BC"/>
        </a:solidFill>
        <a:ln>
          <a:noFill/>
        </a:ln>
        <a:effectLst>
          <a:outerShdw blurRad="38100" dist="254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0480" tIns="15240" rIns="0" bIns="15240" numCol="1" spcCol="1270" anchor="ctr" anchorCtr="0">
          <a:noAutofit/>
        </a:bodyPr>
        <a:lstStyle/>
        <a:p>
          <a:pPr marL="0" lvl="0" indent="0" algn="ctr" defTabSz="1066800">
            <a:lnSpc>
              <a:spcPct val="90000"/>
            </a:lnSpc>
            <a:spcBef>
              <a:spcPct val="0"/>
            </a:spcBef>
            <a:spcAft>
              <a:spcPct val="35000"/>
            </a:spcAft>
            <a:buNone/>
          </a:pPr>
          <a:r>
            <a:rPr lang="en-US" sz="2400" b="1" kern="1200" dirty="0">
              <a:latin typeface="Myriad Pro" panose="020B0503030403020204" pitchFamily="34" charset="0"/>
            </a:rPr>
            <a:t>Create </a:t>
          </a:r>
          <a:br>
            <a:rPr lang="en-US" sz="2400" b="1" kern="1200" dirty="0">
              <a:latin typeface="Myriad Pro" panose="020B0503030403020204" pitchFamily="34" charset="0"/>
            </a:rPr>
          </a:br>
          <a:r>
            <a:rPr lang="en-US" sz="2400" b="1" kern="1200" dirty="0">
              <a:latin typeface="Myriad Pro" panose="020B0503030403020204" pitchFamily="34" charset="0"/>
            </a:rPr>
            <a:t>trauma-sensitive </a:t>
          </a:r>
          <a:br>
            <a:rPr lang="en-US" sz="2400" b="1" kern="1200" dirty="0">
              <a:latin typeface="Myriad Pro" panose="020B0503030403020204" pitchFamily="34" charset="0"/>
            </a:rPr>
          </a:br>
          <a:r>
            <a:rPr lang="en-US" sz="2400" b="1" kern="1200" dirty="0">
              <a:latin typeface="Myriad Pro" panose="020B0503030403020204" pitchFamily="34" charset="0"/>
            </a:rPr>
            <a:t>culture</a:t>
          </a:r>
        </a:p>
      </dsp:txBody>
      <dsp:txXfrm>
        <a:off x="0" y="2897550"/>
        <a:ext cx="3648931" cy="1002495"/>
      </dsp:txXfrm>
    </dsp:sp>
    <dsp:sp modelId="{FA42DAAD-D86F-4724-8446-9C220DDFDB05}">
      <dsp:nvSpPr>
        <dsp:cNvPr id="0" name=""/>
        <dsp:cNvSpPr/>
      </dsp:nvSpPr>
      <dsp:spPr>
        <a:xfrm>
          <a:off x="3577350" y="2890734"/>
          <a:ext cx="5889106" cy="1004317"/>
        </a:xfrm>
        <a:prstGeom prst="chevron">
          <a:avLst/>
        </a:prstGeom>
        <a:solidFill>
          <a:srgbClr val="FFDD00">
            <a:alpha val="90000"/>
          </a:srgbClr>
        </a:solidFill>
        <a:ln w="12700" cap="rnd" cmpd="sng" algn="ctr">
          <a:solidFill>
            <a:schemeClr val="accent3">
              <a:tint val="40000"/>
              <a:alpha val="90000"/>
              <a:hueOff val="-353255"/>
              <a:satOff val="-29095"/>
              <a:lumOff val="-3707"/>
              <a:alphaOff val="0"/>
            </a:schemeClr>
          </a:solidFill>
          <a:prstDash val="solid"/>
        </a:ln>
        <a:effectLst>
          <a:outerShdw blurRad="38100" dist="254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30480" tIns="15240" rIns="0" bIns="1524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Myriad Pro" panose="020B0503030403020204" pitchFamily="34" charset="0"/>
            </a:rPr>
            <a:t>Safe, nonjudgmental, </a:t>
          </a:r>
          <a:br>
            <a:rPr lang="en-US" sz="2400" kern="1200" dirty="0">
              <a:latin typeface="Myriad Pro" panose="020B0503030403020204" pitchFamily="34" charset="0"/>
            </a:rPr>
          </a:br>
          <a:r>
            <a:rPr lang="en-US" sz="2400" kern="1200" dirty="0">
              <a:latin typeface="Myriad Pro" panose="020B0503030403020204" pitchFamily="34" charset="0"/>
            </a:rPr>
            <a:t>collaborative, relational</a:t>
          </a:r>
        </a:p>
      </dsp:txBody>
      <dsp:txXfrm>
        <a:off x="4079509" y="2890734"/>
        <a:ext cx="4884789" cy="1004317"/>
      </dsp:txXfrm>
    </dsp:sp>
  </dsp:spTree>
</dsp:drawing>
</file>

<file path=ppt/diagrams/layout1.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6181F3-99D4-4272-BD09-23F217FC8903}" type="datetimeFigureOut">
              <a:rPr lang="en-US" smtClean="0"/>
              <a:t>2/11/2025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85C87E-56E9-49AE-9495-81771F20CE7F}" type="slidenum">
              <a:rPr lang="en-US" smtClean="0"/>
              <a:t>‹#›</a:t>
            </a:fld>
            <a:endParaRPr lang="en-US"/>
          </a:p>
        </p:txBody>
      </p:sp>
    </p:spTree>
    <p:extLst>
      <p:ext uri="{BB962C8B-B14F-4D97-AF65-F5344CB8AC3E}">
        <p14:creationId xmlns:p14="http://schemas.microsoft.com/office/powerpoint/2010/main" val="39992576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9CF3A1-9863-43A3-B39B-8E6FEFD6E20B}" type="slidenum">
              <a:rPr lang="en-US" smtClean="0"/>
              <a:t>2</a:t>
            </a:fld>
            <a:endParaRPr lang="en-US" dirty="0"/>
          </a:p>
        </p:txBody>
      </p:sp>
    </p:spTree>
    <p:extLst>
      <p:ext uri="{BB962C8B-B14F-4D97-AF65-F5344CB8AC3E}">
        <p14:creationId xmlns:p14="http://schemas.microsoft.com/office/powerpoint/2010/main" val="6232596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900" dirty="0"/>
          </a:p>
          <a:p>
            <a:r>
              <a:rPr lang="en-US" sz="1900" dirty="0"/>
              <a:t>Safety is foundational. Without safety, a person will remain stuck in their stress response and unable to effectively move forward. </a:t>
            </a:r>
          </a:p>
          <a:p>
            <a:pPr defTabSz="948455">
              <a:defRPr/>
            </a:pPr>
            <a:endParaRPr lang="en-US" sz="1900" dirty="0"/>
          </a:p>
          <a:p>
            <a:endParaRPr lang="en-US" sz="1900" dirty="0"/>
          </a:p>
        </p:txBody>
      </p:sp>
      <p:sp>
        <p:nvSpPr>
          <p:cNvPr id="4" name="Date Placeholder 3"/>
          <p:cNvSpPr>
            <a:spLocks noGrp="1"/>
          </p:cNvSpPr>
          <p:nvPr>
            <p:ph type="dt"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charset="0"/>
                <a:ea typeface="+mn-ea"/>
                <a:cs typeface="+mn-cs"/>
              </a:rPr>
              <a:t>June 2022</a:t>
            </a:r>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charset="0"/>
                <a:ea typeface="+mn-ea"/>
                <a:cs typeface="+mn-cs"/>
              </a:rPr>
              <a:t>Center for Trauma Informed Innovation University Health</a:t>
            </a:r>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7" name="Header Placeholder 6"/>
          <p:cNvSpPr>
            <a:spLocks noGrp="1"/>
          </p:cNvSpPr>
          <p:nvPr>
            <p:ph type="hdr" sz="quarter"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charset="0"/>
                <a:ea typeface="+mn-ea"/>
                <a:cs typeface="+mn-cs"/>
              </a:rPr>
              <a:t>Building Resilient, Trauma Informed Cultures</a:t>
            </a:r>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7626897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en-US" sz="1700" dirty="0"/>
              <a:t>Social, moral, and psychological domains of safety are fostered through the experiences of connection and belonging</a:t>
            </a:r>
          </a:p>
          <a:p>
            <a:endParaRPr lang="en-US" sz="1700" b="0" i="0" u="none" strike="noStrike" kern="1200" baseline="0" dirty="0">
              <a:solidFill>
                <a:schemeClr val="tx1"/>
              </a:solidFill>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a respectful and compassionate manner to support belonging</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Speak in a calm, caring tone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Take time to familiarize the person with the surroundings and available resources and supports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Actively listen without judgment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Ensure inclusive and equitable treatment for everyone</a:t>
            </a:r>
          </a:p>
          <a:p>
            <a:endParaRPr lang="en-US" sz="1900" dirty="0"/>
          </a:p>
          <a:p>
            <a:pPr marL="342301" indent="-342301" defTabSz="912803">
              <a:spcBef>
                <a:spcPct val="20000"/>
              </a:spcBef>
              <a:buClr>
                <a:srgbClr val="8B0E04"/>
              </a:buClr>
              <a:defRPr/>
            </a:pPr>
            <a:r>
              <a:rPr lang="en-US" sz="2000" dirty="0">
                <a:solidFill>
                  <a:prstClr val="black"/>
                </a:solidFill>
              </a:rPr>
              <a:t>How do you create safety, and where do you see opportunities to create safety in your work environment?</a:t>
            </a:r>
          </a:p>
          <a:p>
            <a:pPr marL="342301" indent="-342301" defTabSz="912803">
              <a:spcBef>
                <a:spcPct val="20000"/>
              </a:spcBef>
              <a:buClr>
                <a:srgbClr val="8B0E04"/>
              </a:buClr>
              <a:defRPr/>
            </a:pPr>
            <a:endParaRPr lang="en-US" sz="2000" dirty="0">
              <a:solidFill>
                <a:prstClr val="black"/>
              </a:solidFill>
            </a:endParaRPr>
          </a:p>
          <a:p>
            <a:pPr marL="342301" indent="-342301" defTabSz="912803">
              <a:spcBef>
                <a:spcPct val="20000"/>
              </a:spcBef>
              <a:buClr>
                <a:srgbClr val="8B0E04"/>
              </a:buClr>
              <a:defRPr/>
            </a:pPr>
            <a:r>
              <a:rPr lang="en-US" sz="2000" b="1" dirty="0">
                <a:solidFill>
                  <a:prstClr val="black"/>
                </a:solidFill>
              </a:rPr>
              <a:t>Examples:</a:t>
            </a:r>
          </a:p>
          <a:p>
            <a:pPr marL="342301" indent="-342301" defTabSz="912803">
              <a:spcBef>
                <a:spcPts val="300"/>
              </a:spcBef>
              <a:buFont typeface="Arial" panose="020B0604020202020204" pitchFamily="34" charset="0"/>
              <a:buChar char="•"/>
              <a:defRPr/>
            </a:pPr>
            <a:r>
              <a:rPr lang="en-US" sz="2000" dirty="0">
                <a:solidFill>
                  <a:prstClr val="black"/>
                </a:solidFill>
              </a:rPr>
              <a:t>Show respect.  Use a warm and compassionate manner </a:t>
            </a:r>
          </a:p>
          <a:p>
            <a:pPr marL="342301" indent="-342301" defTabSz="912803">
              <a:spcBef>
                <a:spcPts val="300"/>
              </a:spcBef>
              <a:buFont typeface="Arial" panose="020B0604020202020204" pitchFamily="34" charset="0"/>
              <a:buChar char="•"/>
              <a:defRPr/>
            </a:pPr>
            <a:r>
              <a:rPr lang="en-US" sz="2000" dirty="0">
                <a:solidFill>
                  <a:prstClr val="black"/>
                </a:solidFill>
              </a:rPr>
              <a:t>Have clear signage and create a predictable environment and structure</a:t>
            </a:r>
          </a:p>
          <a:p>
            <a:pPr marL="342301" indent="-342301" defTabSz="912803">
              <a:spcBef>
                <a:spcPts val="300"/>
              </a:spcBef>
              <a:buFont typeface="Arial" panose="020B0604020202020204" pitchFamily="34" charset="0"/>
              <a:buChar char="•"/>
              <a:defRPr/>
            </a:pPr>
            <a:r>
              <a:rPr lang="en-US" sz="2000" dirty="0">
                <a:solidFill>
                  <a:prstClr val="black"/>
                </a:solidFill>
              </a:rPr>
              <a:t>Take time to familiarize the person with the physical environment.</a:t>
            </a:r>
          </a:p>
          <a:p>
            <a:pPr marL="342301" indent="-342301" defTabSz="912803">
              <a:spcBef>
                <a:spcPts val="300"/>
              </a:spcBef>
              <a:buFont typeface="Arial" panose="020B0604020202020204" pitchFamily="34" charset="0"/>
              <a:buChar char="•"/>
              <a:defRPr/>
            </a:pPr>
            <a:r>
              <a:rPr lang="en-US" sz="2000" dirty="0">
                <a:cs typeface="Arial" pitchFamily="34" charset="0"/>
              </a:rPr>
              <a:t>Allow the person to decide where to sit in the room</a:t>
            </a:r>
          </a:p>
          <a:p>
            <a:pPr marL="342301" indent="-342301" defTabSz="912803">
              <a:spcBef>
                <a:spcPts val="300"/>
              </a:spcBef>
              <a:buFont typeface="Arial" panose="020B0604020202020204" pitchFamily="34" charset="0"/>
              <a:buChar char="•"/>
              <a:defRPr/>
            </a:pPr>
            <a:r>
              <a:rPr lang="en-US" sz="2000" dirty="0">
                <a:solidFill>
                  <a:prstClr val="black"/>
                </a:solidFill>
              </a:rPr>
              <a:t>Ask about comfort level with environment (lighting, temperature, sounds, etc.).</a:t>
            </a:r>
          </a:p>
          <a:p>
            <a:pPr marL="342301" indent="-342301" defTabSz="912803">
              <a:spcBef>
                <a:spcPts val="300"/>
              </a:spcBef>
              <a:buFont typeface="Arial" panose="020B0604020202020204" pitchFamily="34" charset="0"/>
              <a:buChar char="•"/>
              <a:defRPr/>
            </a:pPr>
            <a:r>
              <a:rPr lang="en-US" sz="2000" dirty="0">
                <a:cs typeface="Arial" pitchFamily="34" charset="0"/>
              </a:rPr>
              <a:t>Explain rationale for procedure/process and obtain consent</a:t>
            </a:r>
          </a:p>
          <a:p>
            <a:pPr marL="342301" indent="-342301" defTabSz="912803">
              <a:spcBef>
                <a:spcPts val="300"/>
              </a:spcBef>
              <a:buFont typeface="Arial" panose="020B0604020202020204" pitchFamily="34" charset="0"/>
              <a:buChar char="•"/>
              <a:defRPr/>
            </a:pPr>
            <a:r>
              <a:rPr lang="en-US" sz="2000" dirty="0">
                <a:cs typeface="Arial" pitchFamily="34" charset="0"/>
              </a:rPr>
              <a:t>Ask before you touch someone</a:t>
            </a:r>
          </a:p>
          <a:p>
            <a:pPr marL="342301" indent="-342301" defTabSz="912803">
              <a:spcBef>
                <a:spcPts val="300"/>
              </a:spcBef>
              <a:buFont typeface="Arial" panose="020B0604020202020204" pitchFamily="34" charset="0"/>
              <a:buChar char="•"/>
              <a:defRPr/>
            </a:pPr>
            <a:r>
              <a:rPr lang="en-US" sz="2000" dirty="0">
                <a:cs typeface="Arial" pitchFamily="34" charset="0"/>
              </a:rPr>
              <a:t>Provide as much choice as possible with limits provided and use collaborative problem solving</a:t>
            </a:r>
          </a:p>
          <a:p>
            <a:pPr marL="342301" indent="-342301" defTabSz="912803">
              <a:spcBef>
                <a:spcPts val="300"/>
              </a:spcBef>
              <a:buFont typeface="Arial" panose="020B0604020202020204" pitchFamily="34" charset="0"/>
              <a:buChar char="•"/>
              <a:defRPr/>
            </a:pPr>
            <a:r>
              <a:rPr lang="en-US" sz="2000" dirty="0">
                <a:cs typeface="Arial" pitchFamily="34" charset="0"/>
              </a:rPr>
              <a:t>Have clear and consistent expectations/rules  for managing behavior</a:t>
            </a:r>
          </a:p>
          <a:p>
            <a:pPr marL="342301" indent="-342301" defTabSz="912803">
              <a:spcBef>
                <a:spcPts val="300"/>
              </a:spcBef>
              <a:buFont typeface="Arial" panose="020B0604020202020204" pitchFamily="34" charset="0"/>
              <a:buChar char="•"/>
              <a:defRPr/>
            </a:pPr>
            <a:r>
              <a:rPr lang="en-US" sz="2000" dirty="0">
                <a:solidFill>
                  <a:prstClr val="black"/>
                </a:solidFill>
              </a:rPr>
              <a:t>For medical appointments, meet with the person </a:t>
            </a:r>
            <a:r>
              <a:rPr lang="en-US" sz="2000" i="1" dirty="0">
                <a:solidFill>
                  <a:prstClr val="black"/>
                </a:solidFill>
              </a:rPr>
              <a:t>before</a:t>
            </a:r>
            <a:r>
              <a:rPr lang="en-US" sz="2000" dirty="0">
                <a:solidFill>
                  <a:prstClr val="black"/>
                </a:solidFill>
              </a:rPr>
              <a:t> they disrobe and ask the person to disrobe only when necessary.</a:t>
            </a:r>
          </a:p>
          <a:p>
            <a:pPr marL="342301" indent="-342301" defTabSz="912803">
              <a:spcBef>
                <a:spcPts val="300"/>
              </a:spcBef>
              <a:buFont typeface="Arial" panose="020B0604020202020204" pitchFamily="34" charset="0"/>
              <a:buChar char="•"/>
              <a:defRPr/>
            </a:pPr>
            <a:r>
              <a:rPr lang="en-US" sz="2000" dirty="0"/>
              <a:t>Support creation of self-care plan to address triggers (identify potential triggers and coping strategies)</a:t>
            </a:r>
          </a:p>
          <a:p>
            <a:pPr marL="342301" indent="-342301" eaLnBrk="1" hangingPunct="1">
              <a:lnSpc>
                <a:spcPct val="90000"/>
              </a:lnSpc>
              <a:buFont typeface="Arial" panose="020B0604020202020204" pitchFamily="34" charset="0"/>
              <a:buChar char="•"/>
              <a:defRPr/>
            </a:pPr>
            <a:r>
              <a:rPr lang="en-US" sz="2000" dirty="0"/>
              <a:t>Create comfort rooms</a:t>
            </a:r>
          </a:p>
          <a:p>
            <a:pPr marL="342301" indent="-342301" eaLnBrk="1" hangingPunct="1">
              <a:lnSpc>
                <a:spcPct val="90000"/>
              </a:lnSpc>
              <a:buFont typeface="Arial" panose="020B0604020202020204" pitchFamily="34" charset="0"/>
              <a:buChar char="•"/>
              <a:defRPr/>
            </a:pPr>
            <a:r>
              <a:rPr lang="en-US" sz="2000" dirty="0"/>
              <a:t>Reduce bullying and harassment </a:t>
            </a:r>
          </a:p>
          <a:p>
            <a:pPr marL="342301" indent="-342301" eaLnBrk="1" hangingPunct="1">
              <a:lnSpc>
                <a:spcPct val="90000"/>
              </a:lnSpc>
              <a:buFont typeface="Arial" panose="020B0604020202020204" pitchFamily="34" charset="0"/>
              <a:buChar char="•"/>
              <a:defRPr/>
            </a:pPr>
            <a:r>
              <a:rPr lang="en-US" sz="2000" dirty="0"/>
              <a:t>Use seclusion/restraint only as a last resort</a:t>
            </a:r>
          </a:p>
        </p:txBody>
      </p:sp>
      <p:sp>
        <p:nvSpPr>
          <p:cNvPr id="8" name="Slide Number Placeholder 7"/>
          <p:cNvSpPr>
            <a:spLocks noGrp="1"/>
          </p:cNvSpPr>
          <p:nvPr>
            <p:ph type="sldNum" sz="quarter" idx="13"/>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B8A8C8-C21F-4256-A567-449B6E97F9F1}"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9" name="Date Placeholder 8"/>
          <p:cNvSpPr>
            <a:spLocks noGrp="1"/>
          </p:cNvSpPr>
          <p:nvPr>
            <p:ph type="dt" idx="14"/>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charset="0"/>
                <a:ea typeface="+mn-ea"/>
                <a:cs typeface="+mn-cs"/>
              </a:rPr>
              <a:t>June 2022</a:t>
            </a:r>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10" name="Footer Placeholder 9"/>
          <p:cNvSpPr>
            <a:spLocks noGrp="1"/>
          </p:cNvSpPr>
          <p:nvPr>
            <p:ph type="ftr" sz="quarter" idx="15"/>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charset="0"/>
                <a:ea typeface="+mn-ea"/>
                <a:cs typeface="+mn-cs"/>
              </a:rPr>
              <a:t>Center for Trauma Informed Innovation University Health</a:t>
            </a:r>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4" name="Header Placeholder 3"/>
          <p:cNvSpPr>
            <a:spLocks noGrp="1"/>
          </p:cNvSpPr>
          <p:nvPr>
            <p:ph type="hdr" sz="quarter" idx="16"/>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charset="0"/>
                <a:ea typeface="+mn-ea"/>
                <a:cs typeface="+mn-cs"/>
              </a:rPr>
              <a:t>Building Resilient, Trauma Informed Cultures</a:t>
            </a:r>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177000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a:t>TIC Orientation for CIT</a:t>
            </a:r>
            <a:endParaRPr lang="en-US" dirty="0"/>
          </a:p>
        </p:txBody>
      </p:sp>
      <p:sp>
        <p:nvSpPr>
          <p:cNvPr id="5" name="Date Placeholder 4"/>
          <p:cNvSpPr>
            <a:spLocks noGrp="1"/>
          </p:cNvSpPr>
          <p:nvPr>
            <p:ph type="dt" idx="11"/>
          </p:nvPr>
        </p:nvSpPr>
        <p:spPr/>
        <p:txBody>
          <a:bodyPr/>
          <a:lstStyle/>
          <a:p>
            <a:pPr>
              <a:defRPr/>
            </a:pPr>
            <a:r>
              <a:rPr lang="en-US"/>
              <a:t>2022</a:t>
            </a:r>
            <a:endParaRPr lang="en-US" dirty="0"/>
          </a:p>
        </p:txBody>
      </p:sp>
      <p:sp>
        <p:nvSpPr>
          <p:cNvPr id="6" name="Footer Placeholder 5"/>
          <p:cNvSpPr>
            <a:spLocks noGrp="1"/>
          </p:cNvSpPr>
          <p:nvPr>
            <p:ph type="ftr" sz="quarter" idx="12"/>
          </p:nvPr>
        </p:nvSpPr>
        <p:spPr/>
        <p:txBody>
          <a:bodyPr/>
          <a:lstStyle/>
          <a:p>
            <a:pPr>
              <a:defRPr/>
            </a:pPr>
            <a:r>
              <a:rPr lang="en-US"/>
              <a:t>Center for Trauma Informed Innovation | University Health</a:t>
            </a:r>
            <a:endParaRPr lang="en-US" dirty="0"/>
          </a:p>
        </p:txBody>
      </p:sp>
      <p:sp>
        <p:nvSpPr>
          <p:cNvPr id="7" name="Slide Number Placeholder 6"/>
          <p:cNvSpPr>
            <a:spLocks noGrp="1"/>
          </p:cNvSpPr>
          <p:nvPr>
            <p:ph type="sldNum" sz="quarter" idx="13"/>
          </p:nvPr>
        </p:nvSpPr>
        <p:spPr/>
        <p:txBody>
          <a:bodyPr/>
          <a:lstStyle/>
          <a:p>
            <a:pPr>
              <a:defRPr/>
            </a:pPr>
            <a:fld id="{0AB8A8C8-C21F-4256-A567-449B6E97F9F1}" type="slidenum">
              <a:rPr lang="en-US" smtClean="0"/>
              <a:pPr>
                <a:defRPr/>
              </a:pPr>
              <a:t>29</a:t>
            </a:fld>
            <a:endParaRPr lang="en-US" dirty="0"/>
          </a:p>
        </p:txBody>
      </p:sp>
    </p:spTree>
    <p:extLst>
      <p:ext uri="{BB962C8B-B14F-4D97-AF65-F5344CB8AC3E}">
        <p14:creationId xmlns:p14="http://schemas.microsoft.com/office/powerpoint/2010/main" val="29641507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800" dirty="0"/>
              <a:t>Valuing the relationships that we establish with others and being mindful of our own practices (i.e. our behaviors, responses, honoring our word, our follow through)</a:t>
            </a:r>
            <a:r>
              <a:rPr lang="en-US" sz="1800" baseline="0" dirty="0"/>
              <a:t> </a:t>
            </a:r>
            <a:r>
              <a:rPr lang="en-US" sz="1800" dirty="0"/>
              <a:t>helps to develop trust.</a:t>
            </a:r>
          </a:p>
          <a:p>
            <a:endParaRPr lang="en-US" sz="1800" dirty="0"/>
          </a:p>
          <a:p>
            <a:r>
              <a:rPr lang="en-US" sz="1800" dirty="0"/>
              <a:t>As we work to develop trust, our implicit and explicit power is extremely impactful and can either help to build or destroy trust. </a:t>
            </a:r>
          </a:p>
          <a:p>
            <a:r>
              <a:rPr lang="en-US" sz="1800" dirty="0"/>
              <a:t>(explicit</a:t>
            </a:r>
            <a:r>
              <a:rPr lang="en-US" sz="1800" baseline="0" dirty="0"/>
              <a:t> power=the power derived from title/role/position, usually obvious due to rankings, </a:t>
            </a:r>
            <a:r>
              <a:rPr lang="en-US" sz="1800" baseline="0" dirty="0" err="1"/>
              <a:t>etc</a:t>
            </a:r>
            <a:r>
              <a:rPr lang="en-US" sz="1800" baseline="0" dirty="0"/>
              <a:t>; implicit power=power that is subtle, unspoken, and is more about </a:t>
            </a:r>
            <a:r>
              <a:rPr lang="en-US" sz="1800" i="1" baseline="0" dirty="0"/>
              <a:t>perception</a:t>
            </a:r>
            <a:r>
              <a:rPr lang="en-US" sz="1800" i="0" baseline="0" dirty="0"/>
              <a:t> of who has control/power over another)</a:t>
            </a:r>
            <a:endParaRPr lang="en-US" sz="1800" dirty="0"/>
          </a:p>
          <a:p>
            <a:endParaRPr lang="en-US" sz="1800" dirty="0"/>
          </a:p>
          <a:p>
            <a:r>
              <a:rPr lang="en-US" sz="1800" dirty="0"/>
              <a:t>We each make decisions every day that are influenced by our biases. When</a:t>
            </a:r>
            <a:r>
              <a:rPr lang="en-US" sz="1800" baseline="0" dirty="0"/>
              <a:t> we acknowledge that we see things through our particular, unique lens, and then take steps to show our respect a different perspective, we are more likely to foster trustworthiness. </a:t>
            </a:r>
          </a:p>
          <a:p>
            <a:endParaRPr lang="en-US" sz="1800" baseline="0" dirty="0"/>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the person how you can help them</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Listen to understand the perspective and experience of the person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the person what to expect and how long it will take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Explain all instructions in terms the person can understand</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Do what you say you are going to do; apologize if you are not able to or if you made a mistake</a:t>
            </a:r>
          </a:p>
          <a:p>
            <a:endParaRPr lang="en-US" sz="1800" baseline="0" dirty="0"/>
          </a:p>
          <a:p>
            <a:endParaRPr lang="en-US" sz="1800" baseline="0" dirty="0"/>
          </a:p>
          <a:p>
            <a:r>
              <a:rPr lang="en-US" sz="1800" dirty="0"/>
              <a:t>Where do</a:t>
            </a:r>
            <a:r>
              <a:rPr lang="en-US" sz="1800" baseline="0" dirty="0"/>
              <a:t> you see this being relevant in your work</a:t>
            </a:r>
            <a:r>
              <a:rPr lang="en-US" sz="1800" dirty="0"/>
              <a:t>? Where is</a:t>
            </a:r>
            <a:r>
              <a:rPr lang="en-US" sz="1800" baseline="0" dirty="0"/>
              <a:t> an opportunity for improvement?</a:t>
            </a:r>
            <a:endParaRPr lang="en-US" sz="1800" dirty="0"/>
          </a:p>
        </p:txBody>
      </p:sp>
      <p:sp>
        <p:nvSpPr>
          <p:cNvPr id="4" name="Date Placeholder 3"/>
          <p:cNvSpPr>
            <a:spLocks noGrp="1"/>
          </p:cNvSpPr>
          <p:nvPr>
            <p:ph type="dt"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charset="0"/>
                <a:ea typeface="+mn-ea"/>
                <a:cs typeface="+mn-cs"/>
              </a:rPr>
              <a:t>June 2022</a:t>
            </a:r>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charset="0"/>
                <a:ea typeface="+mn-ea"/>
                <a:cs typeface="+mn-cs"/>
              </a:rPr>
              <a:t>Center for Trauma Informed Innovation University Health</a:t>
            </a:r>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7" name="Header Placeholder 6"/>
          <p:cNvSpPr>
            <a:spLocks noGrp="1"/>
          </p:cNvSpPr>
          <p:nvPr>
            <p:ph type="hdr" sz="quarter"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charset="0"/>
                <a:ea typeface="+mn-ea"/>
                <a:cs typeface="+mn-cs"/>
              </a:rPr>
              <a:t>Building Resilient, Trauma Informed Cultures</a:t>
            </a:r>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1628813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a:t>TIC Orientation for CIT</a:t>
            </a:r>
            <a:endParaRPr lang="en-US" dirty="0"/>
          </a:p>
        </p:txBody>
      </p:sp>
      <p:sp>
        <p:nvSpPr>
          <p:cNvPr id="5" name="Date Placeholder 4"/>
          <p:cNvSpPr>
            <a:spLocks noGrp="1"/>
          </p:cNvSpPr>
          <p:nvPr>
            <p:ph type="dt" idx="11"/>
          </p:nvPr>
        </p:nvSpPr>
        <p:spPr/>
        <p:txBody>
          <a:bodyPr/>
          <a:lstStyle/>
          <a:p>
            <a:pPr>
              <a:defRPr/>
            </a:pPr>
            <a:r>
              <a:rPr lang="en-US"/>
              <a:t>2022</a:t>
            </a:r>
            <a:endParaRPr lang="en-US" dirty="0"/>
          </a:p>
        </p:txBody>
      </p:sp>
      <p:sp>
        <p:nvSpPr>
          <p:cNvPr id="6" name="Footer Placeholder 5"/>
          <p:cNvSpPr>
            <a:spLocks noGrp="1"/>
          </p:cNvSpPr>
          <p:nvPr>
            <p:ph type="ftr" sz="quarter" idx="12"/>
          </p:nvPr>
        </p:nvSpPr>
        <p:spPr/>
        <p:txBody>
          <a:bodyPr/>
          <a:lstStyle/>
          <a:p>
            <a:pPr>
              <a:defRPr/>
            </a:pPr>
            <a:r>
              <a:rPr lang="en-US"/>
              <a:t>Center for Trauma Informed Innovation | University Health</a:t>
            </a:r>
            <a:endParaRPr lang="en-US" dirty="0"/>
          </a:p>
        </p:txBody>
      </p:sp>
      <p:sp>
        <p:nvSpPr>
          <p:cNvPr id="7" name="Slide Number Placeholder 6"/>
          <p:cNvSpPr>
            <a:spLocks noGrp="1"/>
          </p:cNvSpPr>
          <p:nvPr>
            <p:ph type="sldNum" sz="quarter" idx="13"/>
          </p:nvPr>
        </p:nvSpPr>
        <p:spPr/>
        <p:txBody>
          <a:bodyPr/>
          <a:lstStyle/>
          <a:p>
            <a:pPr>
              <a:defRPr/>
            </a:pPr>
            <a:fld id="{0AB8A8C8-C21F-4256-A567-449B6E97F9F1}" type="slidenum">
              <a:rPr lang="en-US" smtClean="0"/>
              <a:pPr>
                <a:defRPr/>
              </a:pPr>
              <a:t>31</a:t>
            </a:fld>
            <a:endParaRPr lang="en-US" dirty="0"/>
          </a:p>
        </p:txBody>
      </p:sp>
    </p:spTree>
    <p:extLst>
      <p:ext uri="{BB962C8B-B14F-4D97-AF65-F5344CB8AC3E}">
        <p14:creationId xmlns:p14="http://schemas.microsoft.com/office/powerpoint/2010/main" val="37544872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en-US" sz="1800" dirty="0"/>
              <a:t>Trauma by its very nature robs us of choices and our sense of personal power. Returning these to individuals who have experienced trauma has a profound effect on their healing, their confidence, and their belief that they can move through the world as their best selves. </a:t>
            </a:r>
          </a:p>
          <a:p>
            <a:endParaRPr lang="en-US" sz="1800" dirty="0"/>
          </a:p>
          <a:p>
            <a:r>
              <a:rPr lang="en-US" sz="1800" dirty="0"/>
              <a:t>An important</a:t>
            </a:r>
            <a:r>
              <a:rPr lang="en-US" sz="1800" baseline="0" dirty="0"/>
              <a:t> reminder about choice: it can be more difficult to make a thought-out choice when in the stress response. Too many choices, or choices when there is no one good or right answer, can be overwhelming for someone who is in their stress response. And, if the power dynamic influences how someone thinks they should respond, it is not an authentic choice.</a:t>
            </a:r>
            <a:endParaRPr lang="en-US" sz="1800" dirty="0"/>
          </a:p>
          <a:p>
            <a:endParaRPr lang="en-US" sz="1800" dirty="0"/>
          </a:p>
          <a:p>
            <a:r>
              <a:rPr lang="en-US" sz="1800" dirty="0"/>
              <a:t>Honor and give space for VOICE</a:t>
            </a:r>
          </a:p>
          <a:p>
            <a:endParaRPr lang="en-US" sz="1800" dirty="0"/>
          </a:p>
          <a:p>
            <a:r>
              <a:rPr lang="en-US" sz="1800" dirty="0"/>
              <a:t>Peer support is one way to honor the VOICE of those we serve</a:t>
            </a:r>
          </a:p>
          <a:p>
            <a:endParaRPr lang="en-US" sz="1800" dirty="0"/>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Allow the person to decide where to sit or stand in the room</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Give choice for where difficult conversations will be held</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Provide as many choices as you can without compromising safety</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Seek consent and explain rationale for actions and instructions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Make sure you can follow through with choices provided</a:t>
            </a:r>
          </a:p>
          <a:p>
            <a:endParaRPr lang="en-US" sz="1800" dirty="0"/>
          </a:p>
          <a:p>
            <a:r>
              <a:rPr lang="en-US" sz="1800" dirty="0"/>
              <a:t>Brain Storm Choice building activities/ approaches.</a:t>
            </a:r>
          </a:p>
          <a:p>
            <a:r>
              <a:rPr lang="en-US" sz="1800" dirty="0"/>
              <a:t>Ask before you invite others in the room.</a:t>
            </a:r>
          </a:p>
          <a:p>
            <a:r>
              <a:rPr lang="en-US" sz="1800" dirty="0"/>
              <a:t>Ask if you can close the door.</a:t>
            </a:r>
          </a:p>
          <a:p>
            <a:r>
              <a:rPr lang="en-US" sz="1800" dirty="0"/>
              <a:t>Allow the person to decide where to sit.</a:t>
            </a:r>
          </a:p>
          <a:p>
            <a:r>
              <a:rPr lang="en-US" sz="1800" dirty="0"/>
              <a:t>Make room for individual preferences in routine practice.</a:t>
            </a:r>
          </a:p>
          <a:p>
            <a:r>
              <a:rPr lang="en-US" sz="1800" dirty="0"/>
              <a:t>Discover individual preferences in crisis.</a:t>
            </a:r>
          </a:p>
          <a:p>
            <a:r>
              <a:rPr lang="en-US" sz="1800" dirty="0"/>
              <a:t>Take time with the person so they feel genuinely heard.</a:t>
            </a:r>
          </a:p>
          <a:p>
            <a:r>
              <a:rPr lang="en-US" sz="1800" dirty="0"/>
              <a:t>Ask if the person has preferences related to, or has had, difficulty with a particular process or procedure.</a:t>
            </a:r>
          </a:p>
          <a:p>
            <a:r>
              <a:rPr lang="en-US" sz="1800" dirty="0"/>
              <a:t>Ask the person what you should know before you begin.</a:t>
            </a:r>
          </a:p>
          <a:p>
            <a:r>
              <a:rPr lang="en-US" sz="1800" dirty="0"/>
              <a:t>Ask if there is a way you can make things easier for the person.</a:t>
            </a:r>
          </a:p>
          <a:p>
            <a:r>
              <a:rPr lang="en-US" sz="1800" dirty="0"/>
              <a:t>If the person appears to have difficulty with a procedure, ask if there is a way you can help the person relax</a:t>
            </a:r>
          </a:p>
          <a:p>
            <a:r>
              <a:rPr lang="en-US" sz="1800" dirty="0"/>
              <a:t>Pay attention to body cues; many survivors have been conditioned to be passive and defer to authority and so may not disclose distress during a procedure</a:t>
            </a:r>
          </a:p>
          <a:p>
            <a:r>
              <a:rPr lang="en-US" sz="1800" dirty="0"/>
              <a:t>Provide guided opportunities for meaningful participation</a:t>
            </a:r>
          </a:p>
          <a:p>
            <a:r>
              <a:rPr lang="en-US" sz="1800" dirty="0"/>
              <a:t>Build on strengths  and build competency</a:t>
            </a:r>
          </a:p>
        </p:txBody>
      </p:sp>
      <p:sp>
        <p:nvSpPr>
          <p:cNvPr id="4" name="Date Placeholder 3"/>
          <p:cNvSpPr>
            <a:spLocks noGrp="1"/>
          </p:cNvSpPr>
          <p:nvPr>
            <p:ph type="dt"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charset="0"/>
                <a:ea typeface="+mn-ea"/>
                <a:cs typeface="+mn-cs"/>
              </a:rPr>
              <a:t>June 2022</a:t>
            </a:r>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charset="0"/>
                <a:ea typeface="+mn-ea"/>
                <a:cs typeface="+mn-cs"/>
              </a:rPr>
              <a:t>Center for Trauma Informed Innovation University Health</a:t>
            </a:r>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7" name="Header Placeholder 6"/>
          <p:cNvSpPr>
            <a:spLocks noGrp="1"/>
          </p:cNvSpPr>
          <p:nvPr>
            <p:ph type="hdr" sz="quarter"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charset="0"/>
                <a:ea typeface="+mn-ea"/>
                <a:cs typeface="+mn-cs"/>
              </a:rPr>
              <a:t>Building Resilient, Trauma Informed Cultures</a:t>
            </a:r>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6704932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a:t>TIC Orientation for CIT</a:t>
            </a:r>
            <a:endParaRPr lang="en-US" dirty="0"/>
          </a:p>
        </p:txBody>
      </p:sp>
      <p:sp>
        <p:nvSpPr>
          <p:cNvPr id="5" name="Date Placeholder 4"/>
          <p:cNvSpPr>
            <a:spLocks noGrp="1"/>
          </p:cNvSpPr>
          <p:nvPr>
            <p:ph type="dt" idx="11"/>
          </p:nvPr>
        </p:nvSpPr>
        <p:spPr/>
        <p:txBody>
          <a:bodyPr/>
          <a:lstStyle/>
          <a:p>
            <a:pPr>
              <a:defRPr/>
            </a:pPr>
            <a:r>
              <a:rPr lang="en-US"/>
              <a:t>2022</a:t>
            </a:r>
            <a:endParaRPr lang="en-US" dirty="0"/>
          </a:p>
        </p:txBody>
      </p:sp>
      <p:sp>
        <p:nvSpPr>
          <p:cNvPr id="6" name="Footer Placeholder 5"/>
          <p:cNvSpPr>
            <a:spLocks noGrp="1"/>
          </p:cNvSpPr>
          <p:nvPr>
            <p:ph type="ftr" sz="quarter" idx="12"/>
          </p:nvPr>
        </p:nvSpPr>
        <p:spPr/>
        <p:txBody>
          <a:bodyPr/>
          <a:lstStyle/>
          <a:p>
            <a:pPr>
              <a:defRPr/>
            </a:pPr>
            <a:r>
              <a:rPr lang="en-US"/>
              <a:t>Center for Trauma Informed Innovation | University Health</a:t>
            </a:r>
            <a:endParaRPr lang="en-US" dirty="0"/>
          </a:p>
        </p:txBody>
      </p:sp>
      <p:sp>
        <p:nvSpPr>
          <p:cNvPr id="7" name="Slide Number Placeholder 6"/>
          <p:cNvSpPr>
            <a:spLocks noGrp="1"/>
          </p:cNvSpPr>
          <p:nvPr>
            <p:ph type="sldNum" sz="quarter" idx="13"/>
          </p:nvPr>
        </p:nvSpPr>
        <p:spPr/>
        <p:txBody>
          <a:bodyPr/>
          <a:lstStyle/>
          <a:p>
            <a:pPr>
              <a:defRPr/>
            </a:pPr>
            <a:fld id="{0AB8A8C8-C21F-4256-A567-449B6E97F9F1}" type="slidenum">
              <a:rPr lang="en-US" smtClean="0"/>
              <a:pPr>
                <a:defRPr/>
              </a:pPr>
              <a:t>33</a:t>
            </a:fld>
            <a:endParaRPr lang="en-US" dirty="0"/>
          </a:p>
        </p:txBody>
      </p:sp>
    </p:spTree>
    <p:extLst>
      <p:ext uri="{BB962C8B-B14F-4D97-AF65-F5344CB8AC3E}">
        <p14:creationId xmlns:p14="http://schemas.microsoft.com/office/powerpoint/2010/main" val="12147105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800" dirty="0"/>
              <a:t>Regarding collaboration, a TIC seeks the opinions, feedback, and participation of all people in the system.</a:t>
            </a:r>
          </a:p>
          <a:p>
            <a:endParaRPr lang="en-US" sz="1800" baseline="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800" dirty="0"/>
              <a:t>Think</a:t>
            </a:r>
            <a:r>
              <a:rPr lang="en-US" sz="1800" baseline="0" dirty="0"/>
              <a:t> of a puzzle being dumped out on a table. All the pieces are of equal importance. Although different shapes and sizes when connected they come together and share the responsibility of producing an outcome. So it is with the principle of collaboration…</a:t>
            </a:r>
          </a:p>
          <a:p>
            <a:endParaRPr lang="en-US" sz="1800" baseline="0" dirty="0"/>
          </a:p>
          <a:p>
            <a:r>
              <a:rPr lang="en-US" sz="1800" baseline="0" dirty="0"/>
              <a:t>Minimizing the power differential to create space and opportunity for others to share what they have to offer, to share in carrying the responsibility to help the team meet a desired outcome.</a:t>
            </a:r>
          </a:p>
          <a:p>
            <a:endParaRPr lang="en-US" sz="1800" dirty="0"/>
          </a:p>
          <a:p>
            <a:r>
              <a:rPr lang="en-US" sz="1800" dirty="0"/>
              <a:t>“No decision about me without me (or someone who truly represents me)”</a:t>
            </a:r>
          </a:p>
          <a:p>
            <a:endParaRPr lang="en-US" sz="1800" dirty="0"/>
          </a:p>
          <a:p>
            <a:r>
              <a:rPr lang="en-US" sz="1800" dirty="0"/>
              <a:t>Peer support services foster collaboration</a:t>
            </a:r>
          </a:p>
          <a:p>
            <a:endParaRPr lang="en-US" sz="1700" dirty="0"/>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Be open to sharing information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Listen to understand and not necessarily respond or “fix”</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Allow the person to problem-solve independently, offering support when needed</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Provide opportunities to take on leadership roles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Acknowledge individual and shared responsibilities</a:t>
            </a:r>
          </a:p>
        </p:txBody>
      </p:sp>
      <p:sp>
        <p:nvSpPr>
          <p:cNvPr id="4" name="Date Placeholder 3"/>
          <p:cNvSpPr>
            <a:spLocks noGrp="1"/>
          </p:cNvSpPr>
          <p:nvPr>
            <p:ph type="dt"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charset="0"/>
                <a:ea typeface="+mn-ea"/>
                <a:cs typeface="+mn-cs"/>
              </a:rPr>
              <a:t>June 2022</a:t>
            </a:r>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charset="0"/>
                <a:ea typeface="+mn-ea"/>
                <a:cs typeface="+mn-cs"/>
              </a:rPr>
              <a:t>Center for Trauma Informed Innovation University Health</a:t>
            </a:r>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7" name="Header Placeholder 6"/>
          <p:cNvSpPr>
            <a:spLocks noGrp="1"/>
          </p:cNvSpPr>
          <p:nvPr>
            <p:ph type="hdr" sz="quarter"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charset="0"/>
                <a:ea typeface="+mn-ea"/>
                <a:cs typeface="+mn-cs"/>
              </a:rPr>
              <a:t>Building Resilient, Trauma Informed Cultures</a:t>
            </a:r>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3939609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a:t>TIC Orientation for CIT</a:t>
            </a:r>
            <a:endParaRPr lang="en-US" dirty="0"/>
          </a:p>
        </p:txBody>
      </p:sp>
      <p:sp>
        <p:nvSpPr>
          <p:cNvPr id="5" name="Date Placeholder 4"/>
          <p:cNvSpPr>
            <a:spLocks noGrp="1"/>
          </p:cNvSpPr>
          <p:nvPr>
            <p:ph type="dt" idx="11"/>
          </p:nvPr>
        </p:nvSpPr>
        <p:spPr/>
        <p:txBody>
          <a:bodyPr/>
          <a:lstStyle/>
          <a:p>
            <a:pPr>
              <a:defRPr/>
            </a:pPr>
            <a:r>
              <a:rPr lang="en-US"/>
              <a:t>2022</a:t>
            </a:r>
            <a:endParaRPr lang="en-US" dirty="0"/>
          </a:p>
        </p:txBody>
      </p:sp>
      <p:sp>
        <p:nvSpPr>
          <p:cNvPr id="6" name="Footer Placeholder 5"/>
          <p:cNvSpPr>
            <a:spLocks noGrp="1"/>
          </p:cNvSpPr>
          <p:nvPr>
            <p:ph type="ftr" sz="quarter" idx="12"/>
          </p:nvPr>
        </p:nvSpPr>
        <p:spPr/>
        <p:txBody>
          <a:bodyPr/>
          <a:lstStyle/>
          <a:p>
            <a:pPr>
              <a:defRPr/>
            </a:pPr>
            <a:r>
              <a:rPr lang="en-US"/>
              <a:t>Center for Trauma Informed Innovation | University Health</a:t>
            </a:r>
            <a:endParaRPr lang="en-US" dirty="0"/>
          </a:p>
        </p:txBody>
      </p:sp>
      <p:sp>
        <p:nvSpPr>
          <p:cNvPr id="7" name="Slide Number Placeholder 6"/>
          <p:cNvSpPr>
            <a:spLocks noGrp="1"/>
          </p:cNvSpPr>
          <p:nvPr>
            <p:ph type="sldNum" sz="quarter" idx="13"/>
          </p:nvPr>
        </p:nvSpPr>
        <p:spPr/>
        <p:txBody>
          <a:bodyPr/>
          <a:lstStyle/>
          <a:p>
            <a:pPr>
              <a:defRPr/>
            </a:pPr>
            <a:fld id="{0AB8A8C8-C21F-4256-A567-449B6E97F9F1}" type="slidenum">
              <a:rPr lang="en-US" smtClean="0"/>
              <a:pPr>
                <a:defRPr/>
              </a:pPr>
              <a:t>35</a:t>
            </a:fld>
            <a:endParaRPr lang="en-US" dirty="0"/>
          </a:p>
        </p:txBody>
      </p:sp>
    </p:spTree>
    <p:extLst>
      <p:ext uri="{BB962C8B-B14F-4D97-AF65-F5344CB8AC3E}">
        <p14:creationId xmlns:p14="http://schemas.microsoft.com/office/powerpoint/2010/main" val="24484452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lvl="0">
              <a:defRPr/>
            </a:pPr>
            <a:r>
              <a:rPr lang="en-US" sz="1800" dirty="0"/>
              <a:t>Be cautious with this word/idea! It’s often not as much about “giving power” as it is about getting out of the way/removing dominant blockages, so people can use their power. </a:t>
            </a:r>
          </a:p>
          <a:p>
            <a:pPr lvl="0">
              <a:defRPr/>
            </a:pPr>
            <a:endParaRPr lang="en-US" sz="1800" dirty="0"/>
          </a:p>
          <a:p>
            <a:pPr lvl="0">
              <a:defRPr/>
            </a:pPr>
            <a:r>
              <a:rPr lang="en-US" sz="1800" dirty="0"/>
              <a:t>Without</a:t>
            </a:r>
            <a:r>
              <a:rPr lang="en-US" sz="1800" baseline="0" dirty="0"/>
              <a:t> negating the past, r</a:t>
            </a:r>
            <a:r>
              <a:rPr lang="en-US" sz="1800" dirty="0"/>
              <a:t>ecognize strength(s) that one already has and support the further development of those strengths. Support individuals as they strive to reach </a:t>
            </a:r>
            <a:r>
              <a:rPr lang="en-US" sz="1800" u="sng" dirty="0"/>
              <a:t>their</a:t>
            </a:r>
            <a:r>
              <a:rPr lang="en-US" sz="1800" dirty="0"/>
              <a:t> personal best</a:t>
            </a:r>
            <a:r>
              <a:rPr lang="en-US" sz="1800" baseline="0" dirty="0"/>
              <a:t> and create their path forward.</a:t>
            </a:r>
          </a:p>
          <a:p>
            <a:pPr lvl="0">
              <a:defRPr/>
            </a:pPr>
            <a:endParaRPr lang="en-US" sz="1800" dirty="0"/>
          </a:p>
          <a:p>
            <a:pPr lvl="0">
              <a:defRPr/>
            </a:pPr>
            <a:r>
              <a:rPr lang="en-US" sz="1800" dirty="0"/>
              <a:t>Peer support services foster empowerment as well</a:t>
            </a:r>
          </a:p>
          <a:p>
            <a:pPr lvl="0">
              <a:defRPr/>
            </a:pPr>
            <a:endParaRPr lang="en-US" sz="1800" dirty="0"/>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“What happened to you” rather than “What is wrong with you?”</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Pay attention to body cues; many survivors have been conditioned to be passive and defer to authority, so may not disclose distress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Take time with the person so they feel genuinely heard</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Ask the person what they need to meet their goals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Model and build self-confidence, celebrating all accomplishments, large or small</a:t>
            </a:r>
          </a:p>
          <a:p>
            <a:pPr lvl="0">
              <a:defRPr/>
            </a:pPr>
            <a:endParaRPr lang="en-US" sz="1800" dirty="0"/>
          </a:p>
          <a:p>
            <a:pPr lvl="0">
              <a:defRPr/>
            </a:pPr>
            <a:endParaRPr lang="en-US" sz="1800" dirty="0"/>
          </a:p>
          <a:p>
            <a:pPr lvl="0">
              <a:defRPr/>
            </a:pPr>
            <a:r>
              <a:rPr lang="en-US" sz="1800" dirty="0"/>
              <a:t>Where do</a:t>
            </a:r>
            <a:r>
              <a:rPr lang="en-US" sz="1800" baseline="0" dirty="0"/>
              <a:t> you see this being relevant in your work</a:t>
            </a:r>
            <a:r>
              <a:rPr lang="en-US" sz="1800" dirty="0"/>
              <a:t>? Where is</a:t>
            </a:r>
            <a:r>
              <a:rPr lang="en-US" sz="1800" baseline="0" dirty="0"/>
              <a:t> an opportunity for improvement?</a:t>
            </a:r>
            <a:endParaRPr lang="en-US" sz="1800" dirty="0"/>
          </a:p>
        </p:txBody>
      </p:sp>
      <p:sp>
        <p:nvSpPr>
          <p:cNvPr id="4" name="Date Placeholder 3"/>
          <p:cNvSpPr>
            <a:spLocks noGrp="1"/>
          </p:cNvSpPr>
          <p:nvPr>
            <p:ph type="dt"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charset="0"/>
                <a:ea typeface="+mn-ea"/>
                <a:cs typeface="+mn-cs"/>
              </a:rPr>
              <a:t>June 2022</a:t>
            </a:r>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charset="0"/>
                <a:ea typeface="+mn-ea"/>
                <a:cs typeface="+mn-cs"/>
              </a:rPr>
              <a:t>Center for Trauma Informed Innovation University Health</a:t>
            </a:r>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7" name="Header Placeholder 6"/>
          <p:cNvSpPr>
            <a:spLocks noGrp="1"/>
          </p:cNvSpPr>
          <p:nvPr>
            <p:ph type="hdr" sz="quarter"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charset="0"/>
                <a:ea typeface="+mn-ea"/>
                <a:cs typeface="+mn-cs"/>
              </a:rPr>
              <a:t>Building Resilient, Trauma Informed Cultures</a:t>
            </a:r>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1187125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9CF3A1-9863-43A3-B39B-8E6FEFD6E20B}" type="slidenum">
              <a:rPr lang="en-US" smtClean="0"/>
              <a:t>3</a:t>
            </a:fld>
            <a:endParaRPr lang="en-US" dirty="0"/>
          </a:p>
        </p:txBody>
      </p:sp>
    </p:spTree>
    <p:extLst>
      <p:ext uri="{BB962C8B-B14F-4D97-AF65-F5344CB8AC3E}">
        <p14:creationId xmlns:p14="http://schemas.microsoft.com/office/powerpoint/2010/main" val="6775270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a:t>TIC Orientation for CIT</a:t>
            </a:r>
            <a:endParaRPr lang="en-US" dirty="0"/>
          </a:p>
        </p:txBody>
      </p:sp>
      <p:sp>
        <p:nvSpPr>
          <p:cNvPr id="5" name="Date Placeholder 4"/>
          <p:cNvSpPr>
            <a:spLocks noGrp="1"/>
          </p:cNvSpPr>
          <p:nvPr>
            <p:ph type="dt" idx="11"/>
          </p:nvPr>
        </p:nvSpPr>
        <p:spPr/>
        <p:txBody>
          <a:bodyPr/>
          <a:lstStyle/>
          <a:p>
            <a:pPr>
              <a:defRPr/>
            </a:pPr>
            <a:r>
              <a:rPr lang="en-US"/>
              <a:t>2022</a:t>
            </a:r>
            <a:endParaRPr lang="en-US" dirty="0"/>
          </a:p>
        </p:txBody>
      </p:sp>
      <p:sp>
        <p:nvSpPr>
          <p:cNvPr id="6" name="Footer Placeholder 5"/>
          <p:cNvSpPr>
            <a:spLocks noGrp="1"/>
          </p:cNvSpPr>
          <p:nvPr>
            <p:ph type="ftr" sz="quarter" idx="12"/>
          </p:nvPr>
        </p:nvSpPr>
        <p:spPr/>
        <p:txBody>
          <a:bodyPr/>
          <a:lstStyle/>
          <a:p>
            <a:pPr>
              <a:defRPr/>
            </a:pPr>
            <a:r>
              <a:rPr lang="en-US"/>
              <a:t>Center for Trauma Informed Innovation | University Health</a:t>
            </a:r>
            <a:endParaRPr lang="en-US" dirty="0"/>
          </a:p>
        </p:txBody>
      </p:sp>
      <p:sp>
        <p:nvSpPr>
          <p:cNvPr id="7" name="Slide Number Placeholder 6"/>
          <p:cNvSpPr>
            <a:spLocks noGrp="1"/>
          </p:cNvSpPr>
          <p:nvPr>
            <p:ph type="sldNum" sz="quarter" idx="13"/>
          </p:nvPr>
        </p:nvSpPr>
        <p:spPr/>
        <p:txBody>
          <a:bodyPr/>
          <a:lstStyle/>
          <a:p>
            <a:pPr>
              <a:defRPr/>
            </a:pPr>
            <a:fld id="{0AB8A8C8-C21F-4256-A567-449B6E97F9F1}" type="slidenum">
              <a:rPr lang="en-US" smtClean="0"/>
              <a:pPr>
                <a:defRPr/>
              </a:pPr>
              <a:t>37</a:t>
            </a:fld>
            <a:endParaRPr lang="en-US" dirty="0"/>
          </a:p>
        </p:txBody>
      </p:sp>
    </p:spTree>
    <p:extLst>
      <p:ext uri="{BB962C8B-B14F-4D97-AF65-F5344CB8AC3E}">
        <p14:creationId xmlns:p14="http://schemas.microsoft.com/office/powerpoint/2010/main" val="3286502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701675"/>
            <a:ext cx="6194425" cy="3484563"/>
          </a:xfrm>
        </p:spPr>
      </p:sp>
      <p:sp>
        <p:nvSpPr>
          <p:cNvPr id="3" name="Notes Placeholder 2"/>
          <p:cNvSpPr>
            <a:spLocks noGrp="1"/>
          </p:cNvSpPr>
          <p:nvPr>
            <p:ph type="body" idx="1"/>
          </p:nvPr>
        </p:nvSpPr>
        <p:spPr/>
        <p:txBody>
          <a:bodyPr>
            <a:normAutofit/>
          </a:bodyPr>
          <a:lstStyle/>
          <a:p>
            <a:pPr defTabSz="914350">
              <a:defRPr/>
            </a:pPr>
            <a:endParaRPr lang="en-US" sz="1600" dirty="0"/>
          </a:p>
          <a:p>
            <a:endParaRPr lang="en-US" sz="1600" dirty="0"/>
          </a:p>
        </p:txBody>
      </p:sp>
      <p:sp>
        <p:nvSpPr>
          <p:cNvPr id="7" name="Footer Placeholder 6"/>
          <p:cNvSpPr>
            <a:spLocks noGrp="1"/>
          </p:cNvSpPr>
          <p:nvPr>
            <p:ph type="ftr" sz="quarter" idx="2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Center for Trauma Informed Innovation | University Health</a:t>
            </a:r>
          </a:p>
        </p:txBody>
      </p:sp>
      <p:sp>
        <p:nvSpPr>
          <p:cNvPr id="11" name="Slide Number Placeholder 10"/>
          <p:cNvSpPr>
            <a:spLocks noGrp="1"/>
          </p:cNvSpPr>
          <p:nvPr>
            <p:ph type="sldNum" sz="quarter" idx="2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4EA846-1BE9-4191-9DD9-997941176E0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Header Placeholder 3"/>
          <p:cNvSpPr>
            <a:spLocks noGrp="1"/>
          </p:cNvSpPr>
          <p:nvPr>
            <p:ph type="hdr" sz="quarter" idx="23"/>
          </p:nvPr>
        </p:nvSpPr>
        <p:spPr/>
        <p:txBody>
          <a:bodyPr/>
          <a:lstStyle/>
          <a:p>
            <a:pPr>
              <a:defRPr/>
            </a:pPr>
            <a:r>
              <a:rPr lang="en-US"/>
              <a:t>TIC Orientation for CIT</a:t>
            </a:r>
            <a:endParaRPr lang="en-US" dirty="0"/>
          </a:p>
        </p:txBody>
      </p:sp>
      <p:sp>
        <p:nvSpPr>
          <p:cNvPr id="5" name="Date Placeholder 4"/>
          <p:cNvSpPr>
            <a:spLocks noGrp="1"/>
          </p:cNvSpPr>
          <p:nvPr>
            <p:ph type="dt" idx="24"/>
          </p:nvPr>
        </p:nvSpPr>
        <p:spPr/>
        <p:txBody>
          <a:bodyPr/>
          <a:lstStyle/>
          <a:p>
            <a:pPr>
              <a:defRPr/>
            </a:pPr>
            <a:r>
              <a:rPr lang="en-US"/>
              <a:t>2022</a:t>
            </a:r>
            <a:endParaRPr lang="en-US" dirty="0"/>
          </a:p>
        </p:txBody>
      </p:sp>
    </p:spTree>
    <p:extLst>
      <p:ext uri="{BB962C8B-B14F-4D97-AF65-F5344CB8AC3E}">
        <p14:creationId xmlns:p14="http://schemas.microsoft.com/office/powerpoint/2010/main" val="18743426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24000" y="484188"/>
            <a:ext cx="3962400" cy="2230437"/>
          </a:xfrm>
        </p:spPr>
      </p:sp>
      <p:sp>
        <p:nvSpPr>
          <p:cNvPr id="3" name="Notes Placeholder 2"/>
          <p:cNvSpPr>
            <a:spLocks noGrp="1"/>
          </p:cNvSpPr>
          <p:nvPr>
            <p:ph type="body" idx="1"/>
          </p:nvPr>
        </p:nvSpPr>
        <p:spPr>
          <a:xfrm>
            <a:off x="292100" y="2895600"/>
            <a:ext cx="6572250" cy="6019800"/>
          </a:xfrm>
        </p:spPr>
        <p:txBody>
          <a:bodyPr>
            <a:noAutofit/>
          </a:bodyPr>
          <a:lstStyle/>
          <a:p>
            <a:pPr>
              <a:lnSpc>
                <a:spcPct val="110000"/>
              </a:lnSpc>
              <a:spcBef>
                <a:spcPts val="0"/>
              </a:spcBef>
            </a:pPr>
            <a:endParaRPr lang="en-US" sz="1600" dirty="0"/>
          </a:p>
        </p:txBody>
      </p:sp>
      <p:sp>
        <p:nvSpPr>
          <p:cNvPr id="8" name="Footer Placeholder 7"/>
          <p:cNvSpPr>
            <a:spLocks noGrp="1"/>
          </p:cNvSpPr>
          <p:nvPr>
            <p:ph type="ftr" sz="quarter" idx="11"/>
          </p:nvPr>
        </p:nvSpPr>
        <p:spPr/>
        <p:txBody>
          <a:bodyPr/>
          <a:lstStyle/>
          <a:p>
            <a:pPr>
              <a:defRPr/>
            </a:pPr>
            <a:r>
              <a:rPr lang="en-US"/>
              <a:t>Center for Trauma Informed Innovation | University Health</a:t>
            </a:r>
            <a:endParaRPr lang="en-US" dirty="0"/>
          </a:p>
        </p:txBody>
      </p:sp>
      <p:sp>
        <p:nvSpPr>
          <p:cNvPr id="10" name="Slide Number Placeholder 9"/>
          <p:cNvSpPr>
            <a:spLocks noGrp="1"/>
          </p:cNvSpPr>
          <p:nvPr>
            <p:ph type="sldNum" sz="quarter" idx="13"/>
          </p:nvPr>
        </p:nvSpPr>
        <p:spPr/>
        <p:txBody>
          <a:bodyPr/>
          <a:lstStyle/>
          <a:p>
            <a:pPr>
              <a:defRPr/>
            </a:pPr>
            <a:fld id="{0AB8A8C8-C21F-4256-A567-449B6E97F9F1}" type="slidenum">
              <a:rPr lang="en-US" smtClean="0"/>
              <a:pPr>
                <a:defRPr/>
              </a:pPr>
              <a:t>8</a:t>
            </a:fld>
            <a:endParaRPr lang="en-US" dirty="0"/>
          </a:p>
        </p:txBody>
      </p:sp>
      <p:sp>
        <p:nvSpPr>
          <p:cNvPr id="4" name="Header Placeholder 3"/>
          <p:cNvSpPr>
            <a:spLocks noGrp="1"/>
          </p:cNvSpPr>
          <p:nvPr>
            <p:ph type="hdr" sz="quarter" idx="14"/>
          </p:nvPr>
        </p:nvSpPr>
        <p:spPr/>
        <p:txBody>
          <a:bodyPr/>
          <a:lstStyle/>
          <a:p>
            <a:pPr>
              <a:defRPr/>
            </a:pPr>
            <a:r>
              <a:rPr lang="en-US"/>
              <a:t>TIC Orientation for CIT</a:t>
            </a:r>
            <a:endParaRPr lang="en-US" dirty="0"/>
          </a:p>
        </p:txBody>
      </p:sp>
      <p:sp>
        <p:nvSpPr>
          <p:cNvPr id="6" name="Date Placeholder 5"/>
          <p:cNvSpPr>
            <a:spLocks noGrp="1"/>
          </p:cNvSpPr>
          <p:nvPr>
            <p:ph type="dt" idx="15"/>
          </p:nvPr>
        </p:nvSpPr>
        <p:spPr/>
        <p:txBody>
          <a:bodyPr/>
          <a:lstStyle/>
          <a:p>
            <a:pPr>
              <a:defRPr/>
            </a:pPr>
            <a:r>
              <a:rPr lang="en-US"/>
              <a:t>2022</a:t>
            </a:r>
            <a:endParaRPr lang="en-US" dirty="0"/>
          </a:p>
        </p:txBody>
      </p:sp>
    </p:spTree>
    <p:extLst>
      <p:ext uri="{BB962C8B-B14F-4D97-AF65-F5344CB8AC3E}">
        <p14:creationId xmlns:p14="http://schemas.microsoft.com/office/powerpoint/2010/main" val="14114521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700088"/>
            <a:ext cx="6184900" cy="3479800"/>
          </a:xfrm>
        </p:spPr>
      </p:sp>
      <p:sp>
        <p:nvSpPr>
          <p:cNvPr id="3" name="Notes Placeholder 2"/>
          <p:cNvSpPr>
            <a:spLocks noGrp="1"/>
          </p:cNvSpPr>
          <p:nvPr>
            <p:ph type="body" idx="1"/>
          </p:nvPr>
        </p:nvSpPr>
        <p:spPr>
          <a:xfrm>
            <a:off x="291573" y="4409767"/>
            <a:ext cx="6341686" cy="4431869"/>
          </a:xfrm>
        </p:spPr>
        <p:txBody>
          <a:bodyPr>
            <a:normAutofit/>
          </a:bodyPr>
          <a:lstStyle/>
          <a:p>
            <a:pPr>
              <a:spcBef>
                <a:spcPts val="0"/>
              </a:spcBef>
              <a:spcAft>
                <a:spcPts val="1155"/>
              </a:spcAft>
            </a:pPr>
            <a:endParaRPr lang="en-US" b="1" u="sng" dirty="0"/>
          </a:p>
        </p:txBody>
      </p:sp>
      <p:sp>
        <p:nvSpPr>
          <p:cNvPr id="7" name="Slide Number Placeholder 6"/>
          <p:cNvSpPr>
            <a:spLocks noGrp="1"/>
          </p:cNvSpPr>
          <p:nvPr>
            <p:ph type="sldNum" sz="quarter" idx="13"/>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759F29C-6EE1-564D-95F3-2A561A22DA35}"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0303459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xfrm>
            <a:off x="228600" y="4415791"/>
            <a:ext cx="6477000" cy="441417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Autofit/>
          </a:bodyPr>
          <a:lstStyle/>
          <a:p>
            <a:pPr marL="0" marR="0" indent="0" algn="l" defTabSz="914216" rtl="0" eaLnBrk="0" fontAlgn="base" latinLnBrk="0" hangingPunct="0">
              <a:spcBef>
                <a:spcPts val="0"/>
              </a:spcBef>
              <a:spcAft>
                <a:spcPct val="0"/>
              </a:spcAft>
              <a:buClrTx/>
              <a:buSzTx/>
              <a:buFontTx/>
              <a:buNone/>
              <a:tabLst/>
              <a:defRPr/>
            </a:pPr>
            <a:endParaRPr lang="en-US" sz="1800" dirty="0"/>
          </a:p>
        </p:txBody>
      </p:sp>
      <p:sp>
        <p:nvSpPr>
          <p:cNvPr id="2" name="Slide Number Placeholder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B8A8C8-C21F-4256-A567-449B6E97F9F1}"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3" name="Date Placeholder 2"/>
          <p:cNvSpPr>
            <a:spLocks noGrp="1"/>
          </p:cNvSpPr>
          <p:nvPr>
            <p:ph type="dt" idx="1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charset="0"/>
                <a:ea typeface="+mn-ea"/>
                <a:cs typeface="+mn-cs"/>
              </a:rPr>
              <a:t>FY 2020, rev. August 2019</a:t>
            </a:r>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6" name="Footer Placeholder 5"/>
          <p:cNvSpPr>
            <a:spLocks noGrp="1"/>
          </p:cNvSpPr>
          <p:nvPr>
            <p:ph type="ftr" sz="quarter" idx="16"/>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charset="0"/>
                <a:ea typeface="+mn-ea"/>
                <a:cs typeface="+mn-cs"/>
              </a:rPr>
              <a:t>Center for Trauma Informed Innovation</a:t>
            </a:r>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4" name="Header Placeholder 3"/>
          <p:cNvSpPr>
            <a:spLocks noGrp="1"/>
          </p:cNvSpPr>
          <p:nvPr>
            <p:ph type="hdr" sz="quarter" idx="17"/>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charset="0"/>
                <a:ea typeface="+mn-ea"/>
                <a:cs typeface="+mn-cs"/>
              </a:rPr>
              <a:t>TMC Corporate Orientation</a:t>
            </a:r>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7484259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endParaRPr lang="en-US" dirty="0"/>
          </a:p>
        </p:txBody>
      </p:sp>
      <p:sp>
        <p:nvSpPr>
          <p:cNvPr id="4" name="Header Placeholder 3"/>
          <p:cNvSpPr>
            <a:spLocks noGrp="1"/>
          </p:cNvSpPr>
          <p:nvPr>
            <p:ph type="hdr" sz="quarter"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charset="0"/>
                <a:ea typeface="+mn-ea"/>
                <a:cs typeface="+mn-cs"/>
              </a:rPr>
              <a:t>Compassion Without Fatigue</a:t>
            </a:r>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5" name="Date Placeholder 4"/>
          <p:cNvSpPr>
            <a:spLocks noGrp="1"/>
          </p:cNvSpPr>
          <p:nvPr>
            <p:ph type="dt"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charset="0"/>
                <a:ea typeface="+mn-ea"/>
                <a:cs typeface="+mn-cs"/>
              </a:rPr>
              <a:t>2021</a:t>
            </a:r>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6" name="Footer Placeholder 5"/>
          <p:cNvSpPr>
            <a:spLocks noGrp="1"/>
          </p:cNvSpPr>
          <p:nvPr>
            <p:ph type="ftr" sz="quarter" idx="12"/>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charset="0"/>
                <a:ea typeface="+mn-ea"/>
                <a:cs typeface="+mn-cs"/>
              </a:rPr>
              <a:t>Center for Trauma Informed Innovation Truman Medical Centers</a:t>
            </a:r>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B8A8C8-C21F-4256-A567-449B6E97F9F1}"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226521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xfrm>
            <a:off x="361950" y="442913"/>
            <a:ext cx="5994400" cy="3373437"/>
          </a:xfrm>
          <a:ln/>
        </p:spPr>
      </p:sp>
      <p:sp>
        <p:nvSpPr>
          <p:cNvPr id="30723" name="Notes Placeholder 2"/>
          <p:cNvSpPr>
            <a:spLocks noGrp="1"/>
          </p:cNvSpPr>
          <p:nvPr>
            <p:ph type="body" idx="1"/>
          </p:nvPr>
        </p:nvSpPr>
        <p:spPr>
          <a:xfrm>
            <a:off x="361950" y="3910394"/>
            <a:ext cx="5994400" cy="4574420"/>
          </a:xfrm>
          <a:noFill/>
          <a:ln/>
        </p:spPr>
        <p:txBody>
          <a:bodyPr>
            <a:normAutofit/>
          </a:bodyPr>
          <a:lstStyle/>
          <a:p>
            <a:pPr eaLnBrk="1" hangingPunct="1">
              <a:spcBef>
                <a:spcPct val="0"/>
              </a:spcBef>
            </a:pPr>
            <a:endParaRPr lang="en-US" sz="1600" dirty="0"/>
          </a:p>
        </p:txBody>
      </p:sp>
      <p:sp>
        <p:nvSpPr>
          <p:cNvPr id="6" name="Footer Placeholder 5"/>
          <p:cNvSpPr>
            <a:spLocks noGrp="1"/>
          </p:cNvSpPr>
          <p:nvPr>
            <p:ph type="ftr" sz="quarter" idx="11"/>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charset="0"/>
                <a:ea typeface="+mn-ea"/>
                <a:cs typeface="+mn-cs"/>
              </a:rPr>
              <a:t>Center for Trauma Informed Innovation | University Health</a:t>
            </a:r>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8" name="Slide Number Placeholder 7"/>
          <p:cNvSpPr>
            <a:spLocks noGrp="1"/>
          </p:cNvSpPr>
          <p:nvPr>
            <p:ph type="sldNum" sz="quarter" idx="13"/>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B8A8C8-C21F-4256-A567-449B6E97F9F1}"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2" name="Header Placeholder 1"/>
          <p:cNvSpPr>
            <a:spLocks noGrp="1"/>
          </p:cNvSpPr>
          <p:nvPr>
            <p:ph type="hdr" sz="quarter" idx="14"/>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charset="0"/>
                <a:ea typeface="+mn-ea"/>
                <a:cs typeface="+mn-cs"/>
              </a:rPr>
              <a:t>TIC Orientation for CIT</a:t>
            </a:r>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3" name="Date Placeholder 2"/>
          <p:cNvSpPr>
            <a:spLocks noGrp="1"/>
          </p:cNvSpPr>
          <p:nvPr>
            <p:ph type="dt" idx="1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charset="0"/>
                <a:ea typeface="+mn-ea"/>
                <a:cs typeface="+mn-cs"/>
              </a:rPr>
              <a:t>2022</a:t>
            </a:r>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8330489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93725" y="304800"/>
            <a:ext cx="5822950" cy="3276600"/>
          </a:xfrm>
        </p:spPr>
      </p:sp>
      <p:sp>
        <p:nvSpPr>
          <p:cNvPr id="3" name="Notes Placeholder 2"/>
          <p:cNvSpPr>
            <a:spLocks noGrp="1"/>
          </p:cNvSpPr>
          <p:nvPr>
            <p:ph type="body" idx="1"/>
          </p:nvPr>
        </p:nvSpPr>
        <p:spPr>
          <a:xfrm>
            <a:off x="228600" y="3617495"/>
            <a:ext cx="6553200" cy="5334000"/>
          </a:xfrm>
        </p:spPr>
        <p:txBody>
          <a:bodyPr>
            <a:noAutofit/>
          </a:bodyPr>
          <a:lstStyle/>
          <a:p>
            <a:pPr defTabSz="931637">
              <a:defRPr/>
            </a:pPr>
            <a:endParaRPr lang="en-US" sz="1800" b="1" dirty="0"/>
          </a:p>
        </p:txBody>
      </p:sp>
      <p:sp>
        <p:nvSpPr>
          <p:cNvPr id="4" name="Slide Number Placeholder 3"/>
          <p:cNvSpPr>
            <a:spLocks noGrp="1"/>
          </p:cNvSpPr>
          <p:nvPr>
            <p:ph type="sldNum" sz="quarter" idx="16"/>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B8A8C8-C21F-4256-A567-449B6E97F9F1}" type="slidenum">
              <a:rPr kumimoji="0" lang="en-US" sz="13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6" name="Date Placeholder 5"/>
          <p:cNvSpPr>
            <a:spLocks noGrp="1"/>
          </p:cNvSpPr>
          <p:nvPr>
            <p:ph type="dt" idx="19"/>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charset="0"/>
                <a:ea typeface="+mn-ea"/>
                <a:cs typeface="+mn-cs"/>
              </a:rPr>
              <a:t>FY 2020, rev. August 2019</a:t>
            </a:r>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7" name="Footer Placeholder 6"/>
          <p:cNvSpPr>
            <a:spLocks noGrp="1"/>
          </p:cNvSpPr>
          <p:nvPr>
            <p:ph type="ftr" sz="quarter" idx="2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charset="0"/>
                <a:ea typeface="+mn-ea"/>
                <a:cs typeface="+mn-cs"/>
              </a:rPr>
              <a:t>Center for Trauma Informed Innovation</a:t>
            </a:r>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5" name="Header Placeholder 4"/>
          <p:cNvSpPr>
            <a:spLocks noGrp="1"/>
          </p:cNvSpPr>
          <p:nvPr>
            <p:ph type="hdr" sz="quarter" idx="21"/>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Arial" charset="0"/>
                <a:ea typeface="+mn-ea"/>
                <a:cs typeface="+mn-cs"/>
              </a:rPr>
              <a:t>TMC Corporate Orientation</a:t>
            </a:r>
            <a:endParaRPr kumimoji="0" lang="en-US" sz="13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2339494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FFD0B53-4CC4-4932-B3A0-7D5F13F64BB8}" type="datetimeFigureOut">
              <a:rPr lang="en-US" smtClean="0"/>
              <a:t>2/11/2025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06CA3C-4037-450A-A319-7A160367809A}" type="slidenum">
              <a:rPr lang="en-US" smtClean="0"/>
              <a:t>‹#›</a:t>
            </a:fld>
            <a:endParaRPr lang="en-US"/>
          </a:p>
        </p:txBody>
      </p:sp>
    </p:spTree>
    <p:extLst>
      <p:ext uri="{BB962C8B-B14F-4D97-AF65-F5344CB8AC3E}">
        <p14:creationId xmlns:p14="http://schemas.microsoft.com/office/powerpoint/2010/main" val="35686501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FFD0B53-4CC4-4932-B3A0-7D5F13F64BB8}" type="datetimeFigureOut">
              <a:rPr lang="en-US" smtClean="0"/>
              <a:t>2/11/2025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06CA3C-4037-450A-A319-7A160367809A}" type="slidenum">
              <a:rPr lang="en-US" smtClean="0"/>
              <a:t>‹#›</a:t>
            </a:fld>
            <a:endParaRPr lang="en-US"/>
          </a:p>
        </p:txBody>
      </p:sp>
    </p:spTree>
    <p:extLst>
      <p:ext uri="{BB962C8B-B14F-4D97-AF65-F5344CB8AC3E}">
        <p14:creationId xmlns:p14="http://schemas.microsoft.com/office/powerpoint/2010/main" val="16987784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FFD0B53-4CC4-4932-B3A0-7D5F13F64BB8}" type="datetimeFigureOut">
              <a:rPr lang="en-US" smtClean="0"/>
              <a:t>2/11/2025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06CA3C-4037-450A-A319-7A160367809A}"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7572428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FFD0B53-4CC4-4932-B3A0-7D5F13F64BB8}" type="datetimeFigureOut">
              <a:rPr lang="en-US" smtClean="0"/>
              <a:t>2/11/2025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06CA3C-4037-450A-A319-7A160367809A}" type="slidenum">
              <a:rPr lang="en-US" smtClean="0"/>
              <a:t>‹#›</a:t>
            </a:fld>
            <a:endParaRPr lang="en-US"/>
          </a:p>
        </p:txBody>
      </p:sp>
    </p:spTree>
    <p:extLst>
      <p:ext uri="{BB962C8B-B14F-4D97-AF65-F5344CB8AC3E}">
        <p14:creationId xmlns:p14="http://schemas.microsoft.com/office/powerpoint/2010/main" val="34686480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FFD0B53-4CC4-4932-B3A0-7D5F13F64BB8}" type="datetimeFigureOut">
              <a:rPr lang="en-US" smtClean="0"/>
              <a:t>2/11/2025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06CA3C-4037-450A-A319-7A160367809A}"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414020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FFD0B53-4CC4-4932-B3A0-7D5F13F64BB8}" type="datetimeFigureOut">
              <a:rPr lang="en-US" smtClean="0"/>
              <a:t>2/11/2025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06CA3C-4037-450A-A319-7A160367809A}" type="slidenum">
              <a:rPr lang="en-US" smtClean="0"/>
              <a:t>‹#›</a:t>
            </a:fld>
            <a:endParaRPr lang="en-US"/>
          </a:p>
        </p:txBody>
      </p:sp>
    </p:spTree>
    <p:extLst>
      <p:ext uri="{BB962C8B-B14F-4D97-AF65-F5344CB8AC3E}">
        <p14:creationId xmlns:p14="http://schemas.microsoft.com/office/powerpoint/2010/main" val="21004698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FFD0B53-4CC4-4932-B3A0-7D5F13F64BB8}" type="datetimeFigureOut">
              <a:rPr lang="en-US" smtClean="0"/>
              <a:t>2/11/2025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06CA3C-4037-450A-A319-7A160367809A}" type="slidenum">
              <a:rPr lang="en-US" smtClean="0"/>
              <a:t>‹#›</a:t>
            </a:fld>
            <a:endParaRPr lang="en-US"/>
          </a:p>
        </p:txBody>
      </p:sp>
    </p:spTree>
    <p:extLst>
      <p:ext uri="{BB962C8B-B14F-4D97-AF65-F5344CB8AC3E}">
        <p14:creationId xmlns:p14="http://schemas.microsoft.com/office/powerpoint/2010/main" val="11800133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FFD0B53-4CC4-4932-B3A0-7D5F13F64BB8}" type="datetimeFigureOut">
              <a:rPr lang="en-US" smtClean="0"/>
              <a:t>2/11/2025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06CA3C-4037-450A-A319-7A160367809A}" type="slidenum">
              <a:rPr lang="en-US" smtClean="0"/>
              <a:t>‹#›</a:t>
            </a:fld>
            <a:endParaRPr lang="en-US"/>
          </a:p>
        </p:txBody>
      </p:sp>
    </p:spTree>
    <p:extLst>
      <p:ext uri="{BB962C8B-B14F-4D97-AF65-F5344CB8AC3E}">
        <p14:creationId xmlns:p14="http://schemas.microsoft.com/office/powerpoint/2010/main" val="42292899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Supporting slide 1">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4563868"/>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1_Picture with Caption">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2786114-9098-435A-92ED-EB5C60A8594F}"/>
              </a:ext>
            </a:extLst>
          </p:cNvPr>
          <p:cNvSpPr/>
          <p:nvPr userDrawn="1"/>
        </p:nvSpPr>
        <p:spPr>
          <a:xfrm>
            <a:off x="360000" y="360000"/>
            <a:ext cx="11473200" cy="6138000"/>
          </a:xfrm>
          <a:prstGeom prst="rect">
            <a:avLst/>
          </a:prstGeom>
          <a:solidFill>
            <a:schemeClr val="bg1">
              <a:lumMod val="95000"/>
            </a:schemeClr>
          </a:soli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623677EC-F535-460C-B8F2-2DE379673467}"/>
              </a:ext>
            </a:extLst>
          </p:cNvPr>
          <p:cNvSpPr/>
          <p:nvPr/>
        </p:nvSpPr>
        <p:spPr>
          <a:xfrm>
            <a:off x="7538301" y="359999"/>
            <a:ext cx="4294899" cy="61380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33C0D9D9-BD9E-4496-B006-48F8564772EA}"/>
              </a:ext>
            </a:extLst>
          </p:cNvPr>
          <p:cNvSpPr/>
          <p:nvPr/>
        </p:nvSpPr>
        <p:spPr>
          <a:xfrm>
            <a:off x="7180411" y="711624"/>
            <a:ext cx="4294899" cy="53820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27B97580-930D-4D78-B1CF-B3362065422C}"/>
              </a:ext>
            </a:extLst>
          </p:cNvPr>
          <p:cNvSpPr/>
          <p:nvPr/>
        </p:nvSpPr>
        <p:spPr>
          <a:xfrm flipH="1">
            <a:off x="7538301" y="724153"/>
            <a:ext cx="357889" cy="357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0F7CCE60-6E08-4CDE-B013-9C636A46C8A2}"/>
              </a:ext>
            </a:extLst>
          </p:cNvPr>
          <p:cNvSpPr/>
          <p:nvPr/>
        </p:nvSpPr>
        <p:spPr>
          <a:xfrm flipH="1">
            <a:off x="7538301" y="5739959"/>
            <a:ext cx="357889" cy="3578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9C9B2250-3DBA-4931-BA35-E001AF48DACB}"/>
              </a:ext>
            </a:extLst>
          </p:cNvPr>
          <p:cNvSpPr/>
          <p:nvPr/>
        </p:nvSpPr>
        <p:spPr>
          <a:xfrm>
            <a:off x="6817676" y="4469671"/>
            <a:ext cx="720624" cy="2028329"/>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4C4AC3B-AEEF-47EF-9226-CF64AC78260D}"/>
              </a:ext>
            </a:extLst>
          </p:cNvPr>
          <p:cNvSpPr>
            <a:spLocks noGrp="1"/>
          </p:cNvSpPr>
          <p:nvPr userDrawn="1">
            <p:ph type="ctrTitle"/>
          </p:nvPr>
        </p:nvSpPr>
        <p:spPr>
          <a:xfrm>
            <a:off x="7871790" y="2042319"/>
            <a:ext cx="3168000" cy="2387600"/>
          </a:xfrm>
        </p:spPr>
        <p:txBody>
          <a:bodyPr lIns="0" tIns="0" rIns="0" bIns="0" anchor="b">
            <a:normAutofit/>
          </a:bodyPr>
          <a:lstStyle>
            <a:lvl1pPr algn="ctr">
              <a:lnSpc>
                <a:spcPct val="80000"/>
              </a:lnSpc>
              <a:defRPr sz="48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FA6BF959-E47C-478B-BD16-0D4D033531B8}"/>
              </a:ext>
            </a:extLst>
          </p:cNvPr>
          <p:cNvSpPr>
            <a:spLocks noGrp="1"/>
          </p:cNvSpPr>
          <p:nvPr userDrawn="1">
            <p:ph type="subTitle" idx="1"/>
          </p:nvPr>
        </p:nvSpPr>
        <p:spPr>
          <a:xfrm>
            <a:off x="7871790" y="5166704"/>
            <a:ext cx="3168000" cy="766957"/>
          </a:xfrm>
        </p:spPr>
        <p:txBody>
          <a:bodyPr lIns="0" tIns="0" rIns="0" bIns="0">
            <a:normAutofit/>
          </a:bodyPr>
          <a:lstStyle>
            <a:lvl1pPr marL="0" indent="0" algn="ctr">
              <a:buNone/>
              <a:defRPr sz="2000" i="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7">
            <a:extLst>
              <a:ext uri="{FF2B5EF4-FFF2-40B4-BE49-F238E27FC236}">
                <a16:creationId xmlns:a16="http://schemas.microsoft.com/office/drawing/2014/main" id="{0A85E8A1-43CB-4B51-9B45-2010B5833B02}"/>
              </a:ext>
            </a:extLst>
          </p:cNvPr>
          <p:cNvSpPr>
            <a:spLocks noGrp="1"/>
          </p:cNvSpPr>
          <p:nvPr userDrawn="1">
            <p:ph type="ftr" sz="quarter" idx="10"/>
          </p:nvPr>
        </p:nvSpPr>
        <p:spPr/>
        <p:txBody>
          <a:bodyPr/>
          <a:lstStyle/>
          <a:p>
            <a:endParaRPr lang="en-US" dirty="0"/>
          </a:p>
        </p:txBody>
      </p:sp>
      <p:sp>
        <p:nvSpPr>
          <p:cNvPr id="9" name="Slide Number Placeholder 8">
            <a:extLst>
              <a:ext uri="{FF2B5EF4-FFF2-40B4-BE49-F238E27FC236}">
                <a16:creationId xmlns:a16="http://schemas.microsoft.com/office/drawing/2014/main" id="{A3758FB8-19A9-47B1-8D16-FC78E7E2D1ED}"/>
              </a:ext>
            </a:extLst>
          </p:cNvPr>
          <p:cNvSpPr>
            <a:spLocks noGrp="1"/>
          </p:cNvSpPr>
          <p:nvPr userDrawn="1">
            <p:ph type="sldNum" sz="quarter" idx="11"/>
          </p:nvPr>
        </p:nvSpPr>
        <p:spPr/>
        <p:txBody>
          <a:bodyPr/>
          <a:lstStyle/>
          <a:p>
            <a:fld id="{BA282B3E-4E3B-4D3F-AC29-B6E963F9C7A1}" type="slidenum">
              <a:rPr lang="en-US" smtClean="0"/>
              <a:t>‹#›</a:t>
            </a:fld>
            <a:endParaRPr lang="en-US" dirty="0"/>
          </a:p>
        </p:txBody>
      </p:sp>
      <p:sp>
        <p:nvSpPr>
          <p:cNvPr id="5" name="Picture Placeholder 4">
            <a:extLst>
              <a:ext uri="{FF2B5EF4-FFF2-40B4-BE49-F238E27FC236}">
                <a16:creationId xmlns:a16="http://schemas.microsoft.com/office/drawing/2014/main" id="{8180DC9F-82D9-470B-A264-73E211A439DF}"/>
              </a:ext>
            </a:extLst>
          </p:cNvPr>
          <p:cNvSpPr>
            <a:spLocks noGrp="1"/>
          </p:cNvSpPr>
          <p:nvPr>
            <p:ph type="pic" sz="quarter" idx="12" hasCustomPrompt="1"/>
          </p:nvPr>
        </p:nvSpPr>
        <p:spPr>
          <a:xfrm>
            <a:off x="720000" y="720000"/>
            <a:ext cx="6818300" cy="5382000"/>
          </a:xfrm>
        </p:spPr>
        <p:txBody>
          <a:bodyPr anchor="ctr">
            <a:normAutofit/>
          </a:bodyPr>
          <a:lstStyle>
            <a:lvl1pPr marL="0" indent="0" algn="ctr">
              <a:buNone/>
              <a:defRPr sz="1800" i="1"/>
            </a:lvl1pPr>
          </a:lstStyle>
          <a:p>
            <a:r>
              <a:rPr lang="en-US" dirty="0"/>
              <a:t>Insert Your Picture Here</a:t>
            </a:r>
          </a:p>
        </p:txBody>
      </p:sp>
    </p:spTree>
    <p:extLst>
      <p:ext uri="{BB962C8B-B14F-4D97-AF65-F5344CB8AC3E}">
        <p14:creationId xmlns:p14="http://schemas.microsoft.com/office/powerpoint/2010/main" val="40303435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FFD0B53-4CC4-4932-B3A0-7D5F13F64BB8}" type="datetimeFigureOut">
              <a:rPr lang="en-US" smtClean="0"/>
              <a:t>2/11/2025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06CA3C-4037-450A-A319-7A160367809A}" type="slidenum">
              <a:rPr lang="en-US" smtClean="0"/>
              <a:t>‹#›</a:t>
            </a:fld>
            <a:endParaRPr lang="en-US"/>
          </a:p>
        </p:txBody>
      </p:sp>
    </p:spTree>
    <p:extLst>
      <p:ext uri="{BB962C8B-B14F-4D97-AF65-F5344CB8AC3E}">
        <p14:creationId xmlns:p14="http://schemas.microsoft.com/office/powerpoint/2010/main" val="1691625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FFD0B53-4CC4-4932-B3A0-7D5F13F64BB8}" type="datetimeFigureOut">
              <a:rPr lang="en-US" smtClean="0"/>
              <a:t>2/11/2025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06CA3C-4037-450A-A319-7A160367809A}" type="slidenum">
              <a:rPr lang="en-US" smtClean="0"/>
              <a:t>‹#›</a:t>
            </a:fld>
            <a:endParaRPr lang="en-US"/>
          </a:p>
        </p:txBody>
      </p:sp>
    </p:spTree>
    <p:extLst>
      <p:ext uri="{BB962C8B-B14F-4D97-AF65-F5344CB8AC3E}">
        <p14:creationId xmlns:p14="http://schemas.microsoft.com/office/powerpoint/2010/main" val="34232897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FFD0B53-4CC4-4932-B3A0-7D5F13F64BB8}" type="datetimeFigureOut">
              <a:rPr lang="en-US" smtClean="0"/>
              <a:t>2/11/2025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06CA3C-4037-450A-A319-7A160367809A}" type="slidenum">
              <a:rPr lang="en-US" smtClean="0"/>
              <a:t>‹#›</a:t>
            </a:fld>
            <a:endParaRPr lang="en-US"/>
          </a:p>
        </p:txBody>
      </p:sp>
    </p:spTree>
    <p:extLst>
      <p:ext uri="{BB962C8B-B14F-4D97-AF65-F5344CB8AC3E}">
        <p14:creationId xmlns:p14="http://schemas.microsoft.com/office/powerpoint/2010/main" val="684210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FFD0B53-4CC4-4932-B3A0-7D5F13F64BB8}" type="datetimeFigureOut">
              <a:rPr lang="en-US" smtClean="0"/>
              <a:t>2/11/2025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D06CA3C-4037-450A-A319-7A160367809A}" type="slidenum">
              <a:rPr lang="en-US" smtClean="0"/>
              <a:t>‹#›</a:t>
            </a:fld>
            <a:endParaRPr lang="en-US"/>
          </a:p>
        </p:txBody>
      </p:sp>
    </p:spTree>
    <p:extLst>
      <p:ext uri="{BB962C8B-B14F-4D97-AF65-F5344CB8AC3E}">
        <p14:creationId xmlns:p14="http://schemas.microsoft.com/office/powerpoint/2010/main" val="15834347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FFD0B53-4CC4-4932-B3A0-7D5F13F64BB8}" type="datetimeFigureOut">
              <a:rPr lang="en-US" smtClean="0"/>
              <a:t>2/11/2025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D06CA3C-4037-450A-A319-7A160367809A}" type="slidenum">
              <a:rPr lang="en-US" smtClean="0"/>
              <a:t>‹#›</a:t>
            </a:fld>
            <a:endParaRPr lang="en-US"/>
          </a:p>
        </p:txBody>
      </p:sp>
    </p:spTree>
    <p:extLst>
      <p:ext uri="{BB962C8B-B14F-4D97-AF65-F5344CB8AC3E}">
        <p14:creationId xmlns:p14="http://schemas.microsoft.com/office/powerpoint/2010/main" val="36193643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FD0B53-4CC4-4932-B3A0-7D5F13F64BB8}" type="datetimeFigureOut">
              <a:rPr lang="en-US" smtClean="0"/>
              <a:t>2/11/2025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D06CA3C-4037-450A-A319-7A160367809A}" type="slidenum">
              <a:rPr lang="en-US" smtClean="0"/>
              <a:t>‹#›</a:t>
            </a:fld>
            <a:endParaRPr lang="en-US"/>
          </a:p>
        </p:txBody>
      </p:sp>
    </p:spTree>
    <p:extLst>
      <p:ext uri="{BB962C8B-B14F-4D97-AF65-F5344CB8AC3E}">
        <p14:creationId xmlns:p14="http://schemas.microsoft.com/office/powerpoint/2010/main" val="6948533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FFD0B53-4CC4-4932-B3A0-7D5F13F64BB8}" type="datetimeFigureOut">
              <a:rPr lang="en-US" smtClean="0"/>
              <a:t>2/11/2025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06CA3C-4037-450A-A319-7A160367809A}" type="slidenum">
              <a:rPr lang="en-US" smtClean="0"/>
              <a:t>‹#›</a:t>
            </a:fld>
            <a:endParaRPr lang="en-US"/>
          </a:p>
        </p:txBody>
      </p:sp>
    </p:spTree>
    <p:extLst>
      <p:ext uri="{BB962C8B-B14F-4D97-AF65-F5344CB8AC3E}">
        <p14:creationId xmlns:p14="http://schemas.microsoft.com/office/powerpoint/2010/main" val="17081512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06CA3C-4037-450A-A319-7A160367809A}" type="slidenum">
              <a:rPr lang="en-US" smtClean="0"/>
              <a:t>‹#›</a:t>
            </a:fld>
            <a:endParaRPr lang="en-US"/>
          </a:p>
        </p:txBody>
      </p:sp>
      <p:sp>
        <p:nvSpPr>
          <p:cNvPr id="5" name="Date Placeholder 4"/>
          <p:cNvSpPr>
            <a:spLocks noGrp="1"/>
          </p:cNvSpPr>
          <p:nvPr>
            <p:ph type="dt" sz="half" idx="10"/>
          </p:nvPr>
        </p:nvSpPr>
        <p:spPr/>
        <p:txBody>
          <a:bodyPr/>
          <a:lstStyle/>
          <a:p>
            <a:fld id="{5FFD0B53-4CC4-4932-B3A0-7D5F13F64BB8}" type="datetimeFigureOut">
              <a:rPr lang="en-US" smtClean="0"/>
              <a:t>2/11/2025</a:t>
            </a:fld>
            <a:endParaRPr lang="en-US"/>
          </a:p>
        </p:txBody>
      </p:sp>
    </p:spTree>
    <p:extLst>
      <p:ext uri="{BB962C8B-B14F-4D97-AF65-F5344CB8AC3E}">
        <p14:creationId xmlns:p14="http://schemas.microsoft.com/office/powerpoint/2010/main" val="21105290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FFD0B53-4CC4-4932-B3A0-7D5F13F64BB8}" type="datetimeFigureOut">
              <a:rPr lang="en-US" smtClean="0"/>
              <a:t>2/11/2025</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5D06CA3C-4037-450A-A319-7A160367809A}" type="slidenum">
              <a:rPr lang="en-US" smtClean="0"/>
              <a:t>‹#›</a:t>
            </a:fld>
            <a:endParaRPr lang="en-US"/>
          </a:p>
        </p:txBody>
      </p:sp>
    </p:spTree>
    <p:extLst>
      <p:ext uri="{BB962C8B-B14F-4D97-AF65-F5344CB8AC3E}">
        <p14:creationId xmlns:p14="http://schemas.microsoft.com/office/powerpoint/2010/main" val="820632868"/>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 id="2147483694" r:id="rId17"/>
    <p:sldLayoutId id="2147483695" r:id="rId18"/>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creativecommons.org/licenses/by-nc-nd/3.0/" TargetMode="External"/><Relationship Id="rId2" Type="http://schemas.openxmlformats.org/officeDocument/2006/relationships/hyperlink" Target="https://witzend.wordpress.com/tag/dissatisfaction/"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B5E0D-F37E-4D7A-9BD4-28D83ED47BA0}"/>
              </a:ext>
            </a:extLst>
          </p:cNvPr>
          <p:cNvSpPr>
            <a:spLocks noGrp="1"/>
          </p:cNvSpPr>
          <p:nvPr>
            <p:ph type="ctrTitle"/>
          </p:nvPr>
        </p:nvSpPr>
        <p:spPr>
          <a:xfrm>
            <a:off x="1507067" y="1693334"/>
            <a:ext cx="7766936" cy="1646302"/>
          </a:xfrm>
        </p:spPr>
        <p:txBody>
          <a:bodyPr/>
          <a:lstStyle/>
          <a:p>
            <a:pPr algn="ctr"/>
            <a:r>
              <a:rPr lang="en-US" dirty="0">
                <a:solidFill>
                  <a:schemeClr val="tx1"/>
                </a:solidFill>
              </a:rPr>
              <a:t>Trauma Informed Care</a:t>
            </a:r>
          </a:p>
        </p:txBody>
      </p:sp>
      <p:sp>
        <p:nvSpPr>
          <p:cNvPr id="3" name="Subtitle 2">
            <a:extLst>
              <a:ext uri="{FF2B5EF4-FFF2-40B4-BE49-F238E27FC236}">
                <a16:creationId xmlns:a16="http://schemas.microsoft.com/office/drawing/2014/main" id="{24D8E885-5F6E-4057-9A95-BEA229C435D5}"/>
              </a:ext>
            </a:extLst>
          </p:cNvPr>
          <p:cNvSpPr>
            <a:spLocks noGrp="1"/>
          </p:cNvSpPr>
          <p:nvPr>
            <p:ph type="subTitle" idx="1"/>
          </p:nvPr>
        </p:nvSpPr>
        <p:spPr>
          <a:xfrm>
            <a:off x="1507067" y="3339636"/>
            <a:ext cx="7766936" cy="1096899"/>
          </a:xfrm>
        </p:spPr>
        <p:txBody>
          <a:bodyPr>
            <a:normAutofit/>
          </a:bodyPr>
          <a:lstStyle/>
          <a:p>
            <a:pPr algn="ctr"/>
            <a:r>
              <a:rPr lang="en-US" sz="2400"/>
              <a:t>Session 11 and 12</a:t>
            </a:r>
            <a:endParaRPr lang="en-US" sz="2400" dirty="0"/>
          </a:p>
        </p:txBody>
      </p:sp>
    </p:spTree>
    <p:extLst>
      <p:ext uri="{BB962C8B-B14F-4D97-AF65-F5344CB8AC3E}">
        <p14:creationId xmlns:p14="http://schemas.microsoft.com/office/powerpoint/2010/main" val="35811384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2534" y="534989"/>
            <a:ext cx="8596668" cy="3880773"/>
          </a:xfrm>
        </p:spPr>
        <p:txBody>
          <a:bodyPr>
            <a:normAutofit/>
          </a:bodyPr>
          <a:lstStyle/>
          <a:p>
            <a:r>
              <a:rPr lang="en-US" sz="2800" dirty="0"/>
              <a:t>It is important to remember that traumatic experiences are </a:t>
            </a:r>
            <a:r>
              <a:rPr lang="en-US" sz="2800" b="1" dirty="0"/>
              <a:t>not destiny.</a:t>
            </a:r>
          </a:p>
          <a:p>
            <a:pPr marL="0" indent="0">
              <a:buNone/>
            </a:pPr>
            <a:r>
              <a:rPr lang="en-US" sz="2800" b="1" dirty="0"/>
              <a:t> </a:t>
            </a:r>
            <a:endParaRPr lang="en-US" sz="2800" dirty="0"/>
          </a:p>
          <a:p>
            <a:r>
              <a:rPr lang="en-US" sz="2800" dirty="0"/>
              <a:t>They are risk factors. People also have positive experiences and coping skills that help build resilience and protect from the effects of trauma. </a:t>
            </a:r>
          </a:p>
        </p:txBody>
      </p:sp>
      <p:pic>
        <p:nvPicPr>
          <p:cNvPr id="4" name="Picture 3"/>
          <p:cNvPicPr>
            <a:picLocks noChangeAspect="1"/>
          </p:cNvPicPr>
          <p:nvPr/>
        </p:nvPicPr>
        <p:blipFill>
          <a:blip r:embed="rId2"/>
          <a:stretch>
            <a:fillRect/>
          </a:stretch>
        </p:blipFill>
        <p:spPr>
          <a:xfrm>
            <a:off x="2442018" y="3358862"/>
            <a:ext cx="4457700" cy="3409950"/>
          </a:xfrm>
          <a:prstGeom prst="rect">
            <a:avLst/>
          </a:prstGeom>
        </p:spPr>
      </p:pic>
    </p:spTree>
    <p:extLst>
      <p:ext uri="{BB962C8B-B14F-4D97-AF65-F5344CB8AC3E}">
        <p14:creationId xmlns:p14="http://schemas.microsoft.com/office/powerpoint/2010/main" val="21199326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457200"/>
            <a:ext cx="11049000" cy="914400"/>
          </a:xfrm>
        </p:spPr>
        <p:txBody>
          <a:bodyPr>
            <a:normAutofit fontScale="90000"/>
          </a:bodyPr>
          <a:lstStyle/>
          <a:p>
            <a:r>
              <a:rPr lang="en-US" sz="5400" b="1" dirty="0">
                <a:solidFill>
                  <a:srgbClr val="0072BC"/>
                </a:solidFill>
                <a:latin typeface="Myriad Pro" panose="020B0503030403020204" pitchFamily="34" charset="0"/>
              </a:rPr>
              <a:t>Human Stress Response Behaviors</a:t>
            </a:r>
          </a:p>
        </p:txBody>
      </p:sp>
      <p:graphicFrame>
        <p:nvGraphicFramePr>
          <p:cNvPr id="8" name="Diagram 7"/>
          <p:cNvGraphicFramePr/>
          <p:nvPr/>
        </p:nvGraphicFramePr>
        <p:xfrm>
          <a:off x="533400" y="1371600"/>
          <a:ext cx="11116247" cy="4267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513342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886691"/>
          </a:xfrm>
        </p:spPr>
        <p:txBody>
          <a:bodyPr>
            <a:normAutofit/>
          </a:bodyPr>
          <a:lstStyle/>
          <a:p>
            <a:pPr algn="ctr"/>
            <a:r>
              <a:rPr lang="en-US" sz="4400" dirty="0"/>
              <a:t>Human Stress Response</a:t>
            </a:r>
          </a:p>
        </p:txBody>
      </p:sp>
      <p:sp>
        <p:nvSpPr>
          <p:cNvPr id="3" name="Rectangle 2"/>
          <p:cNvSpPr/>
          <p:nvPr/>
        </p:nvSpPr>
        <p:spPr>
          <a:xfrm>
            <a:off x="942108" y="1886772"/>
            <a:ext cx="8848437" cy="2246769"/>
          </a:xfrm>
          <a:prstGeom prst="rect">
            <a:avLst/>
          </a:prstGeom>
        </p:spPr>
        <p:txBody>
          <a:bodyPr wrap="square">
            <a:spAutoFit/>
          </a:bodyPr>
          <a:lstStyle/>
          <a:p>
            <a:r>
              <a:rPr lang="en-US" sz="2800" dirty="0">
                <a:solidFill>
                  <a:schemeClr val="accent2">
                    <a:lumMod val="75000"/>
                  </a:schemeClr>
                </a:solidFill>
                <a:latin typeface="Calibri" panose="020F0502020204030204" pitchFamily="34" charset="0"/>
              </a:rPr>
              <a:t>When a person is in a stress response, it is like their mind is “off-line.” Their behavior is automatic and they may look and feel as if they are out of control. All humans must feel safe before the mind comes back “on-line” for us to make thoughtful decisions. </a:t>
            </a:r>
            <a:endParaRPr lang="en-US" sz="2800" dirty="0">
              <a:solidFill>
                <a:schemeClr val="accent2">
                  <a:lumMod val="75000"/>
                </a:schemeClr>
              </a:solidFill>
            </a:endParaRPr>
          </a:p>
        </p:txBody>
      </p:sp>
    </p:spTree>
    <p:extLst>
      <p:ext uri="{BB962C8B-B14F-4D97-AF65-F5344CB8AC3E}">
        <p14:creationId xmlns:p14="http://schemas.microsoft.com/office/powerpoint/2010/main" val="35903612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794327"/>
          </a:xfrm>
        </p:spPr>
        <p:txBody>
          <a:bodyPr/>
          <a:lstStyle/>
          <a:p>
            <a:r>
              <a:rPr lang="en-US" dirty="0"/>
              <a:t>Human Stress Response</a:t>
            </a:r>
          </a:p>
        </p:txBody>
      </p:sp>
      <p:sp>
        <p:nvSpPr>
          <p:cNvPr id="3" name="Rectangle 2"/>
          <p:cNvSpPr/>
          <p:nvPr/>
        </p:nvSpPr>
        <p:spPr>
          <a:xfrm>
            <a:off x="677334" y="1265382"/>
            <a:ext cx="8728364" cy="5139869"/>
          </a:xfrm>
          <a:prstGeom prst="rect">
            <a:avLst/>
          </a:prstGeom>
        </p:spPr>
        <p:txBody>
          <a:bodyPr wrap="square">
            <a:spAutoFit/>
          </a:bodyPr>
          <a:lstStyle/>
          <a:p>
            <a:r>
              <a:rPr lang="en-US" sz="2400" u="sng" dirty="0">
                <a:solidFill>
                  <a:srgbClr val="000000"/>
                </a:solidFill>
                <a:latin typeface="Calibri" panose="020F0502020204030204" pitchFamily="34" charset="0"/>
              </a:rPr>
              <a:t>These behaviors are probably best understood as “fight, flight, or freeze” responses to the perception of a threat: </a:t>
            </a:r>
          </a:p>
          <a:p>
            <a:pPr marL="285750" indent="-285750">
              <a:buFont typeface="Arial" panose="020B0604020202020204" pitchFamily="34" charset="0"/>
              <a:buChar char="•"/>
            </a:pPr>
            <a:r>
              <a:rPr lang="en-US" sz="2000" dirty="0">
                <a:solidFill>
                  <a:schemeClr val="tx2"/>
                </a:solidFill>
                <a:latin typeface="Calibri" panose="020F0502020204030204" pitchFamily="34" charset="0"/>
              </a:rPr>
              <a:t>Rapid heart rate and breathing </a:t>
            </a:r>
          </a:p>
          <a:p>
            <a:pPr marL="285750" indent="-285750">
              <a:buFont typeface="Arial" panose="020B0604020202020204" pitchFamily="34" charset="0"/>
              <a:buChar char="•"/>
            </a:pPr>
            <a:r>
              <a:rPr lang="en-US" sz="2000" dirty="0">
                <a:solidFill>
                  <a:schemeClr val="tx2"/>
                </a:solidFill>
                <a:latin typeface="Calibri" panose="020F0502020204030204" pitchFamily="34" charset="0"/>
              </a:rPr>
              <a:t>Holding breath or sudden change in breathing pattern </a:t>
            </a:r>
          </a:p>
          <a:p>
            <a:pPr marL="285750" indent="-285750">
              <a:buFont typeface="Arial" panose="020B0604020202020204" pitchFamily="34" charset="0"/>
              <a:buChar char="•"/>
            </a:pPr>
            <a:r>
              <a:rPr lang="en-US" sz="2000" dirty="0">
                <a:solidFill>
                  <a:schemeClr val="tx2"/>
                </a:solidFill>
                <a:latin typeface="Calibri" panose="020F0502020204030204" pitchFamily="34" charset="0"/>
              </a:rPr>
              <a:t>Sudden flooding of strong emotions (such as anger, sadness, fear, etc.) </a:t>
            </a:r>
          </a:p>
          <a:p>
            <a:pPr marL="285750" indent="-285750">
              <a:buFont typeface="Arial" panose="020B0604020202020204" pitchFamily="34" charset="0"/>
              <a:buChar char="•"/>
            </a:pPr>
            <a:r>
              <a:rPr lang="en-US" sz="2000" dirty="0">
                <a:solidFill>
                  <a:schemeClr val="tx2"/>
                </a:solidFill>
                <a:latin typeface="Calibri" panose="020F0502020204030204" pitchFamily="34" charset="0"/>
              </a:rPr>
              <a:t>Color draining from the face or face becoming red </a:t>
            </a:r>
          </a:p>
          <a:p>
            <a:pPr marL="285750" indent="-285750">
              <a:buFont typeface="Arial" panose="020B0604020202020204" pitchFamily="34" charset="0"/>
              <a:buChar char="•"/>
            </a:pPr>
            <a:r>
              <a:rPr lang="en-US" sz="2000" dirty="0">
                <a:solidFill>
                  <a:schemeClr val="tx2"/>
                </a:solidFill>
                <a:latin typeface="Calibri" panose="020F0502020204030204" pitchFamily="34" charset="0"/>
              </a:rPr>
              <a:t>Sweating </a:t>
            </a:r>
          </a:p>
          <a:p>
            <a:pPr marL="285750" indent="-285750">
              <a:buFont typeface="Arial" panose="020B0604020202020204" pitchFamily="34" charset="0"/>
              <a:buChar char="•"/>
            </a:pPr>
            <a:r>
              <a:rPr lang="en-US" sz="2000" dirty="0">
                <a:solidFill>
                  <a:schemeClr val="tx2"/>
                </a:solidFill>
                <a:latin typeface="Calibri" panose="020F0502020204030204" pitchFamily="34" charset="0"/>
              </a:rPr>
              <a:t>Muscle stiffness, muscle tension, and inability to relax </a:t>
            </a:r>
          </a:p>
          <a:p>
            <a:pPr marL="285750" indent="-285750">
              <a:buFont typeface="Arial" panose="020B0604020202020204" pitchFamily="34" charset="0"/>
              <a:buChar char="•"/>
            </a:pPr>
            <a:r>
              <a:rPr lang="en-US" sz="2000" dirty="0">
                <a:solidFill>
                  <a:schemeClr val="tx2"/>
                </a:solidFill>
                <a:latin typeface="Calibri" panose="020F0502020204030204" pitchFamily="34" charset="0"/>
              </a:rPr>
              <a:t>Cringing, flinching, or pulling away </a:t>
            </a:r>
          </a:p>
          <a:p>
            <a:pPr marL="285750" indent="-285750">
              <a:buFont typeface="Arial" panose="020B0604020202020204" pitchFamily="34" charset="0"/>
              <a:buChar char="•"/>
            </a:pPr>
            <a:r>
              <a:rPr lang="en-US" sz="2000" dirty="0">
                <a:solidFill>
                  <a:schemeClr val="tx2"/>
                </a:solidFill>
                <a:latin typeface="Calibri" panose="020F0502020204030204" pitchFamily="34" charset="0"/>
              </a:rPr>
              <a:t>Trembling, shaking, or extreme restlessness </a:t>
            </a:r>
          </a:p>
          <a:p>
            <a:pPr marL="285750" indent="-285750">
              <a:buFont typeface="Arial" panose="020B0604020202020204" pitchFamily="34" charset="0"/>
              <a:buChar char="•"/>
            </a:pPr>
            <a:r>
              <a:rPr lang="en-US" sz="2000" dirty="0">
                <a:solidFill>
                  <a:schemeClr val="tx2"/>
                </a:solidFill>
                <a:latin typeface="Calibri" panose="020F0502020204030204" pitchFamily="34" charset="0"/>
              </a:rPr>
              <a:t>Pacing, muttering, or other signs of agitation </a:t>
            </a:r>
          </a:p>
          <a:p>
            <a:pPr marL="285750" indent="-285750">
              <a:buFont typeface="Arial" panose="020B0604020202020204" pitchFamily="34" charset="0"/>
              <a:buChar char="•"/>
            </a:pPr>
            <a:r>
              <a:rPr lang="en-US" sz="2000" dirty="0">
                <a:solidFill>
                  <a:schemeClr val="tx2"/>
                </a:solidFill>
                <a:latin typeface="Calibri" panose="020F0502020204030204" pitchFamily="34" charset="0"/>
              </a:rPr>
              <a:t>Startle response </a:t>
            </a:r>
          </a:p>
          <a:p>
            <a:pPr marL="285750" indent="-285750">
              <a:buFont typeface="Arial" panose="020B0604020202020204" pitchFamily="34" charset="0"/>
              <a:buChar char="•"/>
            </a:pPr>
            <a:r>
              <a:rPr lang="en-US" sz="2000" dirty="0">
                <a:solidFill>
                  <a:schemeClr val="tx2"/>
                </a:solidFill>
                <a:latin typeface="Calibri" panose="020F0502020204030204" pitchFamily="34" charset="0"/>
              </a:rPr>
              <a:t>Staring vacantly into the distance </a:t>
            </a:r>
          </a:p>
          <a:p>
            <a:pPr marL="285750" indent="-285750">
              <a:buFont typeface="Arial" panose="020B0604020202020204" pitchFamily="34" charset="0"/>
              <a:buChar char="•"/>
            </a:pPr>
            <a:r>
              <a:rPr lang="en-US" sz="2000" dirty="0">
                <a:solidFill>
                  <a:schemeClr val="tx2"/>
                </a:solidFill>
                <a:latin typeface="Calibri" panose="020F0502020204030204" pitchFamily="34" charset="0"/>
              </a:rPr>
              <a:t>“Spacing out” or being uninvolved in the present </a:t>
            </a:r>
          </a:p>
          <a:p>
            <a:pPr marL="285750" indent="-285750">
              <a:buFont typeface="Arial" panose="020B0604020202020204" pitchFamily="34" charset="0"/>
              <a:buChar char="•"/>
            </a:pPr>
            <a:r>
              <a:rPr lang="en-US" sz="2000" dirty="0">
                <a:solidFill>
                  <a:schemeClr val="tx2"/>
                </a:solidFill>
                <a:latin typeface="Calibri" panose="020F0502020204030204" pitchFamily="34" charset="0"/>
              </a:rPr>
              <a:t>Being unable to focus, concentrate, or respond to instructions </a:t>
            </a:r>
          </a:p>
          <a:p>
            <a:pPr marL="285750" indent="-285750">
              <a:buFont typeface="Arial" panose="020B0604020202020204" pitchFamily="34" charset="0"/>
              <a:buChar char="•"/>
            </a:pPr>
            <a:r>
              <a:rPr lang="en-US" sz="2000" dirty="0">
                <a:solidFill>
                  <a:schemeClr val="tx2"/>
                </a:solidFill>
                <a:latin typeface="Calibri" panose="020F0502020204030204" pitchFamily="34" charset="0"/>
              </a:rPr>
              <a:t>Being unable to speak </a:t>
            </a:r>
          </a:p>
        </p:txBody>
      </p:sp>
    </p:spTree>
    <p:extLst>
      <p:ext uri="{BB962C8B-B14F-4D97-AF65-F5344CB8AC3E}">
        <p14:creationId xmlns:p14="http://schemas.microsoft.com/office/powerpoint/2010/main" val="15382984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p:cNvSpPr>
            <a:spLocks noGrp="1"/>
          </p:cNvSpPr>
          <p:nvPr>
            <p:ph idx="4294967295"/>
          </p:nvPr>
        </p:nvSpPr>
        <p:spPr>
          <a:xfrm>
            <a:off x="447964" y="1764145"/>
            <a:ext cx="9213272" cy="4602163"/>
          </a:xfrm>
        </p:spPr>
        <p:txBody>
          <a:bodyPr/>
          <a:lstStyle/>
          <a:p>
            <a:pPr>
              <a:lnSpc>
                <a:spcPct val="100000"/>
              </a:lnSpc>
              <a:spcBef>
                <a:spcPts val="0"/>
              </a:spcBef>
              <a:spcAft>
                <a:spcPts val="3000"/>
              </a:spcAft>
            </a:pPr>
            <a:r>
              <a:rPr lang="en-US" sz="3200" dirty="0">
                <a:solidFill>
                  <a:srgbClr val="0072BC"/>
                </a:solidFill>
                <a:latin typeface="Myriad Pro" panose="020B0503030403020204" pitchFamily="34" charset="0"/>
              </a:rPr>
              <a:t>Trauma damages our sense of control, understanding, and purpose</a:t>
            </a:r>
          </a:p>
          <a:p>
            <a:pPr>
              <a:lnSpc>
                <a:spcPct val="100000"/>
              </a:lnSpc>
              <a:spcBef>
                <a:spcPts val="0"/>
              </a:spcBef>
              <a:spcAft>
                <a:spcPts val="3000"/>
              </a:spcAft>
            </a:pPr>
            <a:r>
              <a:rPr lang="en-US" sz="3200" dirty="0">
                <a:solidFill>
                  <a:srgbClr val="0072BC"/>
                </a:solidFill>
                <a:latin typeface="Myriad Pro" panose="020B0503030403020204" pitchFamily="34" charset="0"/>
                <a:cs typeface="Arial" pitchFamily="34" charset="0"/>
              </a:rPr>
              <a:t>Trauma affects physical, social, and emotional health and wellbeing over the lifetime</a:t>
            </a:r>
          </a:p>
          <a:p>
            <a:pPr>
              <a:lnSpc>
                <a:spcPct val="100000"/>
              </a:lnSpc>
              <a:spcBef>
                <a:spcPts val="0"/>
              </a:spcBef>
              <a:spcAft>
                <a:spcPts val="3000"/>
              </a:spcAft>
            </a:pPr>
            <a:r>
              <a:rPr lang="en-US" sz="3200" dirty="0">
                <a:solidFill>
                  <a:srgbClr val="0072BC"/>
                </a:solidFill>
                <a:latin typeface="Myriad Pro" panose="020B0503030403020204" pitchFamily="34" charset="0"/>
              </a:rPr>
              <a:t>Trauma shapes neuro-physiological development</a:t>
            </a:r>
            <a:endParaRPr lang="en-US" sz="3200" dirty="0">
              <a:solidFill>
                <a:srgbClr val="0072BC"/>
              </a:solidFill>
              <a:latin typeface="Myriad Pro" panose="020B0503030403020204" pitchFamily="34" charset="0"/>
              <a:cs typeface="Arial" pitchFamily="34" charset="0"/>
            </a:endParaRPr>
          </a:p>
        </p:txBody>
      </p:sp>
      <p:sp>
        <p:nvSpPr>
          <p:cNvPr id="4" name="TextBox 3">
            <a:extLst>
              <a:ext uri="{FF2B5EF4-FFF2-40B4-BE49-F238E27FC236}">
                <a16:creationId xmlns:a16="http://schemas.microsoft.com/office/drawing/2014/main" id="{F1865484-EF31-E645-8156-6B4F58C8DB1F}"/>
              </a:ext>
            </a:extLst>
          </p:cNvPr>
          <p:cNvSpPr txBox="1"/>
          <p:nvPr/>
        </p:nvSpPr>
        <p:spPr>
          <a:xfrm>
            <a:off x="914400" y="457200"/>
            <a:ext cx="10515600"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a:ln>
                  <a:noFill/>
                </a:ln>
                <a:solidFill>
                  <a:srgbClr val="0072BC"/>
                </a:solidFill>
                <a:effectLst/>
                <a:uLnTx/>
                <a:uFillTx/>
                <a:latin typeface="Myriad Pro" panose="020B0503030403020204" pitchFamily="34" charset="0"/>
                <a:ea typeface="+mn-ea"/>
                <a:cs typeface="Arial" panose="020B0604020202020204" pitchFamily="34" charset="0"/>
              </a:rPr>
              <a:t>Impacts of Trauma</a:t>
            </a:r>
          </a:p>
        </p:txBody>
      </p:sp>
    </p:spTree>
    <p:extLst>
      <p:ext uri="{BB962C8B-B14F-4D97-AF65-F5344CB8AC3E}">
        <p14:creationId xmlns:p14="http://schemas.microsoft.com/office/powerpoint/2010/main" val="34966208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0" y="228600"/>
            <a:ext cx="10058400" cy="5657850"/>
          </a:xfrm>
          <a:prstGeom prst="rect">
            <a:avLst/>
          </a:prstGeom>
        </p:spPr>
      </p:pic>
      <p:sp>
        <p:nvSpPr>
          <p:cNvPr id="3" name="TextBox 2"/>
          <p:cNvSpPr txBox="1"/>
          <p:nvPr/>
        </p:nvSpPr>
        <p:spPr>
          <a:xfrm>
            <a:off x="5334000" y="5943600"/>
            <a:ext cx="6934200"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Myriad Pro" panose="020B0503030403020204" pitchFamily="34" charset="0"/>
                <a:ea typeface="+mn-ea"/>
                <a:cs typeface="+mn-cs"/>
              </a:rPr>
              <a:t>Adapted from the Brain States Model by Conscious Discipline (2001)</a:t>
            </a:r>
          </a:p>
        </p:txBody>
      </p:sp>
    </p:spTree>
    <p:extLst>
      <p:ext uri="{BB962C8B-B14F-4D97-AF65-F5344CB8AC3E}">
        <p14:creationId xmlns:p14="http://schemas.microsoft.com/office/powerpoint/2010/main" val="17737219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Cognitive Impacts</a:t>
            </a:r>
          </a:p>
        </p:txBody>
      </p:sp>
      <p:sp>
        <p:nvSpPr>
          <p:cNvPr id="3" name="Content Placeholder 2"/>
          <p:cNvSpPr>
            <a:spLocks noGrp="1"/>
          </p:cNvSpPr>
          <p:nvPr>
            <p:ph idx="1"/>
          </p:nvPr>
        </p:nvSpPr>
        <p:spPr>
          <a:xfrm>
            <a:off x="677334" y="1744953"/>
            <a:ext cx="8596668" cy="3880773"/>
          </a:xfrm>
        </p:spPr>
        <p:txBody>
          <a:bodyPr>
            <a:normAutofit/>
          </a:bodyPr>
          <a:lstStyle/>
          <a:p>
            <a:pPr marL="0" indent="0">
              <a:buNone/>
            </a:pPr>
            <a:endParaRPr lang="en-US" sz="2400" dirty="0"/>
          </a:p>
          <a:p>
            <a:r>
              <a:rPr lang="en-US" sz="2400" dirty="0"/>
              <a:t>Difficulty sustaining attention and engaging in work tasks. </a:t>
            </a:r>
          </a:p>
          <a:p>
            <a:r>
              <a:rPr lang="en-US" sz="2400" dirty="0"/>
              <a:t>Challenges to learn and communicate information. </a:t>
            </a:r>
          </a:p>
          <a:p>
            <a:r>
              <a:rPr lang="en-US" sz="2400" dirty="0"/>
              <a:t>Impacted ability to recognize cause and effect. </a:t>
            </a:r>
          </a:p>
          <a:p>
            <a:r>
              <a:rPr lang="en-US" sz="2400" dirty="0"/>
              <a:t>Ineffective management of resources to achieve a goal. </a:t>
            </a:r>
          </a:p>
          <a:p>
            <a:r>
              <a:rPr lang="en-US" sz="2400" dirty="0"/>
              <a:t>Inability to take another's perspective and show empathy. </a:t>
            </a:r>
          </a:p>
        </p:txBody>
      </p:sp>
    </p:spTree>
    <p:extLst>
      <p:ext uri="{BB962C8B-B14F-4D97-AF65-F5344CB8AC3E}">
        <p14:creationId xmlns:p14="http://schemas.microsoft.com/office/powerpoint/2010/main" val="15086106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Psychological &amp; Social Impacts: </a:t>
            </a:r>
            <a:endParaRPr lang="en-US" dirty="0"/>
          </a:p>
        </p:txBody>
      </p:sp>
      <p:sp>
        <p:nvSpPr>
          <p:cNvPr id="3" name="Content Placeholder 2"/>
          <p:cNvSpPr>
            <a:spLocks noGrp="1"/>
          </p:cNvSpPr>
          <p:nvPr>
            <p:ph idx="1"/>
          </p:nvPr>
        </p:nvSpPr>
        <p:spPr>
          <a:xfrm>
            <a:off x="677334" y="1597171"/>
            <a:ext cx="8596668" cy="3880773"/>
          </a:xfrm>
        </p:spPr>
        <p:txBody>
          <a:bodyPr/>
          <a:lstStyle/>
          <a:p>
            <a:endParaRPr lang="en-US" dirty="0"/>
          </a:p>
          <a:p>
            <a:r>
              <a:rPr lang="en-US" sz="2400" dirty="0"/>
              <a:t>Mood swings &amp; difficulty coping. </a:t>
            </a:r>
          </a:p>
          <a:p>
            <a:r>
              <a:rPr lang="en-US" sz="2400" dirty="0"/>
              <a:t>Reactivity &amp; impulsivity. </a:t>
            </a:r>
          </a:p>
          <a:p>
            <a:r>
              <a:rPr lang="en-US" sz="2400" dirty="0"/>
              <a:t>Perfectionism &amp; over-helping. </a:t>
            </a:r>
          </a:p>
          <a:p>
            <a:r>
              <a:rPr lang="en-US" sz="2400" dirty="0"/>
              <a:t>Withdrawal, detachment, &amp; isolation. </a:t>
            </a:r>
          </a:p>
          <a:p>
            <a:r>
              <a:rPr lang="en-US" sz="2400" dirty="0"/>
              <a:t>Sense of hopelessness &amp; helplessness. </a:t>
            </a:r>
          </a:p>
          <a:p>
            <a:r>
              <a:rPr lang="en-US" sz="2400" dirty="0"/>
              <a:t>Cynicism &amp; dampened motivation. </a:t>
            </a:r>
          </a:p>
          <a:p>
            <a:r>
              <a:rPr lang="en-US" sz="2400" dirty="0"/>
              <a:t>Relationship difficulties. </a:t>
            </a:r>
          </a:p>
        </p:txBody>
      </p:sp>
    </p:spTree>
    <p:extLst>
      <p:ext uri="{BB962C8B-B14F-4D97-AF65-F5344CB8AC3E}">
        <p14:creationId xmlns:p14="http://schemas.microsoft.com/office/powerpoint/2010/main" val="24489044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Health Impacts: </a:t>
            </a:r>
            <a:endParaRPr lang="en-US" dirty="0"/>
          </a:p>
        </p:txBody>
      </p:sp>
      <p:sp>
        <p:nvSpPr>
          <p:cNvPr id="3" name="Content Placeholder 2"/>
          <p:cNvSpPr>
            <a:spLocks noGrp="1"/>
          </p:cNvSpPr>
          <p:nvPr>
            <p:ph idx="1"/>
          </p:nvPr>
        </p:nvSpPr>
        <p:spPr>
          <a:xfrm>
            <a:off x="677334" y="1615643"/>
            <a:ext cx="8669866" cy="3880773"/>
          </a:xfrm>
        </p:spPr>
        <p:txBody>
          <a:bodyPr/>
          <a:lstStyle/>
          <a:p>
            <a:endParaRPr lang="en-US" dirty="0"/>
          </a:p>
          <a:p>
            <a:r>
              <a:rPr lang="en-US" sz="2400" dirty="0"/>
              <a:t>Increased physical illnesses and injuries </a:t>
            </a:r>
          </a:p>
          <a:p>
            <a:r>
              <a:rPr lang="en-US" sz="2400" dirty="0"/>
              <a:t>Increased likelihood of behavioral health disorders </a:t>
            </a:r>
          </a:p>
          <a:p>
            <a:r>
              <a:rPr lang="en-US" sz="2400" dirty="0"/>
              <a:t>Chronic health conditions, Avoidance of health screenings, tests, and appointments </a:t>
            </a:r>
          </a:p>
          <a:p>
            <a:r>
              <a:rPr lang="en-US" sz="2400" dirty="0"/>
              <a:t>Shorter life span </a:t>
            </a:r>
          </a:p>
        </p:txBody>
      </p:sp>
    </p:spTree>
    <p:extLst>
      <p:ext uri="{BB962C8B-B14F-4D97-AF65-F5344CB8AC3E}">
        <p14:creationId xmlns:p14="http://schemas.microsoft.com/office/powerpoint/2010/main" val="36989521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Secondary Trauma</a:t>
            </a:r>
          </a:p>
        </p:txBody>
      </p:sp>
      <p:sp>
        <p:nvSpPr>
          <p:cNvPr id="3" name="Content Placeholder 2"/>
          <p:cNvSpPr>
            <a:spLocks noGrp="1"/>
          </p:cNvSpPr>
          <p:nvPr>
            <p:ph idx="1"/>
          </p:nvPr>
        </p:nvSpPr>
        <p:spPr>
          <a:xfrm>
            <a:off x="677334" y="1680298"/>
            <a:ext cx="8596668" cy="3880773"/>
          </a:xfrm>
        </p:spPr>
        <p:txBody>
          <a:bodyPr>
            <a:normAutofit/>
          </a:bodyPr>
          <a:lstStyle/>
          <a:p>
            <a:pPr marL="0" indent="0">
              <a:buNone/>
            </a:pPr>
            <a:r>
              <a:rPr lang="en-US" sz="2400" dirty="0"/>
              <a:t>It is important to note, that behavioral health professional may experience secondary trauma (Vicarious trauma) due to the nature of our work. The effect of this may appear the same as someone who experienced first-hand trauma. </a:t>
            </a:r>
          </a:p>
        </p:txBody>
      </p:sp>
    </p:spTree>
    <p:extLst>
      <p:ext uri="{BB962C8B-B14F-4D97-AF65-F5344CB8AC3E}">
        <p14:creationId xmlns:p14="http://schemas.microsoft.com/office/powerpoint/2010/main" val="114793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61566-D35C-4338-904C-A8705BE41CC6}"/>
              </a:ext>
            </a:extLst>
          </p:cNvPr>
          <p:cNvSpPr>
            <a:spLocks noGrp="1"/>
          </p:cNvSpPr>
          <p:nvPr>
            <p:ph type="ctrTitle"/>
          </p:nvPr>
        </p:nvSpPr>
        <p:spPr>
          <a:xfrm>
            <a:off x="7871790" y="1116871"/>
            <a:ext cx="3168000" cy="936373"/>
          </a:xfrm>
        </p:spPr>
        <p:txBody>
          <a:bodyPr/>
          <a:lstStyle/>
          <a:p>
            <a:r>
              <a:rPr lang="en-US" dirty="0"/>
              <a:t>HEADS UP!</a:t>
            </a:r>
          </a:p>
        </p:txBody>
      </p:sp>
      <p:sp>
        <p:nvSpPr>
          <p:cNvPr id="3" name="Subtitle 2">
            <a:extLst>
              <a:ext uri="{FF2B5EF4-FFF2-40B4-BE49-F238E27FC236}">
                <a16:creationId xmlns:a16="http://schemas.microsoft.com/office/drawing/2014/main" id="{14AFD967-DF54-47BC-AF75-0AAC031E3F04}"/>
              </a:ext>
            </a:extLst>
          </p:cNvPr>
          <p:cNvSpPr>
            <a:spLocks noGrp="1"/>
          </p:cNvSpPr>
          <p:nvPr>
            <p:ph type="subTitle" idx="1"/>
          </p:nvPr>
        </p:nvSpPr>
        <p:spPr>
          <a:xfrm>
            <a:off x="7871790" y="2136372"/>
            <a:ext cx="3168000" cy="3797290"/>
          </a:xfrm>
        </p:spPr>
        <p:txBody>
          <a:bodyPr>
            <a:normAutofit/>
          </a:bodyPr>
          <a:lstStyle/>
          <a:p>
            <a:r>
              <a:rPr lang="en-US" b="1" i="1" dirty="0"/>
              <a:t>In the next several sections we will be talking about the challenges we’ve faced in our lives.  These discussions may include content that is distressing. If at any point, you’d like to step out and take a break, please feel free to do so.</a:t>
            </a:r>
            <a:endParaRPr lang="en-US" dirty="0"/>
          </a:p>
        </p:txBody>
      </p:sp>
      <p:pic>
        <p:nvPicPr>
          <p:cNvPr id="6" name="Picture Placeholder 5">
            <a:extLst>
              <a:ext uri="{FF2B5EF4-FFF2-40B4-BE49-F238E27FC236}">
                <a16:creationId xmlns:a16="http://schemas.microsoft.com/office/drawing/2014/main" id="{548D8DDB-A003-4790-8D15-87B1017B1755}"/>
              </a:ext>
            </a:extLst>
          </p:cNvPr>
          <p:cNvPicPr>
            <a:picLocks noGrp="1" noChangeAspect="1"/>
          </p:cNvPicPr>
          <p:nvPr>
            <p:ph type="pic" sz="quarter" idx="12"/>
          </p:nvPr>
        </p:nvPicPr>
        <p:blipFill>
          <a:blip r:embed="rId3"/>
          <a:srcRect l="7768" r="7768"/>
          <a:stretch>
            <a:fillRect/>
          </a:stretch>
        </p:blipFill>
        <p:spPr>
          <a:prstGeom prst="rect">
            <a:avLst/>
          </a:prstGeom>
        </p:spPr>
      </p:pic>
    </p:spTree>
    <p:extLst>
      <p:ext uri="{BB962C8B-B14F-4D97-AF65-F5344CB8AC3E}">
        <p14:creationId xmlns:p14="http://schemas.microsoft.com/office/powerpoint/2010/main" val="5903661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Activators</a:t>
            </a:r>
          </a:p>
        </p:txBody>
      </p:sp>
      <p:sp>
        <p:nvSpPr>
          <p:cNvPr id="3" name="Content Placeholder 2"/>
          <p:cNvSpPr>
            <a:spLocks noGrp="1"/>
          </p:cNvSpPr>
          <p:nvPr>
            <p:ph idx="1"/>
          </p:nvPr>
        </p:nvSpPr>
        <p:spPr>
          <a:xfrm>
            <a:off x="982134" y="1754189"/>
            <a:ext cx="8596668" cy="3880773"/>
          </a:xfrm>
        </p:spPr>
        <p:txBody>
          <a:bodyPr>
            <a:normAutofit/>
          </a:bodyPr>
          <a:lstStyle/>
          <a:p>
            <a:pPr marL="0" indent="0">
              <a:buNone/>
            </a:pPr>
            <a:r>
              <a:rPr lang="en-US" sz="2000" dirty="0"/>
              <a:t>An activator is a reminder of a past trauma. This reminder can cause a person to feel overwhelming sadness, anxiety, or panic. It may also cause someone to have flashbacks. A flashback is a vivid, often negative memory that may appear without warning. It can cause someone to lose track of their surroundings and “relive” a traumatic event. </a:t>
            </a:r>
          </a:p>
        </p:txBody>
      </p:sp>
    </p:spTree>
    <p:extLst>
      <p:ext uri="{BB962C8B-B14F-4D97-AF65-F5344CB8AC3E}">
        <p14:creationId xmlns:p14="http://schemas.microsoft.com/office/powerpoint/2010/main" val="38439709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Common Trauma Activators</a:t>
            </a:r>
          </a:p>
        </p:txBody>
      </p:sp>
      <p:pic>
        <p:nvPicPr>
          <p:cNvPr id="4" name="Content Placeholder 3"/>
          <p:cNvPicPr>
            <a:picLocks noGrp="1" noChangeAspect="1"/>
          </p:cNvPicPr>
          <p:nvPr>
            <p:ph idx="1"/>
          </p:nvPr>
        </p:nvPicPr>
        <p:blipFill>
          <a:blip r:embed="rId2"/>
          <a:stretch>
            <a:fillRect/>
          </a:stretch>
        </p:blipFill>
        <p:spPr>
          <a:xfrm>
            <a:off x="446952" y="1770496"/>
            <a:ext cx="9459295" cy="3325091"/>
          </a:xfrm>
          <a:prstGeom prst="rect">
            <a:avLst/>
          </a:prstGeom>
        </p:spPr>
      </p:pic>
      <p:sp>
        <p:nvSpPr>
          <p:cNvPr id="3" name="Rectangle 2">
            <a:extLst>
              <a:ext uri="{FF2B5EF4-FFF2-40B4-BE49-F238E27FC236}">
                <a16:creationId xmlns:a16="http://schemas.microsoft.com/office/drawing/2014/main" id="{7952470B-FC86-6324-8FE6-B1ABD9312D2C}"/>
              </a:ext>
            </a:extLst>
          </p:cNvPr>
          <p:cNvSpPr/>
          <p:nvPr/>
        </p:nvSpPr>
        <p:spPr>
          <a:xfrm>
            <a:off x="914400" y="4552950"/>
            <a:ext cx="2343150" cy="10795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872445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Activators</a:t>
            </a:r>
          </a:p>
        </p:txBody>
      </p:sp>
      <p:sp>
        <p:nvSpPr>
          <p:cNvPr id="3" name="Content Placeholder 2"/>
          <p:cNvSpPr>
            <a:spLocks noGrp="1"/>
          </p:cNvSpPr>
          <p:nvPr>
            <p:ph idx="1"/>
          </p:nvPr>
        </p:nvSpPr>
        <p:spPr>
          <a:xfrm>
            <a:off x="409825" y="1717243"/>
            <a:ext cx="9463847" cy="4665084"/>
          </a:xfrm>
        </p:spPr>
        <p:txBody>
          <a:bodyPr>
            <a:normAutofit/>
          </a:bodyPr>
          <a:lstStyle/>
          <a:p>
            <a:r>
              <a:rPr lang="en-US" sz="2400" dirty="0"/>
              <a:t>Activators initiate the human stress response which may result in behaviors that may be atypical for the situation. That’s why it is important to consider what a person may have experienced in their life that caused them to react a certain way. </a:t>
            </a:r>
          </a:p>
          <a:p>
            <a:r>
              <a:rPr lang="en-US" sz="2400" dirty="0"/>
              <a:t>Trauma creates symptoms that are really adaptations—what we see as “the problem” has been the person’s solution or survival skill</a:t>
            </a:r>
            <a:r>
              <a:rPr lang="en-US" dirty="0"/>
              <a:t>.</a:t>
            </a:r>
          </a:p>
          <a:p>
            <a:endParaRPr lang="en-US" dirty="0"/>
          </a:p>
          <a:p>
            <a:pPr marL="0" indent="0" algn="ctr">
              <a:buNone/>
            </a:pPr>
            <a:r>
              <a:rPr lang="en-US" sz="2200" u="sng" dirty="0"/>
              <a:t>It is important to remember that Trauma Informed care does not excuse behaviors! It helps us understand behaviors and our own reactions.  </a:t>
            </a:r>
          </a:p>
        </p:txBody>
      </p:sp>
    </p:spTree>
    <p:extLst>
      <p:ext uri="{BB962C8B-B14F-4D97-AF65-F5344CB8AC3E}">
        <p14:creationId xmlns:p14="http://schemas.microsoft.com/office/powerpoint/2010/main" val="4171942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914400" y="457200"/>
            <a:ext cx="8229600" cy="914400"/>
          </a:xfrm>
        </p:spPr>
        <p:txBody>
          <a:bodyPr>
            <a:normAutofit fontScale="90000"/>
          </a:bodyPr>
          <a:lstStyle/>
          <a:p>
            <a:pPr>
              <a:defRPr/>
            </a:pPr>
            <a:r>
              <a:rPr lang="en-US" sz="6000" b="1" dirty="0">
                <a:ln w="9000" cmpd="sng">
                  <a:noFill/>
                  <a:prstDash val="solid"/>
                </a:ln>
                <a:solidFill>
                  <a:srgbClr val="0072BC"/>
                </a:solidFill>
                <a:latin typeface="Myriad Pro" panose="020B0503030403020204" pitchFamily="34" charset="0"/>
                <a:cs typeface="Arial" panose="020B0604020202020204" pitchFamily="34" charset="0"/>
              </a:rPr>
              <a:t>What do we do?</a:t>
            </a:r>
          </a:p>
        </p:txBody>
      </p:sp>
      <p:graphicFrame>
        <p:nvGraphicFramePr>
          <p:cNvPr id="4" name="Diagram 3"/>
          <p:cNvGraphicFramePr/>
          <p:nvPr>
            <p:extLst>
              <p:ext uri="{D42A27DB-BD31-4B8C-83A1-F6EECF244321}">
                <p14:modId xmlns:p14="http://schemas.microsoft.com/office/powerpoint/2010/main" val="723266611"/>
              </p:ext>
            </p:extLst>
          </p:nvPr>
        </p:nvGraphicFramePr>
        <p:xfrm>
          <a:off x="609601" y="1106905"/>
          <a:ext cx="9470064" cy="44964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ectangle 1"/>
          <p:cNvSpPr/>
          <p:nvPr/>
        </p:nvSpPr>
        <p:spPr>
          <a:xfrm>
            <a:off x="446567" y="5329733"/>
            <a:ext cx="9239693" cy="1200329"/>
          </a:xfrm>
          <a:prstGeom prst="rect">
            <a:avLst/>
          </a:prstGeom>
        </p:spPr>
        <p:txBody>
          <a:bodyPr wrap="square">
            <a:spAutoFit/>
          </a:bodyPr>
          <a:lstStyle/>
          <a:p>
            <a:r>
              <a:rPr lang="en-US" sz="2400" dirty="0">
                <a:solidFill>
                  <a:srgbClr val="000000"/>
                </a:solidFill>
                <a:latin typeface="Times New Roman" panose="02020603050405020304" pitchFamily="18" charset="0"/>
              </a:rPr>
              <a:t>We need to presume that people have a history of traumatic stress and exercise </a:t>
            </a:r>
            <a:r>
              <a:rPr lang="en-US" sz="2400" b="1" dirty="0">
                <a:solidFill>
                  <a:srgbClr val="000000"/>
                </a:solidFill>
                <a:latin typeface="Times New Roman" panose="02020603050405020304" pitchFamily="18" charset="0"/>
              </a:rPr>
              <a:t>universal precautions </a:t>
            </a:r>
            <a:r>
              <a:rPr lang="en-US" sz="2400" dirty="0">
                <a:solidFill>
                  <a:srgbClr val="000000"/>
                </a:solidFill>
                <a:latin typeface="Times New Roman" panose="02020603050405020304" pitchFamily="18" charset="0"/>
              </a:rPr>
              <a:t>by providing services that are </a:t>
            </a:r>
            <a:r>
              <a:rPr lang="en-US" sz="2400" b="1" dirty="0">
                <a:solidFill>
                  <a:srgbClr val="000000"/>
                </a:solidFill>
                <a:latin typeface="Times New Roman" panose="02020603050405020304" pitchFamily="18" charset="0"/>
              </a:rPr>
              <a:t>compassionate. </a:t>
            </a:r>
            <a:endParaRPr lang="en-US" sz="2400" dirty="0"/>
          </a:p>
        </p:txBody>
      </p:sp>
    </p:spTree>
    <p:extLst>
      <p:ext uri="{BB962C8B-B14F-4D97-AF65-F5344CB8AC3E}">
        <p14:creationId xmlns:p14="http://schemas.microsoft.com/office/powerpoint/2010/main" val="2060778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graphicEl>
                                              <a:dgm id="{6A20020E-A1DA-4126-A285-D87867858731}"/>
                                            </p:graphicEl>
                                          </p:spTgt>
                                        </p:tgtEl>
                                        <p:attrNameLst>
                                          <p:attrName>style.visibility</p:attrName>
                                        </p:attrNameLst>
                                      </p:cBhvr>
                                      <p:to>
                                        <p:strVal val="visible"/>
                                      </p:to>
                                    </p:set>
                                    <p:animEffect transition="in" filter="wipe(left)">
                                      <p:cBhvr>
                                        <p:cTn id="7" dur="500"/>
                                        <p:tgtEl>
                                          <p:spTgt spid="4">
                                            <p:graphicEl>
                                              <a:dgm id="{6A20020E-A1DA-4126-A285-D87867858731}"/>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graphicEl>
                                              <a:dgm id="{7C4E5AEE-2439-474B-898D-78B8FAE996AF}"/>
                                            </p:graphicEl>
                                          </p:spTgt>
                                        </p:tgtEl>
                                        <p:attrNameLst>
                                          <p:attrName>style.visibility</p:attrName>
                                        </p:attrNameLst>
                                      </p:cBhvr>
                                      <p:to>
                                        <p:strVal val="visible"/>
                                      </p:to>
                                    </p:set>
                                    <p:animEffect transition="in" filter="wipe(left)">
                                      <p:cBhvr>
                                        <p:cTn id="12" dur="500"/>
                                        <p:tgtEl>
                                          <p:spTgt spid="4">
                                            <p:graphicEl>
                                              <a:dgm id="{7C4E5AEE-2439-474B-898D-78B8FAE996AF}"/>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graphicEl>
                                              <a:dgm id="{B9626B22-4FE3-46D5-B323-B5AB141E18BE}"/>
                                            </p:graphicEl>
                                          </p:spTgt>
                                        </p:tgtEl>
                                        <p:attrNameLst>
                                          <p:attrName>style.visibility</p:attrName>
                                        </p:attrNameLst>
                                      </p:cBhvr>
                                      <p:to>
                                        <p:strVal val="visible"/>
                                      </p:to>
                                    </p:set>
                                    <p:animEffect transition="in" filter="wipe(left)">
                                      <p:cBhvr>
                                        <p:cTn id="17" dur="500"/>
                                        <p:tgtEl>
                                          <p:spTgt spid="4">
                                            <p:graphicEl>
                                              <a:dgm id="{B9626B22-4FE3-46D5-B323-B5AB141E18BE}"/>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
                                            <p:graphicEl>
                                              <a:dgm id="{4E4D0FF6-EBE0-4829-9A57-F4516B129F91}"/>
                                            </p:graphicEl>
                                          </p:spTgt>
                                        </p:tgtEl>
                                        <p:attrNameLst>
                                          <p:attrName>style.visibility</p:attrName>
                                        </p:attrNameLst>
                                      </p:cBhvr>
                                      <p:to>
                                        <p:strVal val="visible"/>
                                      </p:to>
                                    </p:set>
                                    <p:animEffect transition="in" filter="wipe(left)">
                                      <p:cBhvr>
                                        <p:cTn id="22" dur="500"/>
                                        <p:tgtEl>
                                          <p:spTgt spid="4">
                                            <p:graphicEl>
                                              <a:dgm id="{4E4D0FF6-EBE0-4829-9A57-F4516B129F91}"/>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
                                            <p:graphicEl>
                                              <a:dgm id="{15E496C5-067B-4AE4-A2A8-E901832A161C}"/>
                                            </p:graphicEl>
                                          </p:spTgt>
                                        </p:tgtEl>
                                        <p:attrNameLst>
                                          <p:attrName>style.visibility</p:attrName>
                                        </p:attrNameLst>
                                      </p:cBhvr>
                                      <p:to>
                                        <p:strVal val="visible"/>
                                      </p:to>
                                    </p:set>
                                    <p:animEffect transition="in" filter="wipe(left)">
                                      <p:cBhvr>
                                        <p:cTn id="27" dur="500"/>
                                        <p:tgtEl>
                                          <p:spTgt spid="4">
                                            <p:graphicEl>
                                              <a:dgm id="{15E496C5-067B-4AE4-A2A8-E901832A161C}"/>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
                                            <p:graphicEl>
                                              <a:dgm id="{FA42DAAD-D86F-4724-8446-9C220DDFDB05}"/>
                                            </p:graphicEl>
                                          </p:spTgt>
                                        </p:tgtEl>
                                        <p:attrNameLst>
                                          <p:attrName>style.visibility</p:attrName>
                                        </p:attrNameLst>
                                      </p:cBhvr>
                                      <p:to>
                                        <p:strVal val="visible"/>
                                      </p:to>
                                    </p:set>
                                    <p:animEffect transition="in" filter="wipe(left)">
                                      <p:cBhvr>
                                        <p:cTn id="32" dur="500"/>
                                        <p:tgtEl>
                                          <p:spTgt spid="4">
                                            <p:graphicEl>
                                              <a:dgm id="{FA42DAAD-D86F-4724-8446-9C220DDFDB05}"/>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996" y="1821711"/>
            <a:ext cx="9260957" cy="1633870"/>
          </a:xfrm>
        </p:spPr>
        <p:txBody>
          <a:bodyPr>
            <a:noAutofit/>
          </a:bodyPr>
          <a:lstStyle/>
          <a:p>
            <a:r>
              <a:rPr lang="en-US" dirty="0">
                <a:solidFill>
                  <a:schemeClr val="accent2">
                    <a:lumMod val="75000"/>
                  </a:schemeClr>
                </a:solidFill>
              </a:rPr>
              <a:t>As peer specialists our job is to provide Trauma Informed Care. It is not our job to try to fix the trauma- that’s what trauma specific treatment is for. </a:t>
            </a:r>
          </a:p>
        </p:txBody>
      </p:sp>
    </p:spTree>
    <p:extLst>
      <p:ext uri="{BB962C8B-B14F-4D97-AF65-F5344CB8AC3E}">
        <p14:creationId xmlns:p14="http://schemas.microsoft.com/office/powerpoint/2010/main" val="25570160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B5E0D-F37E-4D7A-9BD4-28D83ED47BA0}"/>
              </a:ext>
            </a:extLst>
          </p:cNvPr>
          <p:cNvSpPr>
            <a:spLocks noGrp="1"/>
          </p:cNvSpPr>
          <p:nvPr>
            <p:ph type="ctrTitle"/>
          </p:nvPr>
        </p:nvSpPr>
        <p:spPr>
          <a:xfrm>
            <a:off x="1507067" y="1693334"/>
            <a:ext cx="7766936" cy="1646302"/>
          </a:xfrm>
        </p:spPr>
        <p:txBody>
          <a:bodyPr/>
          <a:lstStyle/>
          <a:p>
            <a:pPr algn="ctr"/>
            <a:r>
              <a:rPr lang="en-US" dirty="0">
                <a:solidFill>
                  <a:schemeClr val="tx1"/>
                </a:solidFill>
              </a:rPr>
              <a:t>Trauma Informed Care-Part 2</a:t>
            </a:r>
          </a:p>
        </p:txBody>
      </p:sp>
      <p:sp>
        <p:nvSpPr>
          <p:cNvPr id="3" name="Subtitle 2">
            <a:extLst>
              <a:ext uri="{FF2B5EF4-FFF2-40B4-BE49-F238E27FC236}">
                <a16:creationId xmlns:a16="http://schemas.microsoft.com/office/drawing/2014/main" id="{24D8E885-5F6E-4057-9A95-BEA229C435D5}"/>
              </a:ext>
            </a:extLst>
          </p:cNvPr>
          <p:cNvSpPr>
            <a:spLocks noGrp="1"/>
          </p:cNvSpPr>
          <p:nvPr>
            <p:ph type="subTitle" idx="1"/>
          </p:nvPr>
        </p:nvSpPr>
        <p:spPr>
          <a:xfrm>
            <a:off x="1507067" y="3339636"/>
            <a:ext cx="7766936" cy="1096899"/>
          </a:xfrm>
        </p:spPr>
        <p:txBody>
          <a:bodyPr>
            <a:normAutofit/>
          </a:bodyPr>
          <a:lstStyle/>
          <a:p>
            <a:pPr algn="ctr"/>
            <a:r>
              <a:rPr lang="en-US" sz="2400" dirty="0"/>
              <a:t>Session 12</a:t>
            </a:r>
          </a:p>
        </p:txBody>
      </p:sp>
    </p:spTree>
    <p:extLst>
      <p:ext uri="{BB962C8B-B14F-4D97-AF65-F5344CB8AC3E}">
        <p14:creationId xmlns:p14="http://schemas.microsoft.com/office/powerpoint/2010/main" val="26382972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1181985" y="774405"/>
            <a:ext cx="9892002" cy="5333999"/>
            <a:chOff x="1256413" y="827567"/>
            <a:chExt cx="9892002" cy="5333999"/>
          </a:xfrm>
        </p:grpSpPr>
        <p:sp>
          <p:nvSpPr>
            <p:cNvPr id="11" name="Freeform 10"/>
            <p:cNvSpPr/>
            <p:nvPr/>
          </p:nvSpPr>
          <p:spPr>
            <a:xfrm>
              <a:off x="1256413" y="827567"/>
              <a:ext cx="4915941" cy="5333999"/>
            </a:xfrm>
            <a:custGeom>
              <a:avLst/>
              <a:gdLst>
                <a:gd name="connsiteX0" fmla="*/ 0 w 4915941"/>
                <a:gd name="connsiteY0" fmla="*/ 491594 h 5333999"/>
                <a:gd name="connsiteX1" fmla="*/ 491594 w 4915941"/>
                <a:gd name="connsiteY1" fmla="*/ 0 h 5333999"/>
                <a:gd name="connsiteX2" fmla="*/ 4424347 w 4915941"/>
                <a:gd name="connsiteY2" fmla="*/ 0 h 5333999"/>
                <a:gd name="connsiteX3" fmla="*/ 4915941 w 4915941"/>
                <a:gd name="connsiteY3" fmla="*/ 491594 h 5333999"/>
                <a:gd name="connsiteX4" fmla="*/ 4915941 w 4915941"/>
                <a:gd name="connsiteY4" fmla="*/ 4842405 h 5333999"/>
                <a:gd name="connsiteX5" fmla="*/ 4424347 w 4915941"/>
                <a:gd name="connsiteY5" fmla="*/ 5333999 h 5333999"/>
                <a:gd name="connsiteX6" fmla="*/ 491594 w 4915941"/>
                <a:gd name="connsiteY6" fmla="*/ 5333999 h 5333999"/>
                <a:gd name="connsiteX7" fmla="*/ 0 w 4915941"/>
                <a:gd name="connsiteY7" fmla="*/ 4842405 h 5333999"/>
                <a:gd name="connsiteX8" fmla="*/ 0 w 4915941"/>
                <a:gd name="connsiteY8" fmla="*/ 491594 h 533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15941" h="5333999">
                  <a:moveTo>
                    <a:pt x="0" y="491594"/>
                  </a:moveTo>
                  <a:cubicBezTo>
                    <a:pt x="0" y="220094"/>
                    <a:pt x="220094" y="0"/>
                    <a:pt x="491594" y="0"/>
                  </a:cubicBezTo>
                  <a:lnTo>
                    <a:pt x="4424347" y="0"/>
                  </a:lnTo>
                  <a:cubicBezTo>
                    <a:pt x="4695847" y="0"/>
                    <a:pt x="4915941" y="220094"/>
                    <a:pt x="4915941" y="491594"/>
                  </a:cubicBezTo>
                  <a:lnTo>
                    <a:pt x="4915941" y="4842405"/>
                  </a:lnTo>
                  <a:cubicBezTo>
                    <a:pt x="4915941" y="5113905"/>
                    <a:pt x="4695847" y="5333999"/>
                    <a:pt x="4424347" y="5333999"/>
                  </a:cubicBezTo>
                  <a:lnTo>
                    <a:pt x="491594" y="5333999"/>
                  </a:lnTo>
                  <a:cubicBezTo>
                    <a:pt x="220094" y="5333999"/>
                    <a:pt x="0" y="5113905"/>
                    <a:pt x="0" y="4842405"/>
                  </a:cubicBezTo>
                  <a:lnTo>
                    <a:pt x="0" y="491594"/>
                  </a:lnTo>
                  <a:close/>
                </a:path>
              </a:pathLst>
            </a:custGeom>
            <a:solidFill>
              <a:srgbClr val="0072BC"/>
            </a:solidFill>
            <a:scene3d>
              <a:camera prst="orthographicFront">
                <a:rot lat="0" lon="0" rev="0"/>
              </a:camera>
              <a:lightRig rig="contrasting" dir="t">
                <a:rot lat="0" lon="0" rev="1200000"/>
              </a:lightRig>
            </a:scene3d>
            <a:sp3d z="-300000" prstMaterial="plastic"/>
          </p:spPr>
          <p:style>
            <a:lnRef idx="1">
              <a:schemeClr val="accent3">
                <a:hueOff val="0"/>
                <a:satOff val="0"/>
                <a:lumOff val="0"/>
                <a:alphaOff val="0"/>
              </a:schemeClr>
            </a:lnRef>
            <a:fillRef idx="1">
              <a:scrgbClr r="0" g="0" b="0"/>
            </a:fillRef>
            <a:effectRef idx="0">
              <a:schemeClr val="accent3">
                <a:tint val="40000"/>
                <a:hueOff val="0"/>
                <a:satOff val="0"/>
                <a:lumOff val="0"/>
                <a:alphaOff val="0"/>
              </a:schemeClr>
            </a:effectRef>
            <a:fontRef idx="minor">
              <a:schemeClr val="dk1">
                <a:hueOff val="0"/>
                <a:satOff val="0"/>
                <a:lumOff val="0"/>
                <a:alphaOff val="0"/>
              </a:schemeClr>
            </a:fontRef>
          </p:style>
          <p:txBody>
            <a:bodyPr spcFirstLastPara="0" vert="horz" wrap="square" lIns="106680" tIns="106680" rIns="106680" bIns="3840480" numCol="1" spcCol="1270" anchor="ctr" anchorCtr="0">
              <a:noAutofit/>
            </a:bodyPr>
            <a:lstStyle/>
            <a:p>
              <a:pPr lvl="0" algn="ctr" defTabSz="1244600">
                <a:lnSpc>
                  <a:spcPct val="90000"/>
                </a:lnSpc>
                <a:spcBef>
                  <a:spcPct val="0"/>
                </a:spcBef>
                <a:spcAft>
                  <a:spcPct val="35000"/>
                </a:spcAft>
              </a:pPr>
              <a:r>
                <a:rPr lang="en-US" sz="2800" b="1" kern="1200" dirty="0">
                  <a:solidFill>
                    <a:schemeClr val="bg1"/>
                  </a:solidFill>
                  <a:effectLst>
                    <a:outerShdw blurRad="38100" dist="38100" dir="2700000" algn="tl">
                      <a:srgbClr val="000000">
                        <a:alpha val="43137"/>
                      </a:srgbClr>
                    </a:outerShdw>
                  </a:effectLst>
                  <a:latin typeface="Myriad Pro" panose="020B0503030403020204" pitchFamily="34" charset="0"/>
                </a:rPr>
                <a:t>Trauma Informed Care</a:t>
              </a:r>
            </a:p>
          </p:txBody>
        </p:sp>
        <p:sp>
          <p:nvSpPr>
            <p:cNvPr id="14" name="Freeform 13"/>
            <p:cNvSpPr/>
            <p:nvPr/>
          </p:nvSpPr>
          <p:spPr>
            <a:xfrm>
              <a:off x="6232474" y="827567"/>
              <a:ext cx="4915941" cy="5333999"/>
            </a:xfrm>
            <a:custGeom>
              <a:avLst/>
              <a:gdLst>
                <a:gd name="connsiteX0" fmla="*/ 0 w 4915941"/>
                <a:gd name="connsiteY0" fmla="*/ 491594 h 5333999"/>
                <a:gd name="connsiteX1" fmla="*/ 491594 w 4915941"/>
                <a:gd name="connsiteY1" fmla="*/ 0 h 5333999"/>
                <a:gd name="connsiteX2" fmla="*/ 4424347 w 4915941"/>
                <a:gd name="connsiteY2" fmla="*/ 0 h 5333999"/>
                <a:gd name="connsiteX3" fmla="*/ 4915941 w 4915941"/>
                <a:gd name="connsiteY3" fmla="*/ 491594 h 5333999"/>
                <a:gd name="connsiteX4" fmla="*/ 4915941 w 4915941"/>
                <a:gd name="connsiteY4" fmla="*/ 4842405 h 5333999"/>
                <a:gd name="connsiteX5" fmla="*/ 4424347 w 4915941"/>
                <a:gd name="connsiteY5" fmla="*/ 5333999 h 5333999"/>
                <a:gd name="connsiteX6" fmla="*/ 491594 w 4915941"/>
                <a:gd name="connsiteY6" fmla="*/ 5333999 h 5333999"/>
                <a:gd name="connsiteX7" fmla="*/ 0 w 4915941"/>
                <a:gd name="connsiteY7" fmla="*/ 4842405 h 5333999"/>
                <a:gd name="connsiteX8" fmla="*/ 0 w 4915941"/>
                <a:gd name="connsiteY8" fmla="*/ 491594 h 533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15941" h="5333999">
                  <a:moveTo>
                    <a:pt x="0" y="491594"/>
                  </a:moveTo>
                  <a:cubicBezTo>
                    <a:pt x="0" y="220094"/>
                    <a:pt x="220094" y="0"/>
                    <a:pt x="491594" y="0"/>
                  </a:cubicBezTo>
                  <a:lnTo>
                    <a:pt x="4424347" y="0"/>
                  </a:lnTo>
                  <a:cubicBezTo>
                    <a:pt x="4695847" y="0"/>
                    <a:pt x="4915941" y="220094"/>
                    <a:pt x="4915941" y="491594"/>
                  </a:cubicBezTo>
                  <a:lnTo>
                    <a:pt x="4915941" y="4842405"/>
                  </a:lnTo>
                  <a:cubicBezTo>
                    <a:pt x="4915941" y="5113905"/>
                    <a:pt x="4695847" y="5333999"/>
                    <a:pt x="4424347" y="5333999"/>
                  </a:cubicBezTo>
                  <a:lnTo>
                    <a:pt x="491594" y="5333999"/>
                  </a:lnTo>
                  <a:cubicBezTo>
                    <a:pt x="220094" y="5333999"/>
                    <a:pt x="0" y="5113905"/>
                    <a:pt x="0" y="4842405"/>
                  </a:cubicBezTo>
                  <a:lnTo>
                    <a:pt x="0" y="491594"/>
                  </a:lnTo>
                  <a:close/>
                </a:path>
              </a:pathLst>
            </a:custGeom>
            <a:solidFill>
              <a:srgbClr val="FFDD00"/>
            </a:solidFill>
            <a:scene3d>
              <a:camera prst="orthographicFront">
                <a:rot lat="0" lon="0" rev="0"/>
              </a:camera>
              <a:lightRig rig="contrasting" dir="t">
                <a:rot lat="0" lon="0" rev="1200000"/>
              </a:lightRig>
            </a:scene3d>
            <a:sp3d z="-300000" prstMaterial="plastic"/>
          </p:spPr>
          <p:style>
            <a:lnRef idx="1">
              <a:schemeClr val="accent3">
                <a:hueOff val="0"/>
                <a:satOff val="0"/>
                <a:lumOff val="0"/>
                <a:alphaOff val="0"/>
              </a:schemeClr>
            </a:lnRef>
            <a:fillRef idx="1">
              <a:scrgbClr r="0" g="0" b="0"/>
            </a:fillRef>
            <a:effectRef idx="0">
              <a:schemeClr val="accent3">
                <a:tint val="40000"/>
                <a:hueOff val="0"/>
                <a:satOff val="0"/>
                <a:lumOff val="0"/>
                <a:alphaOff val="0"/>
              </a:schemeClr>
            </a:effectRef>
            <a:fontRef idx="minor">
              <a:schemeClr val="dk1">
                <a:hueOff val="0"/>
                <a:satOff val="0"/>
                <a:lumOff val="0"/>
                <a:alphaOff val="0"/>
              </a:schemeClr>
            </a:fontRef>
          </p:style>
          <p:txBody>
            <a:bodyPr spcFirstLastPara="0" vert="horz" wrap="square" lIns="106680" tIns="106680" rIns="106680" bIns="3840480" numCol="1" spcCol="1270" anchor="ctr" anchorCtr="0">
              <a:noAutofit/>
            </a:bodyPr>
            <a:lstStyle/>
            <a:p>
              <a:pPr lvl="0" algn="ctr" defTabSz="1244600">
                <a:lnSpc>
                  <a:spcPct val="90000"/>
                </a:lnSpc>
                <a:spcBef>
                  <a:spcPct val="0"/>
                </a:spcBef>
                <a:spcAft>
                  <a:spcPct val="35000"/>
                </a:spcAft>
              </a:pPr>
              <a:r>
                <a:rPr lang="en-US" sz="2800" b="1" kern="1200" dirty="0">
                  <a:effectLst>
                    <a:outerShdw blurRad="38100" dist="38100" dir="2700000" algn="tl">
                      <a:srgbClr val="000000">
                        <a:alpha val="43137"/>
                      </a:srgbClr>
                    </a:outerShdw>
                  </a:effectLst>
                  <a:latin typeface="Myriad Pro" panose="020B0503030403020204" pitchFamily="34" charset="0"/>
                </a:rPr>
                <a:t>Trauma Specific Treatment</a:t>
              </a:r>
            </a:p>
          </p:txBody>
        </p:sp>
        <p:sp>
          <p:nvSpPr>
            <p:cNvPr id="15" name="Freeform 14"/>
            <p:cNvSpPr/>
            <p:nvPr/>
          </p:nvSpPr>
          <p:spPr>
            <a:xfrm>
              <a:off x="1838418" y="2142242"/>
              <a:ext cx="3932753" cy="1608273"/>
            </a:xfrm>
            <a:custGeom>
              <a:avLst/>
              <a:gdLst>
                <a:gd name="connsiteX0" fmla="*/ 0 w 3932753"/>
                <a:gd name="connsiteY0" fmla="*/ 160827 h 1608273"/>
                <a:gd name="connsiteX1" fmla="*/ 160827 w 3932753"/>
                <a:gd name="connsiteY1" fmla="*/ 0 h 1608273"/>
                <a:gd name="connsiteX2" fmla="*/ 3771926 w 3932753"/>
                <a:gd name="connsiteY2" fmla="*/ 0 h 1608273"/>
                <a:gd name="connsiteX3" fmla="*/ 3932753 w 3932753"/>
                <a:gd name="connsiteY3" fmla="*/ 160827 h 1608273"/>
                <a:gd name="connsiteX4" fmla="*/ 3932753 w 3932753"/>
                <a:gd name="connsiteY4" fmla="*/ 1447446 h 1608273"/>
                <a:gd name="connsiteX5" fmla="*/ 3771926 w 3932753"/>
                <a:gd name="connsiteY5" fmla="*/ 1608273 h 1608273"/>
                <a:gd name="connsiteX6" fmla="*/ 160827 w 3932753"/>
                <a:gd name="connsiteY6" fmla="*/ 1608273 h 1608273"/>
                <a:gd name="connsiteX7" fmla="*/ 0 w 3932753"/>
                <a:gd name="connsiteY7" fmla="*/ 1447446 h 1608273"/>
                <a:gd name="connsiteX8" fmla="*/ 0 w 3932753"/>
                <a:gd name="connsiteY8" fmla="*/ 160827 h 1608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32753" h="1608273">
                  <a:moveTo>
                    <a:pt x="0" y="160827"/>
                  </a:moveTo>
                  <a:cubicBezTo>
                    <a:pt x="0" y="72005"/>
                    <a:pt x="72005" y="0"/>
                    <a:pt x="160827" y="0"/>
                  </a:cubicBezTo>
                  <a:lnTo>
                    <a:pt x="3771926" y="0"/>
                  </a:lnTo>
                  <a:cubicBezTo>
                    <a:pt x="3860748" y="0"/>
                    <a:pt x="3932753" y="72005"/>
                    <a:pt x="3932753" y="160827"/>
                  </a:cubicBezTo>
                  <a:lnTo>
                    <a:pt x="3932753" y="1447446"/>
                  </a:lnTo>
                  <a:cubicBezTo>
                    <a:pt x="3932753" y="1536268"/>
                    <a:pt x="3860748" y="1608273"/>
                    <a:pt x="3771926" y="1608273"/>
                  </a:cubicBezTo>
                  <a:lnTo>
                    <a:pt x="160827" y="1608273"/>
                  </a:lnTo>
                  <a:cubicBezTo>
                    <a:pt x="72005" y="1608273"/>
                    <a:pt x="0" y="1536268"/>
                    <a:pt x="0" y="1447446"/>
                  </a:cubicBezTo>
                  <a:lnTo>
                    <a:pt x="0" y="160827"/>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3">
                <a:shade val="80000"/>
                <a:hueOff val="0"/>
                <a:satOff val="0"/>
                <a:lumOff val="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spcFirstLastPara="0" vert="horz" wrap="square" lIns="110605" tIns="94730" rIns="110605" bIns="94730" numCol="1" spcCol="1270" anchor="ctr" anchorCtr="0">
              <a:noAutofit/>
            </a:bodyPr>
            <a:lstStyle/>
            <a:p>
              <a:pPr lvl="0" algn="ctr" defTabSz="1111250">
                <a:lnSpc>
                  <a:spcPct val="90000"/>
                </a:lnSpc>
                <a:spcBef>
                  <a:spcPct val="0"/>
                </a:spcBef>
                <a:spcAft>
                  <a:spcPct val="35000"/>
                </a:spcAft>
              </a:pPr>
              <a:r>
                <a:rPr lang="en-US" sz="2500" kern="1200" dirty="0">
                  <a:latin typeface="Myriad Pro" panose="020B0503030403020204" pitchFamily="34" charset="0"/>
                </a:rPr>
                <a:t>The </a:t>
              </a:r>
              <a:r>
                <a:rPr lang="en-US" sz="2500" b="1" kern="1200" dirty="0">
                  <a:latin typeface="Myriad Pro" panose="020B0503030403020204" pitchFamily="34" charset="0"/>
                </a:rPr>
                <a:t>How:</a:t>
              </a:r>
              <a:br>
                <a:rPr lang="en-US" sz="2500" b="1" kern="1200" dirty="0">
                  <a:latin typeface="Myriad Pro" panose="020B0503030403020204" pitchFamily="34" charset="0"/>
                </a:rPr>
              </a:br>
              <a:br>
                <a:rPr lang="en-US" sz="2500" b="1" kern="1200" dirty="0">
                  <a:latin typeface="Myriad Pro" panose="020B0503030403020204" pitchFamily="34" charset="0"/>
                </a:rPr>
              </a:br>
              <a:r>
                <a:rPr lang="en-US" sz="2500" b="0" kern="1200" dirty="0">
                  <a:latin typeface="Myriad Pro" panose="020B0503030403020204" pitchFamily="34" charset="0"/>
                </a:rPr>
                <a:t>compassionate service delivery</a:t>
              </a:r>
              <a:endParaRPr lang="en-US" sz="2500" kern="1200" dirty="0">
                <a:latin typeface="Myriad Pro" panose="020B0503030403020204" pitchFamily="34" charset="0"/>
              </a:endParaRPr>
            </a:p>
          </p:txBody>
        </p:sp>
        <p:sp>
          <p:nvSpPr>
            <p:cNvPr id="16" name="Freeform 15"/>
            <p:cNvSpPr/>
            <p:nvPr/>
          </p:nvSpPr>
          <p:spPr>
            <a:xfrm>
              <a:off x="1838418" y="4151904"/>
              <a:ext cx="3932753" cy="1608273"/>
            </a:xfrm>
            <a:custGeom>
              <a:avLst/>
              <a:gdLst>
                <a:gd name="connsiteX0" fmla="*/ 0 w 3932753"/>
                <a:gd name="connsiteY0" fmla="*/ 160827 h 1608273"/>
                <a:gd name="connsiteX1" fmla="*/ 160827 w 3932753"/>
                <a:gd name="connsiteY1" fmla="*/ 0 h 1608273"/>
                <a:gd name="connsiteX2" fmla="*/ 3771926 w 3932753"/>
                <a:gd name="connsiteY2" fmla="*/ 0 h 1608273"/>
                <a:gd name="connsiteX3" fmla="*/ 3932753 w 3932753"/>
                <a:gd name="connsiteY3" fmla="*/ 160827 h 1608273"/>
                <a:gd name="connsiteX4" fmla="*/ 3932753 w 3932753"/>
                <a:gd name="connsiteY4" fmla="*/ 1447446 h 1608273"/>
                <a:gd name="connsiteX5" fmla="*/ 3771926 w 3932753"/>
                <a:gd name="connsiteY5" fmla="*/ 1608273 h 1608273"/>
                <a:gd name="connsiteX6" fmla="*/ 160827 w 3932753"/>
                <a:gd name="connsiteY6" fmla="*/ 1608273 h 1608273"/>
                <a:gd name="connsiteX7" fmla="*/ 0 w 3932753"/>
                <a:gd name="connsiteY7" fmla="*/ 1447446 h 1608273"/>
                <a:gd name="connsiteX8" fmla="*/ 0 w 3932753"/>
                <a:gd name="connsiteY8" fmla="*/ 160827 h 1608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32753" h="1608273">
                  <a:moveTo>
                    <a:pt x="0" y="160827"/>
                  </a:moveTo>
                  <a:cubicBezTo>
                    <a:pt x="0" y="72005"/>
                    <a:pt x="72005" y="0"/>
                    <a:pt x="160827" y="0"/>
                  </a:cubicBezTo>
                  <a:lnTo>
                    <a:pt x="3771926" y="0"/>
                  </a:lnTo>
                  <a:cubicBezTo>
                    <a:pt x="3860748" y="0"/>
                    <a:pt x="3932753" y="72005"/>
                    <a:pt x="3932753" y="160827"/>
                  </a:cubicBezTo>
                  <a:lnTo>
                    <a:pt x="3932753" y="1447446"/>
                  </a:lnTo>
                  <a:cubicBezTo>
                    <a:pt x="3932753" y="1536268"/>
                    <a:pt x="3860748" y="1608273"/>
                    <a:pt x="3771926" y="1608273"/>
                  </a:cubicBezTo>
                  <a:lnTo>
                    <a:pt x="160827" y="1608273"/>
                  </a:lnTo>
                  <a:cubicBezTo>
                    <a:pt x="72005" y="1608273"/>
                    <a:pt x="0" y="1536268"/>
                    <a:pt x="0" y="1447446"/>
                  </a:cubicBezTo>
                  <a:lnTo>
                    <a:pt x="0" y="160827"/>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3">
                <a:shade val="80000"/>
                <a:hueOff val="0"/>
                <a:satOff val="0"/>
                <a:lumOff val="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spcFirstLastPara="0" vert="horz" wrap="square" lIns="110605" tIns="94730" rIns="110605" bIns="94730" numCol="1" spcCol="1270" anchor="ctr" anchorCtr="0">
              <a:noAutofit/>
            </a:bodyPr>
            <a:lstStyle/>
            <a:p>
              <a:pPr lvl="0" algn="ctr" defTabSz="1111250">
                <a:lnSpc>
                  <a:spcPct val="90000"/>
                </a:lnSpc>
                <a:spcBef>
                  <a:spcPct val="0"/>
                </a:spcBef>
                <a:spcAft>
                  <a:spcPct val="35000"/>
                </a:spcAft>
              </a:pPr>
              <a:r>
                <a:rPr lang="en-US" sz="2500" kern="1200" dirty="0">
                  <a:latin typeface="Myriad Pro" panose="020B0503030403020204" pitchFamily="34" charset="0"/>
                </a:rPr>
                <a:t>Sensitive practices that can be implemented anywhere by anyone</a:t>
              </a:r>
            </a:p>
          </p:txBody>
        </p:sp>
        <p:sp>
          <p:nvSpPr>
            <p:cNvPr id="12" name="Freeform 11"/>
            <p:cNvSpPr/>
            <p:nvPr/>
          </p:nvSpPr>
          <p:spPr>
            <a:xfrm>
              <a:off x="6754359" y="2142242"/>
              <a:ext cx="3932753" cy="1608273"/>
            </a:xfrm>
            <a:custGeom>
              <a:avLst/>
              <a:gdLst>
                <a:gd name="connsiteX0" fmla="*/ 0 w 3932753"/>
                <a:gd name="connsiteY0" fmla="*/ 160827 h 1608273"/>
                <a:gd name="connsiteX1" fmla="*/ 160827 w 3932753"/>
                <a:gd name="connsiteY1" fmla="*/ 0 h 1608273"/>
                <a:gd name="connsiteX2" fmla="*/ 3771926 w 3932753"/>
                <a:gd name="connsiteY2" fmla="*/ 0 h 1608273"/>
                <a:gd name="connsiteX3" fmla="*/ 3932753 w 3932753"/>
                <a:gd name="connsiteY3" fmla="*/ 160827 h 1608273"/>
                <a:gd name="connsiteX4" fmla="*/ 3932753 w 3932753"/>
                <a:gd name="connsiteY4" fmla="*/ 1447446 h 1608273"/>
                <a:gd name="connsiteX5" fmla="*/ 3771926 w 3932753"/>
                <a:gd name="connsiteY5" fmla="*/ 1608273 h 1608273"/>
                <a:gd name="connsiteX6" fmla="*/ 160827 w 3932753"/>
                <a:gd name="connsiteY6" fmla="*/ 1608273 h 1608273"/>
                <a:gd name="connsiteX7" fmla="*/ 0 w 3932753"/>
                <a:gd name="connsiteY7" fmla="*/ 1447446 h 1608273"/>
                <a:gd name="connsiteX8" fmla="*/ 0 w 3932753"/>
                <a:gd name="connsiteY8" fmla="*/ 160827 h 1608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32753" h="1608273">
                  <a:moveTo>
                    <a:pt x="0" y="160827"/>
                  </a:moveTo>
                  <a:cubicBezTo>
                    <a:pt x="0" y="72005"/>
                    <a:pt x="72005" y="0"/>
                    <a:pt x="160827" y="0"/>
                  </a:cubicBezTo>
                  <a:lnTo>
                    <a:pt x="3771926" y="0"/>
                  </a:lnTo>
                  <a:cubicBezTo>
                    <a:pt x="3860748" y="0"/>
                    <a:pt x="3932753" y="72005"/>
                    <a:pt x="3932753" y="160827"/>
                  </a:cubicBezTo>
                  <a:lnTo>
                    <a:pt x="3932753" y="1447446"/>
                  </a:lnTo>
                  <a:cubicBezTo>
                    <a:pt x="3932753" y="1536268"/>
                    <a:pt x="3860748" y="1608273"/>
                    <a:pt x="3771926" y="1608273"/>
                  </a:cubicBezTo>
                  <a:lnTo>
                    <a:pt x="160827" y="1608273"/>
                  </a:lnTo>
                  <a:cubicBezTo>
                    <a:pt x="72005" y="1608273"/>
                    <a:pt x="0" y="1536268"/>
                    <a:pt x="0" y="1447446"/>
                  </a:cubicBezTo>
                  <a:lnTo>
                    <a:pt x="0" y="160827"/>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3">
                <a:shade val="80000"/>
                <a:hueOff val="0"/>
                <a:satOff val="0"/>
                <a:lumOff val="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spcFirstLastPara="0" vert="horz" wrap="square" lIns="110605" tIns="94730" rIns="110605" bIns="94730" numCol="1" spcCol="1270" anchor="ctr" anchorCtr="0">
              <a:noAutofit/>
            </a:bodyPr>
            <a:lstStyle/>
            <a:p>
              <a:pPr lvl="0" algn="ctr" defTabSz="1111250">
                <a:lnSpc>
                  <a:spcPct val="90000"/>
                </a:lnSpc>
                <a:spcBef>
                  <a:spcPct val="0"/>
                </a:spcBef>
                <a:spcAft>
                  <a:spcPct val="35000"/>
                </a:spcAft>
              </a:pPr>
              <a:r>
                <a:rPr lang="en-US" sz="2500" kern="1200" dirty="0">
                  <a:latin typeface="Myriad Pro" panose="020B0503030403020204" pitchFamily="34" charset="0"/>
                </a:rPr>
                <a:t>The </a:t>
              </a:r>
              <a:r>
                <a:rPr lang="en-US" sz="2500" b="1" kern="1200" dirty="0">
                  <a:latin typeface="Myriad Pro" panose="020B0503030403020204" pitchFamily="34" charset="0"/>
                </a:rPr>
                <a:t>What:</a:t>
              </a:r>
              <a:br>
                <a:rPr lang="en-US" sz="2500" b="1" kern="1200" dirty="0">
                  <a:latin typeface="Myriad Pro" panose="020B0503030403020204" pitchFamily="34" charset="0"/>
                </a:rPr>
              </a:br>
              <a:br>
                <a:rPr lang="en-US" sz="2500" b="1" kern="1200" dirty="0">
                  <a:latin typeface="Myriad Pro" panose="020B0503030403020204" pitchFamily="34" charset="0"/>
                </a:rPr>
              </a:br>
              <a:r>
                <a:rPr lang="en-US" sz="2500" b="0" kern="1200" dirty="0">
                  <a:latin typeface="Myriad Pro" panose="020B0503030403020204" pitchFamily="34" charset="0"/>
                </a:rPr>
                <a:t>specific clinical services</a:t>
              </a:r>
              <a:endParaRPr lang="en-US" sz="2500" kern="1200" dirty="0">
                <a:latin typeface="Myriad Pro" panose="020B0503030403020204" pitchFamily="34" charset="0"/>
              </a:endParaRPr>
            </a:p>
          </p:txBody>
        </p:sp>
        <p:sp>
          <p:nvSpPr>
            <p:cNvPr id="13" name="Freeform 12"/>
            <p:cNvSpPr/>
            <p:nvPr/>
          </p:nvSpPr>
          <p:spPr>
            <a:xfrm>
              <a:off x="6724067" y="4151903"/>
              <a:ext cx="3932753" cy="1608273"/>
            </a:xfrm>
            <a:custGeom>
              <a:avLst/>
              <a:gdLst>
                <a:gd name="connsiteX0" fmla="*/ 0 w 3932753"/>
                <a:gd name="connsiteY0" fmla="*/ 160827 h 1608273"/>
                <a:gd name="connsiteX1" fmla="*/ 160827 w 3932753"/>
                <a:gd name="connsiteY1" fmla="*/ 0 h 1608273"/>
                <a:gd name="connsiteX2" fmla="*/ 3771926 w 3932753"/>
                <a:gd name="connsiteY2" fmla="*/ 0 h 1608273"/>
                <a:gd name="connsiteX3" fmla="*/ 3932753 w 3932753"/>
                <a:gd name="connsiteY3" fmla="*/ 160827 h 1608273"/>
                <a:gd name="connsiteX4" fmla="*/ 3932753 w 3932753"/>
                <a:gd name="connsiteY4" fmla="*/ 1447446 h 1608273"/>
                <a:gd name="connsiteX5" fmla="*/ 3771926 w 3932753"/>
                <a:gd name="connsiteY5" fmla="*/ 1608273 h 1608273"/>
                <a:gd name="connsiteX6" fmla="*/ 160827 w 3932753"/>
                <a:gd name="connsiteY6" fmla="*/ 1608273 h 1608273"/>
                <a:gd name="connsiteX7" fmla="*/ 0 w 3932753"/>
                <a:gd name="connsiteY7" fmla="*/ 1447446 h 1608273"/>
                <a:gd name="connsiteX8" fmla="*/ 0 w 3932753"/>
                <a:gd name="connsiteY8" fmla="*/ 160827 h 1608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32753" h="1608273">
                  <a:moveTo>
                    <a:pt x="0" y="160827"/>
                  </a:moveTo>
                  <a:cubicBezTo>
                    <a:pt x="0" y="72005"/>
                    <a:pt x="72005" y="0"/>
                    <a:pt x="160827" y="0"/>
                  </a:cubicBezTo>
                  <a:lnTo>
                    <a:pt x="3771926" y="0"/>
                  </a:lnTo>
                  <a:cubicBezTo>
                    <a:pt x="3860748" y="0"/>
                    <a:pt x="3932753" y="72005"/>
                    <a:pt x="3932753" y="160827"/>
                  </a:cubicBezTo>
                  <a:lnTo>
                    <a:pt x="3932753" y="1447446"/>
                  </a:lnTo>
                  <a:cubicBezTo>
                    <a:pt x="3932753" y="1536268"/>
                    <a:pt x="3860748" y="1608273"/>
                    <a:pt x="3771926" y="1608273"/>
                  </a:cubicBezTo>
                  <a:lnTo>
                    <a:pt x="160827" y="1608273"/>
                  </a:lnTo>
                  <a:cubicBezTo>
                    <a:pt x="72005" y="1608273"/>
                    <a:pt x="0" y="1536268"/>
                    <a:pt x="0" y="1447446"/>
                  </a:cubicBezTo>
                  <a:lnTo>
                    <a:pt x="0" y="160827"/>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3">
                <a:shade val="80000"/>
                <a:hueOff val="0"/>
                <a:satOff val="0"/>
                <a:lumOff val="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spcFirstLastPara="0" vert="horz" wrap="square" lIns="110605" tIns="94730" rIns="110605" bIns="94730" numCol="1" spcCol="1270" anchor="ctr" anchorCtr="0">
              <a:noAutofit/>
            </a:bodyPr>
            <a:lstStyle/>
            <a:p>
              <a:pPr lvl="0" algn="ctr" defTabSz="1111250">
                <a:lnSpc>
                  <a:spcPct val="90000"/>
                </a:lnSpc>
                <a:spcBef>
                  <a:spcPct val="0"/>
                </a:spcBef>
                <a:spcAft>
                  <a:spcPct val="35000"/>
                </a:spcAft>
              </a:pPr>
              <a:r>
                <a:rPr lang="en-US" sz="2500" kern="1200" dirty="0">
                  <a:latin typeface="Myriad Pro" panose="020B0503030403020204" pitchFamily="34" charset="0"/>
                </a:rPr>
                <a:t>Therapeutic interventions implemented by trained clinicians</a:t>
              </a:r>
            </a:p>
          </p:txBody>
        </p:sp>
      </p:grpSp>
    </p:spTree>
    <p:extLst>
      <p:ext uri="{BB962C8B-B14F-4D97-AF65-F5344CB8AC3E}">
        <p14:creationId xmlns:p14="http://schemas.microsoft.com/office/powerpoint/2010/main" val="7386991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14400" y="457200"/>
            <a:ext cx="5380038" cy="1477963"/>
          </a:xfrm>
          <a:prstGeom prst="rect">
            <a:avLst/>
          </a:prstGeom>
        </p:spPr>
        <p:txBody>
          <a:bodyPr/>
          <a:lstStyle/>
          <a:p>
            <a:r>
              <a:rPr lang="en-US" sz="6000" b="1" dirty="0">
                <a:solidFill>
                  <a:schemeClr val="tx1"/>
                </a:solidFill>
                <a:latin typeface="Myriad Pro" panose="020B0503030403020204" pitchFamily="34" charset="0"/>
              </a:rPr>
              <a:t>Safety</a:t>
            </a:r>
          </a:p>
        </p:txBody>
      </p:sp>
      <p:sp>
        <p:nvSpPr>
          <p:cNvPr id="3" name="TextBox 2"/>
          <p:cNvSpPr txBox="1"/>
          <p:nvPr/>
        </p:nvSpPr>
        <p:spPr>
          <a:xfrm>
            <a:off x="1005841" y="1835150"/>
            <a:ext cx="8049260" cy="2216569"/>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ts val="1200"/>
              </a:spcAft>
              <a:buClrTx/>
              <a:buSzTx/>
              <a:buFontTx/>
              <a:buNone/>
              <a:tabLst/>
              <a:defRPr/>
            </a:pPr>
            <a:r>
              <a:rPr kumimoji="0" lang="en-US" sz="3200" b="0" i="0" u="none" strike="noStrike" kern="1200" cap="none" spc="0" normalizeH="0" baseline="0" noProof="0" dirty="0">
                <a:ln>
                  <a:noFill/>
                </a:ln>
                <a:solidFill>
                  <a:srgbClr val="0072BC"/>
                </a:solidFill>
                <a:effectLst/>
                <a:uLnTx/>
                <a:uFillTx/>
                <a:latin typeface="Myriad Pro" panose="020B0503030403020204" pitchFamily="34" charset="0"/>
                <a:ea typeface="+mn-ea"/>
                <a:cs typeface="+mn-cs"/>
              </a:rPr>
              <a:t>Ensure physical and emotional safety, recognizing and responding to how identity may impact safety throughout the lifespan.</a:t>
            </a:r>
            <a:endParaRPr kumimoji="0" lang="en-US" sz="4000" b="0" i="0" u="none" strike="noStrike" kern="1200" cap="none" spc="0" normalizeH="0" baseline="0" noProof="0" dirty="0">
              <a:ln>
                <a:noFill/>
              </a:ln>
              <a:solidFill>
                <a:srgbClr val="0072BC"/>
              </a:solidFill>
              <a:effectLst/>
              <a:uLnTx/>
              <a:uFillTx/>
              <a:latin typeface="Myriad Pro" panose="020B0503030403020204" pitchFamily="34" charset="0"/>
              <a:ea typeface="+mn-ea"/>
              <a:cs typeface="+mn-cs"/>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09760" y="3931920"/>
            <a:ext cx="2286000" cy="2286000"/>
          </a:xfrm>
          <a:prstGeom prst="rect">
            <a:avLst/>
          </a:prstGeom>
        </p:spPr>
      </p:pic>
    </p:spTree>
    <p:extLst>
      <p:ext uri="{BB962C8B-B14F-4D97-AF65-F5344CB8AC3E}">
        <p14:creationId xmlns:p14="http://schemas.microsoft.com/office/powerpoint/2010/main" val="1999835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14400" y="457200"/>
            <a:ext cx="6543675" cy="1477963"/>
          </a:xfrm>
          <a:prstGeom prst="rect">
            <a:avLst/>
          </a:prstGeom>
        </p:spPr>
        <p:txBody>
          <a:bodyPr>
            <a:normAutofit fontScale="90000"/>
          </a:bodyPr>
          <a:lstStyle/>
          <a:p>
            <a:r>
              <a:rPr lang="en-US" sz="6000" b="1" dirty="0">
                <a:solidFill>
                  <a:schemeClr val="tx1"/>
                </a:solidFill>
                <a:latin typeface="Myriad Pro" panose="020B0503030403020204" pitchFamily="34" charset="0"/>
              </a:rPr>
              <a:t>Domains of Safety</a:t>
            </a:r>
          </a:p>
        </p:txBody>
      </p:sp>
      <p:sp>
        <p:nvSpPr>
          <p:cNvPr id="3" name="TextBox 2"/>
          <p:cNvSpPr txBox="1"/>
          <p:nvPr/>
        </p:nvSpPr>
        <p:spPr>
          <a:xfrm>
            <a:off x="924452" y="1417551"/>
            <a:ext cx="6019801" cy="1576970"/>
          </a:xfrm>
          <a:prstGeom prst="rect">
            <a:avLst/>
          </a:prstGeom>
          <a:noFill/>
        </p:spPr>
        <p:txBody>
          <a:bodyPr wrap="square" numCol="1" rtlCol="0">
            <a:spAutoFit/>
          </a:bodyPr>
          <a:lstStyle/>
          <a:p>
            <a:pPr marL="0" marR="0" lvl="0" indent="0" algn="l" defTabSz="914400" rtl="0" eaLnBrk="1" fontAlgn="base" latinLnBrk="0" hangingPunct="1">
              <a:lnSpc>
                <a:spcPct val="134000"/>
              </a:lnSpc>
              <a:spcBef>
                <a:spcPts val="0"/>
              </a:spcBef>
              <a:spcAft>
                <a:spcPct val="0"/>
              </a:spcAft>
              <a:buClrTx/>
              <a:buSzTx/>
              <a:buFontTx/>
              <a:buNone/>
              <a:tabLst/>
              <a:defRPr/>
            </a:pPr>
            <a:r>
              <a:rPr kumimoji="0" lang="en-US" sz="2400" b="1" i="0" u="none" strike="noStrike" kern="1200" cap="none" spc="0" normalizeH="0" baseline="0" noProof="0" dirty="0">
                <a:ln>
                  <a:noFill/>
                </a:ln>
                <a:solidFill>
                  <a:srgbClr val="0E72BC"/>
                </a:solidFill>
                <a:effectLst/>
                <a:uLnTx/>
                <a:uFillTx/>
                <a:latin typeface="Myriad Pro" panose="020B0503030403020204" pitchFamily="34" charset="0"/>
                <a:ea typeface="+mn-ea"/>
                <a:cs typeface="+mn-cs"/>
              </a:rPr>
              <a:t>Physical</a:t>
            </a:r>
          </a:p>
          <a:p>
            <a:pPr marL="342900" marR="0" lvl="0" indent="-342900" algn="l" defTabSz="914400" rtl="0" eaLnBrk="1" fontAlgn="base" latinLnBrk="0" hangingPunct="1">
              <a:lnSpc>
                <a:spcPct val="134000"/>
              </a:lnSpc>
              <a:spcBef>
                <a:spcPts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E72BC"/>
                </a:solidFill>
                <a:effectLst/>
                <a:uLnTx/>
                <a:uFillTx/>
                <a:latin typeface="Myriad Pro" panose="020B0503030403020204" pitchFamily="34" charset="0"/>
                <a:ea typeface="+mn-ea"/>
                <a:cs typeface="+mn-cs"/>
              </a:rPr>
              <a:t>environment that evokes ease </a:t>
            </a:r>
          </a:p>
          <a:p>
            <a:pPr marL="342900" marR="0" lvl="0" indent="-342900" algn="l" defTabSz="914400" rtl="0" eaLnBrk="1" fontAlgn="base" latinLnBrk="0" hangingPunct="1">
              <a:lnSpc>
                <a:spcPct val="134000"/>
              </a:lnSpc>
              <a:spcBef>
                <a:spcPts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E72BC"/>
                </a:solidFill>
                <a:effectLst/>
                <a:uLnTx/>
                <a:uFillTx/>
                <a:latin typeface="Myriad Pro" panose="020B0503030403020204" pitchFamily="34" charset="0"/>
                <a:ea typeface="+mn-ea"/>
                <a:cs typeface="+mn-cs"/>
              </a:rPr>
              <a:t>free from injury to the body</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44772" y="250463"/>
            <a:ext cx="1632559" cy="1632559"/>
          </a:xfrm>
          <a:prstGeom prst="rect">
            <a:avLst/>
          </a:prstGeom>
        </p:spPr>
      </p:pic>
      <p:sp>
        <p:nvSpPr>
          <p:cNvPr id="8" name="TextBox 7"/>
          <p:cNvSpPr txBox="1"/>
          <p:nvPr/>
        </p:nvSpPr>
        <p:spPr>
          <a:xfrm>
            <a:off x="6705600" y="3657600"/>
            <a:ext cx="5715000" cy="2566728"/>
          </a:xfrm>
          <a:prstGeom prst="rect">
            <a:avLst/>
          </a:prstGeom>
          <a:noFill/>
        </p:spPr>
        <p:txBody>
          <a:bodyPr wrap="square" numCol="1" rtlCol="0">
            <a:spAutoFit/>
          </a:bodyPr>
          <a:lstStyle/>
          <a:p>
            <a:pPr marL="0" marR="0" lvl="0" indent="0" algn="l" defTabSz="914400" rtl="0" eaLnBrk="1" fontAlgn="base" latinLnBrk="0" hangingPunct="1">
              <a:lnSpc>
                <a:spcPct val="134000"/>
              </a:lnSpc>
              <a:spcBef>
                <a:spcPts val="0"/>
              </a:spcBef>
              <a:spcAft>
                <a:spcPct val="0"/>
              </a:spcAft>
              <a:buClrTx/>
              <a:buSzTx/>
              <a:buFontTx/>
              <a:buNone/>
              <a:tabLst/>
              <a:defRPr/>
            </a:pPr>
            <a:r>
              <a:rPr kumimoji="0" lang="en-US" sz="2400" b="1" i="0" u="none" strike="noStrike" kern="1200" cap="none" spc="0" normalizeH="0" baseline="0" noProof="0" dirty="0">
                <a:ln>
                  <a:noFill/>
                </a:ln>
                <a:solidFill>
                  <a:srgbClr val="0E72BC"/>
                </a:solidFill>
                <a:effectLst/>
                <a:uLnTx/>
                <a:uFillTx/>
                <a:latin typeface="Myriad Pro" panose="020B0503030403020204" pitchFamily="34" charset="0"/>
                <a:ea typeface="+mn-ea"/>
                <a:cs typeface="+mn-cs"/>
              </a:rPr>
              <a:t>Psychological</a:t>
            </a:r>
            <a:endParaRPr kumimoji="0" lang="en-US" sz="2400" b="0" i="0" u="none" strike="noStrike" kern="1200" cap="none" spc="0" normalizeH="0" baseline="0" noProof="0" dirty="0">
              <a:ln>
                <a:noFill/>
              </a:ln>
              <a:solidFill>
                <a:srgbClr val="0E72BC"/>
              </a:solidFill>
              <a:effectLst/>
              <a:uLnTx/>
              <a:uFillTx/>
              <a:latin typeface="Myriad Pro" panose="020B0503030403020204" pitchFamily="34" charset="0"/>
              <a:ea typeface="+mn-ea"/>
              <a:cs typeface="+mn-cs"/>
            </a:endParaRPr>
          </a:p>
          <a:p>
            <a:pPr marL="342900" marR="0" lvl="0" indent="-342900" algn="l" defTabSz="914400" rtl="0" eaLnBrk="1" fontAlgn="base" latinLnBrk="0" hangingPunct="1">
              <a:lnSpc>
                <a:spcPct val="134000"/>
              </a:lnSpc>
              <a:spcBef>
                <a:spcPts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E72BC"/>
                </a:solidFill>
                <a:effectLst/>
                <a:uLnTx/>
                <a:uFillTx/>
                <a:latin typeface="Myriad Pro" panose="020B0503030403020204" pitchFamily="34" charset="0"/>
                <a:ea typeface="+mn-ea"/>
                <a:cs typeface="+mn-cs"/>
              </a:rPr>
              <a:t>compassion is a practice and mindfulness is promoted</a:t>
            </a:r>
          </a:p>
          <a:p>
            <a:pPr marL="342900" marR="0" lvl="0" indent="-342900" algn="l" defTabSz="914400" rtl="0" eaLnBrk="1" fontAlgn="base" latinLnBrk="0" hangingPunct="1">
              <a:lnSpc>
                <a:spcPct val="134000"/>
              </a:lnSpc>
              <a:spcBef>
                <a:spcPts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E72BC"/>
                </a:solidFill>
                <a:effectLst/>
                <a:uLnTx/>
                <a:uFillTx/>
                <a:latin typeface="Myriad Pro" panose="020B0503030403020204" pitchFamily="34" charset="0"/>
                <a:ea typeface="+mn-ea"/>
                <a:cs typeface="+mn-cs"/>
              </a:rPr>
              <a:t>free from emotional distress, fear, anxiety, shame</a:t>
            </a:r>
          </a:p>
        </p:txBody>
      </p:sp>
      <p:sp>
        <p:nvSpPr>
          <p:cNvPr id="9" name="TextBox 8"/>
          <p:cNvSpPr txBox="1"/>
          <p:nvPr/>
        </p:nvSpPr>
        <p:spPr>
          <a:xfrm>
            <a:off x="924452" y="3657600"/>
            <a:ext cx="5095348" cy="2071849"/>
          </a:xfrm>
          <a:prstGeom prst="rect">
            <a:avLst/>
          </a:prstGeom>
          <a:noFill/>
        </p:spPr>
        <p:txBody>
          <a:bodyPr wrap="square" numCol="1" rtlCol="0">
            <a:spAutoFit/>
          </a:bodyPr>
          <a:lstStyle/>
          <a:p>
            <a:pPr marL="0" marR="0" lvl="0" indent="0" algn="l" defTabSz="914400" rtl="0" eaLnBrk="1" fontAlgn="base" latinLnBrk="0" hangingPunct="1">
              <a:lnSpc>
                <a:spcPct val="134000"/>
              </a:lnSpc>
              <a:spcBef>
                <a:spcPts val="0"/>
              </a:spcBef>
              <a:spcAft>
                <a:spcPct val="0"/>
              </a:spcAft>
              <a:buClrTx/>
              <a:buSzTx/>
              <a:buFontTx/>
              <a:buNone/>
              <a:tabLst/>
              <a:defRPr/>
            </a:pPr>
            <a:r>
              <a:rPr kumimoji="0" lang="en-US" sz="2400" b="1" i="0" u="none" strike="noStrike" kern="1200" cap="none" spc="0" normalizeH="0" baseline="0" noProof="0" dirty="0">
                <a:ln>
                  <a:noFill/>
                </a:ln>
                <a:solidFill>
                  <a:srgbClr val="0E72BC"/>
                </a:solidFill>
                <a:effectLst/>
                <a:uLnTx/>
                <a:uFillTx/>
                <a:latin typeface="Myriad Pro" panose="020B0503030403020204" pitchFamily="34" charset="0"/>
                <a:ea typeface="+mn-ea"/>
                <a:cs typeface="+mn-cs"/>
              </a:rPr>
              <a:t>Social</a:t>
            </a:r>
          </a:p>
          <a:p>
            <a:pPr marL="342900" marR="0" lvl="0" indent="-342900" algn="l" defTabSz="914400" rtl="0" eaLnBrk="1" fontAlgn="base" latinLnBrk="0" hangingPunct="1">
              <a:lnSpc>
                <a:spcPct val="134000"/>
              </a:lnSpc>
              <a:spcBef>
                <a:spcPts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E72BC"/>
                </a:solidFill>
                <a:effectLst/>
                <a:uLnTx/>
                <a:uFillTx/>
                <a:latin typeface="Myriad Pro" panose="020B0503030403020204" pitchFamily="34" charset="0"/>
                <a:ea typeface="+mn-ea"/>
                <a:cs typeface="+mn-cs"/>
              </a:rPr>
              <a:t>connected to people, with a sense of belonging</a:t>
            </a:r>
          </a:p>
          <a:p>
            <a:pPr marL="342900" marR="0" lvl="0" indent="-342900" algn="l" defTabSz="914400" rtl="0" eaLnBrk="1" fontAlgn="base" latinLnBrk="0" hangingPunct="1">
              <a:lnSpc>
                <a:spcPct val="134000"/>
              </a:lnSpc>
              <a:spcBef>
                <a:spcPts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E72BC"/>
                </a:solidFill>
                <a:effectLst/>
                <a:uLnTx/>
                <a:uFillTx/>
                <a:latin typeface="Myriad Pro" panose="020B0503030403020204" pitchFamily="34" charset="0"/>
                <a:ea typeface="+mn-ea"/>
                <a:cs typeface="+mn-cs"/>
              </a:rPr>
              <a:t>free from bullying and isolation</a:t>
            </a:r>
          </a:p>
        </p:txBody>
      </p:sp>
      <p:sp>
        <p:nvSpPr>
          <p:cNvPr id="10" name="TextBox 9"/>
          <p:cNvSpPr txBox="1"/>
          <p:nvPr/>
        </p:nvSpPr>
        <p:spPr>
          <a:xfrm>
            <a:off x="6705600" y="1417551"/>
            <a:ext cx="5257799" cy="2566728"/>
          </a:xfrm>
          <a:prstGeom prst="rect">
            <a:avLst/>
          </a:prstGeom>
          <a:noFill/>
        </p:spPr>
        <p:txBody>
          <a:bodyPr wrap="square" numCol="1" rtlCol="0">
            <a:spAutoFit/>
          </a:bodyPr>
          <a:lstStyle/>
          <a:p>
            <a:pPr marL="0" marR="0" lvl="0" indent="0" algn="l" defTabSz="914400" rtl="0" eaLnBrk="1" fontAlgn="base" latinLnBrk="0" hangingPunct="1">
              <a:lnSpc>
                <a:spcPct val="134000"/>
              </a:lnSpc>
              <a:spcBef>
                <a:spcPts val="0"/>
              </a:spcBef>
              <a:spcAft>
                <a:spcPct val="0"/>
              </a:spcAft>
              <a:buClrTx/>
              <a:buSzTx/>
              <a:buFontTx/>
              <a:buNone/>
              <a:tabLst/>
              <a:defRPr/>
            </a:pPr>
            <a:r>
              <a:rPr kumimoji="0" lang="en-US" sz="2400" b="1" i="0" u="none" strike="noStrike" kern="1200" cap="none" spc="0" normalizeH="0" baseline="0" noProof="0" dirty="0">
                <a:ln>
                  <a:noFill/>
                </a:ln>
                <a:solidFill>
                  <a:srgbClr val="0E72BC"/>
                </a:solidFill>
                <a:effectLst/>
                <a:uLnTx/>
                <a:uFillTx/>
                <a:latin typeface="Myriad Pro" panose="020B0503030403020204" pitchFamily="34" charset="0"/>
                <a:ea typeface="+mn-ea"/>
                <a:cs typeface="+mn-cs"/>
              </a:rPr>
              <a:t>Moral</a:t>
            </a:r>
            <a:endParaRPr kumimoji="0" lang="en-US" sz="2400" b="0" i="0" u="none" strike="noStrike" kern="1200" cap="none" spc="0" normalizeH="0" baseline="0" noProof="0" dirty="0">
              <a:ln>
                <a:noFill/>
              </a:ln>
              <a:solidFill>
                <a:srgbClr val="0E72BC"/>
              </a:solidFill>
              <a:effectLst/>
              <a:uLnTx/>
              <a:uFillTx/>
              <a:latin typeface="Myriad Pro" panose="020B0503030403020204" pitchFamily="34" charset="0"/>
              <a:ea typeface="+mn-ea"/>
              <a:cs typeface="+mn-cs"/>
            </a:endParaRPr>
          </a:p>
          <a:p>
            <a:pPr marL="342900" marR="0" lvl="0" indent="-342900" algn="l" defTabSz="914400" rtl="0" eaLnBrk="1" fontAlgn="base" latinLnBrk="0" hangingPunct="1">
              <a:lnSpc>
                <a:spcPct val="134000"/>
              </a:lnSpc>
              <a:spcBef>
                <a:spcPts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E72BC"/>
                </a:solidFill>
                <a:effectLst/>
                <a:uLnTx/>
                <a:uFillTx/>
                <a:latin typeface="Myriad Pro" panose="020B0503030403020204" pitchFamily="34" charset="0"/>
                <a:ea typeface="+mn-ea"/>
                <a:cs typeface="+mn-cs"/>
              </a:rPr>
              <a:t>Individuality is celebrated</a:t>
            </a:r>
          </a:p>
          <a:p>
            <a:pPr marL="342900" marR="0" lvl="0" indent="-342900" algn="l" defTabSz="914400" rtl="0" eaLnBrk="1" fontAlgn="base" latinLnBrk="0" hangingPunct="1">
              <a:lnSpc>
                <a:spcPct val="134000"/>
              </a:lnSpc>
              <a:spcBef>
                <a:spcPts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E72BC"/>
                </a:solidFill>
                <a:effectLst/>
                <a:uLnTx/>
                <a:uFillTx/>
                <a:latin typeface="Myriad Pro" panose="020B0503030403020204" pitchFamily="34" charset="0"/>
                <a:ea typeface="+mn-ea"/>
                <a:cs typeface="+mn-cs"/>
              </a:rPr>
              <a:t>free from persecution for belief</a:t>
            </a:r>
          </a:p>
          <a:p>
            <a:pPr marR="0" lvl="0" algn="l" defTabSz="914400" rtl="0" eaLnBrk="1" fontAlgn="base" latinLnBrk="0" hangingPunct="1">
              <a:lnSpc>
                <a:spcPct val="134000"/>
              </a:lnSpc>
              <a:spcBef>
                <a:spcPts val="0"/>
              </a:spcBef>
              <a:spcAft>
                <a:spcPct val="0"/>
              </a:spcAft>
              <a:buClrTx/>
              <a:buSzTx/>
              <a:tabLst/>
              <a:defRPr/>
            </a:pPr>
            <a:r>
              <a:rPr kumimoji="0" lang="en-US" sz="2400" b="0" i="0" u="none" strike="noStrike" kern="1200" cap="none" spc="0" normalizeH="0" baseline="0" noProof="0" dirty="0">
                <a:ln>
                  <a:noFill/>
                </a:ln>
                <a:solidFill>
                  <a:srgbClr val="0E72BC"/>
                </a:solidFill>
                <a:effectLst/>
                <a:uLnTx/>
                <a:uFillTx/>
                <a:latin typeface="Myriad Pro" panose="020B0503030403020204" pitchFamily="34" charset="0"/>
                <a:ea typeface="+mn-ea"/>
                <a:cs typeface="+mn-cs"/>
              </a:rPr>
              <a:t>and choices</a:t>
            </a:r>
          </a:p>
          <a:p>
            <a:pPr marL="800100" marR="0" lvl="1" indent="-342900" algn="l" defTabSz="914400" rtl="0" eaLnBrk="1" fontAlgn="base" latinLnBrk="0" hangingPunct="1">
              <a:lnSpc>
                <a:spcPct val="134000"/>
              </a:lnSpc>
              <a:spcBef>
                <a:spcPts val="0"/>
              </a:spcBef>
              <a:spcAft>
                <a:spcPct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E72BC"/>
              </a:solidFill>
              <a:effectLst/>
              <a:uLnTx/>
              <a:uFillTx/>
              <a:latin typeface="Myriad Pro" panose="020B0503030403020204" pitchFamily="34" charset="0"/>
              <a:ea typeface="+mn-ea"/>
              <a:cs typeface="+mn-cs"/>
            </a:endParaRPr>
          </a:p>
        </p:txBody>
      </p:sp>
    </p:spTree>
    <p:extLst>
      <p:ext uri="{BB962C8B-B14F-4D97-AF65-F5344CB8AC3E}">
        <p14:creationId xmlns:p14="http://schemas.microsoft.com/office/powerpoint/2010/main" val="3639708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xEl>
                                              <p:pRg st="0" end="0"/>
                                            </p:txEl>
                                          </p:spTgt>
                                        </p:tgtEl>
                                        <p:attrNameLst>
                                          <p:attrName>style.visibility</p:attrName>
                                        </p:attrNameLst>
                                      </p:cBhvr>
                                      <p:to>
                                        <p:strVal val="visible"/>
                                      </p:to>
                                    </p:set>
                                    <p:animEffect transition="in" filter="fade">
                                      <p:cBhvr>
                                        <p:cTn id="28" dur="1000"/>
                                        <p:tgtEl>
                                          <p:spTgt spid="9">
                                            <p:txEl>
                                              <p:pRg st="0" end="0"/>
                                            </p:txEl>
                                          </p:spTgt>
                                        </p:tgtEl>
                                      </p:cBhvr>
                                    </p:animEffect>
                                    <p:anim calcmode="lin" valueType="num">
                                      <p:cBhvr>
                                        <p:cTn id="29"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xEl>
                                              <p:pRg st="1" end="1"/>
                                            </p:txEl>
                                          </p:spTgt>
                                        </p:tgtEl>
                                        <p:attrNameLst>
                                          <p:attrName>style.visibility</p:attrName>
                                        </p:attrNameLst>
                                      </p:cBhvr>
                                      <p:to>
                                        <p:strVal val="visible"/>
                                      </p:to>
                                    </p:set>
                                    <p:animEffect transition="in" filter="fade">
                                      <p:cBhvr>
                                        <p:cTn id="35" dur="1000"/>
                                        <p:tgtEl>
                                          <p:spTgt spid="9">
                                            <p:txEl>
                                              <p:pRg st="1" end="1"/>
                                            </p:txEl>
                                          </p:spTgt>
                                        </p:tgtEl>
                                      </p:cBhvr>
                                    </p:animEffect>
                                    <p:anim calcmode="lin" valueType="num">
                                      <p:cBhvr>
                                        <p:cTn id="36"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37"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
                                            <p:txEl>
                                              <p:pRg st="2" end="2"/>
                                            </p:txEl>
                                          </p:spTgt>
                                        </p:tgtEl>
                                        <p:attrNameLst>
                                          <p:attrName>style.visibility</p:attrName>
                                        </p:attrNameLst>
                                      </p:cBhvr>
                                      <p:to>
                                        <p:strVal val="visible"/>
                                      </p:to>
                                    </p:set>
                                    <p:animEffect transition="in" filter="fade">
                                      <p:cBhvr>
                                        <p:cTn id="42" dur="1000"/>
                                        <p:tgtEl>
                                          <p:spTgt spid="9">
                                            <p:txEl>
                                              <p:pRg st="2" end="2"/>
                                            </p:txEl>
                                          </p:spTgt>
                                        </p:tgtEl>
                                      </p:cBhvr>
                                    </p:animEffect>
                                    <p:anim calcmode="lin" valueType="num">
                                      <p:cBhvr>
                                        <p:cTn id="43"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44"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0">
                                            <p:txEl>
                                              <p:pRg st="0" end="0"/>
                                            </p:txEl>
                                          </p:spTgt>
                                        </p:tgtEl>
                                        <p:attrNameLst>
                                          <p:attrName>style.visibility</p:attrName>
                                        </p:attrNameLst>
                                      </p:cBhvr>
                                      <p:to>
                                        <p:strVal val="visible"/>
                                      </p:to>
                                    </p:set>
                                    <p:animEffect transition="in" filter="fade">
                                      <p:cBhvr>
                                        <p:cTn id="49" dur="1000"/>
                                        <p:tgtEl>
                                          <p:spTgt spid="10">
                                            <p:txEl>
                                              <p:pRg st="0" end="0"/>
                                            </p:txEl>
                                          </p:spTgt>
                                        </p:tgtEl>
                                      </p:cBhvr>
                                    </p:animEffect>
                                    <p:anim calcmode="lin" valueType="num">
                                      <p:cBhvr>
                                        <p:cTn id="50"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51"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0">
                                            <p:txEl>
                                              <p:pRg st="1" end="1"/>
                                            </p:txEl>
                                          </p:spTgt>
                                        </p:tgtEl>
                                        <p:attrNameLst>
                                          <p:attrName>style.visibility</p:attrName>
                                        </p:attrNameLst>
                                      </p:cBhvr>
                                      <p:to>
                                        <p:strVal val="visible"/>
                                      </p:to>
                                    </p:set>
                                    <p:animEffect transition="in" filter="fade">
                                      <p:cBhvr>
                                        <p:cTn id="56" dur="1000"/>
                                        <p:tgtEl>
                                          <p:spTgt spid="10">
                                            <p:txEl>
                                              <p:pRg st="1" end="1"/>
                                            </p:txEl>
                                          </p:spTgt>
                                        </p:tgtEl>
                                      </p:cBhvr>
                                    </p:animEffect>
                                    <p:anim calcmode="lin" valueType="num">
                                      <p:cBhvr>
                                        <p:cTn id="57" dur="10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58" dur="1000" fill="hold"/>
                                        <p:tgtEl>
                                          <p:spTgt spid="10">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0">
                                            <p:txEl>
                                              <p:pRg st="2" end="2"/>
                                            </p:txEl>
                                          </p:spTgt>
                                        </p:tgtEl>
                                        <p:attrNameLst>
                                          <p:attrName>style.visibility</p:attrName>
                                        </p:attrNameLst>
                                      </p:cBhvr>
                                      <p:to>
                                        <p:strVal val="visible"/>
                                      </p:to>
                                    </p:set>
                                    <p:animEffect transition="in" filter="fade">
                                      <p:cBhvr>
                                        <p:cTn id="63" dur="1000"/>
                                        <p:tgtEl>
                                          <p:spTgt spid="10">
                                            <p:txEl>
                                              <p:pRg st="2" end="2"/>
                                            </p:txEl>
                                          </p:spTgt>
                                        </p:tgtEl>
                                      </p:cBhvr>
                                    </p:animEffect>
                                    <p:anim calcmode="lin" valueType="num">
                                      <p:cBhvr>
                                        <p:cTn id="64" dur="100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65" dur="1000" fill="hold"/>
                                        <p:tgtEl>
                                          <p:spTgt spid="10">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0">
                                            <p:txEl>
                                              <p:pRg st="3" end="3"/>
                                            </p:txEl>
                                          </p:spTgt>
                                        </p:tgtEl>
                                        <p:attrNameLst>
                                          <p:attrName>style.visibility</p:attrName>
                                        </p:attrNameLst>
                                      </p:cBhvr>
                                      <p:to>
                                        <p:strVal val="visible"/>
                                      </p:to>
                                    </p:set>
                                    <p:animEffect transition="in" filter="fade">
                                      <p:cBhvr>
                                        <p:cTn id="70" dur="1000"/>
                                        <p:tgtEl>
                                          <p:spTgt spid="10">
                                            <p:txEl>
                                              <p:pRg st="3" end="3"/>
                                            </p:txEl>
                                          </p:spTgt>
                                        </p:tgtEl>
                                      </p:cBhvr>
                                    </p:animEffect>
                                    <p:anim calcmode="lin" valueType="num">
                                      <p:cBhvr>
                                        <p:cTn id="71" dur="1000" fill="hold"/>
                                        <p:tgtEl>
                                          <p:spTgt spid="10">
                                            <p:txEl>
                                              <p:pRg st="3" end="3"/>
                                            </p:txEl>
                                          </p:spTgt>
                                        </p:tgtEl>
                                        <p:attrNameLst>
                                          <p:attrName>ppt_x</p:attrName>
                                        </p:attrNameLst>
                                      </p:cBhvr>
                                      <p:tavLst>
                                        <p:tav tm="0">
                                          <p:val>
                                            <p:strVal val="#ppt_x"/>
                                          </p:val>
                                        </p:tav>
                                        <p:tav tm="100000">
                                          <p:val>
                                            <p:strVal val="#ppt_x"/>
                                          </p:val>
                                        </p:tav>
                                      </p:tavLst>
                                    </p:anim>
                                    <p:anim calcmode="lin" valueType="num">
                                      <p:cBhvr>
                                        <p:cTn id="72" dur="1000" fill="hold"/>
                                        <p:tgtEl>
                                          <p:spTgt spid="10">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8">
                                            <p:txEl>
                                              <p:pRg st="0" end="0"/>
                                            </p:txEl>
                                          </p:spTgt>
                                        </p:tgtEl>
                                        <p:attrNameLst>
                                          <p:attrName>style.visibility</p:attrName>
                                        </p:attrNameLst>
                                      </p:cBhvr>
                                      <p:to>
                                        <p:strVal val="visible"/>
                                      </p:to>
                                    </p:set>
                                    <p:animEffect transition="in" filter="fade">
                                      <p:cBhvr>
                                        <p:cTn id="77" dur="1000"/>
                                        <p:tgtEl>
                                          <p:spTgt spid="8">
                                            <p:txEl>
                                              <p:pRg st="0" end="0"/>
                                            </p:txEl>
                                          </p:spTgt>
                                        </p:tgtEl>
                                      </p:cBhvr>
                                    </p:animEffect>
                                    <p:anim calcmode="lin" valueType="num">
                                      <p:cBhvr>
                                        <p:cTn id="7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7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8">
                                            <p:txEl>
                                              <p:pRg st="1" end="1"/>
                                            </p:txEl>
                                          </p:spTgt>
                                        </p:tgtEl>
                                        <p:attrNameLst>
                                          <p:attrName>style.visibility</p:attrName>
                                        </p:attrNameLst>
                                      </p:cBhvr>
                                      <p:to>
                                        <p:strVal val="visible"/>
                                      </p:to>
                                    </p:set>
                                    <p:animEffect transition="in" filter="fade">
                                      <p:cBhvr>
                                        <p:cTn id="84" dur="1000"/>
                                        <p:tgtEl>
                                          <p:spTgt spid="8">
                                            <p:txEl>
                                              <p:pRg st="1" end="1"/>
                                            </p:txEl>
                                          </p:spTgt>
                                        </p:tgtEl>
                                      </p:cBhvr>
                                    </p:animEffect>
                                    <p:anim calcmode="lin" valueType="num">
                                      <p:cBhvr>
                                        <p:cTn id="85"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86"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8">
                                            <p:txEl>
                                              <p:pRg st="2" end="2"/>
                                            </p:txEl>
                                          </p:spTgt>
                                        </p:tgtEl>
                                        <p:attrNameLst>
                                          <p:attrName>style.visibility</p:attrName>
                                        </p:attrNameLst>
                                      </p:cBhvr>
                                      <p:to>
                                        <p:strVal val="visible"/>
                                      </p:to>
                                    </p:set>
                                    <p:animEffect transition="in" filter="fade">
                                      <p:cBhvr>
                                        <p:cTn id="91" dur="1000"/>
                                        <p:tgtEl>
                                          <p:spTgt spid="8">
                                            <p:txEl>
                                              <p:pRg st="2" end="2"/>
                                            </p:txEl>
                                          </p:spTgt>
                                        </p:tgtEl>
                                      </p:cBhvr>
                                    </p:animEffect>
                                    <p:anim calcmode="lin" valueType="num">
                                      <p:cBhvr>
                                        <p:cTn id="92"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93" dur="1000" fill="hold"/>
                                        <p:tgtEl>
                                          <p:spTgt spid="8">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build="p"/>
      <p:bldP spid="9" grpId="0" build="p"/>
      <p:bldP spid="10"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390939" y="457200"/>
            <a:ext cx="11572461" cy="147796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n-US" sz="4800" b="1" dirty="0">
                <a:latin typeface="Myriad Pro" panose="020B0503030403020204" pitchFamily="34" charset="0"/>
              </a:rPr>
              <a:t>Putting Principles into Practice- Safety</a:t>
            </a:r>
          </a:p>
        </p:txBody>
      </p:sp>
      <p:sp>
        <p:nvSpPr>
          <p:cNvPr id="4" name="TextBox 3"/>
          <p:cNvSpPr txBox="1"/>
          <p:nvPr/>
        </p:nvSpPr>
        <p:spPr>
          <a:xfrm>
            <a:off x="228600" y="1371600"/>
            <a:ext cx="11572461" cy="4154984"/>
          </a:xfrm>
          <a:prstGeom prst="rect">
            <a:avLst/>
          </a:prstGeom>
          <a:noFill/>
        </p:spPr>
        <p:txBody>
          <a:bodyPr wrap="square" rtlCol="0">
            <a:spAutoFit/>
          </a:bodyPr>
          <a:lstStyle/>
          <a:p>
            <a:pPr marL="457200" indent="-457200" algn="just">
              <a:spcAft>
                <a:spcPts val="1200"/>
              </a:spcAft>
              <a:buFont typeface="Arial" panose="020B0604020202020204" pitchFamily="34" charset="0"/>
              <a:buChar char="•"/>
              <a:defRPr/>
            </a:pPr>
            <a:r>
              <a:rPr lang="en-US" sz="3200" dirty="0">
                <a:solidFill>
                  <a:srgbClr val="0072BC"/>
                </a:solidFill>
                <a:latin typeface="Myriad Pro" panose="020B0503030403020204" pitchFamily="34" charset="0"/>
              </a:rPr>
              <a:t>Use a respectful and compassionate manner to support belonging</a:t>
            </a:r>
          </a:p>
          <a:p>
            <a:pPr marL="457200" indent="-457200" algn="just">
              <a:spcAft>
                <a:spcPts val="1200"/>
              </a:spcAft>
              <a:buFont typeface="Arial" panose="020B0604020202020204" pitchFamily="34" charset="0"/>
              <a:buChar char="•"/>
              <a:defRPr/>
            </a:pPr>
            <a:r>
              <a:rPr lang="en-US" sz="3200" dirty="0">
                <a:solidFill>
                  <a:srgbClr val="0072BC"/>
                </a:solidFill>
                <a:latin typeface="Myriad Pro" panose="020B0503030403020204" pitchFamily="34" charset="0"/>
              </a:rPr>
              <a:t>Speak in a calm, caring tone</a:t>
            </a:r>
          </a:p>
          <a:p>
            <a:pPr marL="457200" indent="-457200" algn="just">
              <a:spcAft>
                <a:spcPts val="1200"/>
              </a:spcAft>
              <a:buFont typeface="Arial" panose="020B0604020202020204" pitchFamily="34" charset="0"/>
              <a:buChar char="•"/>
              <a:defRPr/>
            </a:pPr>
            <a:r>
              <a:rPr lang="en-US" sz="3200" dirty="0">
                <a:solidFill>
                  <a:srgbClr val="0072BC"/>
                </a:solidFill>
                <a:latin typeface="Myriad Pro" panose="020B0503030403020204" pitchFamily="34" charset="0"/>
              </a:rPr>
              <a:t>Take time to familiarize the person with the surroundings and available resources &amp; supports</a:t>
            </a:r>
          </a:p>
          <a:p>
            <a:pPr marL="457200" indent="-457200" algn="just">
              <a:spcAft>
                <a:spcPts val="1200"/>
              </a:spcAft>
              <a:buFont typeface="Arial" panose="020B0604020202020204" pitchFamily="34" charset="0"/>
              <a:buChar char="•"/>
              <a:defRPr/>
            </a:pPr>
            <a:r>
              <a:rPr lang="en-US" sz="3200" dirty="0">
                <a:solidFill>
                  <a:srgbClr val="0072BC"/>
                </a:solidFill>
                <a:latin typeface="Myriad Pro" panose="020B0503030403020204" pitchFamily="34" charset="0"/>
              </a:rPr>
              <a:t>Actively listen without judgment</a:t>
            </a:r>
          </a:p>
          <a:p>
            <a:pPr marL="457200" indent="-457200" algn="just">
              <a:spcAft>
                <a:spcPts val="1200"/>
              </a:spcAft>
              <a:buFont typeface="Arial" panose="020B0604020202020204" pitchFamily="34" charset="0"/>
              <a:buChar char="•"/>
              <a:defRPr/>
            </a:pPr>
            <a:r>
              <a:rPr lang="en-US" sz="3200" dirty="0">
                <a:solidFill>
                  <a:srgbClr val="0072BC"/>
                </a:solidFill>
                <a:latin typeface="Myriad Pro" panose="020B0503030403020204" pitchFamily="34" charset="0"/>
              </a:rPr>
              <a:t>Ensure fair treatment for everyone</a:t>
            </a:r>
          </a:p>
        </p:txBody>
      </p:sp>
    </p:spTree>
    <p:extLst>
      <p:ext uri="{BB962C8B-B14F-4D97-AF65-F5344CB8AC3E}">
        <p14:creationId xmlns:p14="http://schemas.microsoft.com/office/powerpoint/2010/main" val="1618130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fade">
                                      <p:cBhvr>
                                        <p:cTn id="13" dur="1000"/>
                                        <p:tgtEl>
                                          <p:spTgt spid="4">
                                            <p:txEl>
                                              <p:pRg st="1" end="1"/>
                                            </p:txEl>
                                          </p:spTgt>
                                        </p:tgtEl>
                                      </p:cBhvr>
                                    </p:animEffect>
                                    <p:anim calcmode="lin" valueType="num">
                                      <p:cBhvr>
                                        <p:cTn id="14"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fade">
                                      <p:cBhvr>
                                        <p:cTn id="19" dur="1000"/>
                                        <p:tgtEl>
                                          <p:spTgt spid="4">
                                            <p:txEl>
                                              <p:pRg st="2" end="2"/>
                                            </p:txEl>
                                          </p:spTgt>
                                        </p:tgtEl>
                                      </p:cBhvr>
                                    </p:animEffect>
                                    <p:anim calcmode="lin" valueType="num">
                                      <p:cBhvr>
                                        <p:cTn id="20"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Effect transition="in" filter="fade">
                                      <p:cBhvr>
                                        <p:cTn id="25" dur="1000"/>
                                        <p:tgtEl>
                                          <p:spTgt spid="4">
                                            <p:txEl>
                                              <p:pRg st="3" end="3"/>
                                            </p:txEl>
                                          </p:spTgt>
                                        </p:tgtEl>
                                      </p:cBhvr>
                                    </p:animEffect>
                                    <p:anim calcmode="lin" valueType="num">
                                      <p:cBhvr>
                                        <p:cTn id="26"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Effect transition="in" filter="fade">
                                      <p:cBhvr>
                                        <p:cTn id="31" dur="1000"/>
                                        <p:tgtEl>
                                          <p:spTgt spid="4">
                                            <p:txEl>
                                              <p:pRg st="4" end="4"/>
                                            </p:txEl>
                                          </p:spTgt>
                                        </p:tgtEl>
                                      </p:cBhvr>
                                    </p:animEffect>
                                    <p:anim calcmode="lin" valueType="num">
                                      <p:cBhvr>
                                        <p:cTn id="3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4D931D-3F9E-45A8-97A1-FA31562F828A}"/>
              </a:ext>
            </a:extLst>
          </p:cNvPr>
          <p:cNvSpPr>
            <a:spLocks noGrp="1"/>
          </p:cNvSpPr>
          <p:nvPr>
            <p:ph type="title"/>
          </p:nvPr>
        </p:nvSpPr>
        <p:spPr/>
        <p:txBody>
          <a:bodyPr/>
          <a:lstStyle/>
          <a:p>
            <a:pPr algn="ctr"/>
            <a:r>
              <a:rPr lang="en-US" b="1" dirty="0">
                <a:solidFill>
                  <a:schemeClr val="tx1"/>
                </a:solidFill>
              </a:rPr>
              <a:t> If You Need to Leave The Room</a:t>
            </a:r>
          </a:p>
        </p:txBody>
      </p:sp>
      <p:graphicFrame>
        <p:nvGraphicFramePr>
          <p:cNvPr id="6" name="Content Placeholder 2" descr="SmartArt Placeholder - 3 X Icons">
            <a:extLst>
              <a:ext uri="{FF2B5EF4-FFF2-40B4-BE49-F238E27FC236}">
                <a16:creationId xmlns:a16="http://schemas.microsoft.com/office/drawing/2014/main" id="{CBE3B36A-5EF5-4033-A999-B110E570F4D7}"/>
              </a:ext>
            </a:extLst>
          </p:cNvPr>
          <p:cNvGraphicFramePr>
            <a:graphicFrameLocks noGrp="1"/>
          </p:cNvGraphicFramePr>
          <p:nvPr>
            <p:ph idx="1"/>
          </p:nvPr>
        </p:nvGraphicFramePr>
        <p:xfrm>
          <a:off x="1066800" y="2196936"/>
          <a:ext cx="10058400" cy="31232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198102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05840" y="1676400"/>
            <a:ext cx="9838373" cy="397031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072BC"/>
                </a:solidFill>
                <a:effectLst/>
                <a:uLnTx/>
                <a:uFillTx/>
                <a:latin typeface="Myriad Pro" panose="020B0503030403020204" pitchFamily="34" charset="0"/>
                <a:ea typeface="+mn-ea"/>
                <a:cs typeface="+mn-cs"/>
              </a:rPr>
              <a:t>Foster genuine relationships and practices that build trust, </a:t>
            </a:r>
            <a:br>
              <a:rPr kumimoji="0" lang="en-US" sz="2800" b="0" i="0" u="none" strike="noStrike" kern="1200" cap="none" spc="0" normalizeH="0" baseline="0" noProof="0" dirty="0">
                <a:ln>
                  <a:noFill/>
                </a:ln>
                <a:solidFill>
                  <a:srgbClr val="0072BC"/>
                </a:solidFill>
                <a:effectLst/>
                <a:uLnTx/>
                <a:uFillTx/>
                <a:latin typeface="Myriad Pro" panose="020B0503030403020204" pitchFamily="34" charset="0"/>
                <a:ea typeface="+mn-ea"/>
                <a:cs typeface="+mn-cs"/>
              </a:rPr>
            </a:br>
            <a:r>
              <a:rPr kumimoji="0" lang="en-US" sz="2800" b="0" i="0" u="none" strike="noStrike" kern="1200" cap="none" spc="0" normalizeH="0" baseline="0" noProof="0" dirty="0">
                <a:ln>
                  <a:noFill/>
                </a:ln>
                <a:solidFill>
                  <a:srgbClr val="0072BC"/>
                </a:solidFill>
                <a:effectLst/>
                <a:uLnTx/>
                <a:uFillTx/>
                <a:latin typeface="Myriad Pro" panose="020B0503030403020204" pitchFamily="34" charset="0"/>
                <a:ea typeface="+mn-ea"/>
                <a:cs typeface="+mn-cs"/>
              </a:rPr>
              <a:t>make tasks clear, maintain appropriate boundaries and create norms for interaction that promote reconciliation and healing. </a:t>
            </a:r>
          </a:p>
          <a:p>
            <a:pPr marL="0" marR="0" lvl="0" indent="0" algn="l" defTabSz="914400" rtl="0" eaLnBrk="1" fontAlgn="base" latinLnBrk="0" hangingPunct="1">
              <a:lnSpc>
                <a:spcPct val="100000"/>
              </a:lnSpc>
              <a:spcBef>
                <a:spcPct val="0"/>
              </a:spcBef>
              <a:spcAft>
                <a:spcPts val="0"/>
              </a:spcAft>
              <a:buClrTx/>
              <a:buSzTx/>
              <a:buFontTx/>
              <a:buNone/>
              <a:tabLst/>
              <a:defRPr/>
            </a:pPr>
            <a:endParaRPr kumimoji="0" lang="en-US" sz="2800" b="0" i="0" u="none" strike="noStrike" kern="1200" cap="none" spc="0" normalizeH="0" baseline="0" noProof="0" dirty="0">
              <a:ln>
                <a:noFill/>
              </a:ln>
              <a:solidFill>
                <a:srgbClr val="0072BC"/>
              </a:solidFill>
              <a:effectLst/>
              <a:uLnTx/>
              <a:uFillTx/>
              <a:latin typeface="Myriad Pro" panose="020B0503030403020204" pitchFamily="34" charset="0"/>
              <a:ea typeface="+mn-ea"/>
              <a:cs typeface="+mn-cs"/>
            </a:endParaRPr>
          </a:p>
          <a:p>
            <a:pPr marL="0" marR="0" lvl="0" indent="0" algn="l" defTabSz="914400" rtl="0" eaLnBrk="1" fontAlgn="base"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072BC"/>
                </a:solidFill>
                <a:effectLst/>
                <a:uLnTx/>
                <a:uFillTx/>
                <a:latin typeface="Myriad Pro" panose="020B0503030403020204" pitchFamily="34" charset="0"/>
                <a:ea typeface="+mn-ea"/>
                <a:cs typeface="+mn-cs"/>
              </a:rPr>
              <a:t>Understand and respond to ways in which explicit and implicit power can affect the development of trusting relationships. </a:t>
            </a:r>
            <a:br>
              <a:rPr kumimoji="0" lang="en-US" sz="2800" b="0" i="0" u="none" strike="noStrike" kern="1200" cap="none" spc="0" normalizeH="0" baseline="0" noProof="0" dirty="0">
                <a:ln>
                  <a:noFill/>
                </a:ln>
                <a:solidFill>
                  <a:srgbClr val="0072BC"/>
                </a:solidFill>
                <a:effectLst/>
                <a:uLnTx/>
                <a:uFillTx/>
                <a:latin typeface="Myriad Pro" panose="020B0503030403020204" pitchFamily="34" charset="0"/>
                <a:ea typeface="+mn-ea"/>
                <a:cs typeface="+mn-cs"/>
              </a:rPr>
            </a:br>
            <a:r>
              <a:rPr kumimoji="0" lang="en-US" sz="2800" b="0" i="0" u="none" strike="noStrike" kern="1200" cap="none" spc="0" normalizeH="0" baseline="0" noProof="0" dirty="0">
                <a:ln>
                  <a:noFill/>
                </a:ln>
                <a:solidFill>
                  <a:srgbClr val="0072BC"/>
                </a:solidFill>
                <a:effectLst/>
                <a:uLnTx/>
                <a:uFillTx/>
                <a:latin typeface="Myriad Pro" panose="020B0503030403020204" pitchFamily="34" charset="0"/>
                <a:ea typeface="+mn-ea"/>
                <a:cs typeface="+mn-cs"/>
              </a:rPr>
              <a:t>This includes acknowledging and mitigating internal </a:t>
            </a:r>
            <a:br>
              <a:rPr kumimoji="0" lang="en-US" sz="2800" b="0" i="0" u="none" strike="noStrike" kern="1200" cap="none" spc="0" normalizeH="0" baseline="0" noProof="0" dirty="0">
                <a:ln>
                  <a:noFill/>
                </a:ln>
                <a:solidFill>
                  <a:srgbClr val="0072BC"/>
                </a:solidFill>
                <a:effectLst/>
                <a:uLnTx/>
                <a:uFillTx/>
                <a:latin typeface="Myriad Pro" panose="020B0503030403020204" pitchFamily="34" charset="0"/>
                <a:ea typeface="+mn-ea"/>
                <a:cs typeface="+mn-cs"/>
              </a:rPr>
            </a:br>
            <a:r>
              <a:rPr kumimoji="0" lang="en-US" sz="2800" b="0" i="0" u="none" strike="noStrike" kern="1200" cap="none" spc="0" normalizeH="0" baseline="0" noProof="0" dirty="0">
                <a:ln>
                  <a:noFill/>
                </a:ln>
                <a:solidFill>
                  <a:srgbClr val="0072BC"/>
                </a:solidFill>
                <a:effectLst/>
                <a:uLnTx/>
                <a:uFillTx/>
                <a:latin typeface="Myriad Pro" panose="020B0503030403020204" pitchFamily="34" charset="0"/>
                <a:ea typeface="+mn-ea"/>
                <a:cs typeface="+mn-cs"/>
              </a:rPr>
              <a:t>biases and recognizing the historic power of majority populations.</a:t>
            </a:r>
            <a:endParaRPr kumimoji="0" lang="en-US" sz="3600" b="0" i="0" u="none" strike="noStrike" kern="1200" cap="none" spc="0" normalizeH="0" baseline="0" noProof="0" dirty="0">
              <a:ln>
                <a:noFill/>
              </a:ln>
              <a:solidFill>
                <a:srgbClr val="0072BC"/>
              </a:solidFill>
              <a:effectLst/>
              <a:uLnTx/>
              <a:uFillTx/>
              <a:latin typeface="Myriad Pro" panose="020B0503030403020204" pitchFamily="34" charset="0"/>
              <a:ea typeface="+mn-ea"/>
              <a:cs typeface="+mn-cs"/>
            </a:endParaRPr>
          </a:p>
        </p:txBody>
      </p:sp>
      <p:sp>
        <p:nvSpPr>
          <p:cNvPr id="7" name="Title 1"/>
          <p:cNvSpPr>
            <a:spLocks noGrp="1"/>
          </p:cNvSpPr>
          <p:nvPr>
            <p:ph type="title" idx="4294967295"/>
          </p:nvPr>
        </p:nvSpPr>
        <p:spPr>
          <a:xfrm>
            <a:off x="914400" y="457200"/>
            <a:ext cx="6781800" cy="1477963"/>
          </a:xfrm>
          <a:prstGeom prst="rect">
            <a:avLst/>
          </a:prstGeom>
        </p:spPr>
        <p:txBody>
          <a:bodyPr/>
          <a:lstStyle/>
          <a:p>
            <a:r>
              <a:rPr lang="en-US" sz="6000" b="1" dirty="0">
                <a:solidFill>
                  <a:schemeClr val="tx1"/>
                </a:solidFill>
                <a:latin typeface="Myriad Pro" panose="020B0503030403020204" pitchFamily="34" charset="0"/>
              </a:rPr>
              <a:t>Trustworthiness</a:t>
            </a: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09760" y="3931920"/>
            <a:ext cx="2286000" cy="2286000"/>
          </a:xfrm>
          <a:prstGeom prst="rect">
            <a:avLst/>
          </a:prstGeom>
        </p:spPr>
      </p:pic>
    </p:spTree>
    <p:extLst>
      <p:ext uri="{BB962C8B-B14F-4D97-AF65-F5344CB8AC3E}">
        <p14:creationId xmlns:p14="http://schemas.microsoft.com/office/powerpoint/2010/main" val="675314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914400" y="457200"/>
            <a:ext cx="10591800" cy="147796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n-US" sz="4800" b="1" dirty="0">
                <a:latin typeface="Myriad Pro" panose="020B0503030403020204" pitchFamily="34" charset="0"/>
              </a:rPr>
              <a:t>Putting Principles into Practice- Trustworthiness</a:t>
            </a:r>
          </a:p>
        </p:txBody>
      </p:sp>
      <p:sp>
        <p:nvSpPr>
          <p:cNvPr id="4" name="TextBox 3"/>
          <p:cNvSpPr txBox="1"/>
          <p:nvPr/>
        </p:nvSpPr>
        <p:spPr>
          <a:xfrm>
            <a:off x="947803" y="1752600"/>
            <a:ext cx="10810461" cy="4154984"/>
          </a:xfrm>
          <a:prstGeom prst="rect">
            <a:avLst/>
          </a:prstGeom>
          <a:noFill/>
        </p:spPr>
        <p:txBody>
          <a:bodyPr wrap="square" rtlCol="0">
            <a:spAutoFit/>
          </a:bodyPr>
          <a:lstStyle/>
          <a:p>
            <a:pPr marL="457200" lvl="0" indent="-457200">
              <a:spcAft>
                <a:spcPts val="1200"/>
              </a:spcAft>
              <a:buFont typeface="Arial" panose="020B0604020202020204" pitchFamily="34" charset="0"/>
              <a:buChar char="•"/>
              <a:defRPr/>
            </a:pPr>
            <a:r>
              <a:rPr lang="en-US" sz="3200" dirty="0">
                <a:solidFill>
                  <a:srgbClr val="0072BC"/>
                </a:solidFill>
                <a:latin typeface="Myriad Pro" panose="020B0503030403020204" pitchFamily="34" charset="0"/>
              </a:rPr>
              <a:t>Ask the person how you can help them</a:t>
            </a:r>
          </a:p>
          <a:p>
            <a:pPr marL="457200" lvl="0" indent="-457200">
              <a:spcAft>
                <a:spcPts val="1200"/>
              </a:spcAft>
              <a:buFont typeface="Arial" panose="020B0604020202020204" pitchFamily="34" charset="0"/>
              <a:buChar char="•"/>
              <a:defRPr/>
            </a:pPr>
            <a:r>
              <a:rPr lang="en-US" sz="3200" dirty="0">
                <a:solidFill>
                  <a:srgbClr val="0072BC"/>
                </a:solidFill>
                <a:latin typeface="Myriad Pro" panose="020B0503030403020204" pitchFamily="34" charset="0"/>
              </a:rPr>
              <a:t>Listen to understand the perspective and experience of the person</a:t>
            </a:r>
          </a:p>
          <a:p>
            <a:pPr marL="457200" lvl="0" indent="-457200">
              <a:spcAft>
                <a:spcPts val="1200"/>
              </a:spcAft>
              <a:buFont typeface="Arial" panose="020B0604020202020204" pitchFamily="34" charset="0"/>
              <a:buChar char="•"/>
              <a:defRPr/>
            </a:pPr>
            <a:r>
              <a:rPr lang="en-US" sz="3200" dirty="0">
                <a:solidFill>
                  <a:srgbClr val="0072BC"/>
                </a:solidFill>
                <a:latin typeface="Myriad Pro" panose="020B0503030403020204" pitchFamily="34" charset="0"/>
              </a:rPr>
              <a:t>Tell the person what to expect and how long it will take</a:t>
            </a:r>
          </a:p>
          <a:p>
            <a:pPr marL="457200" lvl="0" indent="-457200">
              <a:spcAft>
                <a:spcPts val="1200"/>
              </a:spcAft>
              <a:buFont typeface="Arial" panose="020B0604020202020204" pitchFamily="34" charset="0"/>
              <a:buChar char="•"/>
              <a:defRPr/>
            </a:pPr>
            <a:r>
              <a:rPr lang="en-US" sz="3200" dirty="0">
                <a:solidFill>
                  <a:srgbClr val="0072BC"/>
                </a:solidFill>
                <a:latin typeface="Myriad Pro" panose="020B0503030403020204" pitchFamily="34" charset="0"/>
              </a:rPr>
              <a:t>Explain all instructions in terms the person can understand</a:t>
            </a:r>
          </a:p>
          <a:p>
            <a:pPr marL="457200" lvl="0" indent="-457200">
              <a:spcAft>
                <a:spcPts val="1200"/>
              </a:spcAft>
              <a:buFont typeface="Arial" panose="020B0604020202020204" pitchFamily="34" charset="0"/>
              <a:buChar char="•"/>
              <a:defRPr/>
            </a:pPr>
            <a:r>
              <a:rPr lang="en-US" sz="3200" dirty="0">
                <a:solidFill>
                  <a:srgbClr val="0072BC"/>
                </a:solidFill>
                <a:latin typeface="Myriad Pro" panose="020B0503030403020204" pitchFamily="34" charset="0"/>
              </a:rPr>
              <a:t>Do what you say you are going to do; apologize if you are not able to or if you made a mistake</a:t>
            </a:r>
          </a:p>
        </p:txBody>
      </p:sp>
    </p:spTree>
    <p:extLst>
      <p:ext uri="{BB962C8B-B14F-4D97-AF65-F5344CB8AC3E}">
        <p14:creationId xmlns:p14="http://schemas.microsoft.com/office/powerpoint/2010/main" val="874997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fade">
                                      <p:cBhvr>
                                        <p:cTn id="13" dur="1000"/>
                                        <p:tgtEl>
                                          <p:spTgt spid="4">
                                            <p:txEl>
                                              <p:pRg st="1" end="1"/>
                                            </p:txEl>
                                          </p:spTgt>
                                        </p:tgtEl>
                                      </p:cBhvr>
                                    </p:animEffect>
                                    <p:anim calcmode="lin" valueType="num">
                                      <p:cBhvr>
                                        <p:cTn id="14"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fade">
                                      <p:cBhvr>
                                        <p:cTn id="19" dur="1000"/>
                                        <p:tgtEl>
                                          <p:spTgt spid="4">
                                            <p:txEl>
                                              <p:pRg st="2" end="2"/>
                                            </p:txEl>
                                          </p:spTgt>
                                        </p:tgtEl>
                                      </p:cBhvr>
                                    </p:animEffect>
                                    <p:anim calcmode="lin" valueType="num">
                                      <p:cBhvr>
                                        <p:cTn id="20"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Effect transition="in" filter="fade">
                                      <p:cBhvr>
                                        <p:cTn id="25" dur="1000"/>
                                        <p:tgtEl>
                                          <p:spTgt spid="4">
                                            <p:txEl>
                                              <p:pRg st="3" end="3"/>
                                            </p:txEl>
                                          </p:spTgt>
                                        </p:tgtEl>
                                      </p:cBhvr>
                                    </p:animEffect>
                                    <p:anim calcmode="lin" valueType="num">
                                      <p:cBhvr>
                                        <p:cTn id="26"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Effect transition="in" filter="fade">
                                      <p:cBhvr>
                                        <p:cTn id="31" dur="1000"/>
                                        <p:tgtEl>
                                          <p:spTgt spid="4">
                                            <p:txEl>
                                              <p:pRg st="4" end="4"/>
                                            </p:txEl>
                                          </p:spTgt>
                                        </p:tgtEl>
                                      </p:cBhvr>
                                    </p:animEffect>
                                    <p:anim calcmode="lin" valueType="num">
                                      <p:cBhvr>
                                        <p:cTn id="3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05840" y="1828800"/>
            <a:ext cx="9780104" cy="2216569"/>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ts val="1200"/>
              </a:spcAft>
              <a:buClrTx/>
              <a:buSzTx/>
              <a:buFontTx/>
              <a:buNone/>
              <a:tabLst/>
              <a:defRPr/>
            </a:pPr>
            <a:r>
              <a:rPr kumimoji="0" lang="en-US" sz="3200" b="0" i="0" u="none" strike="noStrike" kern="1200" cap="none" spc="0" normalizeH="0" baseline="0" noProof="0" dirty="0">
                <a:ln>
                  <a:noFill/>
                </a:ln>
                <a:solidFill>
                  <a:srgbClr val="0072BC"/>
                </a:solidFill>
                <a:effectLst/>
                <a:uLnTx/>
                <a:uFillTx/>
                <a:latin typeface="Myriad Pro" panose="020B0503030403020204" pitchFamily="34" charset="0"/>
                <a:ea typeface="+mn-ea"/>
                <a:cs typeface="+mn-cs"/>
              </a:rPr>
              <a:t>Maximize choice, addressing how historic relationships impact both perceptions about and ability to act upon choice.</a:t>
            </a:r>
            <a:endParaRPr kumimoji="0" lang="en-US" sz="4000" b="0" i="0" u="none" strike="noStrike" kern="1200" cap="none" spc="0" normalizeH="0" baseline="0" noProof="0" dirty="0">
              <a:ln>
                <a:noFill/>
              </a:ln>
              <a:solidFill>
                <a:srgbClr val="0072BC"/>
              </a:solidFill>
              <a:effectLst/>
              <a:uLnTx/>
              <a:uFillTx/>
              <a:latin typeface="Myriad Pro" panose="020B0503030403020204" pitchFamily="34" charset="0"/>
              <a:ea typeface="+mn-ea"/>
              <a:cs typeface="+mn-cs"/>
            </a:endParaRPr>
          </a:p>
        </p:txBody>
      </p:sp>
      <p:sp>
        <p:nvSpPr>
          <p:cNvPr id="7" name="Title 1"/>
          <p:cNvSpPr txBox="1">
            <a:spLocks/>
          </p:cNvSpPr>
          <p:nvPr/>
        </p:nvSpPr>
        <p:spPr bwMode="auto">
          <a:xfrm>
            <a:off x="914400" y="457201"/>
            <a:ext cx="5379063" cy="838200"/>
          </a:xfrm>
          <a:prstGeom prst="rect">
            <a:avLst/>
          </a:prstGeom>
          <a:noFill/>
          <a:ln w="9525">
            <a:noFill/>
            <a:miter lim="800000"/>
            <a:headEnd/>
            <a:tailEnd/>
          </a:ln>
        </p:spPr>
        <p:txBody>
          <a:bodyPr vert="horz" wrap="square" lIns="121899" tIns="60949" rIns="121899" bIns="60949" numCol="1" anchor="ctr" anchorCtr="0" compatLnSpc="1">
            <a:prstTxWarp prst="textNoShape">
              <a:avLst/>
            </a:prstTxWarp>
          </a:bodyPr>
          <a:lstStyle>
            <a:lvl1pPr algn="ctr" rtl="0" eaLnBrk="0" fontAlgn="base" hangingPunct="0">
              <a:spcBef>
                <a:spcPct val="0"/>
              </a:spcBef>
              <a:spcAft>
                <a:spcPct val="0"/>
              </a:spcAft>
              <a:defRPr sz="5900" kern="1200">
                <a:solidFill>
                  <a:srgbClr val="0E6BC0"/>
                </a:solidFill>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5900">
                <a:solidFill>
                  <a:srgbClr val="8B0E04"/>
                </a:solidFill>
                <a:latin typeface="Minion Pro SmBd" pitchFamily="18" charset="0"/>
              </a:defRPr>
            </a:lvl2pPr>
            <a:lvl3pPr algn="ctr" rtl="0" eaLnBrk="0" fontAlgn="base" hangingPunct="0">
              <a:spcBef>
                <a:spcPct val="0"/>
              </a:spcBef>
              <a:spcAft>
                <a:spcPct val="0"/>
              </a:spcAft>
              <a:defRPr sz="5900">
                <a:solidFill>
                  <a:srgbClr val="8B0E04"/>
                </a:solidFill>
                <a:latin typeface="Minion Pro SmBd" pitchFamily="18" charset="0"/>
              </a:defRPr>
            </a:lvl3pPr>
            <a:lvl4pPr algn="ctr" rtl="0" eaLnBrk="0" fontAlgn="base" hangingPunct="0">
              <a:spcBef>
                <a:spcPct val="0"/>
              </a:spcBef>
              <a:spcAft>
                <a:spcPct val="0"/>
              </a:spcAft>
              <a:defRPr sz="5900">
                <a:solidFill>
                  <a:srgbClr val="8B0E04"/>
                </a:solidFill>
                <a:latin typeface="Minion Pro SmBd" pitchFamily="18" charset="0"/>
              </a:defRPr>
            </a:lvl4pPr>
            <a:lvl5pPr algn="ctr" rtl="0" eaLnBrk="0" fontAlgn="base" hangingPunct="0">
              <a:spcBef>
                <a:spcPct val="0"/>
              </a:spcBef>
              <a:spcAft>
                <a:spcPct val="0"/>
              </a:spcAft>
              <a:defRPr sz="5900">
                <a:solidFill>
                  <a:srgbClr val="8B0E04"/>
                </a:solidFill>
                <a:latin typeface="Minion Pro SmBd" pitchFamily="18" charset="0"/>
              </a:defRPr>
            </a:lvl5pPr>
            <a:lvl6pPr marL="609493" algn="ctr" rtl="0" fontAlgn="base">
              <a:spcBef>
                <a:spcPct val="0"/>
              </a:spcBef>
              <a:spcAft>
                <a:spcPct val="0"/>
              </a:spcAft>
              <a:defRPr sz="5900">
                <a:solidFill>
                  <a:srgbClr val="8B0E04"/>
                </a:solidFill>
                <a:latin typeface="Minion Pro SmBd" pitchFamily="18" charset="0"/>
              </a:defRPr>
            </a:lvl6pPr>
            <a:lvl7pPr marL="1218987" algn="ctr" rtl="0" fontAlgn="base">
              <a:spcBef>
                <a:spcPct val="0"/>
              </a:spcBef>
              <a:spcAft>
                <a:spcPct val="0"/>
              </a:spcAft>
              <a:defRPr sz="5900">
                <a:solidFill>
                  <a:srgbClr val="8B0E04"/>
                </a:solidFill>
                <a:latin typeface="Minion Pro SmBd" pitchFamily="18" charset="0"/>
              </a:defRPr>
            </a:lvl7pPr>
            <a:lvl8pPr marL="1828480" algn="ctr" rtl="0" fontAlgn="base">
              <a:spcBef>
                <a:spcPct val="0"/>
              </a:spcBef>
              <a:spcAft>
                <a:spcPct val="0"/>
              </a:spcAft>
              <a:defRPr sz="5900">
                <a:solidFill>
                  <a:srgbClr val="8B0E04"/>
                </a:solidFill>
                <a:latin typeface="Minion Pro SmBd" pitchFamily="18" charset="0"/>
              </a:defRPr>
            </a:lvl8pPr>
            <a:lvl9pPr marL="2437973" algn="ctr" rtl="0" fontAlgn="base">
              <a:spcBef>
                <a:spcPct val="0"/>
              </a:spcBef>
              <a:spcAft>
                <a:spcPct val="0"/>
              </a:spcAft>
              <a:defRPr sz="5900">
                <a:solidFill>
                  <a:srgbClr val="8B0E04"/>
                </a:solidFill>
                <a:latin typeface="Minion Pro SmBd"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6000" b="1" i="0" u="none" strike="noStrike" kern="1200" cap="none" spc="0" normalizeH="0" baseline="0" noProof="0" dirty="0">
                <a:ln>
                  <a:noFill/>
                </a:ln>
                <a:solidFill>
                  <a:schemeClr val="tx1"/>
                </a:solidFill>
                <a:effectLst/>
                <a:uLnTx/>
                <a:uFillTx/>
                <a:latin typeface="Myriad Pro" panose="020B0503030403020204" pitchFamily="34" charset="0"/>
                <a:ea typeface="+mj-ea"/>
                <a:cs typeface="Arial" panose="020B0604020202020204" pitchFamily="34" charset="0"/>
              </a:rPr>
              <a:t>Choice</a:t>
            </a: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09760" y="3931920"/>
            <a:ext cx="2286000" cy="2286000"/>
          </a:xfrm>
          <a:prstGeom prst="rect">
            <a:avLst/>
          </a:prstGeom>
        </p:spPr>
      </p:pic>
    </p:spTree>
    <p:extLst>
      <p:ext uri="{BB962C8B-B14F-4D97-AF65-F5344CB8AC3E}">
        <p14:creationId xmlns:p14="http://schemas.microsoft.com/office/powerpoint/2010/main" val="3736897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925033" y="233916"/>
            <a:ext cx="10591800" cy="147796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n-US" sz="4800" b="1" dirty="0">
                <a:latin typeface="Myriad Pro" panose="020B0503030403020204" pitchFamily="34" charset="0"/>
              </a:rPr>
              <a:t>Putting Principles into Practice- Choice</a:t>
            </a:r>
          </a:p>
        </p:txBody>
      </p:sp>
      <p:sp>
        <p:nvSpPr>
          <p:cNvPr id="4" name="TextBox 3"/>
          <p:cNvSpPr txBox="1"/>
          <p:nvPr/>
        </p:nvSpPr>
        <p:spPr>
          <a:xfrm>
            <a:off x="277954" y="2052120"/>
            <a:ext cx="10205750" cy="3293209"/>
          </a:xfrm>
          <a:prstGeom prst="rect">
            <a:avLst/>
          </a:prstGeom>
          <a:noFill/>
        </p:spPr>
        <p:txBody>
          <a:bodyPr wrap="square" rtlCol="0">
            <a:spAutoFit/>
          </a:bodyPr>
          <a:lstStyle/>
          <a:p>
            <a:pPr marL="457200" lvl="0" indent="-457200">
              <a:spcAft>
                <a:spcPts val="1200"/>
              </a:spcAft>
              <a:buFont typeface="Arial" panose="020B0604020202020204" pitchFamily="34" charset="0"/>
              <a:buChar char="•"/>
              <a:defRPr/>
            </a:pPr>
            <a:r>
              <a:rPr lang="en-US" sz="2800" dirty="0">
                <a:solidFill>
                  <a:srgbClr val="0072BC"/>
                </a:solidFill>
                <a:latin typeface="Myriad Pro" panose="020B0503030403020204" pitchFamily="34" charset="0"/>
              </a:rPr>
              <a:t>Allow the person to decide where to sit / stand in the room</a:t>
            </a:r>
          </a:p>
          <a:p>
            <a:pPr marL="457200" lvl="0" indent="-457200">
              <a:spcAft>
                <a:spcPts val="1200"/>
              </a:spcAft>
              <a:buFont typeface="Arial" panose="020B0604020202020204" pitchFamily="34" charset="0"/>
              <a:buChar char="•"/>
              <a:defRPr/>
            </a:pPr>
            <a:r>
              <a:rPr lang="en-US" sz="2800" dirty="0">
                <a:solidFill>
                  <a:srgbClr val="0072BC"/>
                </a:solidFill>
                <a:latin typeface="Myriad Pro" panose="020B0503030403020204" pitchFamily="34" charset="0"/>
              </a:rPr>
              <a:t>Give choice for where difficult conversations will be held</a:t>
            </a:r>
          </a:p>
          <a:p>
            <a:pPr marL="457200" lvl="0" indent="-457200">
              <a:spcAft>
                <a:spcPts val="1200"/>
              </a:spcAft>
              <a:buFont typeface="Arial" panose="020B0604020202020204" pitchFamily="34" charset="0"/>
              <a:buChar char="•"/>
              <a:defRPr/>
            </a:pPr>
            <a:r>
              <a:rPr lang="en-US" sz="2800" dirty="0">
                <a:solidFill>
                  <a:srgbClr val="0072BC"/>
                </a:solidFill>
                <a:latin typeface="Myriad Pro" panose="020B0503030403020204" pitchFamily="34" charset="0"/>
              </a:rPr>
              <a:t>Provide as many choices without compromising safety</a:t>
            </a:r>
          </a:p>
          <a:p>
            <a:pPr marL="457200" lvl="0" indent="-457200">
              <a:spcAft>
                <a:spcPts val="1200"/>
              </a:spcAft>
              <a:buFont typeface="Arial" panose="020B0604020202020204" pitchFamily="34" charset="0"/>
              <a:buChar char="•"/>
              <a:defRPr/>
            </a:pPr>
            <a:r>
              <a:rPr lang="en-US" sz="2800" dirty="0">
                <a:solidFill>
                  <a:srgbClr val="0072BC"/>
                </a:solidFill>
                <a:latin typeface="Myriad Pro" panose="020B0503030403020204" pitchFamily="34" charset="0"/>
              </a:rPr>
              <a:t>Seek consent and explain rationale for actions and instructions</a:t>
            </a:r>
          </a:p>
          <a:p>
            <a:pPr marL="457200" lvl="0" indent="-457200">
              <a:spcAft>
                <a:spcPts val="1200"/>
              </a:spcAft>
              <a:buFont typeface="Arial" panose="020B0604020202020204" pitchFamily="34" charset="0"/>
              <a:buChar char="•"/>
              <a:defRPr/>
            </a:pPr>
            <a:r>
              <a:rPr lang="en-US" sz="2800" dirty="0">
                <a:solidFill>
                  <a:srgbClr val="0072BC"/>
                </a:solidFill>
                <a:latin typeface="Myriad Pro" panose="020B0503030403020204" pitchFamily="34" charset="0"/>
              </a:rPr>
              <a:t>Make sure you can follow through with choices provided</a:t>
            </a:r>
          </a:p>
        </p:txBody>
      </p:sp>
    </p:spTree>
    <p:extLst>
      <p:ext uri="{BB962C8B-B14F-4D97-AF65-F5344CB8AC3E}">
        <p14:creationId xmlns:p14="http://schemas.microsoft.com/office/powerpoint/2010/main" val="1212953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fade">
                                      <p:cBhvr>
                                        <p:cTn id="13" dur="1000"/>
                                        <p:tgtEl>
                                          <p:spTgt spid="4">
                                            <p:txEl>
                                              <p:pRg st="1" end="1"/>
                                            </p:txEl>
                                          </p:spTgt>
                                        </p:tgtEl>
                                      </p:cBhvr>
                                    </p:animEffect>
                                    <p:anim calcmode="lin" valueType="num">
                                      <p:cBhvr>
                                        <p:cTn id="14"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fade">
                                      <p:cBhvr>
                                        <p:cTn id="19" dur="1000"/>
                                        <p:tgtEl>
                                          <p:spTgt spid="4">
                                            <p:txEl>
                                              <p:pRg st="2" end="2"/>
                                            </p:txEl>
                                          </p:spTgt>
                                        </p:tgtEl>
                                      </p:cBhvr>
                                    </p:animEffect>
                                    <p:anim calcmode="lin" valueType="num">
                                      <p:cBhvr>
                                        <p:cTn id="20"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Effect transition="in" filter="fade">
                                      <p:cBhvr>
                                        <p:cTn id="25" dur="1000"/>
                                        <p:tgtEl>
                                          <p:spTgt spid="4">
                                            <p:txEl>
                                              <p:pRg st="3" end="3"/>
                                            </p:txEl>
                                          </p:spTgt>
                                        </p:tgtEl>
                                      </p:cBhvr>
                                    </p:animEffect>
                                    <p:anim calcmode="lin" valueType="num">
                                      <p:cBhvr>
                                        <p:cTn id="26"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Effect transition="in" filter="fade">
                                      <p:cBhvr>
                                        <p:cTn id="31" dur="1000"/>
                                        <p:tgtEl>
                                          <p:spTgt spid="4">
                                            <p:txEl>
                                              <p:pRg st="4" end="4"/>
                                            </p:txEl>
                                          </p:spTgt>
                                        </p:tgtEl>
                                      </p:cBhvr>
                                    </p:animEffect>
                                    <p:anim calcmode="lin" valueType="num">
                                      <p:cBhvr>
                                        <p:cTn id="3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05840" y="1737360"/>
            <a:ext cx="10787785" cy="3046988"/>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ts val="1200"/>
              </a:spcAft>
              <a:buClrTx/>
              <a:buSzTx/>
              <a:buFontTx/>
              <a:buNone/>
              <a:tabLst/>
              <a:defRPr/>
            </a:pPr>
            <a:r>
              <a:rPr kumimoji="0" lang="en-US" sz="3200" b="0" i="0" u="none" strike="noStrike" kern="1200" cap="none" spc="0" normalizeH="0" baseline="0" noProof="0" dirty="0">
                <a:ln>
                  <a:noFill/>
                </a:ln>
                <a:solidFill>
                  <a:srgbClr val="0072BC"/>
                </a:solidFill>
                <a:effectLst/>
                <a:uLnTx/>
                <a:uFillTx/>
                <a:latin typeface="Myriad Pro" panose="020B0503030403020204" pitchFamily="34" charset="0"/>
                <a:ea typeface="+mn-ea"/>
                <a:cs typeface="+mn-cs"/>
              </a:rPr>
              <a:t>Honor transparency and self-determination, seeking to minimize the impact of the inherent power differential while maximizing collaboration and shared responsibility for making meaningful decisions.</a:t>
            </a:r>
            <a:endParaRPr kumimoji="0" lang="en-US" sz="4000" b="0" i="0" u="none" strike="noStrike" kern="1200" cap="none" spc="0" normalizeH="0" baseline="0" noProof="0" dirty="0">
              <a:ln>
                <a:noFill/>
              </a:ln>
              <a:solidFill>
                <a:srgbClr val="0072BC"/>
              </a:solidFill>
              <a:effectLst/>
              <a:uLnTx/>
              <a:uFillTx/>
              <a:latin typeface="Myriad Pro" panose="020B0503030403020204" pitchFamily="34" charset="0"/>
              <a:ea typeface="+mn-ea"/>
              <a:cs typeface="+mn-cs"/>
            </a:endParaRPr>
          </a:p>
        </p:txBody>
      </p:sp>
      <p:sp>
        <p:nvSpPr>
          <p:cNvPr id="9" name="Title 1"/>
          <p:cNvSpPr>
            <a:spLocks noGrp="1"/>
          </p:cNvSpPr>
          <p:nvPr>
            <p:ph type="title" idx="4294967295"/>
          </p:nvPr>
        </p:nvSpPr>
        <p:spPr>
          <a:xfrm>
            <a:off x="914400" y="457200"/>
            <a:ext cx="5380038" cy="1477963"/>
          </a:xfrm>
          <a:prstGeom prst="rect">
            <a:avLst/>
          </a:prstGeom>
        </p:spPr>
        <p:txBody>
          <a:bodyPr/>
          <a:lstStyle/>
          <a:p>
            <a:r>
              <a:rPr lang="en-US" sz="6000" b="1" dirty="0">
                <a:solidFill>
                  <a:schemeClr val="tx1"/>
                </a:solidFill>
                <a:latin typeface="Myriad Pro" panose="020B0503030403020204" pitchFamily="34" charset="0"/>
              </a:rPr>
              <a:t>Collaboration</a:t>
            </a: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07625" y="3931920"/>
            <a:ext cx="2286000" cy="2286000"/>
          </a:xfrm>
          <a:prstGeom prst="rect">
            <a:avLst/>
          </a:prstGeom>
        </p:spPr>
      </p:pic>
    </p:spTree>
    <p:extLst>
      <p:ext uri="{BB962C8B-B14F-4D97-AF65-F5344CB8AC3E}">
        <p14:creationId xmlns:p14="http://schemas.microsoft.com/office/powerpoint/2010/main" val="525259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914400" y="457200"/>
            <a:ext cx="10591800" cy="147796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en-US" sz="4800" b="1" dirty="0">
                <a:latin typeface="Myriad Pro" panose="020B0503030403020204" pitchFamily="34" charset="0"/>
              </a:rPr>
              <a:t>Putting Principles into Practice- Collaboration</a:t>
            </a:r>
          </a:p>
        </p:txBody>
      </p:sp>
      <p:sp>
        <p:nvSpPr>
          <p:cNvPr id="4" name="TextBox 3"/>
          <p:cNvSpPr txBox="1"/>
          <p:nvPr/>
        </p:nvSpPr>
        <p:spPr>
          <a:xfrm>
            <a:off x="489097" y="2018414"/>
            <a:ext cx="9675629" cy="4647426"/>
          </a:xfrm>
          <a:prstGeom prst="rect">
            <a:avLst/>
          </a:prstGeom>
          <a:noFill/>
        </p:spPr>
        <p:txBody>
          <a:bodyPr wrap="square" rtlCol="0">
            <a:spAutoFit/>
          </a:bodyPr>
          <a:lstStyle/>
          <a:p>
            <a:pPr marL="457200" lvl="0" indent="-457200">
              <a:spcAft>
                <a:spcPts val="1200"/>
              </a:spcAft>
              <a:buFont typeface="Arial" panose="020B0604020202020204" pitchFamily="34" charset="0"/>
              <a:buChar char="•"/>
              <a:defRPr/>
            </a:pPr>
            <a:r>
              <a:rPr lang="en-US" sz="3200" dirty="0">
                <a:solidFill>
                  <a:srgbClr val="0072BC"/>
                </a:solidFill>
                <a:latin typeface="Myriad Pro" panose="020B0503030403020204" pitchFamily="34" charset="0"/>
              </a:rPr>
              <a:t>Be open to sharing information</a:t>
            </a:r>
          </a:p>
          <a:p>
            <a:pPr marL="457200" lvl="0" indent="-457200">
              <a:spcAft>
                <a:spcPts val="1200"/>
              </a:spcAft>
              <a:buFont typeface="Arial" panose="020B0604020202020204" pitchFamily="34" charset="0"/>
              <a:buChar char="•"/>
              <a:defRPr/>
            </a:pPr>
            <a:r>
              <a:rPr lang="en-US" sz="3200" dirty="0">
                <a:solidFill>
                  <a:srgbClr val="0072BC"/>
                </a:solidFill>
                <a:latin typeface="Myriad Pro" panose="020B0503030403020204" pitchFamily="34" charset="0"/>
              </a:rPr>
              <a:t>Listen to understand and not necessarily respond or “fix”</a:t>
            </a:r>
          </a:p>
          <a:p>
            <a:pPr marL="457200" lvl="0" indent="-457200">
              <a:spcAft>
                <a:spcPts val="1200"/>
              </a:spcAft>
              <a:buFont typeface="Arial" panose="020B0604020202020204" pitchFamily="34" charset="0"/>
              <a:buChar char="•"/>
              <a:defRPr/>
            </a:pPr>
            <a:r>
              <a:rPr lang="en-US" sz="3200" dirty="0">
                <a:solidFill>
                  <a:srgbClr val="0072BC"/>
                </a:solidFill>
                <a:latin typeface="Myriad Pro" panose="020B0503030403020204" pitchFamily="34" charset="0"/>
              </a:rPr>
              <a:t>Allow the person to problem-solve independently, offering support when needed</a:t>
            </a:r>
          </a:p>
          <a:p>
            <a:pPr marL="457200" lvl="0" indent="-457200">
              <a:spcAft>
                <a:spcPts val="1200"/>
              </a:spcAft>
              <a:buFont typeface="Arial" panose="020B0604020202020204" pitchFamily="34" charset="0"/>
              <a:buChar char="•"/>
              <a:defRPr/>
            </a:pPr>
            <a:r>
              <a:rPr lang="en-US" sz="3200" dirty="0">
                <a:solidFill>
                  <a:srgbClr val="0072BC"/>
                </a:solidFill>
                <a:latin typeface="Myriad Pro" panose="020B0503030403020204" pitchFamily="34" charset="0"/>
              </a:rPr>
              <a:t>Provide opportunities to take on leadership roles</a:t>
            </a:r>
          </a:p>
          <a:p>
            <a:pPr marL="457200" lvl="0" indent="-457200">
              <a:spcAft>
                <a:spcPts val="1200"/>
              </a:spcAft>
              <a:buFont typeface="Arial" panose="020B0604020202020204" pitchFamily="34" charset="0"/>
              <a:buChar char="•"/>
              <a:defRPr/>
            </a:pPr>
            <a:r>
              <a:rPr lang="en-US" sz="3200" dirty="0">
                <a:solidFill>
                  <a:srgbClr val="0072BC"/>
                </a:solidFill>
                <a:latin typeface="Myriad Pro" panose="020B0503030403020204" pitchFamily="34" charset="0"/>
              </a:rPr>
              <a:t>Acknowledge individual and shared responsibilities</a:t>
            </a:r>
          </a:p>
        </p:txBody>
      </p:sp>
    </p:spTree>
    <p:extLst>
      <p:ext uri="{BB962C8B-B14F-4D97-AF65-F5344CB8AC3E}">
        <p14:creationId xmlns:p14="http://schemas.microsoft.com/office/powerpoint/2010/main" val="1104027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fade">
                                      <p:cBhvr>
                                        <p:cTn id="13" dur="1000"/>
                                        <p:tgtEl>
                                          <p:spTgt spid="4">
                                            <p:txEl>
                                              <p:pRg st="1" end="1"/>
                                            </p:txEl>
                                          </p:spTgt>
                                        </p:tgtEl>
                                      </p:cBhvr>
                                    </p:animEffect>
                                    <p:anim calcmode="lin" valueType="num">
                                      <p:cBhvr>
                                        <p:cTn id="14"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fade">
                                      <p:cBhvr>
                                        <p:cTn id="19" dur="1000"/>
                                        <p:tgtEl>
                                          <p:spTgt spid="4">
                                            <p:txEl>
                                              <p:pRg st="2" end="2"/>
                                            </p:txEl>
                                          </p:spTgt>
                                        </p:tgtEl>
                                      </p:cBhvr>
                                    </p:animEffect>
                                    <p:anim calcmode="lin" valueType="num">
                                      <p:cBhvr>
                                        <p:cTn id="20"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Effect transition="in" filter="fade">
                                      <p:cBhvr>
                                        <p:cTn id="25" dur="1000"/>
                                        <p:tgtEl>
                                          <p:spTgt spid="4">
                                            <p:txEl>
                                              <p:pRg st="3" end="3"/>
                                            </p:txEl>
                                          </p:spTgt>
                                        </p:tgtEl>
                                      </p:cBhvr>
                                    </p:animEffect>
                                    <p:anim calcmode="lin" valueType="num">
                                      <p:cBhvr>
                                        <p:cTn id="26"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Effect transition="in" filter="fade">
                                      <p:cBhvr>
                                        <p:cTn id="31" dur="1000"/>
                                        <p:tgtEl>
                                          <p:spTgt spid="4">
                                            <p:txEl>
                                              <p:pRg st="4" end="4"/>
                                            </p:txEl>
                                          </p:spTgt>
                                        </p:tgtEl>
                                      </p:cBhvr>
                                    </p:animEffect>
                                    <p:anim calcmode="lin" valueType="num">
                                      <p:cBhvr>
                                        <p:cTn id="3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05840" y="1645920"/>
            <a:ext cx="10500360" cy="3046988"/>
          </a:xfrm>
          <a:prstGeom prst="rect">
            <a:avLst/>
          </a:prstGeom>
          <a:noFill/>
        </p:spPr>
        <p:txBody>
          <a:bodyPr wrap="square" rtlCol="0">
            <a:spAutoFit/>
          </a:bodyPr>
          <a:lstStyle/>
          <a:p>
            <a:pPr marL="0" marR="0" lvl="0" indent="0" algn="l" defTabSz="914400" rtl="0" eaLnBrk="1" fontAlgn="base" latinLnBrk="0" hangingPunct="1">
              <a:lnSpc>
                <a:spcPct val="150000"/>
              </a:lnSpc>
              <a:spcBef>
                <a:spcPct val="0"/>
              </a:spcBef>
              <a:spcAft>
                <a:spcPts val="1200"/>
              </a:spcAft>
              <a:buClrTx/>
              <a:buSzTx/>
              <a:buFontTx/>
              <a:buNone/>
              <a:tabLst/>
              <a:defRPr/>
            </a:pPr>
            <a:r>
              <a:rPr kumimoji="0" lang="en-US" sz="3200" b="0" i="0" u="none" strike="noStrike" kern="1200" cap="none" spc="0" normalizeH="0" baseline="0" noProof="0" dirty="0">
                <a:ln>
                  <a:noFill/>
                </a:ln>
                <a:solidFill>
                  <a:srgbClr val="0072BC"/>
                </a:solidFill>
                <a:effectLst/>
                <a:uLnTx/>
                <a:uFillTx/>
                <a:latin typeface="Myriad Pro" panose="020B0503030403020204" pitchFamily="34" charset="0"/>
                <a:ea typeface="+mn-ea"/>
                <a:cs typeface="+mn-cs"/>
              </a:rPr>
              <a:t>Encourage self-efficacy, identifying strengths and building skills which leads to individual pathways for healing while recognizing and responding to the impact of historical trauma.</a:t>
            </a:r>
            <a:endParaRPr kumimoji="0" lang="en-US" sz="4000" b="0" i="0" u="none" strike="noStrike" kern="1200" cap="none" spc="0" normalizeH="0" baseline="0" noProof="0" dirty="0">
              <a:ln>
                <a:noFill/>
              </a:ln>
              <a:solidFill>
                <a:srgbClr val="0072BC"/>
              </a:solidFill>
              <a:effectLst/>
              <a:uLnTx/>
              <a:uFillTx/>
              <a:latin typeface="Myriad Pro" panose="020B0503030403020204" pitchFamily="34" charset="0"/>
              <a:ea typeface="+mn-ea"/>
              <a:cs typeface="+mn-cs"/>
            </a:endParaRPr>
          </a:p>
        </p:txBody>
      </p:sp>
      <p:sp>
        <p:nvSpPr>
          <p:cNvPr id="7" name="Title 1"/>
          <p:cNvSpPr>
            <a:spLocks noGrp="1"/>
          </p:cNvSpPr>
          <p:nvPr>
            <p:ph type="title" idx="4294967295"/>
          </p:nvPr>
        </p:nvSpPr>
        <p:spPr>
          <a:xfrm>
            <a:off x="914400" y="457200"/>
            <a:ext cx="5378450" cy="1477963"/>
          </a:xfrm>
          <a:prstGeom prst="rect">
            <a:avLst/>
          </a:prstGeom>
        </p:spPr>
        <p:txBody>
          <a:bodyPr/>
          <a:lstStyle/>
          <a:p>
            <a:pPr algn="l"/>
            <a:r>
              <a:rPr lang="en-US" sz="5400" b="1" dirty="0">
                <a:solidFill>
                  <a:schemeClr val="tx1"/>
                </a:solidFill>
                <a:latin typeface="Myriad Pro" panose="020B0503030403020204" pitchFamily="34" charset="0"/>
              </a:rPr>
              <a:t>Empowerment</a:t>
            </a: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09760" y="3931920"/>
            <a:ext cx="2286000" cy="2286000"/>
          </a:xfrm>
          <a:prstGeom prst="rect">
            <a:avLst/>
          </a:prstGeom>
        </p:spPr>
      </p:pic>
    </p:spTree>
    <p:extLst>
      <p:ext uri="{BB962C8B-B14F-4D97-AF65-F5344CB8AC3E}">
        <p14:creationId xmlns:p14="http://schemas.microsoft.com/office/powerpoint/2010/main" val="3497926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57200" y="287079"/>
            <a:ext cx="12954000" cy="12192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en-US" sz="4800" b="1" dirty="0">
                <a:latin typeface="Myriad Pro" panose="020B0503030403020204" pitchFamily="34" charset="0"/>
              </a:rPr>
              <a:t>Putting Principles into Practice </a:t>
            </a:r>
          </a:p>
          <a:p>
            <a:pPr algn="ctr" fontAlgn="auto">
              <a:spcAft>
                <a:spcPts val="0"/>
              </a:spcAft>
            </a:pPr>
            <a:r>
              <a:rPr lang="en-US" sz="4800" b="1" dirty="0">
                <a:latin typeface="Myriad Pro" panose="020B0503030403020204" pitchFamily="34" charset="0"/>
              </a:rPr>
              <a:t>Empowerment</a:t>
            </a:r>
          </a:p>
        </p:txBody>
      </p:sp>
      <p:sp>
        <p:nvSpPr>
          <p:cNvPr id="4" name="TextBox 3"/>
          <p:cNvSpPr txBox="1"/>
          <p:nvPr/>
        </p:nvSpPr>
        <p:spPr>
          <a:xfrm>
            <a:off x="0" y="1757917"/>
            <a:ext cx="10187762" cy="4585871"/>
          </a:xfrm>
          <a:prstGeom prst="rect">
            <a:avLst/>
          </a:prstGeom>
          <a:noFill/>
        </p:spPr>
        <p:txBody>
          <a:bodyPr wrap="square" rtlCol="0">
            <a:spAutoFit/>
          </a:bodyPr>
          <a:lstStyle/>
          <a:p>
            <a:pPr marL="457200" lvl="0" indent="-457200">
              <a:spcAft>
                <a:spcPts val="1200"/>
              </a:spcAft>
              <a:buFont typeface="Arial" panose="020B0604020202020204" pitchFamily="34" charset="0"/>
              <a:buChar char="•"/>
              <a:defRPr/>
            </a:pPr>
            <a:r>
              <a:rPr lang="en-US" sz="2800" dirty="0">
                <a:solidFill>
                  <a:srgbClr val="0072BC"/>
                </a:solidFill>
                <a:latin typeface="Myriad Pro" panose="020B0503030403020204" pitchFamily="34" charset="0"/>
              </a:rPr>
              <a:t>Ask “What happened to you” rather than “What is wrong with you?”</a:t>
            </a:r>
          </a:p>
          <a:p>
            <a:pPr marL="457200" lvl="0" indent="-457200">
              <a:spcAft>
                <a:spcPts val="1200"/>
              </a:spcAft>
              <a:buFont typeface="Arial" panose="020B0604020202020204" pitchFamily="34" charset="0"/>
              <a:buChar char="•"/>
              <a:defRPr/>
            </a:pPr>
            <a:r>
              <a:rPr lang="en-US" sz="2800" dirty="0">
                <a:solidFill>
                  <a:srgbClr val="0072BC"/>
                </a:solidFill>
                <a:latin typeface="Myriad Pro" panose="020B0503030403020204" pitchFamily="34" charset="0"/>
              </a:rPr>
              <a:t>Pay attention to body cues; many survivors have been conditioned to be passive and defer to authority and so may not disclose distress</a:t>
            </a:r>
          </a:p>
          <a:p>
            <a:pPr marL="457200" lvl="0" indent="-457200">
              <a:spcAft>
                <a:spcPts val="1200"/>
              </a:spcAft>
              <a:buFont typeface="Arial" panose="020B0604020202020204" pitchFamily="34" charset="0"/>
              <a:buChar char="•"/>
              <a:defRPr/>
            </a:pPr>
            <a:r>
              <a:rPr lang="en-US" sz="2800" dirty="0">
                <a:solidFill>
                  <a:srgbClr val="0072BC"/>
                </a:solidFill>
                <a:latin typeface="Myriad Pro" panose="020B0503030403020204" pitchFamily="34" charset="0"/>
              </a:rPr>
              <a:t>Take time with the person so they feel genuinely heard</a:t>
            </a:r>
          </a:p>
          <a:p>
            <a:pPr marL="457200" lvl="0" indent="-457200">
              <a:spcAft>
                <a:spcPts val="1200"/>
              </a:spcAft>
              <a:buFont typeface="Arial" panose="020B0604020202020204" pitchFamily="34" charset="0"/>
              <a:buChar char="•"/>
              <a:defRPr/>
            </a:pPr>
            <a:r>
              <a:rPr lang="en-US" sz="2800" dirty="0">
                <a:solidFill>
                  <a:srgbClr val="0072BC"/>
                </a:solidFill>
                <a:latin typeface="Myriad Pro" panose="020B0503030403020204" pitchFamily="34" charset="0"/>
              </a:rPr>
              <a:t>Ask the person what they need to meet their goals</a:t>
            </a:r>
          </a:p>
          <a:p>
            <a:pPr marL="457200" lvl="0" indent="-457200">
              <a:spcAft>
                <a:spcPts val="1200"/>
              </a:spcAft>
              <a:buFont typeface="Arial" panose="020B0604020202020204" pitchFamily="34" charset="0"/>
              <a:buChar char="•"/>
              <a:defRPr/>
            </a:pPr>
            <a:r>
              <a:rPr lang="en-US" sz="2800" dirty="0">
                <a:solidFill>
                  <a:srgbClr val="0072BC"/>
                </a:solidFill>
                <a:latin typeface="Myriad Pro" panose="020B0503030403020204" pitchFamily="34" charset="0"/>
              </a:rPr>
              <a:t>Model and build self-confidence, celebrating all accomplishments, large or small</a:t>
            </a:r>
          </a:p>
        </p:txBody>
      </p:sp>
    </p:spTree>
    <p:extLst>
      <p:ext uri="{BB962C8B-B14F-4D97-AF65-F5344CB8AC3E}">
        <p14:creationId xmlns:p14="http://schemas.microsoft.com/office/powerpoint/2010/main" val="3287643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fade">
                                      <p:cBhvr>
                                        <p:cTn id="13" dur="1000"/>
                                        <p:tgtEl>
                                          <p:spTgt spid="4">
                                            <p:txEl>
                                              <p:pRg st="1" end="1"/>
                                            </p:txEl>
                                          </p:spTgt>
                                        </p:tgtEl>
                                      </p:cBhvr>
                                    </p:animEffect>
                                    <p:anim calcmode="lin" valueType="num">
                                      <p:cBhvr>
                                        <p:cTn id="14"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fade">
                                      <p:cBhvr>
                                        <p:cTn id="19" dur="1000"/>
                                        <p:tgtEl>
                                          <p:spTgt spid="4">
                                            <p:txEl>
                                              <p:pRg st="2" end="2"/>
                                            </p:txEl>
                                          </p:spTgt>
                                        </p:tgtEl>
                                      </p:cBhvr>
                                    </p:animEffect>
                                    <p:anim calcmode="lin" valueType="num">
                                      <p:cBhvr>
                                        <p:cTn id="20"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Effect transition="in" filter="fade">
                                      <p:cBhvr>
                                        <p:cTn id="25" dur="1000"/>
                                        <p:tgtEl>
                                          <p:spTgt spid="4">
                                            <p:txEl>
                                              <p:pRg st="3" end="3"/>
                                            </p:txEl>
                                          </p:spTgt>
                                        </p:tgtEl>
                                      </p:cBhvr>
                                    </p:animEffect>
                                    <p:anim calcmode="lin" valueType="num">
                                      <p:cBhvr>
                                        <p:cTn id="26"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Effect transition="in" filter="fade">
                                      <p:cBhvr>
                                        <p:cTn id="31" dur="1000"/>
                                        <p:tgtEl>
                                          <p:spTgt spid="4">
                                            <p:txEl>
                                              <p:pRg st="4" end="4"/>
                                            </p:txEl>
                                          </p:spTgt>
                                        </p:tgtEl>
                                      </p:cBhvr>
                                    </p:animEffect>
                                    <p:anim calcmode="lin" valueType="num">
                                      <p:cBhvr>
                                        <p:cTn id="3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783265"/>
          </a:xfrm>
        </p:spPr>
        <p:txBody>
          <a:bodyPr/>
          <a:lstStyle/>
          <a:p>
            <a:pPr algn="ctr"/>
            <a:r>
              <a:rPr lang="en-US" dirty="0"/>
              <a:t>Review Questions</a:t>
            </a:r>
          </a:p>
        </p:txBody>
      </p:sp>
      <p:sp>
        <p:nvSpPr>
          <p:cNvPr id="3" name="Content Placeholder 2"/>
          <p:cNvSpPr>
            <a:spLocks noGrp="1"/>
          </p:cNvSpPr>
          <p:nvPr>
            <p:ph idx="1"/>
          </p:nvPr>
        </p:nvSpPr>
        <p:spPr>
          <a:xfrm>
            <a:off x="677333" y="1392865"/>
            <a:ext cx="8934499" cy="4986670"/>
          </a:xfrm>
        </p:spPr>
        <p:txBody>
          <a:bodyPr>
            <a:normAutofit fontScale="92500" lnSpcReduction="10000"/>
          </a:bodyPr>
          <a:lstStyle/>
          <a:p>
            <a:endParaRPr lang="en-US" dirty="0"/>
          </a:p>
          <a:p>
            <a:pPr marL="0" indent="0">
              <a:buNone/>
            </a:pPr>
            <a:r>
              <a:rPr lang="en-US" dirty="0"/>
              <a:t>1</a:t>
            </a:r>
            <a:r>
              <a:rPr lang="en-US" sz="2400" dirty="0"/>
              <a:t>. What are 3 internal resources and 3 external resources </a:t>
            </a:r>
          </a:p>
          <a:p>
            <a:endParaRPr lang="en-US" sz="2400" dirty="0"/>
          </a:p>
          <a:p>
            <a:pPr marL="0" indent="0">
              <a:buNone/>
            </a:pPr>
            <a:r>
              <a:rPr lang="en-US" sz="2400" dirty="0"/>
              <a:t>2. What are the three human stress responses to threats? </a:t>
            </a:r>
          </a:p>
          <a:p>
            <a:endParaRPr lang="en-US" sz="2400" dirty="0"/>
          </a:p>
          <a:p>
            <a:pPr marL="0" indent="0">
              <a:buNone/>
            </a:pPr>
            <a:r>
              <a:rPr lang="en-US" sz="2400" dirty="0"/>
              <a:t>3. What question is the appropriate question to ask someone who has experienced Trauma? </a:t>
            </a:r>
          </a:p>
          <a:p>
            <a:endParaRPr lang="en-US" sz="2400" dirty="0"/>
          </a:p>
          <a:p>
            <a:pPr marL="0" indent="0">
              <a:buNone/>
            </a:pPr>
            <a:r>
              <a:rPr lang="en-US" sz="2400" dirty="0"/>
              <a:t>4. What is the difference between Trauma Informed Care and Trauma Specific services? </a:t>
            </a:r>
          </a:p>
          <a:p>
            <a:endParaRPr lang="en-US" sz="2400" dirty="0"/>
          </a:p>
          <a:p>
            <a:pPr marL="0" indent="0">
              <a:buNone/>
            </a:pPr>
            <a:r>
              <a:rPr lang="en-US" sz="2400" dirty="0"/>
              <a:t>5. What are the 5 principles of Trauma Informed Care? </a:t>
            </a:r>
          </a:p>
          <a:p>
            <a:endParaRPr lang="en-US" dirty="0"/>
          </a:p>
        </p:txBody>
      </p:sp>
    </p:spTree>
    <p:extLst>
      <p:ext uri="{BB962C8B-B14F-4D97-AF65-F5344CB8AC3E}">
        <p14:creationId xmlns:p14="http://schemas.microsoft.com/office/powerpoint/2010/main" val="26380783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674332" y="1884216"/>
            <a:ext cx="8596668" cy="3140366"/>
          </a:xfrm>
        </p:spPr>
        <p:txBody>
          <a:bodyPr anchor="t">
            <a:noAutofit/>
          </a:bodyPr>
          <a:lstStyle/>
          <a:p>
            <a:r>
              <a:rPr lang="en-US" sz="3200" dirty="0"/>
              <a:t> </a:t>
            </a:r>
            <a:r>
              <a:rPr lang="en-US" sz="3200" dirty="0">
                <a:solidFill>
                  <a:schemeClr val="tx1"/>
                </a:solidFill>
                <a:latin typeface="+mn-lt"/>
              </a:rPr>
              <a:t>“Trauma is when we have encountered an out of control, frightening experience that has disconnected us from all sense of resourcefulness or safety or coping or love.”</a:t>
            </a: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2475346" y="4257964"/>
            <a:ext cx="6795654" cy="2445178"/>
          </a:xfrm>
        </p:spPr>
        <p:txBody>
          <a:bodyPr>
            <a:normAutofit/>
          </a:bodyPr>
          <a:lstStyle/>
          <a:p>
            <a:pPr>
              <a:buFont typeface="+mj-lt"/>
              <a:buAutoNum type="arabicPeriod"/>
            </a:pPr>
            <a:endParaRPr lang="en-US" b="1" i="1" dirty="0"/>
          </a:p>
          <a:p>
            <a:pPr>
              <a:buFont typeface="+mj-lt"/>
              <a:buAutoNum type="arabicPeriod"/>
            </a:pPr>
            <a:endParaRPr lang="en-US" b="1" i="1" dirty="0"/>
          </a:p>
          <a:p>
            <a:pPr marL="0" indent="0">
              <a:buNone/>
            </a:pPr>
            <a:endParaRPr lang="en-US" dirty="0"/>
          </a:p>
        </p:txBody>
      </p:sp>
    </p:spTree>
    <p:extLst>
      <p:ext uri="{BB962C8B-B14F-4D97-AF65-F5344CB8AC3E}">
        <p14:creationId xmlns:p14="http://schemas.microsoft.com/office/powerpoint/2010/main" val="4113138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2786047" y="609600"/>
            <a:ext cx="6487955" cy="1320800"/>
          </a:xfrm>
        </p:spPr>
        <p:txBody>
          <a:bodyPr>
            <a:normAutofit/>
          </a:bodyPr>
          <a:lstStyle/>
          <a:p>
            <a:r>
              <a:rPr lang="en-US" sz="4000" dirty="0">
                <a:solidFill>
                  <a:schemeClr val="tx1"/>
                </a:solidFill>
              </a:rPr>
              <a:t>What is Trauma? </a:t>
            </a:r>
          </a:p>
        </p:txBody>
      </p:sp>
      <p:sp>
        <p:nvSpPr>
          <p:cNvPr id="16" name="Isosceles Triangle 9">
            <a:extLst>
              <a:ext uri="{FF2B5EF4-FFF2-40B4-BE49-F238E27FC236}">
                <a16:creationId xmlns:a16="http://schemas.microsoft.com/office/drawing/2014/main" id="{3D6475D0-776E-47C5-97FF-DF8721813F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1191846"/>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842596" y="1781898"/>
            <a:ext cx="8662451" cy="3880773"/>
          </a:xfrm>
        </p:spPr>
        <p:txBody>
          <a:bodyPr>
            <a:normAutofit/>
          </a:bodyPr>
          <a:lstStyle/>
          <a:p>
            <a:pPr marL="0" indent="0" algn="ctr">
              <a:buNone/>
            </a:pPr>
            <a:r>
              <a:rPr lang="en-US" sz="2800" b="1" dirty="0"/>
              <a:t>Trauma is rooted in a sense of loss. </a:t>
            </a:r>
          </a:p>
          <a:p>
            <a:pPr marL="0" indent="0">
              <a:buNone/>
            </a:pPr>
            <a:endParaRPr lang="en-US" b="1" dirty="0"/>
          </a:p>
          <a:p>
            <a:pPr marL="0" indent="0" algn="ctr">
              <a:buNone/>
            </a:pPr>
            <a:r>
              <a:rPr lang="en-US" sz="2400" dirty="0"/>
              <a:t>Trauma can be the result of what has been done to us, what we have done to ourselves and others, and/or what we fail to do. </a:t>
            </a:r>
          </a:p>
          <a:p>
            <a:pPr marL="0" indent="0" algn="ctr">
              <a:buNone/>
            </a:pPr>
            <a:endParaRPr lang="en-US" sz="2800" dirty="0"/>
          </a:p>
          <a:p>
            <a:pPr marL="0" indent="0" algn="ctr">
              <a:buNone/>
            </a:pPr>
            <a:r>
              <a:rPr lang="en-US" sz="2000" dirty="0"/>
              <a:t>Discussion: </a:t>
            </a:r>
          </a:p>
          <a:p>
            <a:pPr marL="0" indent="0" algn="ctr">
              <a:buNone/>
            </a:pPr>
            <a:r>
              <a:rPr lang="en-US" sz="2000" dirty="0"/>
              <a:t>What are some experiences or events that can be traumatic to someone? </a:t>
            </a:r>
            <a:endParaRPr lang="en-US" sz="2800" dirty="0"/>
          </a:p>
        </p:txBody>
      </p:sp>
      <p:sp>
        <p:nvSpPr>
          <p:cNvPr id="4" name="TextBox 3">
            <a:extLst>
              <a:ext uri="{FF2B5EF4-FFF2-40B4-BE49-F238E27FC236}">
                <a16:creationId xmlns:a16="http://schemas.microsoft.com/office/drawing/2014/main" id="{81DAD563-27B2-4D7F-AAAF-96198C0B5672}"/>
              </a:ext>
            </a:extLst>
          </p:cNvPr>
          <p:cNvSpPr txBox="1"/>
          <p:nvPr/>
        </p:nvSpPr>
        <p:spPr>
          <a:xfrm>
            <a:off x="9505047" y="6657945"/>
            <a:ext cx="2686953"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2" tooltip="https://witzend.wordpress.com/tag/dissatisfaction/">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3" tooltip="https://creativecommons.org/licenses/by-nc-nd/3.0/">
                  <a:extLst>
                    <a:ext uri="{A12FA001-AC4F-418D-AE19-62706E023703}">
                      <ahyp:hlinkClr xmlns:ahyp="http://schemas.microsoft.com/office/drawing/2018/hyperlinkcolor" val="tx"/>
                    </a:ext>
                  </a:extLst>
                </a:hlinkClick>
              </a:rPr>
              <a:t>CC BY-NC-ND</a:t>
            </a:r>
            <a:endParaRPr lang="en-US" sz="700">
              <a:solidFill>
                <a:srgbClr val="FFFFFF"/>
              </a:solidFill>
            </a:endParaRPr>
          </a:p>
        </p:txBody>
      </p:sp>
    </p:spTree>
    <p:extLst>
      <p:ext uri="{BB962C8B-B14F-4D97-AF65-F5344CB8AC3E}">
        <p14:creationId xmlns:p14="http://schemas.microsoft.com/office/powerpoint/2010/main" val="38120010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48628A-AB9B-418D-B5D7-964204102610}"/>
              </a:ext>
            </a:extLst>
          </p:cNvPr>
          <p:cNvSpPr>
            <a:spLocks noGrp="1"/>
          </p:cNvSpPr>
          <p:nvPr>
            <p:ph type="title"/>
          </p:nvPr>
        </p:nvSpPr>
        <p:spPr>
          <a:xfrm>
            <a:off x="2358462" y="442824"/>
            <a:ext cx="6915540" cy="757903"/>
          </a:xfrm>
        </p:spPr>
        <p:txBody>
          <a:bodyPr>
            <a:normAutofit/>
          </a:bodyPr>
          <a:lstStyle/>
          <a:p>
            <a:pPr algn="ctr"/>
            <a:r>
              <a:rPr lang="en-US" dirty="0">
                <a:solidFill>
                  <a:schemeClr val="tx1"/>
                </a:solidFill>
              </a:rPr>
              <a:t>What is Trauma? </a:t>
            </a:r>
          </a:p>
        </p:txBody>
      </p:sp>
      <p:pic>
        <p:nvPicPr>
          <p:cNvPr id="8" name="Picture 4" descr="A close up&#10;&#10;Description automatically generated">
            <a:extLst>
              <a:ext uri="{FF2B5EF4-FFF2-40B4-BE49-F238E27FC236}">
                <a16:creationId xmlns:a16="http://schemas.microsoft.com/office/drawing/2014/main" id="{9B89B57A-EE6F-4BE7-983A-BBDDB1D517B5}"/>
              </a:ext>
            </a:extLst>
          </p:cNvPr>
          <p:cNvPicPr>
            <a:picLocks noChangeAspect="1"/>
          </p:cNvPicPr>
          <p:nvPr/>
        </p:nvPicPr>
        <p:blipFill rotWithShape="1">
          <a:blip r:embed="rId2"/>
          <a:srcRect l="42434" r="35173" b="-1"/>
          <a:stretch/>
        </p:blipFill>
        <p:spPr>
          <a:xfrm>
            <a:off x="20" y="10"/>
            <a:ext cx="2734036" cy="6867719"/>
          </a:xfrm>
          <a:custGeom>
            <a:avLst/>
            <a:gdLst/>
            <a:ahLst/>
            <a:cxnLst/>
            <a:rect l="l" t="t" r="r" b="b"/>
            <a:pathLst>
              <a:path w="2734056" h="6858000">
                <a:moveTo>
                  <a:pt x="0" y="0"/>
                </a:moveTo>
                <a:lnTo>
                  <a:pt x="1674254" y="0"/>
                </a:lnTo>
                <a:lnTo>
                  <a:pt x="2734056" y="6850199"/>
                </a:lnTo>
                <a:lnTo>
                  <a:pt x="2734056" y="6858000"/>
                </a:lnTo>
                <a:lnTo>
                  <a:pt x="461457" y="6858000"/>
                </a:lnTo>
                <a:lnTo>
                  <a:pt x="0" y="4134118"/>
                </a:lnTo>
                <a:close/>
              </a:path>
            </a:pathLst>
          </a:custGeom>
        </p:spPr>
      </p:pic>
      <p:sp>
        <p:nvSpPr>
          <p:cNvPr id="10" name="Isosceles Triangle 8">
            <a:extLst>
              <a:ext uri="{FF2B5EF4-FFF2-40B4-BE49-F238E27FC236}">
                <a16:creationId xmlns:a16="http://schemas.microsoft.com/office/drawing/2014/main" id="{ECD25CC7-FC66-488C-8D61-0FE7ECF161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13201"/>
            <a:ext cx="476655"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 name="Content Placeholder 2">
            <a:extLst>
              <a:ext uri="{FF2B5EF4-FFF2-40B4-BE49-F238E27FC236}">
                <a16:creationId xmlns:a16="http://schemas.microsoft.com/office/drawing/2014/main" id="{A337E5EB-3EAB-459A-AC21-68A2012327DF}"/>
              </a:ext>
            </a:extLst>
          </p:cNvPr>
          <p:cNvSpPr>
            <a:spLocks noGrp="1"/>
          </p:cNvSpPr>
          <p:nvPr>
            <p:ph idx="1"/>
          </p:nvPr>
        </p:nvSpPr>
        <p:spPr>
          <a:xfrm>
            <a:off x="2344192" y="1376218"/>
            <a:ext cx="7319674" cy="4692854"/>
          </a:xfrm>
        </p:spPr>
        <p:txBody>
          <a:bodyPr>
            <a:normAutofit/>
          </a:bodyPr>
          <a:lstStyle/>
          <a:p>
            <a:endParaRPr lang="en-US" dirty="0"/>
          </a:p>
          <a:p>
            <a:r>
              <a:rPr lang="en-US" dirty="0"/>
              <a:t>Trauma refers to intense and overwhelming experiences that involve serious loss, threat or harm to a person’s physical and/or emotional well-being. </a:t>
            </a:r>
          </a:p>
          <a:p>
            <a:r>
              <a:rPr lang="en-US" dirty="0"/>
              <a:t>These experiences may occur at any time in a person’s life. They may involve a single event or may be repeated events over many years. </a:t>
            </a:r>
          </a:p>
          <a:p>
            <a:r>
              <a:rPr lang="en-US" dirty="0"/>
              <a:t>Any trauma experiences that overwhelm the person's coping resources can often lead the person to find a way of surviving that may work in the short term, but may cause serious harm later in life. </a:t>
            </a:r>
          </a:p>
        </p:txBody>
      </p:sp>
    </p:spTree>
    <p:extLst>
      <p:ext uri="{BB962C8B-B14F-4D97-AF65-F5344CB8AC3E}">
        <p14:creationId xmlns:p14="http://schemas.microsoft.com/office/powerpoint/2010/main" val="39766492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F1865484-EF31-E645-8156-6B4F58C8DB1F}"/>
              </a:ext>
            </a:extLst>
          </p:cNvPr>
          <p:cNvSpPr txBox="1"/>
          <p:nvPr/>
        </p:nvSpPr>
        <p:spPr>
          <a:xfrm>
            <a:off x="320735" y="264296"/>
            <a:ext cx="9906000"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5400" b="1" dirty="0">
                <a:solidFill>
                  <a:srgbClr val="0072BC"/>
                </a:solidFill>
                <a:latin typeface="Myriad Pro" panose="020B0503030403020204" pitchFamily="34" charset="0"/>
                <a:cs typeface="Arial" panose="020B0604020202020204" pitchFamily="34" charset="0"/>
              </a:rPr>
              <a:t>Internal vs. External Resources</a:t>
            </a:r>
            <a:endParaRPr kumimoji="0" lang="en-US" sz="6000" b="1" i="0" u="none" strike="noStrike" kern="1200" cap="none" spc="0" normalizeH="0" baseline="0" noProof="0" dirty="0">
              <a:ln>
                <a:noFill/>
              </a:ln>
              <a:solidFill>
                <a:srgbClr val="0072BC"/>
              </a:solidFill>
              <a:effectLst/>
              <a:uLnTx/>
              <a:uFillTx/>
              <a:latin typeface="Myriad Pro" panose="020B0503030403020204" pitchFamily="34" charset="0"/>
              <a:ea typeface="+mn-ea"/>
              <a:cs typeface="Arial" panose="020B0604020202020204" pitchFamily="34" charset="0"/>
            </a:endParaRPr>
          </a:p>
        </p:txBody>
      </p:sp>
      <p:sp>
        <p:nvSpPr>
          <p:cNvPr id="15" name="Oval 14"/>
          <p:cNvSpPr/>
          <p:nvPr/>
        </p:nvSpPr>
        <p:spPr>
          <a:xfrm>
            <a:off x="4815840" y="2148840"/>
            <a:ext cx="2560320" cy="2560320"/>
          </a:xfrm>
          <a:prstGeom prst="ellipse">
            <a:avLst/>
          </a:prstGeom>
          <a:gradFill flip="none" rotWithShape="1">
            <a:gsLst>
              <a:gs pos="0">
                <a:srgbClr val="0E6BC0">
                  <a:tint val="66000"/>
                  <a:satMod val="160000"/>
                </a:srgbClr>
              </a:gs>
              <a:gs pos="50000">
                <a:srgbClr val="0E6BC0">
                  <a:tint val="44500"/>
                  <a:satMod val="160000"/>
                </a:srgbClr>
              </a:gs>
              <a:gs pos="100000">
                <a:srgbClr val="0E6BC0">
                  <a:tint val="23500"/>
                  <a:satMod val="160000"/>
                </a:srgbClr>
              </a:gs>
            </a:gsLst>
            <a:path path="circle">
              <a:fillToRect l="50000" t="50000" r="50000" b="50000"/>
            </a:path>
            <a:tileRect/>
          </a:gradFill>
          <a:ln>
            <a:solidFill>
              <a:srgbClr val="532E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yriad Pro"/>
              <a:ea typeface="+mn-ea"/>
              <a:cs typeface="+mn-cs"/>
            </a:endParaRPr>
          </a:p>
        </p:txBody>
      </p:sp>
      <p:sp>
        <p:nvSpPr>
          <p:cNvPr id="16" name="TextBox 15"/>
          <p:cNvSpPr txBox="1"/>
          <p:nvPr/>
        </p:nvSpPr>
        <p:spPr>
          <a:xfrm>
            <a:off x="4159639" y="1556152"/>
            <a:ext cx="1445079" cy="461665"/>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72BC"/>
                </a:solidFill>
                <a:effectLst/>
                <a:uLnTx/>
                <a:uFillTx/>
                <a:latin typeface="Myriad Pro"/>
                <a:ea typeface="+mn-ea"/>
                <a:cs typeface="+mn-cs"/>
              </a:rPr>
              <a:t>Food</a:t>
            </a:r>
          </a:p>
        </p:txBody>
      </p:sp>
      <p:sp>
        <p:nvSpPr>
          <p:cNvPr id="17" name="TextBox 16"/>
          <p:cNvSpPr txBox="1"/>
          <p:nvPr/>
        </p:nvSpPr>
        <p:spPr>
          <a:xfrm>
            <a:off x="2252383" y="4075017"/>
            <a:ext cx="1828800" cy="461665"/>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72BC"/>
                </a:solidFill>
                <a:effectLst/>
                <a:uLnTx/>
                <a:uFillTx/>
                <a:latin typeface="Myriad Pro"/>
                <a:ea typeface="+mn-ea"/>
                <a:cs typeface="+mn-cs"/>
              </a:rPr>
              <a:t>Housing</a:t>
            </a:r>
          </a:p>
        </p:txBody>
      </p:sp>
      <p:sp>
        <p:nvSpPr>
          <p:cNvPr id="18" name="TextBox 17"/>
          <p:cNvSpPr txBox="1"/>
          <p:nvPr/>
        </p:nvSpPr>
        <p:spPr>
          <a:xfrm>
            <a:off x="5824818" y="1558994"/>
            <a:ext cx="4243988" cy="461665"/>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72BC"/>
                </a:solidFill>
                <a:effectLst/>
                <a:uLnTx/>
                <a:uFillTx/>
                <a:latin typeface="Myriad Pro"/>
                <a:ea typeface="+mn-ea"/>
                <a:cs typeface="+mn-cs"/>
              </a:rPr>
              <a:t>Supportive Relationships</a:t>
            </a:r>
          </a:p>
        </p:txBody>
      </p:sp>
      <p:sp>
        <p:nvSpPr>
          <p:cNvPr id="19" name="TextBox 18"/>
          <p:cNvSpPr txBox="1"/>
          <p:nvPr/>
        </p:nvSpPr>
        <p:spPr>
          <a:xfrm>
            <a:off x="5048024" y="5127091"/>
            <a:ext cx="1828800" cy="461665"/>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72BC"/>
                </a:solidFill>
                <a:effectLst/>
                <a:uLnTx/>
                <a:uFillTx/>
                <a:latin typeface="Myriad Pro"/>
                <a:ea typeface="+mn-ea"/>
                <a:cs typeface="+mn-cs"/>
              </a:rPr>
              <a:t>Community</a:t>
            </a:r>
          </a:p>
        </p:txBody>
      </p:sp>
      <p:sp>
        <p:nvSpPr>
          <p:cNvPr id="20" name="TextBox 19"/>
          <p:cNvSpPr txBox="1"/>
          <p:nvPr/>
        </p:nvSpPr>
        <p:spPr>
          <a:xfrm>
            <a:off x="1732429" y="2219302"/>
            <a:ext cx="3048000" cy="83099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72BC"/>
                </a:solidFill>
                <a:effectLst/>
                <a:uLnTx/>
                <a:uFillTx/>
                <a:latin typeface="Myriad Pro"/>
                <a:ea typeface="+mn-ea"/>
                <a:cs typeface="+mn-cs"/>
              </a:rPr>
              <a:t>Money and Resources</a:t>
            </a:r>
          </a:p>
        </p:txBody>
      </p:sp>
      <p:sp>
        <p:nvSpPr>
          <p:cNvPr id="21" name="TextBox 20"/>
          <p:cNvSpPr txBox="1"/>
          <p:nvPr/>
        </p:nvSpPr>
        <p:spPr>
          <a:xfrm>
            <a:off x="6887136" y="4799258"/>
            <a:ext cx="2823088" cy="461665"/>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72BC"/>
                </a:solidFill>
                <a:effectLst/>
                <a:uLnTx/>
                <a:uFillTx/>
                <a:latin typeface="Myriad Pro"/>
                <a:ea typeface="+mn-ea"/>
                <a:cs typeface="+mn-cs"/>
              </a:rPr>
              <a:t>Access to Services</a:t>
            </a:r>
          </a:p>
        </p:txBody>
      </p:sp>
      <p:sp>
        <p:nvSpPr>
          <p:cNvPr id="22" name="TextBox 21"/>
          <p:cNvSpPr txBox="1"/>
          <p:nvPr/>
        </p:nvSpPr>
        <p:spPr>
          <a:xfrm>
            <a:off x="7661177" y="3015157"/>
            <a:ext cx="1905000" cy="83099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72BC"/>
                </a:solidFill>
                <a:effectLst/>
                <a:uLnTx/>
                <a:uFillTx/>
                <a:latin typeface="Myriad Pro"/>
                <a:ea typeface="+mn-ea"/>
                <a:cs typeface="+mn-cs"/>
              </a:rPr>
              <a:t>Mentors and Role Models</a:t>
            </a:r>
          </a:p>
        </p:txBody>
      </p:sp>
      <p:sp>
        <p:nvSpPr>
          <p:cNvPr id="23" name="TextBox 22"/>
          <p:cNvSpPr txBox="1"/>
          <p:nvPr/>
        </p:nvSpPr>
        <p:spPr>
          <a:xfrm>
            <a:off x="7295866" y="2321583"/>
            <a:ext cx="1828800" cy="461665"/>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72BC"/>
                </a:solidFill>
                <a:effectLst/>
                <a:uLnTx/>
                <a:uFillTx/>
                <a:latin typeface="Myriad Pro"/>
                <a:ea typeface="+mn-ea"/>
                <a:cs typeface="+mn-cs"/>
              </a:rPr>
              <a:t>Caregivers</a:t>
            </a:r>
          </a:p>
        </p:txBody>
      </p:sp>
      <p:sp>
        <p:nvSpPr>
          <p:cNvPr id="3" name="TextBox 2">
            <a:extLst>
              <a:ext uri="{FF2B5EF4-FFF2-40B4-BE49-F238E27FC236}">
                <a16:creationId xmlns:a16="http://schemas.microsoft.com/office/drawing/2014/main" id="{23919794-98A3-7D53-EFC9-F50331851BA2}"/>
              </a:ext>
            </a:extLst>
          </p:cNvPr>
          <p:cNvSpPr txBox="1"/>
          <p:nvPr/>
        </p:nvSpPr>
        <p:spPr>
          <a:xfrm>
            <a:off x="1732430" y="3017183"/>
            <a:ext cx="2803711" cy="830997"/>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72BC"/>
                </a:solidFill>
                <a:effectLst/>
                <a:uLnTx/>
                <a:uFillTx/>
                <a:latin typeface="Myriad Pro"/>
                <a:ea typeface="+mn-ea"/>
                <a:cs typeface="+mn-cs"/>
              </a:rPr>
              <a:t>Employment and paid time off</a:t>
            </a:r>
            <a:endParaRPr kumimoji="0" lang="en-US" sz="1800" b="0" i="0" u="none" strike="noStrike" kern="1200" cap="none" spc="0" normalizeH="0" baseline="0" noProof="0">
              <a:ln>
                <a:noFill/>
              </a:ln>
              <a:solidFill>
                <a:srgbClr val="0072BC"/>
              </a:solidFill>
              <a:effectLst/>
              <a:uLnTx/>
              <a:uFillTx/>
              <a:latin typeface="Myriad Pro"/>
              <a:ea typeface="+mn-ea"/>
              <a:cs typeface="+mn-cs"/>
            </a:endParaRPr>
          </a:p>
        </p:txBody>
      </p:sp>
      <p:sp>
        <p:nvSpPr>
          <p:cNvPr id="5" name="TextBox 4">
            <a:extLst>
              <a:ext uri="{FF2B5EF4-FFF2-40B4-BE49-F238E27FC236}">
                <a16:creationId xmlns:a16="http://schemas.microsoft.com/office/drawing/2014/main" id="{F44CDDE9-F89C-9727-AC41-326B1EC4B6D9}"/>
              </a:ext>
            </a:extLst>
          </p:cNvPr>
          <p:cNvSpPr txBox="1"/>
          <p:nvPr/>
        </p:nvSpPr>
        <p:spPr>
          <a:xfrm>
            <a:off x="2701513" y="4797638"/>
            <a:ext cx="2445123" cy="461665"/>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72BC"/>
                </a:solidFill>
                <a:effectLst/>
                <a:uLnTx/>
                <a:uFillTx/>
                <a:latin typeface="Myriad Pro"/>
                <a:ea typeface="+mn-ea"/>
                <a:cs typeface="+mn-cs"/>
              </a:rPr>
              <a:t>Transportation</a:t>
            </a:r>
          </a:p>
        </p:txBody>
      </p:sp>
      <p:sp>
        <p:nvSpPr>
          <p:cNvPr id="7" name="TextBox 6">
            <a:extLst>
              <a:ext uri="{FF2B5EF4-FFF2-40B4-BE49-F238E27FC236}">
                <a16:creationId xmlns:a16="http://schemas.microsoft.com/office/drawing/2014/main" id="{EA2EBD0E-3C8C-AC41-5410-E796E973BC5F}"/>
              </a:ext>
            </a:extLst>
          </p:cNvPr>
          <p:cNvSpPr txBox="1"/>
          <p:nvPr/>
        </p:nvSpPr>
        <p:spPr>
          <a:xfrm>
            <a:off x="7521388" y="4077600"/>
            <a:ext cx="4010911" cy="461665"/>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72BC"/>
                </a:solidFill>
                <a:effectLst/>
                <a:uLnTx/>
                <a:uFillTx/>
                <a:latin typeface="Myriad Pro"/>
                <a:ea typeface="+mn-ea"/>
                <a:cs typeface="+mn-cs"/>
              </a:rPr>
              <a:t>Access to Leisure Activities</a:t>
            </a:r>
          </a:p>
        </p:txBody>
      </p:sp>
      <p:sp>
        <p:nvSpPr>
          <p:cNvPr id="2" name="TextBox 1">
            <a:extLst>
              <a:ext uri="{FF2B5EF4-FFF2-40B4-BE49-F238E27FC236}">
                <a16:creationId xmlns:a16="http://schemas.microsoft.com/office/drawing/2014/main" id="{9BC3823D-F799-2E1E-9CA9-8D2DB4362C91}"/>
              </a:ext>
            </a:extLst>
          </p:cNvPr>
          <p:cNvSpPr txBox="1"/>
          <p:nvPr/>
        </p:nvSpPr>
        <p:spPr>
          <a:xfrm>
            <a:off x="5423407" y="2181227"/>
            <a:ext cx="1828800" cy="307777"/>
          </a:xfrm>
          <a:prstGeom prst="rect">
            <a:avLst/>
          </a:prstGeom>
          <a:noFill/>
          <a:ln>
            <a:noFill/>
          </a:ln>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itchFamily="34" charset="0"/>
                <a:ea typeface="+mn-ea"/>
                <a:cs typeface="+mn-cs"/>
              </a:rPr>
              <a:t>Hope</a:t>
            </a:r>
          </a:p>
        </p:txBody>
      </p:sp>
      <p:sp>
        <p:nvSpPr>
          <p:cNvPr id="4" name="TextBox 3">
            <a:extLst>
              <a:ext uri="{FF2B5EF4-FFF2-40B4-BE49-F238E27FC236}">
                <a16:creationId xmlns:a16="http://schemas.microsoft.com/office/drawing/2014/main" id="{395CE3C6-4367-6E77-A2D9-E391F0D05F9D}"/>
              </a:ext>
            </a:extLst>
          </p:cNvPr>
          <p:cNvSpPr txBox="1"/>
          <p:nvPr/>
        </p:nvSpPr>
        <p:spPr>
          <a:xfrm>
            <a:off x="4366499" y="3476894"/>
            <a:ext cx="1828800" cy="307777"/>
          </a:xfrm>
          <a:prstGeom prst="rect">
            <a:avLst/>
          </a:prstGeom>
          <a:noFill/>
          <a:ln>
            <a:noFill/>
          </a:ln>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itchFamily="34" charset="0"/>
                <a:ea typeface="+mn-ea"/>
                <a:cs typeface="+mn-cs"/>
              </a:rPr>
              <a:t>Self-worth</a:t>
            </a:r>
          </a:p>
        </p:txBody>
      </p:sp>
      <p:sp>
        <p:nvSpPr>
          <p:cNvPr id="6" name="TextBox 5">
            <a:extLst>
              <a:ext uri="{FF2B5EF4-FFF2-40B4-BE49-F238E27FC236}">
                <a16:creationId xmlns:a16="http://schemas.microsoft.com/office/drawing/2014/main" id="{22723ED6-BAB6-5D38-CB22-528D1C25052C}"/>
              </a:ext>
            </a:extLst>
          </p:cNvPr>
          <p:cNvSpPr txBox="1"/>
          <p:nvPr/>
        </p:nvSpPr>
        <p:spPr>
          <a:xfrm>
            <a:off x="5839084" y="3139553"/>
            <a:ext cx="1609690" cy="523220"/>
          </a:xfrm>
          <a:prstGeom prst="rect">
            <a:avLst/>
          </a:prstGeom>
          <a:noFill/>
          <a:ln>
            <a:noFill/>
          </a:ln>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itchFamily="34" charset="0"/>
                <a:ea typeface="+mn-ea"/>
                <a:cs typeface="+mn-cs"/>
              </a:rPr>
              <a:t>Sense of purpose and meaning</a:t>
            </a:r>
          </a:p>
        </p:txBody>
      </p:sp>
      <p:sp>
        <p:nvSpPr>
          <p:cNvPr id="8" name="TextBox 7">
            <a:extLst>
              <a:ext uri="{FF2B5EF4-FFF2-40B4-BE49-F238E27FC236}">
                <a16:creationId xmlns:a16="http://schemas.microsoft.com/office/drawing/2014/main" id="{A7312E55-3B95-A1C5-E449-7013C0CA33F6}"/>
              </a:ext>
            </a:extLst>
          </p:cNvPr>
          <p:cNvSpPr txBox="1"/>
          <p:nvPr/>
        </p:nvSpPr>
        <p:spPr>
          <a:xfrm>
            <a:off x="4490452" y="2660177"/>
            <a:ext cx="1828800" cy="307777"/>
          </a:xfrm>
          <a:prstGeom prst="rect">
            <a:avLst/>
          </a:prstGeom>
          <a:noFill/>
          <a:ln>
            <a:noFill/>
          </a:ln>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itchFamily="34" charset="0"/>
                <a:ea typeface="+mn-ea"/>
                <a:cs typeface="+mn-cs"/>
              </a:rPr>
              <a:t>Faith</a:t>
            </a:r>
          </a:p>
        </p:txBody>
      </p:sp>
      <p:sp>
        <p:nvSpPr>
          <p:cNvPr id="9" name="TextBox 8">
            <a:extLst>
              <a:ext uri="{FF2B5EF4-FFF2-40B4-BE49-F238E27FC236}">
                <a16:creationId xmlns:a16="http://schemas.microsoft.com/office/drawing/2014/main" id="{ACC564BD-1533-06B7-D8DA-98EB896A72BC}"/>
              </a:ext>
            </a:extLst>
          </p:cNvPr>
          <p:cNvSpPr txBox="1"/>
          <p:nvPr/>
        </p:nvSpPr>
        <p:spPr>
          <a:xfrm>
            <a:off x="5619974" y="2544951"/>
            <a:ext cx="1828800" cy="307777"/>
          </a:xfrm>
          <a:prstGeom prst="rect">
            <a:avLst/>
          </a:prstGeom>
          <a:noFill/>
          <a:ln>
            <a:noFill/>
          </a:ln>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itchFamily="34" charset="0"/>
                <a:ea typeface="+mn-ea"/>
                <a:cs typeface="+mn-cs"/>
              </a:rPr>
              <a:t>Optimism</a:t>
            </a:r>
          </a:p>
        </p:txBody>
      </p:sp>
      <p:sp>
        <p:nvSpPr>
          <p:cNvPr id="10" name="TextBox 9">
            <a:extLst>
              <a:ext uri="{FF2B5EF4-FFF2-40B4-BE49-F238E27FC236}">
                <a16:creationId xmlns:a16="http://schemas.microsoft.com/office/drawing/2014/main" id="{32E20C58-FE3C-5E9D-CD86-6530F4063F38}"/>
              </a:ext>
            </a:extLst>
          </p:cNvPr>
          <p:cNvSpPr txBox="1"/>
          <p:nvPr/>
        </p:nvSpPr>
        <p:spPr>
          <a:xfrm>
            <a:off x="5217595" y="3848879"/>
            <a:ext cx="1685472" cy="738664"/>
          </a:xfrm>
          <a:prstGeom prst="rect">
            <a:avLst/>
          </a:prstGeom>
          <a:noFill/>
          <a:ln>
            <a:noFill/>
          </a:ln>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itchFamily="34" charset="0"/>
                <a:ea typeface="+mn-ea"/>
                <a:cs typeface="+mn-cs"/>
              </a:rPr>
              <a:t>Resourcefulness and problem-solving skills</a:t>
            </a:r>
          </a:p>
        </p:txBody>
      </p:sp>
      <p:sp>
        <p:nvSpPr>
          <p:cNvPr id="11" name="TextBox 10">
            <a:extLst>
              <a:ext uri="{FF2B5EF4-FFF2-40B4-BE49-F238E27FC236}">
                <a16:creationId xmlns:a16="http://schemas.microsoft.com/office/drawing/2014/main" id="{59D3747B-0390-86F1-0E7C-2EA18B6EF48B}"/>
              </a:ext>
            </a:extLst>
          </p:cNvPr>
          <p:cNvSpPr txBox="1"/>
          <p:nvPr/>
        </p:nvSpPr>
        <p:spPr>
          <a:xfrm>
            <a:off x="4243431" y="3126770"/>
            <a:ext cx="2286000" cy="307777"/>
          </a:xfrm>
          <a:prstGeom prst="rect">
            <a:avLst/>
          </a:prstGeom>
          <a:noFill/>
          <a:ln>
            <a:noFill/>
          </a:ln>
        </p:spPr>
        <p:txBody>
          <a:bodyPr wrap="square" lIns="91440" tIns="45720" rIns="91440" bIns="45720" rtlCol="0" anchor="t">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a:ea typeface="+mn-ea"/>
                <a:cs typeface="Arial"/>
              </a:rPr>
              <a:t>Confidence</a:t>
            </a:r>
            <a:endParaRPr kumimoji="0" lang="en-US" sz="1400" b="0" i="0" u="none" strike="noStrike" kern="1200" cap="none" spc="0" normalizeH="0" baseline="0" noProof="0" dirty="0">
              <a:ln>
                <a:noFill/>
              </a:ln>
              <a:solidFill>
                <a:srgbClr val="000000"/>
              </a:solidFill>
              <a:effectLst/>
              <a:uLnTx/>
              <a:uFillTx/>
              <a:latin typeface="Arial" pitchFamily="34" charset="0"/>
              <a:ea typeface="+mn-ea"/>
              <a:cs typeface="Arial"/>
            </a:endParaRPr>
          </a:p>
        </p:txBody>
      </p:sp>
      <p:sp>
        <p:nvSpPr>
          <p:cNvPr id="12" name="TextBox 11">
            <a:extLst>
              <a:ext uri="{FF2B5EF4-FFF2-40B4-BE49-F238E27FC236}">
                <a16:creationId xmlns:a16="http://schemas.microsoft.com/office/drawing/2014/main" id="{74958940-F516-A5D5-9EF0-BBDD1A20C10E}"/>
              </a:ext>
            </a:extLst>
          </p:cNvPr>
          <p:cNvSpPr txBox="1"/>
          <p:nvPr/>
        </p:nvSpPr>
        <p:spPr>
          <a:xfrm>
            <a:off x="4775469" y="2386930"/>
            <a:ext cx="1828800" cy="307777"/>
          </a:xfrm>
          <a:prstGeom prst="rect">
            <a:avLst/>
          </a:prstGeom>
          <a:noFill/>
          <a:ln>
            <a:noFill/>
          </a:ln>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itchFamily="34" charset="0"/>
                <a:ea typeface="+mn-ea"/>
                <a:cs typeface="+mn-cs"/>
              </a:rPr>
              <a:t>Health</a:t>
            </a:r>
          </a:p>
        </p:txBody>
      </p:sp>
      <p:sp>
        <p:nvSpPr>
          <p:cNvPr id="13" name="TextBox 12">
            <a:extLst>
              <a:ext uri="{FF2B5EF4-FFF2-40B4-BE49-F238E27FC236}">
                <a16:creationId xmlns:a16="http://schemas.microsoft.com/office/drawing/2014/main" id="{EF0B148B-BDDD-5FAF-C7D3-24F6A6FCBC23}"/>
              </a:ext>
            </a:extLst>
          </p:cNvPr>
          <p:cNvSpPr txBox="1"/>
          <p:nvPr/>
        </p:nvSpPr>
        <p:spPr>
          <a:xfrm>
            <a:off x="5423407" y="3614989"/>
            <a:ext cx="1828800" cy="307777"/>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a:ea typeface="+mn-ea"/>
                <a:cs typeface="Arial"/>
              </a:rPr>
              <a:t>Flexibility</a:t>
            </a:r>
            <a:endParaRPr kumimoji="0" lang="en-US" sz="1100" b="0" i="0" u="none" strike="noStrike" kern="1200" cap="none" spc="0" normalizeH="0" baseline="0" noProof="0" dirty="0">
              <a:ln>
                <a:noFill/>
              </a:ln>
              <a:solidFill>
                <a:srgbClr val="000000"/>
              </a:solidFill>
              <a:effectLst/>
              <a:uLnTx/>
              <a:uFillTx/>
              <a:latin typeface="Myriad Pro"/>
              <a:ea typeface="+mn-ea"/>
              <a:cs typeface="+mn-cs"/>
            </a:endParaRPr>
          </a:p>
        </p:txBody>
      </p:sp>
      <p:sp>
        <p:nvSpPr>
          <p:cNvPr id="24" name="TextBox 23">
            <a:extLst>
              <a:ext uri="{FF2B5EF4-FFF2-40B4-BE49-F238E27FC236}">
                <a16:creationId xmlns:a16="http://schemas.microsoft.com/office/drawing/2014/main" id="{48BDB30C-5FBC-DCD9-7163-1C52AB338505}"/>
              </a:ext>
            </a:extLst>
          </p:cNvPr>
          <p:cNvSpPr txBox="1"/>
          <p:nvPr/>
        </p:nvSpPr>
        <p:spPr>
          <a:xfrm>
            <a:off x="5101879" y="2858117"/>
            <a:ext cx="3017520" cy="307777"/>
          </a:xfrm>
          <a:prstGeom prst="rect">
            <a:avLst/>
          </a:prstGeom>
          <a:noFill/>
          <a:ln>
            <a:noFill/>
          </a:ln>
        </p:spPr>
        <p:txBody>
          <a:bodyPr wrap="square" lIns="91440" tIns="45720" rIns="91440" bIns="45720" rtlCol="0" anchor="t">
            <a:sp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a:ea typeface="+mn-ea"/>
                <a:cs typeface="Arial"/>
              </a:rPr>
              <a:t>Self-determination</a:t>
            </a:r>
            <a:endParaRPr kumimoji="0" lang="en-US" sz="1100" b="0" i="0" u="none" strike="noStrike" kern="1200" cap="none" spc="0" normalizeH="0" baseline="0" noProof="0" dirty="0">
              <a:ln>
                <a:noFill/>
              </a:ln>
              <a:solidFill>
                <a:srgbClr val="000000"/>
              </a:solidFill>
              <a:effectLst/>
              <a:uLnTx/>
              <a:uFillTx/>
              <a:latin typeface="Myriad Pro"/>
              <a:ea typeface="+mn-ea"/>
              <a:cs typeface="+mn-cs"/>
            </a:endParaRPr>
          </a:p>
        </p:txBody>
      </p:sp>
      <p:cxnSp>
        <p:nvCxnSpPr>
          <p:cNvPr id="26" name="Straight Arrow Connector 25">
            <a:extLst>
              <a:ext uri="{FF2B5EF4-FFF2-40B4-BE49-F238E27FC236}">
                <a16:creationId xmlns:a16="http://schemas.microsoft.com/office/drawing/2014/main" id="{FA97CB87-2D45-DD3F-F46F-CB69661A3790}"/>
              </a:ext>
            </a:extLst>
          </p:cNvPr>
          <p:cNvCxnSpPr>
            <a:cxnSpLocks/>
          </p:cNvCxnSpPr>
          <p:nvPr/>
        </p:nvCxnSpPr>
        <p:spPr>
          <a:xfrm flipH="1">
            <a:off x="6762247" y="2106790"/>
            <a:ext cx="496643" cy="534526"/>
          </a:xfrm>
          <a:prstGeom prst="straightConnector1">
            <a:avLst/>
          </a:prstGeom>
          <a:ln w="57150">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8A4B9BBD-644C-359C-7EDA-789523267AAB}"/>
              </a:ext>
            </a:extLst>
          </p:cNvPr>
          <p:cNvCxnSpPr>
            <a:cxnSpLocks/>
          </p:cNvCxnSpPr>
          <p:nvPr/>
        </p:nvCxnSpPr>
        <p:spPr>
          <a:xfrm flipH="1">
            <a:off x="4623861" y="3975026"/>
            <a:ext cx="649874" cy="594774"/>
          </a:xfrm>
          <a:prstGeom prst="straightConnector1">
            <a:avLst/>
          </a:prstGeom>
          <a:ln w="57150">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70187C96-3D6A-7086-CDD1-322052B5198C}"/>
              </a:ext>
            </a:extLst>
          </p:cNvPr>
          <p:cNvCxnSpPr>
            <a:cxnSpLocks/>
          </p:cNvCxnSpPr>
          <p:nvPr/>
        </p:nvCxnSpPr>
        <p:spPr>
          <a:xfrm>
            <a:off x="6931212" y="3975026"/>
            <a:ext cx="633437" cy="594774"/>
          </a:xfrm>
          <a:prstGeom prst="straightConnector1">
            <a:avLst/>
          </a:prstGeom>
          <a:ln w="57150">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BDE20336-A36A-AE68-C75C-38DE9BFCF7B4}"/>
              </a:ext>
            </a:extLst>
          </p:cNvPr>
          <p:cNvCxnSpPr>
            <a:cxnSpLocks/>
          </p:cNvCxnSpPr>
          <p:nvPr/>
        </p:nvCxnSpPr>
        <p:spPr>
          <a:xfrm flipH="1" flipV="1">
            <a:off x="4732472" y="2155776"/>
            <a:ext cx="653959" cy="524964"/>
          </a:xfrm>
          <a:prstGeom prst="straightConnector1">
            <a:avLst/>
          </a:prstGeom>
          <a:ln w="57150">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8765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2000"/>
                                        <p:tgtEl>
                                          <p:spTgt spid="28"/>
                                        </p:tgtEl>
                                      </p:cBhvr>
                                    </p:animEffect>
                                  </p:childTnLst>
                                </p:cTn>
                              </p:par>
                              <p:par>
                                <p:cTn id="8" presetID="22" presetClass="entr" presetSubtype="1"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up)">
                                      <p:cBhvr>
                                        <p:cTn id="10" dur="2000"/>
                                        <p:tgtEl>
                                          <p:spTgt spid="27"/>
                                        </p:tgtEl>
                                      </p:cBhvr>
                                    </p:animEffect>
                                  </p:childTnLst>
                                </p:cTn>
                              </p:par>
                              <p:par>
                                <p:cTn id="11" presetID="22" presetClass="entr" presetSubtype="4"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down)">
                                      <p:cBhvr>
                                        <p:cTn id="13" dur="2000"/>
                                        <p:tgtEl>
                                          <p:spTgt spid="34"/>
                                        </p:tgtEl>
                                      </p:cBhvr>
                                    </p:animEffect>
                                  </p:childTnLst>
                                </p:cTn>
                              </p:par>
                              <p:par>
                                <p:cTn id="14" presetID="22" presetClass="entr" presetSubtype="4"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down)">
                                      <p:cBhvr>
                                        <p:cTn id="16"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500" y="815289"/>
            <a:ext cx="11049000" cy="4154984"/>
          </a:xfrm>
          <a:prstGeom prst="rect">
            <a:avLst/>
          </a:prstGeom>
          <a:noFill/>
        </p:spPr>
        <p:txBody>
          <a:bodyPr wrap="square" rtlCol="0">
            <a:spAutoFit/>
          </a:body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sz="4400" b="1" i="0" u="none" strike="noStrike" kern="1200" cap="none" spc="0" normalizeH="0" baseline="0" noProof="0" dirty="0">
                <a:ln>
                  <a:noFill/>
                </a:ln>
                <a:solidFill>
                  <a:srgbClr val="0E6BC0"/>
                </a:solidFill>
                <a:effectLst/>
                <a:uLnTx/>
                <a:uFillTx/>
                <a:latin typeface="Myriad Pro" panose="020B0503030403020204" pitchFamily="34" charset="0"/>
                <a:ea typeface="+mn-ea"/>
                <a:cs typeface="+mn-cs"/>
              </a:rPr>
              <a:t>Traumatization occurs when both </a:t>
            </a:r>
            <a:br>
              <a:rPr kumimoji="0" lang="en-US" sz="4400" b="1" i="0" u="none" strike="noStrike" kern="1200" cap="none" spc="0" normalizeH="0" baseline="0" noProof="0" dirty="0">
                <a:ln>
                  <a:noFill/>
                </a:ln>
                <a:solidFill>
                  <a:srgbClr val="0E6BC0"/>
                </a:solidFill>
                <a:effectLst/>
                <a:uLnTx/>
                <a:uFillTx/>
                <a:latin typeface="Myriad Pro" panose="020B0503030403020204" pitchFamily="34" charset="0"/>
                <a:ea typeface="+mn-ea"/>
                <a:cs typeface="+mn-cs"/>
              </a:rPr>
            </a:br>
            <a:r>
              <a:rPr kumimoji="0" lang="en-US" sz="4400" b="1" i="0" u="none" strike="noStrike" kern="1200" cap="none" spc="0" normalizeH="0" baseline="0" noProof="0" dirty="0">
                <a:ln>
                  <a:noFill/>
                </a:ln>
                <a:solidFill>
                  <a:srgbClr val="0E6BC0"/>
                </a:solidFill>
                <a:effectLst/>
                <a:uLnTx/>
                <a:uFillTx/>
                <a:latin typeface="Myriad Pro" panose="020B0503030403020204" pitchFamily="34" charset="0"/>
                <a:ea typeface="+mn-ea"/>
                <a:cs typeface="+mn-cs"/>
              </a:rPr>
              <a:t>internal and external resources are inadequate to cope with an external threat, either real or perceived. </a:t>
            </a:r>
          </a:p>
        </p:txBody>
      </p:sp>
      <p:sp>
        <p:nvSpPr>
          <p:cNvPr id="3" name="TextBox 2"/>
          <p:cNvSpPr txBox="1"/>
          <p:nvPr/>
        </p:nvSpPr>
        <p:spPr>
          <a:xfrm>
            <a:off x="9418320" y="5943600"/>
            <a:ext cx="2268071"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Myriad Pro" panose="020B0503030403020204" pitchFamily="34" charset="0"/>
                <a:ea typeface="+mn-ea"/>
                <a:cs typeface="+mn-cs"/>
              </a:rPr>
              <a:t>van der </a:t>
            </a:r>
            <a:r>
              <a:rPr kumimoji="0" lang="en-US" sz="2000" b="0" i="0" u="none" strike="noStrike" kern="1200" cap="none" spc="0" normalizeH="0" baseline="0" noProof="0" dirty="0" err="1">
                <a:ln>
                  <a:noFill/>
                </a:ln>
                <a:solidFill>
                  <a:prstClr val="black"/>
                </a:solidFill>
                <a:effectLst/>
                <a:uLnTx/>
                <a:uFillTx/>
                <a:latin typeface="Myriad Pro" panose="020B0503030403020204" pitchFamily="34" charset="0"/>
                <a:ea typeface="+mn-ea"/>
                <a:cs typeface="+mn-cs"/>
              </a:rPr>
              <a:t>Kolk</a:t>
            </a:r>
            <a:r>
              <a:rPr kumimoji="0" lang="en-US" sz="2000" b="0" i="0" u="none" strike="noStrike" kern="1200" cap="none" spc="0" normalizeH="0" baseline="0" noProof="0" dirty="0">
                <a:ln>
                  <a:noFill/>
                </a:ln>
                <a:solidFill>
                  <a:prstClr val="black"/>
                </a:solidFill>
                <a:effectLst/>
                <a:uLnTx/>
                <a:uFillTx/>
                <a:latin typeface="Myriad Pro" panose="020B0503030403020204" pitchFamily="34" charset="0"/>
                <a:ea typeface="+mn-ea"/>
                <a:cs typeface="+mn-cs"/>
              </a:rPr>
              <a:t>, 1989</a:t>
            </a:r>
          </a:p>
        </p:txBody>
      </p:sp>
    </p:spTree>
    <p:extLst>
      <p:ext uri="{BB962C8B-B14F-4D97-AF65-F5344CB8AC3E}">
        <p14:creationId xmlns:p14="http://schemas.microsoft.com/office/powerpoint/2010/main" val="33491509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78013" y="238129"/>
            <a:ext cx="8432800" cy="1081087"/>
          </a:xfrm>
        </p:spPr>
        <p:txBody>
          <a:bodyPr/>
          <a:lstStyle/>
          <a:p>
            <a:pPr algn="ctr"/>
            <a:r>
              <a:rPr lang="en-US" sz="4400" b="1" dirty="0">
                <a:solidFill>
                  <a:srgbClr val="0070C0"/>
                </a:solidFill>
                <a:latin typeface="Myriad Pro" panose="020B0503030403020204" pitchFamily="34" charset="0"/>
              </a:rPr>
              <a:t>ACE’s Increase Chronic Disease</a:t>
            </a:r>
            <a:endParaRPr lang="en-US" dirty="0">
              <a:solidFill>
                <a:srgbClr val="0070C0"/>
              </a:solidFill>
              <a:latin typeface="Myriad Pro" panose="020B0503030403020204" pitchFamily="34" charset="0"/>
            </a:endParaRPr>
          </a:p>
        </p:txBody>
      </p:sp>
      <p:sp>
        <p:nvSpPr>
          <p:cNvPr id="3" name="Content Placeholder 2"/>
          <p:cNvSpPr>
            <a:spLocks noGrp="1"/>
          </p:cNvSpPr>
          <p:nvPr>
            <p:ph idx="1"/>
          </p:nvPr>
        </p:nvSpPr>
        <p:spPr/>
        <p:txBody>
          <a:bodyPr/>
          <a:lstStyle/>
          <a:p>
            <a:endParaRPr lang="en-US" dirty="0"/>
          </a:p>
          <a:p>
            <a:endParaRPr lang="en-US" dirty="0"/>
          </a:p>
          <a:p>
            <a:endParaRPr lang="en-US" dirty="0"/>
          </a:p>
          <a:p>
            <a:endParaRPr lang="en-US" dirty="0"/>
          </a:p>
          <a:p>
            <a:endParaRPr lang="en-US" dirty="0"/>
          </a:p>
        </p:txBody>
      </p:sp>
      <p:graphicFrame>
        <p:nvGraphicFramePr>
          <p:cNvPr id="5" name="Diagram 4">
            <a:extLst>
              <a:ext uri="{C183D7F6-B498-43B3-948B-1728B52AA6E4}">
                <adec:decorative xmlns:adec="http://schemas.microsoft.com/office/drawing/2017/decorative" val="1"/>
              </a:ext>
            </a:extLst>
          </p:cNvPr>
          <p:cNvGraphicFramePr/>
          <p:nvPr/>
        </p:nvGraphicFramePr>
        <p:xfrm>
          <a:off x="1178255" y="778672"/>
          <a:ext cx="9630888" cy="50945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63846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graphicEl>
                                              <a:dgm id="{966DEE9E-3BF9-FF41-9185-4E71C6BE6BA1}"/>
                                            </p:graphicEl>
                                          </p:spTgt>
                                        </p:tgtEl>
                                        <p:attrNameLst>
                                          <p:attrName>style.visibility</p:attrName>
                                        </p:attrNameLst>
                                      </p:cBhvr>
                                      <p:to>
                                        <p:strVal val="visible"/>
                                      </p:to>
                                    </p:set>
                                    <p:anim calcmode="lin" valueType="num">
                                      <p:cBhvr additive="base">
                                        <p:cTn id="7" dur="500" fill="hold"/>
                                        <p:tgtEl>
                                          <p:spTgt spid="5">
                                            <p:graphicEl>
                                              <a:dgm id="{966DEE9E-3BF9-FF41-9185-4E71C6BE6BA1}"/>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graphicEl>
                                              <a:dgm id="{966DEE9E-3BF9-FF41-9185-4E71C6BE6BA1}"/>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graphicEl>
                                              <a:dgm id="{DDBB5095-B0E0-2945-8902-7073463BD58F}"/>
                                            </p:graphicEl>
                                          </p:spTgt>
                                        </p:tgtEl>
                                        <p:attrNameLst>
                                          <p:attrName>style.visibility</p:attrName>
                                        </p:attrNameLst>
                                      </p:cBhvr>
                                      <p:to>
                                        <p:strVal val="visible"/>
                                      </p:to>
                                    </p:set>
                                    <p:anim calcmode="lin" valueType="num">
                                      <p:cBhvr additive="base">
                                        <p:cTn id="13" dur="500" fill="hold"/>
                                        <p:tgtEl>
                                          <p:spTgt spid="5">
                                            <p:graphicEl>
                                              <a:dgm id="{DDBB5095-B0E0-2945-8902-7073463BD58F}"/>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graphicEl>
                                              <a:dgm id="{DDBB5095-B0E0-2945-8902-7073463BD58F}"/>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graphicEl>
                                              <a:dgm id="{A8CF3F06-1F8C-7C4F-93C9-51EAD605464E}"/>
                                            </p:graphicEl>
                                          </p:spTgt>
                                        </p:tgtEl>
                                        <p:attrNameLst>
                                          <p:attrName>style.visibility</p:attrName>
                                        </p:attrNameLst>
                                      </p:cBhvr>
                                      <p:to>
                                        <p:strVal val="visible"/>
                                      </p:to>
                                    </p:set>
                                    <p:anim calcmode="lin" valueType="num">
                                      <p:cBhvr additive="base">
                                        <p:cTn id="19" dur="500" fill="hold"/>
                                        <p:tgtEl>
                                          <p:spTgt spid="5">
                                            <p:graphicEl>
                                              <a:dgm id="{A8CF3F06-1F8C-7C4F-93C9-51EAD605464E}"/>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graphicEl>
                                              <a:dgm id="{A8CF3F06-1F8C-7C4F-93C9-51EAD605464E}"/>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graphicEl>
                                              <a:dgm id="{2AE36F6C-8525-FB4D-A9AA-5045B8DBE878}"/>
                                            </p:graphicEl>
                                          </p:spTgt>
                                        </p:tgtEl>
                                        <p:attrNameLst>
                                          <p:attrName>style.visibility</p:attrName>
                                        </p:attrNameLst>
                                      </p:cBhvr>
                                      <p:to>
                                        <p:strVal val="visible"/>
                                      </p:to>
                                    </p:set>
                                    <p:anim calcmode="lin" valueType="num">
                                      <p:cBhvr additive="base">
                                        <p:cTn id="25" dur="500" fill="hold"/>
                                        <p:tgtEl>
                                          <p:spTgt spid="5">
                                            <p:graphicEl>
                                              <a:dgm id="{2AE36F6C-8525-FB4D-A9AA-5045B8DBE878}"/>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graphicEl>
                                              <a:dgm id="{2AE36F6C-8525-FB4D-A9AA-5045B8DBE878}"/>
                                            </p:graphic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graphicEl>
                                              <a:dgm id="{BEF2E485-3C14-8543-8715-BBB51B7971A6}"/>
                                            </p:graphicEl>
                                          </p:spTgt>
                                        </p:tgtEl>
                                        <p:attrNameLst>
                                          <p:attrName>style.visibility</p:attrName>
                                        </p:attrNameLst>
                                      </p:cBhvr>
                                      <p:to>
                                        <p:strVal val="visible"/>
                                      </p:to>
                                    </p:set>
                                    <p:anim calcmode="lin" valueType="num">
                                      <p:cBhvr additive="base">
                                        <p:cTn id="31" dur="500" fill="hold"/>
                                        <p:tgtEl>
                                          <p:spTgt spid="5">
                                            <p:graphicEl>
                                              <a:dgm id="{BEF2E485-3C14-8543-8715-BBB51B7971A6}"/>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graphicEl>
                                              <a:dgm id="{BEF2E485-3C14-8543-8715-BBB51B7971A6}"/>
                                            </p:graphic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graphicEl>
                                              <a:dgm id="{EAE5E694-1803-8B4A-A503-599092458BA3}"/>
                                            </p:graphicEl>
                                          </p:spTgt>
                                        </p:tgtEl>
                                        <p:attrNameLst>
                                          <p:attrName>style.visibility</p:attrName>
                                        </p:attrNameLst>
                                      </p:cBhvr>
                                      <p:to>
                                        <p:strVal val="visible"/>
                                      </p:to>
                                    </p:set>
                                    <p:anim calcmode="lin" valueType="num">
                                      <p:cBhvr additive="base">
                                        <p:cTn id="37" dur="500" fill="hold"/>
                                        <p:tgtEl>
                                          <p:spTgt spid="5">
                                            <p:graphicEl>
                                              <a:dgm id="{EAE5E694-1803-8B4A-A503-599092458BA3}"/>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graphicEl>
                                              <a:dgm id="{EAE5E694-1803-8B4A-A503-599092458BA3}"/>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415</TotalTime>
  <Words>3248</Words>
  <Application>Microsoft Office PowerPoint</Application>
  <PresentationFormat>Widescreen</PresentationFormat>
  <Paragraphs>394</Paragraphs>
  <Slides>38</Slides>
  <Notes>20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38</vt:i4>
      </vt:variant>
    </vt:vector>
  </HeadingPairs>
  <TitlesOfParts>
    <vt:vector size="45" baseType="lpstr">
      <vt:lpstr>Arial</vt:lpstr>
      <vt:lpstr>Calibri</vt:lpstr>
      <vt:lpstr>Myriad Pro</vt:lpstr>
      <vt:lpstr>Times New Roman</vt:lpstr>
      <vt:lpstr>Trebuchet MS</vt:lpstr>
      <vt:lpstr>Wingdings 3</vt:lpstr>
      <vt:lpstr>Facet</vt:lpstr>
      <vt:lpstr>Trauma Informed Care</vt:lpstr>
      <vt:lpstr>HEADS UP!</vt:lpstr>
      <vt:lpstr> If You Need to Leave The Room</vt:lpstr>
      <vt:lpstr> “Trauma is when we have encountered an out of control, frightening experience that has disconnected us from all sense of resourcefulness or safety or coping or love.”</vt:lpstr>
      <vt:lpstr>What is Trauma? </vt:lpstr>
      <vt:lpstr>What is Trauma? </vt:lpstr>
      <vt:lpstr>PowerPoint Presentation</vt:lpstr>
      <vt:lpstr>PowerPoint Presentation</vt:lpstr>
      <vt:lpstr>ACE’s Increase Chronic Disease</vt:lpstr>
      <vt:lpstr>PowerPoint Presentation</vt:lpstr>
      <vt:lpstr>Human Stress Response Behaviors</vt:lpstr>
      <vt:lpstr>Human Stress Response</vt:lpstr>
      <vt:lpstr>Human Stress Response</vt:lpstr>
      <vt:lpstr>PowerPoint Presentation</vt:lpstr>
      <vt:lpstr>PowerPoint Presentation</vt:lpstr>
      <vt:lpstr>Cognitive Impacts</vt:lpstr>
      <vt:lpstr>Psychological &amp; Social Impacts: </vt:lpstr>
      <vt:lpstr>Health Impacts: </vt:lpstr>
      <vt:lpstr>Secondary Trauma</vt:lpstr>
      <vt:lpstr>Activators</vt:lpstr>
      <vt:lpstr>Common Trauma Activators</vt:lpstr>
      <vt:lpstr>Activators</vt:lpstr>
      <vt:lpstr>What do we do?</vt:lpstr>
      <vt:lpstr>As peer specialists our job is to provide Trauma Informed Care. It is not our job to try to fix the trauma- that’s what trauma specific treatment is for. </vt:lpstr>
      <vt:lpstr>Trauma Informed Care-Part 2</vt:lpstr>
      <vt:lpstr>PowerPoint Presentation</vt:lpstr>
      <vt:lpstr>Safety</vt:lpstr>
      <vt:lpstr>Domains of Safety</vt:lpstr>
      <vt:lpstr>PowerPoint Presentation</vt:lpstr>
      <vt:lpstr>Trustworthiness</vt:lpstr>
      <vt:lpstr>PowerPoint Presentation</vt:lpstr>
      <vt:lpstr>PowerPoint Presentation</vt:lpstr>
      <vt:lpstr>PowerPoint Presentation</vt:lpstr>
      <vt:lpstr>Collaboration</vt:lpstr>
      <vt:lpstr>PowerPoint Presentation</vt:lpstr>
      <vt:lpstr>Empowerment</vt:lpstr>
      <vt:lpstr>PowerPoint Presentation</vt:lpstr>
      <vt:lpstr>Review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Dissatisfaction to FIND Recovery Goals</dc:title>
  <dc:creator>Steven Earll</dc:creator>
  <cp:lastModifiedBy>Kimberly Crouch</cp:lastModifiedBy>
  <cp:revision>26</cp:revision>
  <dcterms:created xsi:type="dcterms:W3CDTF">2020-07-17T16:30:31Z</dcterms:created>
  <dcterms:modified xsi:type="dcterms:W3CDTF">2025-02-11T19:09:17Z</dcterms:modified>
</cp:coreProperties>
</file>