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17"/>
  </p:notesMasterIdLst>
  <p:sldIdLst>
    <p:sldId id="256" r:id="rId2"/>
    <p:sldId id="260" r:id="rId3"/>
    <p:sldId id="261" r:id="rId4"/>
    <p:sldId id="262" r:id="rId5"/>
    <p:sldId id="291" r:id="rId6"/>
    <p:sldId id="267" r:id="rId7"/>
    <p:sldId id="292" r:id="rId8"/>
    <p:sldId id="293" r:id="rId9"/>
    <p:sldId id="295" r:id="rId10"/>
    <p:sldId id="297" r:id="rId11"/>
    <p:sldId id="296" r:id="rId12"/>
    <p:sldId id="298" r:id="rId13"/>
    <p:sldId id="299" r:id="rId14"/>
    <p:sldId id="300" r:id="rId15"/>
    <p:sldId id="275"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79"/>
    <p:restoredTop sz="90449"/>
  </p:normalViewPr>
  <p:slideViewPr>
    <p:cSldViewPr snapToGrid="0" snapToObjects="1">
      <p:cViewPr varScale="1">
        <p:scale>
          <a:sx n="103" d="100"/>
          <a:sy n="103" d="100"/>
        </p:scale>
        <p:origin x="894" y="11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94" d="100"/>
          <a:sy n="94" d="100"/>
        </p:scale>
        <p:origin x="29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00FE8C-577E-0844-835E-ECFA46B11021}" type="doc">
      <dgm:prSet loTypeId="urn:microsoft.com/office/officeart/2008/layout/PictureAccentList" loCatId="" qsTypeId="urn:microsoft.com/office/officeart/2005/8/quickstyle/simple1" qsCatId="simple" csTypeId="urn:microsoft.com/office/officeart/2005/8/colors/accent1_2" csCatId="accent1" phldr="1"/>
      <dgm:spPr/>
      <dgm:t>
        <a:bodyPr/>
        <a:lstStyle/>
        <a:p>
          <a:endParaRPr lang="en-US"/>
        </a:p>
      </dgm:t>
    </dgm:pt>
    <dgm:pt modelId="{0C4CC060-4F74-3B47-AEBA-8C6D94871214}">
      <dgm:prSet phldrT="[Text]" custT="1"/>
      <dgm:spPr/>
      <dgm:t>
        <a:bodyPr/>
        <a:lstStyle/>
        <a:p>
          <a:pPr algn="ctr"/>
          <a:r>
            <a:rPr lang="en-US" sz="2400">
              <a:solidFill>
                <a:schemeClr val="tx2"/>
              </a:solidFill>
            </a:rPr>
            <a:t>The worksheet has 4 boxes and the Peer Specialist helps the peer complete the 4 boxes in this order:</a:t>
          </a:r>
          <a:endParaRPr lang="en-US" sz="2400" u="sng">
            <a:solidFill>
              <a:schemeClr val="tx2"/>
            </a:solidFill>
          </a:endParaRPr>
        </a:p>
      </dgm:t>
    </dgm:pt>
    <dgm:pt modelId="{E453A233-3ACA-5149-B9DD-367D1F24E6D7}" type="parTrans" cxnId="{F42601C5-2063-054F-AA59-4C957D5F31EF}">
      <dgm:prSet/>
      <dgm:spPr/>
      <dgm:t>
        <a:bodyPr/>
        <a:lstStyle/>
        <a:p>
          <a:endParaRPr lang="en-US"/>
        </a:p>
      </dgm:t>
    </dgm:pt>
    <dgm:pt modelId="{FF0B00AE-C00A-C64F-B659-009892288558}" type="sibTrans" cxnId="{F42601C5-2063-054F-AA59-4C957D5F31EF}">
      <dgm:prSet/>
      <dgm:spPr/>
      <dgm:t>
        <a:bodyPr/>
        <a:lstStyle/>
        <a:p>
          <a:endParaRPr lang="en-US"/>
        </a:p>
      </dgm:t>
    </dgm:pt>
    <dgm:pt modelId="{2EC78229-5B9D-D34C-86E5-2E4CE76D8680}">
      <dgm:prSet phldrT="[Text]" custT="1"/>
      <dgm:spPr/>
      <dgm:t>
        <a:bodyPr/>
        <a:lstStyle/>
        <a:p>
          <a:r>
            <a:rPr lang="en-US" sz="2400">
              <a:solidFill>
                <a:schemeClr val="tx2"/>
              </a:solidFill>
            </a:rPr>
            <a:t>Pros of Not Changing</a:t>
          </a:r>
        </a:p>
      </dgm:t>
    </dgm:pt>
    <dgm:pt modelId="{EF63BE00-335A-2941-877E-0BC4A46028D1}" type="parTrans" cxnId="{9D0D7431-36E3-744E-A847-7EC9AB730A82}">
      <dgm:prSet/>
      <dgm:spPr/>
      <dgm:t>
        <a:bodyPr/>
        <a:lstStyle/>
        <a:p>
          <a:endParaRPr lang="en-US"/>
        </a:p>
      </dgm:t>
    </dgm:pt>
    <dgm:pt modelId="{85ADE5A3-2C95-C74C-9F1B-015239CBE9EE}" type="sibTrans" cxnId="{9D0D7431-36E3-744E-A847-7EC9AB730A82}">
      <dgm:prSet/>
      <dgm:spPr/>
      <dgm:t>
        <a:bodyPr/>
        <a:lstStyle/>
        <a:p>
          <a:endParaRPr lang="en-US"/>
        </a:p>
      </dgm:t>
    </dgm:pt>
    <dgm:pt modelId="{960D27F8-FD2E-3A4A-96DD-209C4129876A}">
      <dgm:prSet phldrT="[Text]" custT="1"/>
      <dgm:spPr/>
      <dgm:t>
        <a:bodyPr/>
        <a:lstStyle/>
        <a:p>
          <a:r>
            <a:rPr lang="en-US" sz="2400">
              <a:solidFill>
                <a:schemeClr val="tx2"/>
              </a:solidFill>
            </a:rPr>
            <a:t>Cons of Not Changing</a:t>
          </a:r>
        </a:p>
      </dgm:t>
    </dgm:pt>
    <dgm:pt modelId="{067B43CC-56FA-0E44-A346-AD0FC7A9B4E8}" type="parTrans" cxnId="{2298B666-E5DE-A641-8E8A-2B8E5917E9F0}">
      <dgm:prSet/>
      <dgm:spPr/>
      <dgm:t>
        <a:bodyPr/>
        <a:lstStyle/>
        <a:p>
          <a:endParaRPr lang="en-US"/>
        </a:p>
      </dgm:t>
    </dgm:pt>
    <dgm:pt modelId="{721FDB77-8A9E-2946-B335-D804E55CE033}" type="sibTrans" cxnId="{2298B666-E5DE-A641-8E8A-2B8E5917E9F0}">
      <dgm:prSet/>
      <dgm:spPr/>
      <dgm:t>
        <a:bodyPr/>
        <a:lstStyle/>
        <a:p>
          <a:endParaRPr lang="en-US"/>
        </a:p>
      </dgm:t>
    </dgm:pt>
    <dgm:pt modelId="{419DED41-99F6-3E4E-B3F6-F9AE9C13F1EC}">
      <dgm:prSet custT="1"/>
      <dgm:spPr/>
      <dgm:t>
        <a:bodyPr/>
        <a:lstStyle/>
        <a:p>
          <a:r>
            <a:rPr lang="en-US" sz="2400">
              <a:solidFill>
                <a:schemeClr val="tx2"/>
              </a:solidFill>
            </a:rPr>
            <a:t>Cons of Making a Change</a:t>
          </a:r>
        </a:p>
      </dgm:t>
    </dgm:pt>
    <dgm:pt modelId="{7EABD4A6-338B-6144-A903-D8246767164A}" type="parTrans" cxnId="{87145DE3-C14D-5143-A886-E60B26F91AE2}">
      <dgm:prSet/>
      <dgm:spPr/>
      <dgm:t>
        <a:bodyPr/>
        <a:lstStyle/>
        <a:p>
          <a:endParaRPr lang="en-US"/>
        </a:p>
      </dgm:t>
    </dgm:pt>
    <dgm:pt modelId="{02A21491-607D-F043-8DFF-BE3DFCEFAC5B}" type="sibTrans" cxnId="{87145DE3-C14D-5143-A886-E60B26F91AE2}">
      <dgm:prSet/>
      <dgm:spPr/>
      <dgm:t>
        <a:bodyPr/>
        <a:lstStyle/>
        <a:p>
          <a:endParaRPr lang="en-US"/>
        </a:p>
      </dgm:t>
    </dgm:pt>
    <dgm:pt modelId="{43F16B83-BAF6-224F-A26F-01C472D3B777}">
      <dgm:prSet custT="1"/>
      <dgm:spPr/>
      <dgm:t>
        <a:bodyPr/>
        <a:lstStyle/>
        <a:p>
          <a:r>
            <a:rPr lang="en-US" sz="2400">
              <a:solidFill>
                <a:schemeClr val="tx2"/>
              </a:solidFill>
            </a:rPr>
            <a:t>Pros of Making a Change</a:t>
          </a:r>
        </a:p>
      </dgm:t>
    </dgm:pt>
    <dgm:pt modelId="{3A060C0B-0717-CE43-B3B3-58E101490ADC}" type="parTrans" cxnId="{1171A1D0-3354-8648-A8C0-8FA6333D7D71}">
      <dgm:prSet/>
      <dgm:spPr/>
      <dgm:t>
        <a:bodyPr/>
        <a:lstStyle/>
        <a:p>
          <a:endParaRPr lang="en-US"/>
        </a:p>
      </dgm:t>
    </dgm:pt>
    <dgm:pt modelId="{DBBE440F-5873-944E-8101-A1D3A10380A5}" type="sibTrans" cxnId="{1171A1D0-3354-8648-A8C0-8FA6333D7D71}">
      <dgm:prSet/>
      <dgm:spPr/>
      <dgm:t>
        <a:bodyPr/>
        <a:lstStyle/>
        <a:p>
          <a:endParaRPr lang="en-US"/>
        </a:p>
      </dgm:t>
    </dgm:pt>
    <dgm:pt modelId="{97478BB4-A671-2142-8789-74AA897817CA}" type="pres">
      <dgm:prSet presAssocID="{8200FE8C-577E-0844-835E-ECFA46B11021}" presName="layout" presStyleCnt="0">
        <dgm:presLayoutVars>
          <dgm:chMax/>
          <dgm:chPref/>
          <dgm:dir/>
          <dgm:animOne val="branch"/>
          <dgm:animLvl val="lvl"/>
          <dgm:resizeHandles/>
        </dgm:presLayoutVars>
      </dgm:prSet>
      <dgm:spPr/>
    </dgm:pt>
    <dgm:pt modelId="{3DAB6952-749B-9F40-BD05-4C06047F80C2}" type="pres">
      <dgm:prSet presAssocID="{0C4CC060-4F74-3B47-AEBA-8C6D94871214}" presName="root" presStyleCnt="0">
        <dgm:presLayoutVars>
          <dgm:chMax/>
          <dgm:chPref val="4"/>
        </dgm:presLayoutVars>
      </dgm:prSet>
      <dgm:spPr/>
    </dgm:pt>
    <dgm:pt modelId="{51F0B552-FC63-674B-A680-919103FA1D47}" type="pres">
      <dgm:prSet presAssocID="{0C4CC060-4F74-3B47-AEBA-8C6D94871214}" presName="rootComposite" presStyleCnt="0">
        <dgm:presLayoutVars/>
      </dgm:prSet>
      <dgm:spPr/>
    </dgm:pt>
    <dgm:pt modelId="{64F56512-1D67-5540-818E-F3DDE205C544}" type="pres">
      <dgm:prSet presAssocID="{0C4CC060-4F74-3B47-AEBA-8C6D94871214}" presName="rootText" presStyleLbl="node0" presStyleIdx="0" presStyleCnt="1" custScaleY="123928">
        <dgm:presLayoutVars>
          <dgm:chMax/>
          <dgm:chPref val="4"/>
        </dgm:presLayoutVars>
      </dgm:prSet>
      <dgm:spPr/>
    </dgm:pt>
    <dgm:pt modelId="{1A092E80-8D0B-E447-91A6-71CBC2470579}" type="pres">
      <dgm:prSet presAssocID="{0C4CC060-4F74-3B47-AEBA-8C6D94871214}" presName="childShape" presStyleCnt="0">
        <dgm:presLayoutVars>
          <dgm:chMax val="0"/>
          <dgm:chPref val="0"/>
        </dgm:presLayoutVars>
      </dgm:prSet>
      <dgm:spPr/>
    </dgm:pt>
    <dgm:pt modelId="{D56F4F6F-9135-7446-9558-4F0B230BFE3E}" type="pres">
      <dgm:prSet presAssocID="{2EC78229-5B9D-D34C-86E5-2E4CE76D8680}" presName="childComposite" presStyleCnt="0">
        <dgm:presLayoutVars>
          <dgm:chMax val="0"/>
          <dgm:chPref val="0"/>
        </dgm:presLayoutVars>
      </dgm:prSet>
      <dgm:spPr/>
    </dgm:pt>
    <dgm:pt modelId="{196A7DF0-601D-9D42-A416-80866F5EC65F}" type="pres">
      <dgm:prSet presAssocID="{2EC78229-5B9D-D34C-86E5-2E4CE76D8680}" presName="Image" presStyleLbl="node1" presStyleIdx="0" presStyleCnt="4"/>
      <dgm:spPr/>
    </dgm:pt>
    <dgm:pt modelId="{1B347C5B-2CBD-4843-ACEE-1E7E14FAF218}" type="pres">
      <dgm:prSet presAssocID="{2EC78229-5B9D-D34C-86E5-2E4CE76D8680}" presName="childText" presStyleLbl="lnNode1" presStyleIdx="0" presStyleCnt="4">
        <dgm:presLayoutVars>
          <dgm:chMax val="0"/>
          <dgm:chPref val="0"/>
          <dgm:bulletEnabled val="1"/>
        </dgm:presLayoutVars>
      </dgm:prSet>
      <dgm:spPr/>
    </dgm:pt>
    <dgm:pt modelId="{7F85541F-457C-9E4F-999C-18293865D15A}" type="pres">
      <dgm:prSet presAssocID="{960D27F8-FD2E-3A4A-96DD-209C4129876A}" presName="childComposite" presStyleCnt="0">
        <dgm:presLayoutVars>
          <dgm:chMax val="0"/>
          <dgm:chPref val="0"/>
        </dgm:presLayoutVars>
      </dgm:prSet>
      <dgm:spPr/>
    </dgm:pt>
    <dgm:pt modelId="{16F507FA-1F44-5C4D-9E67-D2A7335E7AC3}" type="pres">
      <dgm:prSet presAssocID="{960D27F8-FD2E-3A4A-96DD-209C4129876A}" presName="Image" presStyleLbl="node1" presStyleIdx="1" presStyleCnt="4"/>
      <dgm:spPr/>
    </dgm:pt>
    <dgm:pt modelId="{D2D07CFB-4D6A-C64E-8FBB-66F0F54F2865}" type="pres">
      <dgm:prSet presAssocID="{960D27F8-FD2E-3A4A-96DD-209C4129876A}" presName="childText" presStyleLbl="lnNode1" presStyleIdx="1" presStyleCnt="4">
        <dgm:presLayoutVars>
          <dgm:chMax val="0"/>
          <dgm:chPref val="0"/>
          <dgm:bulletEnabled val="1"/>
        </dgm:presLayoutVars>
      </dgm:prSet>
      <dgm:spPr/>
    </dgm:pt>
    <dgm:pt modelId="{E9BFE14A-BC19-684F-BB0C-7234B6894C21}" type="pres">
      <dgm:prSet presAssocID="{419DED41-99F6-3E4E-B3F6-F9AE9C13F1EC}" presName="childComposite" presStyleCnt="0">
        <dgm:presLayoutVars>
          <dgm:chMax val="0"/>
          <dgm:chPref val="0"/>
        </dgm:presLayoutVars>
      </dgm:prSet>
      <dgm:spPr/>
    </dgm:pt>
    <dgm:pt modelId="{C6BA32E9-DFAF-2E4E-9E19-1AA998F037C4}" type="pres">
      <dgm:prSet presAssocID="{419DED41-99F6-3E4E-B3F6-F9AE9C13F1EC}" presName="Image" presStyleLbl="node1" presStyleIdx="2" presStyleCnt="4"/>
      <dgm:spPr/>
    </dgm:pt>
    <dgm:pt modelId="{A2618CEA-9385-044C-9399-5B0DDEBAF2E9}" type="pres">
      <dgm:prSet presAssocID="{419DED41-99F6-3E4E-B3F6-F9AE9C13F1EC}" presName="childText" presStyleLbl="lnNode1" presStyleIdx="2" presStyleCnt="4">
        <dgm:presLayoutVars>
          <dgm:chMax val="0"/>
          <dgm:chPref val="0"/>
          <dgm:bulletEnabled val="1"/>
        </dgm:presLayoutVars>
      </dgm:prSet>
      <dgm:spPr/>
    </dgm:pt>
    <dgm:pt modelId="{7D669FA8-0605-6649-8D01-5FE9E6E9F0EF}" type="pres">
      <dgm:prSet presAssocID="{43F16B83-BAF6-224F-A26F-01C472D3B777}" presName="childComposite" presStyleCnt="0">
        <dgm:presLayoutVars>
          <dgm:chMax val="0"/>
          <dgm:chPref val="0"/>
        </dgm:presLayoutVars>
      </dgm:prSet>
      <dgm:spPr/>
    </dgm:pt>
    <dgm:pt modelId="{41D5E833-1089-8F40-B2F2-0CA78E0C39E3}" type="pres">
      <dgm:prSet presAssocID="{43F16B83-BAF6-224F-A26F-01C472D3B777}" presName="Image" presStyleLbl="node1" presStyleIdx="3" presStyleCnt="4"/>
      <dgm:spPr/>
    </dgm:pt>
    <dgm:pt modelId="{E0AE262C-D8A8-A041-BA89-7ABC69ED1B9E}" type="pres">
      <dgm:prSet presAssocID="{43F16B83-BAF6-224F-A26F-01C472D3B777}" presName="childText" presStyleLbl="lnNode1" presStyleIdx="3" presStyleCnt="4">
        <dgm:presLayoutVars>
          <dgm:chMax val="0"/>
          <dgm:chPref val="0"/>
          <dgm:bulletEnabled val="1"/>
        </dgm:presLayoutVars>
      </dgm:prSet>
      <dgm:spPr/>
    </dgm:pt>
  </dgm:ptLst>
  <dgm:cxnLst>
    <dgm:cxn modelId="{9D0D7431-36E3-744E-A847-7EC9AB730A82}" srcId="{0C4CC060-4F74-3B47-AEBA-8C6D94871214}" destId="{2EC78229-5B9D-D34C-86E5-2E4CE76D8680}" srcOrd="0" destOrd="0" parTransId="{EF63BE00-335A-2941-877E-0BC4A46028D1}" sibTransId="{85ADE5A3-2C95-C74C-9F1B-015239CBE9EE}"/>
    <dgm:cxn modelId="{AEAF2D39-13A7-D143-A22B-AD9889695A6C}" type="presOf" srcId="{8200FE8C-577E-0844-835E-ECFA46B11021}" destId="{97478BB4-A671-2142-8789-74AA897817CA}" srcOrd="0" destOrd="0" presId="urn:microsoft.com/office/officeart/2008/layout/PictureAccentList"/>
    <dgm:cxn modelId="{2298B666-E5DE-A641-8E8A-2B8E5917E9F0}" srcId="{0C4CC060-4F74-3B47-AEBA-8C6D94871214}" destId="{960D27F8-FD2E-3A4A-96DD-209C4129876A}" srcOrd="1" destOrd="0" parTransId="{067B43CC-56FA-0E44-A346-AD0FC7A9B4E8}" sibTransId="{721FDB77-8A9E-2946-B335-D804E55CE033}"/>
    <dgm:cxn modelId="{EF27374B-2A9E-584A-893E-39E7B9642A35}" type="presOf" srcId="{0C4CC060-4F74-3B47-AEBA-8C6D94871214}" destId="{64F56512-1D67-5540-818E-F3DDE205C544}" srcOrd="0" destOrd="0" presId="urn:microsoft.com/office/officeart/2008/layout/PictureAccentList"/>
    <dgm:cxn modelId="{AB6C6E4F-0C97-8541-B0B4-861A2D7797B6}" type="presOf" srcId="{43F16B83-BAF6-224F-A26F-01C472D3B777}" destId="{E0AE262C-D8A8-A041-BA89-7ABC69ED1B9E}" srcOrd="0" destOrd="0" presId="urn:microsoft.com/office/officeart/2008/layout/PictureAccentList"/>
    <dgm:cxn modelId="{8D9D1B76-C524-9244-97D4-82578DC50C91}" type="presOf" srcId="{2EC78229-5B9D-D34C-86E5-2E4CE76D8680}" destId="{1B347C5B-2CBD-4843-ACEE-1E7E14FAF218}" srcOrd="0" destOrd="0" presId="urn:microsoft.com/office/officeart/2008/layout/PictureAccentList"/>
    <dgm:cxn modelId="{92A82882-B25C-ED42-BEB3-DE55627C1EA3}" type="presOf" srcId="{419DED41-99F6-3E4E-B3F6-F9AE9C13F1EC}" destId="{A2618CEA-9385-044C-9399-5B0DDEBAF2E9}" srcOrd="0" destOrd="0" presId="urn:microsoft.com/office/officeart/2008/layout/PictureAccentList"/>
    <dgm:cxn modelId="{B8A6C18E-B9AA-504F-B512-0B06BEB6EE34}" type="presOf" srcId="{960D27F8-FD2E-3A4A-96DD-209C4129876A}" destId="{D2D07CFB-4D6A-C64E-8FBB-66F0F54F2865}" srcOrd="0" destOrd="0" presId="urn:microsoft.com/office/officeart/2008/layout/PictureAccentList"/>
    <dgm:cxn modelId="{F42601C5-2063-054F-AA59-4C957D5F31EF}" srcId="{8200FE8C-577E-0844-835E-ECFA46B11021}" destId="{0C4CC060-4F74-3B47-AEBA-8C6D94871214}" srcOrd="0" destOrd="0" parTransId="{E453A233-3ACA-5149-B9DD-367D1F24E6D7}" sibTransId="{FF0B00AE-C00A-C64F-B659-009892288558}"/>
    <dgm:cxn modelId="{1171A1D0-3354-8648-A8C0-8FA6333D7D71}" srcId="{0C4CC060-4F74-3B47-AEBA-8C6D94871214}" destId="{43F16B83-BAF6-224F-A26F-01C472D3B777}" srcOrd="3" destOrd="0" parTransId="{3A060C0B-0717-CE43-B3B3-58E101490ADC}" sibTransId="{DBBE440F-5873-944E-8101-A1D3A10380A5}"/>
    <dgm:cxn modelId="{87145DE3-C14D-5143-A886-E60B26F91AE2}" srcId="{0C4CC060-4F74-3B47-AEBA-8C6D94871214}" destId="{419DED41-99F6-3E4E-B3F6-F9AE9C13F1EC}" srcOrd="2" destOrd="0" parTransId="{7EABD4A6-338B-6144-A903-D8246767164A}" sibTransId="{02A21491-607D-F043-8DFF-BE3DFCEFAC5B}"/>
    <dgm:cxn modelId="{DFEB10E0-58D6-E74A-BCBD-C1DBF56A3F2F}" type="presParOf" srcId="{97478BB4-A671-2142-8789-74AA897817CA}" destId="{3DAB6952-749B-9F40-BD05-4C06047F80C2}" srcOrd="0" destOrd="0" presId="urn:microsoft.com/office/officeart/2008/layout/PictureAccentList"/>
    <dgm:cxn modelId="{1EA00A4E-368E-8B4E-AAC2-42F083085AEF}" type="presParOf" srcId="{3DAB6952-749B-9F40-BD05-4C06047F80C2}" destId="{51F0B552-FC63-674B-A680-919103FA1D47}" srcOrd="0" destOrd="0" presId="urn:microsoft.com/office/officeart/2008/layout/PictureAccentList"/>
    <dgm:cxn modelId="{066DBBBB-E038-B647-ADA3-79C49AA0EFDB}" type="presParOf" srcId="{51F0B552-FC63-674B-A680-919103FA1D47}" destId="{64F56512-1D67-5540-818E-F3DDE205C544}" srcOrd="0" destOrd="0" presId="urn:microsoft.com/office/officeart/2008/layout/PictureAccentList"/>
    <dgm:cxn modelId="{E6CA41D6-3235-2942-86B8-F567E89FA9B5}" type="presParOf" srcId="{3DAB6952-749B-9F40-BD05-4C06047F80C2}" destId="{1A092E80-8D0B-E447-91A6-71CBC2470579}" srcOrd="1" destOrd="0" presId="urn:microsoft.com/office/officeart/2008/layout/PictureAccentList"/>
    <dgm:cxn modelId="{C9C00CA8-3D1A-B644-94EF-026A642BF686}" type="presParOf" srcId="{1A092E80-8D0B-E447-91A6-71CBC2470579}" destId="{D56F4F6F-9135-7446-9558-4F0B230BFE3E}" srcOrd="0" destOrd="0" presId="urn:microsoft.com/office/officeart/2008/layout/PictureAccentList"/>
    <dgm:cxn modelId="{FCB1700B-E624-174F-A067-FF36C1EA7C85}" type="presParOf" srcId="{D56F4F6F-9135-7446-9558-4F0B230BFE3E}" destId="{196A7DF0-601D-9D42-A416-80866F5EC65F}" srcOrd="0" destOrd="0" presId="urn:microsoft.com/office/officeart/2008/layout/PictureAccentList"/>
    <dgm:cxn modelId="{3C2ACA8C-B0C2-7E41-910F-9F8AE9816473}" type="presParOf" srcId="{D56F4F6F-9135-7446-9558-4F0B230BFE3E}" destId="{1B347C5B-2CBD-4843-ACEE-1E7E14FAF218}" srcOrd="1" destOrd="0" presId="urn:microsoft.com/office/officeart/2008/layout/PictureAccentList"/>
    <dgm:cxn modelId="{09329909-BF2D-5B4F-9B23-5AE76AB3D394}" type="presParOf" srcId="{1A092E80-8D0B-E447-91A6-71CBC2470579}" destId="{7F85541F-457C-9E4F-999C-18293865D15A}" srcOrd="1" destOrd="0" presId="urn:microsoft.com/office/officeart/2008/layout/PictureAccentList"/>
    <dgm:cxn modelId="{179D1A9A-DAEE-2E49-BE0F-74006ECFFBC9}" type="presParOf" srcId="{7F85541F-457C-9E4F-999C-18293865D15A}" destId="{16F507FA-1F44-5C4D-9E67-D2A7335E7AC3}" srcOrd="0" destOrd="0" presId="urn:microsoft.com/office/officeart/2008/layout/PictureAccentList"/>
    <dgm:cxn modelId="{C9BC23D6-5064-774D-B590-A9CB620E9B7F}" type="presParOf" srcId="{7F85541F-457C-9E4F-999C-18293865D15A}" destId="{D2D07CFB-4D6A-C64E-8FBB-66F0F54F2865}" srcOrd="1" destOrd="0" presId="urn:microsoft.com/office/officeart/2008/layout/PictureAccentList"/>
    <dgm:cxn modelId="{93C22DAE-5691-2344-B385-66ED34EBC9C6}" type="presParOf" srcId="{1A092E80-8D0B-E447-91A6-71CBC2470579}" destId="{E9BFE14A-BC19-684F-BB0C-7234B6894C21}" srcOrd="2" destOrd="0" presId="urn:microsoft.com/office/officeart/2008/layout/PictureAccentList"/>
    <dgm:cxn modelId="{701E298E-6257-9B41-8D66-3A90937766C3}" type="presParOf" srcId="{E9BFE14A-BC19-684F-BB0C-7234B6894C21}" destId="{C6BA32E9-DFAF-2E4E-9E19-1AA998F037C4}" srcOrd="0" destOrd="0" presId="urn:microsoft.com/office/officeart/2008/layout/PictureAccentList"/>
    <dgm:cxn modelId="{B647ADD8-5B6F-CC46-AEAE-6FA5B70742AF}" type="presParOf" srcId="{E9BFE14A-BC19-684F-BB0C-7234B6894C21}" destId="{A2618CEA-9385-044C-9399-5B0DDEBAF2E9}" srcOrd="1" destOrd="0" presId="urn:microsoft.com/office/officeart/2008/layout/PictureAccentList"/>
    <dgm:cxn modelId="{9454D40B-2961-1644-A5E5-ACB32F006C95}" type="presParOf" srcId="{1A092E80-8D0B-E447-91A6-71CBC2470579}" destId="{7D669FA8-0605-6649-8D01-5FE9E6E9F0EF}" srcOrd="3" destOrd="0" presId="urn:microsoft.com/office/officeart/2008/layout/PictureAccentList"/>
    <dgm:cxn modelId="{6ECF82DA-8B20-434E-BDE2-5E77C68253B5}" type="presParOf" srcId="{7D669FA8-0605-6649-8D01-5FE9E6E9F0EF}" destId="{41D5E833-1089-8F40-B2F2-0CA78E0C39E3}" srcOrd="0" destOrd="0" presId="urn:microsoft.com/office/officeart/2008/layout/PictureAccentList"/>
    <dgm:cxn modelId="{3786E82F-AA2E-354F-AE7B-2FC322B431BB}" type="presParOf" srcId="{7D669FA8-0605-6649-8D01-5FE9E6E9F0EF}" destId="{E0AE262C-D8A8-A041-BA89-7ABC69ED1B9E}"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56512-1D67-5540-818E-F3DDE205C544}">
      <dsp:nvSpPr>
        <dsp:cNvPr id="0" name=""/>
        <dsp:cNvSpPr/>
      </dsp:nvSpPr>
      <dsp:spPr>
        <a:xfrm>
          <a:off x="1230475" y="2658"/>
          <a:ext cx="5513776" cy="1092517"/>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The worksheet has 4 boxes and the Peer Specialist helps the peer complete the 4 boxes in this order:</a:t>
          </a:r>
          <a:endParaRPr lang="en-US" sz="2400" u="sng" kern="1200">
            <a:solidFill>
              <a:schemeClr val="tx2"/>
            </a:solidFill>
          </a:endParaRPr>
        </a:p>
      </dsp:txBody>
      <dsp:txXfrm>
        <a:off x="1262474" y="34657"/>
        <a:ext cx="5449778" cy="1028519"/>
      </dsp:txXfrm>
    </dsp:sp>
    <dsp:sp modelId="{196A7DF0-601D-9D42-A416-80866F5EC65F}">
      <dsp:nvSpPr>
        <dsp:cNvPr id="0" name=""/>
        <dsp:cNvSpPr/>
      </dsp:nvSpPr>
      <dsp:spPr>
        <a:xfrm>
          <a:off x="1230475" y="1253859"/>
          <a:ext cx="881574"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347C5B-2CBD-4843-ACEE-1E7E14FAF218}">
      <dsp:nvSpPr>
        <dsp:cNvPr id="0" name=""/>
        <dsp:cNvSpPr/>
      </dsp:nvSpPr>
      <dsp:spPr>
        <a:xfrm>
          <a:off x="2164944" y="1253859"/>
          <a:ext cx="4579307"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Pros of Not Changing</a:t>
          </a:r>
        </a:p>
      </dsp:txBody>
      <dsp:txXfrm>
        <a:off x="2207987" y="1296902"/>
        <a:ext cx="4493221" cy="795488"/>
      </dsp:txXfrm>
    </dsp:sp>
    <dsp:sp modelId="{16F507FA-1F44-5C4D-9E67-D2A7335E7AC3}">
      <dsp:nvSpPr>
        <dsp:cNvPr id="0" name=""/>
        <dsp:cNvSpPr/>
      </dsp:nvSpPr>
      <dsp:spPr>
        <a:xfrm>
          <a:off x="1230475" y="2241223"/>
          <a:ext cx="881574"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D07CFB-4D6A-C64E-8FBB-66F0F54F2865}">
      <dsp:nvSpPr>
        <dsp:cNvPr id="0" name=""/>
        <dsp:cNvSpPr/>
      </dsp:nvSpPr>
      <dsp:spPr>
        <a:xfrm>
          <a:off x="2164944" y="2241223"/>
          <a:ext cx="4579307"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Cons of Not Changing</a:t>
          </a:r>
        </a:p>
      </dsp:txBody>
      <dsp:txXfrm>
        <a:off x="2207987" y="2284266"/>
        <a:ext cx="4493221" cy="795488"/>
      </dsp:txXfrm>
    </dsp:sp>
    <dsp:sp modelId="{C6BA32E9-DFAF-2E4E-9E19-1AA998F037C4}">
      <dsp:nvSpPr>
        <dsp:cNvPr id="0" name=""/>
        <dsp:cNvSpPr/>
      </dsp:nvSpPr>
      <dsp:spPr>
        <a:xfrm>
          <a:off x="1230475" y="3228587"/>
          <a:ext cx="881574"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618CEA-9385-044C-9399-5B0DDEBAF2E9}">
      <dsp:nvSpPr>
        <dsp:cNvPr id="0" name=""/>
        <dsp:cNvSpPr/>
      </dsp:nvSpPr>
      <dsp:spPr>
        <a:xfrm>
          <a:off x="2164944" y="3228587"/>
          <a:ext cx="4579307"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Cons of Making a Change</a:t>
          </a:r>
        </a:p>
      </dsp:txBody>
      <dsp:txXfrm>
        <a:off x="2207987" y="3271630"/>
        <a:ext cx="4493221" cy="795488"/>
      </dsp:txXfrm>
    </dsp:sp>
    <dsp:sp modelId="{41D5E833-1089-8F40-B2F2-0CA78E0C39E3}">
      <dsp:nvSpPr>
        <dsp:cNvPr id="0" name=""/>
        <dsp:cNvSpPr/>
      </dsp:nvSpPr>
      <dsp:spPr>
        <a:xfrm>
          <a:off x="1230475" y="4215950"/>
          <a:ext cx="881574"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AE262C-D8A8-A041-BA89-7ABC69ED1B9E}">
      <dsp:nvSpPr>
        <dsp:cNvPr id="0" name=""/>
        <dsp:cNvSpPr/>
      </dsp:nvSpPr>
      <dsp:spPr>
        <a:xfrm>
          <a:off x="2164944" y="4215950"/>
          <a:ext cx="4579307" cy="881574"/>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Pros of Making a Change</a:t>
          </a:r>
        </a:p>
      </dsp:txBody>
      <dsp:txXfrm>
        <a:off x="2207987" y="4258993"/>
        <a:ext cx="4493221" cy="795488"/>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BF9811-2D3F-3D41-B6FC-FCAE5FC09153}" type="datetimeFigureOut">
              <a:t>9/20/2024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group for volunteer to read</a:t>
            </a:r>
          </a:p>
          <a:p>
            <a:r>
              <a:rPr lang="en-US"/>
              <a:t>Note: using icons for stages of CHANGE not recovery</a:t>
            </a:r>
          </a:p>
          <a:p>
            <a:endParaRPr lang="en-US"/>
          </a:p>
        </p:txBody>
      </p:sp>
      <p:sp>
        <p:nvSpPr>
          <p:cNvPr id="4" name="Slide Number Placeholder 3"/>
          <p:cNvSpPr>
            <a:spLocks noGrp="1"/>
          </p:cNvSpPr>
          <p:nvPr>
            <p:ph type="sldNum" sz="quarter" idx="5"/>
          </p:nvPr>
        </p:nvSpPr>
        <p:spPr/>
        <p:txBody>
          <a:bodyPr/>
          <a:lstStyle/>
          <a:p>
            <a:fld id="{C574DEBF-BD97-2E49-949A-929EF7FD3CB1}" type="slidenum">
              <a:t>2</a:t>
            </a:fld>
            <a:endParaRPr lang="en-US"/>
          </a:p>
        </p:txBody>
      </p:sp>
    </p:spTree>
    <p:extLst>
      <p:ext uri="{BB962C8B-B14F-4D97-AF65-F5344CB8AC3E}">
        <p14:creationId xmlns:p14="http://schemas.microsoft.com/office/powerpoint/2010/main" val="252258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first of two worksheets</a:t>
            </a:r>
          </a:p>
        </p:txBody>
      </p:sp>
      <p:sp>
        <p:nvSpPr>
          <p:cNvPr id="4" name="Slide Number Placeholder 3"/>
          <p:cNvSpPr>
            <a:spLocks noGrp="1"/>
          </p:cNvSpPr>
          <p:nvPr>
            <p:ph type="sldNum" sz="quarter" idx="5"/>
          </p:nvPr>
        </p:nvSpPr>
        <p:spPr/>
        <p:txBody>
          <a:bodyPr/>
          <a:lstStyle/>
          <a:p>
            <a:fld id="{C574DEBF-BD97-2E49-949A-929EF7FD3CB1}" type="slidenum">
              <a:rPr lang="en-US"/>
              <a:t>12</a:t>
            </a:fld>
            <a:endParaRPr lang="en-US"/>
          </a:p>
        </p:txBody>
      </p:sp>
    </p:spTree>
    <p:extLst>
      <p:ext uri="{BB962C8B-B14F-4D97-AF65-F5344CB8AC3E}">
        <p14:creationId xmlns:p14="http://schemas.microsoft.com/office/powerpoint/2010/main" val="925481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group/small group activity using the Decisional Balance Tool (another copy in participant’s manual &amp; on next slide)</a:t>
            </a:r>
          </a:p>
          <a:p>
            <a:r>
              <a:rPr lang="en-US" sz="1200" i="1" kern="1200">
                <a:solidFill>
                  <a:schemeClr val="tx1"/>
                </a:solidFill>
                <a:effectLst/>
                <a:latin typeface="+mn-lt"/>
                <a:ea typeface="+mn-ea"/>
                <a:cs typeface="+mn-cs"/>
              </a:rPr>
              <a:t>Note: the group may get to practice the other toots later in the training. You may have the group practice the other tools if time</a:t>
            </a:r>
            <a:endParaRPr lang="en-US" sz="1200" kern="1200">
              <a:solidFill>
                <a:schemeClr val="tx1"/>
              </a:solidFill>
              <a:effectLst/>
              <a:latin typeface="+mn-lt"/>
              <a:ea typeface="+mn-ea"/>
              <a:cs typeface="+mn-cs"/>
            </a:endParaRPr>
          </a:p>
          <a:p>
            <a:r>
              <a:rPr lang="en-US" sz="1200" i="1" kern="1200">
                <a:solidFill>
                  <a:schemeClr val="tx1"/>
                </a:solidFill>
                <a:effectLst/>
                <a:latin typeface="+mn-lt"/>
                <a:ea typeface="+mn-ea"/>
                <a:cs typeface="+mn-cs"/>
              </a:rPr>
              <a:t>allows in this session.</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74DEBF-BD97-2E49-949A-929EF7FD3CB1}" type="slidenum">
              <a:rPr lang="en-US"/>
              <a:t>13</a:t>
            </a:fld>
            <a:endParaRPr lang="en-US"/>
          </a:p>
        </p:txBody>
      </p:sp>
    </p:spTree>
    <p:extLst>
      <p:ext uri="{BB962C8B-B14F-4D97-AF65-F5344CB8AC3E}">
        <p14:creationId xmlns:p14="http://schemas.microsoft.com/office/powerpoint/2010/main" val="3342492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group/small group activity practice using the Decisional Balance Tool</a:t>
            </a:r>
          </a:p>
          <a:p>
            <a:r>
              <a:rPr lang="en-US" sz="1400" b="1"/>
              <a:t>***BIG GROUP DISCUSSION QUESTION - </a:t>
            </a:r>
            <a:r>
              <a:rPr lang="en-US" sz="1400" i="1" kern="1200">
                <a:solidFill>
                  <a:schemeClr val="tx1"/>
                </a:solidFill>
                <a:effectLst/>
                <a:latin typeface="+mn-lt"/>
                <a:ea typeface="+mn-ea"/>
                <a:cs typeface="+mn-cs"/>
              </a:rPr>
              <a:t>What is the purpose of the tools presented in this session?***</a:t>
            </a:r>
            <a:endParaRPr lang="en-US" sz="1400" b="1"/>
          </a:p>
        </p:txBody>
      </p:sp>
      <p:sp>
        <p:nvSpPr>
          <p:cNvPr id="4" name="Slide Number Placeholder 3"/>
          <p:cNvSpPr>
            <a:spLocks noGrp="1"/>
          </p:cNvSpPr>
          <p:nvPr>
            <p:ph type="sldNum" sz="quarter" idx="5"/>
          </p:nvPr>
        </p:nvSpPr>
        <p:spPr/>
        <p:txBody>
          <a:bodyPr/>
          <a:lstStyle/>
          <a:p>
            <a:fld id="{C574DEBF-BD97-2E49-949A-929EF7FD3CB1}" type="slidenum">
              <a:rPr lang="en-US"/>
              <a:t>14</a:t>
            </a:fld>
            <a:endParaRPr lang="en-US"/>
          </a:p>
        </p:txBody>
      </p:sp>
    </p:spTree>
    <p:extLst>
      <p:ext uri="{BB962C8B-B14F-4D97-AF65-F5344CB8AC3E}">
        <p14:creationId xmlns:p14="http://schemas.microsoft.com/office/powerpoint/2010/main" val="23759472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a:t>
            </a:r>
            <a:r>
              <a:rPr lang="en-US" sz="1200">
                <a:solidFill>
                  <a:schemeClr val="tx2"/>
                </a:solidFill>
              </a:rPr>
              <a:t>(Explain to peers that this section is completed last because it will allow the peer to end the conversation/interaction with the last discussion being the good parts of making a change. This can leave the peer with positive feelings and continuing to think about change possibilities.)</a:t>
            </a:r>
          </a:p>
          <a:p>
            <a:r>
              <a:rPr lang="en-US" sz="1200">
                <a:solidFill>
                  <a:schemeClr val="tx2"/>
                </a:solidFill>
              </a:rPr>
              <a:t>2. </a:t>
            </a:r>
            <a:r>
              <a:rPr lang="en-US" sz="1200" kern="1200">
                <a:solidFill>
                  <a:schemeClr val="tx1"/>
                </a:solidFill>
                <a:effectLst/>
                <a:latin typeface="+mn-lt"/>
                <a:ea typeface="+mn-ea"/>
                <a:cs typeface="+mn-cs"/>
              </a:rPr>
              <a:t>(Peers may be confused by how this would work, be prepared to demonstrate.)</a:t>
            </a:r>
          </a:p>
          <a:p>
            <a:endParaRPr lang="en-US"/>
          </a:p>
        </p:txBody>
      </p:sp>
      <p:sp>
        <p:nvSpPr>
          <p:cNvPr id="4" name="Slide Number Placeholder 3"/>
          <p:cNvSpPr>
            <a:spLocks noGrp="1"/>
          </p:cNvSpPr>
          <p:nvPr>
            <p:ph type="sldNum" sz="quarter" idx="5"/>
          </p:nvPr>
        </p:nvSpPr>
        <p:spPr/>
        <p:txBody>
          <a:bodyPr/>
          <a:lstStyle/>
          <a:p>
            <a:fld id="{C574DEBF-BD97-2E49-949A-929EF7FD3CB1}" type="slidenum">
              <a:rPr lang="en-US"/>
              <a:t>15</a:t>
            </a:fld>
            <a:endParaRPr lang="en-US"/>
          </a:p>
        </p:txBody>
      </p:sp>
    </p:spTree>
    <p:extLst>
      <p:ext uri="{BB962C8B-B14F-4D97-AF65-F5344CB8AC3E}">
        <p14:creationId xmlns:p14="http://schemas.microsoft.com/office/powerpoint/2010/main" val="2219050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prompt group for volunteer to read</a:t>
            </a:r>
          </a:p>
          <a:p>
            <a:r>
              <a:rPr lang="en-US"/>
              <a:t>https://www.123rf.com/photo_105587476_stock-vector-growing-plant-stages-seeds-watering-can-sprout-and-grow-plant-house-plant-in-flower-pot-line-style-f.html</a:t>
            </a:r>
          </a:p>
        </p:txBody>
      </p:sp>
      <p:sp>
        <p:nvSpPr>
          <p:cNvPr id="4" name="Slide Number Placeholder 3"/>
          <p:cNvSpPr>
            <a:spLocks noGrp="1"/>
          </p:cNvSpPr>
          <p:nvPr>
            <p:ph type="sldNum" sz="quarter" idx="5"/>
          </p:nvPr>
        </p:nvSpPr>
        <p:spPr/>
        <p:txBody>
          <a:bodyPr/>
          <a:lstStyle/>
          <a:p>
            <a:fld id="{C574DEBF-BD97-2E49-949A-929EF7FD3CB1}" type="slidenum">
              <a:t>3</a:t>
            </a:fld>
            <a:endParaRPr lang="en-US"/>
          </a:p>
        </p:txBody>
      </p:sp>
    </p:spTree>
    <p:extLst>
      <p:ext uri="{BB962C8B-B14F-4D97-AF65-F5344CB8AC3E}">
        <p14:creationId xmlns:p14="http://schemas.microsoft.com/office/powerpoint/2010/main" val="3046864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group for volunteer to read</a:t>
            </a:r>
          </a:p>
        </p:txBody>
      </p:sp>
      <p:sp>
        <p:nvSpPr>
          <p:cNvPr id="4" name="Slide Number Placeholder 3"/>
          <p:cNvSpPr>
            <a:spLocks noGrp="1"/>
          </p:cNvSpPr>
          <p:nvPr>
            <p:ph type="sldNum" sz="quarter" idx="5"/>
          </p:nvPr>
        </p:nvSpPr>
        <p:spPr/>
        <p:txBody>
          <a:bodyPr/>
          <a:lstStyle/>
          <a:p>
            <a:fld id="{C574DEBF-BD97-2E49-949A-929EF7FD3CB1}" type="slidenum">
              <a:rPr lang="en-US"/>
              <a:t>4</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group for volunteer to read</a:t>
            </a:r>
          </a:p>
        </p:txBody>
      </p:sp>
      <p:sp>
        <p:nvSpPr>
          <p:cNvPr id="4" name="Slide Number Placeholder 3"/>
          <p:cNvSpPr>
            <a:spLocks noGrp="1"/>
          </p:cNvSpPr>
          <p:nvPr>
            <p:ph type="sldNum" sz="quarter" idx="5"/>
          </p:nvPr>
        </p:nvSpPr>
        <p:spPr/>
        <p:txBody>
          <a:bodyPr/>
          <a:lstStyle/>
          <a:p>
            <a:fld id="{C574DEBF-BD97-2E49-949A-929EF7FD3CB1}" type="slidenum">
              <a:rPr lang="en-US"/>
              <a:t>5</a:t>
            </a:fld>
            <a:endParaRPr lang="en-US"/>
          </a:p>
        </p:txBody>
      </p:sp>
    </p:spTree>
    <p:extLst>
      <p:ext uri="{BB962C8B-B14F-4D97-AF65-F5344CB8AC3E}">
        <p14:creationId xmlns:p14="http://schemas.microsoft.com/office/powerpoint/2010/main" val="188990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https://www.dreamstime.com/pros-versus-cons-arguments-analysis-red-left-green-right-word-text-opposite-balloon-speech-bubble-pros-versus-cons-arguments-image128357828</a:t>
            </a:r>
          </a:p>
        </p:txBody>
      </p:sp>
      <p:sp>
        <p:nvSpPr>
          <p:cNvPr id="4" name="Slide Number Placeholder 3"/>
          <p:cNvSpPr>
            <a:spLocks noGrp="1"/>
          </p:cNvSpPr>
          <p:nvPr>
            <p:ph type="sldNum" sz="quarter" idx="5"/>
          </p:nvPr>
        </p:nvSpPr>
        <p:spPr/>
        <p:txBody>
          <a:bodyPr/>
          <a:lstStyle/>
          <a:p>
            <a:fld id="{C574DEBF-BD97-2E49-949A-929EF7FD3CB1}" type="slidenum">
              <a:t>6</a:t>
            </a:fld>
            <a:endParaRPr lang="en-US"/>
          </a:p>
        </p:txBody>
      </p:sp>
    </p:spTree>
    <p:extLst>
      <p:ext uri="{BB962C8B-B14F-4D97-AF65-F5344CB8AC3E}">
        <p14:creationId xmlns:p14="http://schemas.microsoft.com/office/powerpoint/2010/main" val="1383549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group for volunteer to read</a:t>
            </a:r>
          </a:p>
          <a:p>
            <a:r>
              <a:rPr lang="en-US"/>
              <a:t>PLEASE NOTE READINESS RULER DEPICTED HERE MAY NOT LOOK LIKE ONE YOU’VE USED BEFORE; SAME CONCEPTS APPLY</a:t>
            </a:r>
          </a:p>
          <a:p>
            <a:r>
              <a:rPr lang="en-US"/>
              <a:t>http://www.moveup.nyc/drugs/readiness-ruler/</a:t>
            </a:r>
          </a:p>
        </p:txBody>
      </p:sp>
      <p:sp>
        <p:nvSpPr>
          <p:cNvPr id="4" name="Slide Number Placeholder 3"/>
          <p:cNvSpPr>
            <a:spLocks noGrp="1"/>
          </p:cNvSpPr>
          <p:nvPr>
            <p:ph type="sldNum" sz="quarter" idx="5"/>
          </p:nvPr>
        </p:nvSpPr>
        <p:spPr/>
        <p:txBody>
          <a:bodyPr/>
          <a:lstStyle/>
          <a:p>
            <a:fld id="{C574DEBF-BD97-2E49-949A-929EF7FD3CB1}" type="slidenum">
              <a:rPr lang="en-US"/>
              <a:t>8</a:t>
            </a:fld>
            <a:endParaRPr lang="en-US"/>
          </a:p>
        </p:txBody>
      </p:sp>
    </p:spTree>
    <p:extLst>
      <p:ext uri="{BB962C8B-B14F-4D97-AF65-F5344CB8AC3E}">
        <p14:creationId xmlns:p14="http://schemas.microsoft.com/office/powerpoint/2010/main" val="2029345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a:t>
            </a:r>
            <a:r>
              <a:rPr lang="en-US" sz="1200" kern="1200">
                <a:solidFill>
                  <a:schemeClr val="tx1"/>
                </a:solidFill>
                <a:effectLst/>
                <a:latin typeface="+mn-lt"/>
                <a:ea typeface="+mn-ea"/>
                <a:cs typeface="+mn-cs"/>
              </a:rPr>
              <a:t>(You can ask about a specific change the peer has mentioned or general changes)</a:t>
            </a:r>
            <a:r>
              <a:rPr lang="en-US">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effectLst/>
              </a:rPr>
              <a:t>B. </a:t>
            </a:r>
            <a:r>
              <a:rPr lang="en-US" sz="1200" kern="1200">
                <a:solidFill>
                  <a:schemeClr val="tx1"/>
                </a:solidFill>
                <a:effectLst/>
                <a:latin typeface="+mn-lt"/>
                <a:ea typeface="+mn-ea"/>
                <a:cs typeface="+mn-cs"/>
              </a:rPr>
              <a:t>(always pick a number lower than the number the peer stated which allows the peer to talk about change in a positive</a:t>
            </a:r>
            <a:br>
              <a:rPr lang="en-US" sz="1200" kern="1200">
                <a:solidFill>
                  <a:schemeClr val="tx1"/>
                </a:solidFill>
                <a:effectLst/>
                <a:latin typeface="+mn-lt"/>
                <a:ea typeface="+mn-ea"/>
                <a:cs typeface="+mn-cs"/>
              </a:rPr>
            </a:br>
            <a:r>
              <a:rPr lang="en-US" sz="1200" kern="1200">
                <a:solidFill>
                  <a:schemeClr val="tx1"/>
                </a:solidFill>
                <a:effectLst/>
                <a:latin typeface="+mn-lt"/>
                <a:ea typeface="+mn-ea"/>
                <a:cs typeface="+mn-cs"/>
              </a:rPr>
              <a:t>way)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 (pick a number somewhat higher than the current number stated)</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9</a:t>
            </a:fld>
            <a:endParaRPr lang="en-US"/>
          </a:p>
        </p:txBody>
      </p:sp>
    </p:spTree>
    <p:extLst>
      <p:ext uri="{BB962C8B-B14F-4D97-AF65-F5344CB8AC3E}">
        <p14:creationId xmlns:p14="http://schemas.microsoft.com/office/powerpoint/2010/main" val="955080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group for volunteer to read</a:t>
            </a:r>
          </a:p>
        </p:txBody>
      </p:sp>
      <p:sp>
        <p:nvSpPr>
          <p:cNvPr id="4" name="Slide Number Placeholder 3"/>
          <p:cNvSpPr>
            <a:spLocks noGrp="1"/>
          </p:cNvSpPr>
          <p:nvPr>
            <p:ph type="sldNum" sz="quarter" idx="5"/>
          </p:nvPr>
        </p:nvSpPr>
        <p:spPr/>
        <p:txBody>
          <a:bodyPr/>
          <a:lstStyle/>
          <a:p>
            <a:fld id="{C574DEBF-BD97-2E49-949A-929EF7FD3CB1}" type="slidenum">
              <a:rPr lang="en-US"/>
              <a:t>10</a:t>
            </a:fld>
            <a:endParaRPr lang="en-US"/>
          </a:p>
        </p:txBody>
      </p:sp>
    </p:spTree>
    <p:extLst>
      <p:ext uri="{BB962C8B-B14F-4D97-AF65-F5344CB8AC3E}">
        <p14:creationId xmlns:p14="http://schemas.microsoft.com/office/powerpoint/2010/main" val="339317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first of two worksheets</a:t>
            </a:r>
          </a:p>
        </p:txBody>
      </p:sp>
      <p:sp>
        <p:nvSpPr>
          <p:cNvPr id="4" name="Slide Number Placeholder 3"/>
          <p:cNvSpPr>
            <a:spLocks noGrp="1"/>
          </p:cNvSpPr>
          <p:nvPr>
            <p:ph type="sldNum" sz="quarter" idx="5"/>
          </p:nvPr>
        </p:nvSpPr>
        <p:spPr/>
        <p:txBody>
          <a:bodyPr/>
          <a:lstStyle/>
          <a:p>
            <a:fld id="{C574DEBF-BD97-2E49-949A-929EF7FD3CB1}" type="slidenum">
              <a:rPr lang="en-US"/>
              <a:t>11</a:t>
            </a:fld>
            <a:endParaRPr lang="en-US"/>
          </a:p>
        </p:txBody>
      </p:sp>
    </p:spTree>
    <p:extLst>
      <p:ext uri="{BB962C8B-B14F-4D97-AF65-F5344CB8AC3E}">
        <p14:creationId xmlns:p14="http://schemas.microsoft.com/office/powerpoint/2010/main" val="3682597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9/20/2024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emf"/></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emf"/></Relationships>
</file>

<file path=ppt/slides/_rels/slide13.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tiff"/><Relationship Id="rId4" Type="http://schemas.openxmlformats.org/officeDocument/2006/relationships/image" Target="../media/image7.tiff"/></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1.tif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6" y="2296510"/>
            <a:ext cx="8486019" cy="1754326"/>
          </a:xfrm>
        </p:spPr>
        <p:txBody>
          <a:bodyPr wrap="square">
            <a:spAutoFit/>
          </a:bodyPr>
          <a:lstStyle/>
          <a:p>
            <a:pPr algn="ctr"/>
            <a:r>
              <a:rPr lang="en-US">
                <a:solidFill>
                  <a:schemeClr val="tx2"/>
                </a:solidFill>
              </a:rPr>
              <a:t>Effective Stage Intervention Tools</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p:txBody>
          <a:bodyPr>
            <a:normAutofit/>
          </a:bodyPr>
          <a:lstStyle/>
          <a:p>
            <a:pPr algn="ctr"/>
            <a:r>
              <a:rPr lang="en-US" sz="3600"/>
              <a:t>Session 8</a:t>
            </a:r>
          </a:p>
        </p:txBody>
      </p:sp>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60029" y="1220374"/>
            <a:ext cx="7485853" cy="918754"/>
          </a:xfrm>
        </p:spPr>
        <p:txBody>
          <a:bodyPr vert="horz" lIns="91440" tIns="45720" rIns="91440" bIns="45720" rtlCol="0" anchor="t">
            <a:normAutofit/>
          </a:bodyPr>
          <a:lstStyle/>
          <a:p>
            <a:pPr algn="l"/>
            <a:r>
              <a:rPr lang="en-US" sz="3600" u="sng">
                <a:solidFill>
                  <a:schemeClr val="tx2"/>
                </a:solidFill>
              </a:rPr>
              <a:t>Tool 3 – Change Plan Worksheet</a:t>
            </a:r>
            <a:endParaRPr lang="en-US" sz="36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1267264" y="2832029"/>
            <a:ext cx="7976944" cy="1607449"/>
          </a:xfrm>
          <a:prstGeom prst="rect">
            <a:avLst/>
          </a:prstGeom>
        </p:spPr>
        <p:txBody>
          <a:bodyPr vert="horz" lIns="91440" tIns="45720" rIns="91440" bIns="45720" rtlCol="0">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spcBef>
                <a:spcPts val="1000"/>
              </a:spcBef>
              <a:buClr>
                <a:schemeClr val="accent1"/>
              </a:buClr>
              <a:buSzPct val="80000"/>
            </a:pPr>
            <a:r>
              <a:rPr lang="en-US" sz="2800">
                <a:solidFill>
                  <a:schemeClr val="tx1">
                    <a:lumMod val="75000"/>
                    <a:lumOff val="25000"/>
                  </a:schemeClr>
                </a:solidFill>
                <a:latin typeface="+mn-lt"/>
                <a:ea typeface="+mn-ea"/>
                <a:cs typeface="+mn-cs"/>
              </a:rPr>
              <a:t>This worksheet is used to help a peer who is in the preparation/action/change is possible stage create a plan to initiate change.</a:t>
            </a:r>
          </a:p>
        </p:txBody>
      </p:sp>
      <p:sp>
        <p:nvSpPr>
          <p:cNvPr id="23" name="TextBox 22">
            <a:extLst>
              <a:ext uri="{FF2B5EF4-FFF2-40B4-BE49-F238E27FC236}">
                <a16:creationId xmlns:a16="http://schemas.microsoft.com/office/drawing/2014/main" id="{D76B7957-7A42-A142-8DB4-06F9CA1CD74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pic>
        <p:nvPicPr>
          <p:cNvPr id="24" name="Picture 23">
            <a:extLst>
              <a:ext uri="{FF2B5EF4-FFF2-40B4-BE49-F238E27FC236}">
                <a16:creationId xmlns:a16="http://schemas.microsoft.com/office/drawing/2014/main" id="{15506A83-3440-C347-936D-0CC52B1FCC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03669">
            <a:off x="7628658" y="4201145"/>
            <a:ext cx="1423210" cy="1150108"/>
          </a:xfrm>
          <a:prstGeom prst="rect">
            <a:avLst/>
          </a:prstGeom>
        </p:spPr>
      </p:pic>
      <p:pic>
        <p:nvPicPr>
          <p:cNvPr id="25" name="Picture 24">
            <a:extLst>
              <a:ext uri="{FF2B5EF4-FFF2-40B4-BE49-F238E27FC236}">
                <a16:creationId xmlns:a16="http://schemas.microsoft.com/office/drawing/2014/main" id="{4EE471D3-7473-714C-8F8F-0D7FC305BE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9806015">
            <a:off x="971082" y="4138278"/>
            <a:ext cx="1287366" cy="1572059"/>
          </a:xfrm>
          <a:prstGeom prst="rect">
            <a:avLst/>
          </a:prstGeom>
        </p:spPr>
      </p:pic>
      <p:pic>
        <p:nvPicPr>
          <p:cNvPr id="26" name="Picture 25">
            <a:extLst>
              <a:ext uri="{FF2B5EF4-FFF2-40B4-BE49-F238E27FC236}">
                <a16:creationId xmlns:a16="http://schemas.microsoft.com/office/drawing/2014/main" id="{5AA6CA76-C55F-CC47-883F-5CFE38DEAD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66483" y="4411134"/>
            <a:ext cx="1867947" cy="2004549"/>
          </a:xfrm>
          <a:prstGeom prst="rect">
            <a:avLst/>
          </a:prstGeom>
        </p:spPr>
      </p:pic>
    </p:spTree>
    <p:extLst>
      <p:ext uri="{BB962C8B-B14F-4D97-AF65-F5344CB8AC3E}">
        <p14:creationId xmlns:p14="http://schemas.microsoft.com/office/powerpoint/2010/main" val="2855041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9017C0-63C5-4B4F-83DB-A9C386AEFB73}"/>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6" name="Title 1">
            <a:extLst>
              <a:ext uri="{FF2B5EF4-FFF2-40B4-BE49-F238E27FC236}">
                <a16:creationId xmlns:a16="http://schemas.microsoft.com/office/drawing/2014/main" id="{1CF13F62-626B-3C43-B1EA-0152F54D7D53}"/>
              </a:ext>
            </a:extLst>
          </p:cNvPr>
          <p:cNvSpPr txBox="1">
            <a:spLocks/>
          </p:cNvSpPr>
          <p:nvPr/>
        </p:nvSpPr>
        <p:spPr>
          <a:xfrm>
            <a:off x="1255594" y="505531"/>
            <a:ext cx="4490113" cy="40011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Arial" panose="020B0604020202020204" pitchFamily="34" charset="0"/>
              <a:buChar char="•"/>
            </a:pPr>
            <a:r>
              <a:rPr lang="en-US" sz="1800" u="sng">
                <a:solidFill>
                  <a:schemeClr val="tx2"/>
                </a:solidFill>
              </a:rPr>
              <a:t>Tool 3 – Change Plan Worksheet (1/2)</a:t>
            </a:r>
            <a:endParaRPr lang="en-US" sz="1800">
              <a:solidFill>
                <a:schemeClr val="tx2"/>
              </a:solidFill>
            </a:endParaRPr>
          </a:p>
        </p:txBody>
      </p:sp>
      <p:graphicFrame>
        <p:nvGraphicFramePr>
          <p:cNvPr id="15" name="Object 14">
            <a:extLst>
              <a:ext uri="{FF2B5EF4-FFF2-40B4-BE49-F238E27FC236}">
                <a16:creationId xmlns:a16="http://schemas.microsoft.com/office/drawing/2014/main" id="{FA006DEB-B30D-FF42-8AF9-9F3B615FBB28}"/>
              </a:ext>
            </a:extLst>
          </p:cNvPr>
          <p:cNvGraphicFramePr>
            <a:graphicFrameLocks noChangeAspect="1"/>
          </p:cNvGraphicFramePr>
          <p:nvPr>
            <p:extLst>
              <p:ext uri="{D42A27DB-BD31-4B8C-83A1-F6EECF244321}">
                <p14:modId xmlns:p14="http://schemas.microsoft.com/office/powerpoint/2010/main" val="1779584258"/>
              </p:ext>
            </p:extLst>
          </p:nvPr>
        </p:nvGraphicFramePr>
        <p:xfrm>
          <a:off x="254872" y="1187356"/>
          <a:ext cx="9419214" cy="5165113"/>
        </p:xfrm>
        <a:graphic>
          <a:graphicData uri="http://schemas.openxmlformats.org/presentationml/2006/ole">
            <mc:AlternateContent xmlns:mc="http://schemas.openxmlformats.org/markup-compatibility/2006">
              <mc:Choice xmlns:v="urn:schemas-microsoft-com:vml" Requires="v">
                <p:oleObj name="Document" r:id="rId3" imgW="8229600" imgH="4445000" progId="Word.Document.12">
                  <p:embed/>
                </p:oleObj>
              </mc:Choice>
              <mc:Fallback>
                <p:oleObj name="Document" r:id="rId3" imgW="8229600" imgH="4445000" progId="Word.Document.12">
                  <p:embed/>
                  <p:pic>
                    <p:nvPicPr>
                      <p:cNvPr id="15" name="Object 14">
                        <a:extLst>
                          <a:ext uri="{FF2B5EF4-FFF2-40B4-BE49-F238E27FC236}">
                            <a16:creationId xmlns:a16="http://schemas.microsoft.com/office/drawing/2014/main" id="{FA006DEB-B30D-FF42-8AF9-9F3B615FBB28}"/>
                          </a:ext>
                        </a:extLst>
                      </p:cNvPr>
                      <p:cNvPicPr/>
                      <p:nvPr/>
                    </p:nvPicPr>
                    <p:blipFill>
                      <a:blip r:embed="rId4"/>
                      <a:stretch>
                        <a:fillRect/>
                      </a:stretch>
                    </p:blipFill>
                    <p:spPr>
                      <a:xfrm>
                        <a:off x="254872" y="1187356"/>
                        <a:ext cx="9419214" cy="5165113"/>
                      </a:xfrm>
                      <a:prstGeom prst="rect">
                        <a:avLst/>
                      </a:prstGeom>
                    </p:spPr>
                  </p:pic>
                </p:oleObj>
              </mc:Fallback>
            </mc:AlternateContent>
          </a:graphicData>
        </a:graphic>
      </p:graphicFrame>
    </p:spTree>
    <p:extLst>
      <p:ext uri="{BB962C8B-B14F-4D97-AF65-F5344CB8AC3E}">
        <p14:creationId xmlns:p14="http://schemas.microsoft.com/office/powerpoint/2010/main" val="3134903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9017C0-63C5-4B4F-83DB-A9C386AEFB73}"/>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6" name="Title 1">
            <a:extLst>
              <a:ext uri="{FF2B5EF4-FFF2-40B4-BE49-F238E27FC236}">
                <a16:creationId xmlns:a16="http://schemas.microsoft.com/office/drawing/2014/main" id="{1CF13F62-626B-3C43-B1EA-0152F54D7D53}"/>
              </a:ext>
            </a:extLst>
          </p:cNvPr>
          <p:cNvSpPr txBox="1">
            <a:spLocks/>
          </p:cNvSpPr>
          <p:nvPr/>
        </p:nvSpPr>
        <p:spPr>
          <a:xfrm>
            <a:off x="1255594" y="505531"/>
            <a:ext cx="4490113" cy="40011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Arial" panose="020B0604020202020204" pitchFamily="34" charset="0"/>
              <a:buChar char="•"/>
            </a:pPr>
            <a:r>
              <a:rPr lang="en-US" sz="1800" u="sng">
                <a:solidFill>
                  <a:schemeClr val="tx2"/>
                </a:solidFill>
              </a:rPr>
              <a:t>Tool 3 – Change Plan Worksheet (2/2)</a:t>
            </a:r>
            <a:endParaRPr lang="en-US" sz="1800">
              <a:solidFill>
                <a:schemeClr val="tx2"/>
              </a:solidFill>
            </a:endParaRPr>
          </a:p>
        </p:txBody>
      </p:sp>
      <p:graphicFrame>
        <p:nvGraphicFramePr>
          <p:cNvPr id="2" name="Object 1">
            <a:extLst>
              <a:ext uri="{FF2B5EF4-FFF2-40B4-BE49-F238E27FC236}">
                <a16:creationId xmlns:a16="http://schemas.microsoft.com/office/drawing/2014/main" id="{D7422C6B-A44D-ED44-93EF-47FAF2014121}"/>
              </a:ext>
            </a:extLst>
          </p:cNvPr>
          <p:cNvGraphicFramePr>
            <a:graphicFrameLocks noChangeAspect="1"/>
          </p:cNvGraphicFramePr>
          <p:nvPr>
            <p:extLst>
              <p:ext uri="{D42A27DB-BD31-4B8C-83A1-F6EECF244321}">
                <p14:modId xmlns:p14="http://schemas.microsoft.com/office/powerpoint/2010/main" val="2254487761"/>
              </p:ext>
            </p:extLst>
          </p:nvPr>
        </p:nvGraphicFramePr>
        <p:xfrm>
          <a:off x="258099" y="1283809"/>
          <a:ext cx="9550400" cy="5084763"/>
        </p:xfrm>
        <a:graphic>
          <a:graphicData uri="http://schemas.openxmlformats.org/presentationml/2006/ole">
            <mc:AlternateContent xmlns:mc="http://schemas.openxmlformats.org/markup-compatibility/2006">
              <mc:Choice xmlns:v="urn:schemas-microsoft-com:vml" Requires="v">
                <p:oleObj name="Document" r:id="rId3" imgW="8229600" imgH="4381500" progId="Word.Document.12">
                  <p:embed/>
                </p:oleObj>
              </mc:Choice>
              <mc:Fallback>
                <p:oleObj name="Document" r:id="rId3" imgW="8229600" imgH="4381500" progId="Word.Document.12">
                  <p:embed/>
                  <p:pic>
                    <p:nvPicPr>
                      <p:cNvPr id="2" name="Object 1">
                        <a:extLst>
                          <a:ext uri="{FF2B5EF4-FFF2-40B4-BE49-F238E27FC236}">
                            <a16:creationId xmlns:a16="http://schemas.microsoft.com/office/drawing/2014/main" id="{D7422C6B-A44D-ED44-93EF-47FAF2014121}"/>
                          </a:ext>
                        </a:extLst>
                      </p:cNvPr>
                      <p:cNvPicPr/>
                      <p:nvPr/>
                    </p:nvPicPr>
                    <p:blipFill>
                      <a:blip r:embed="rId4"/>
                      <a:stretch>
                        <a:fillRect/>
                      </a:stretch>
                    </p:blipFill>
                    <p:spPr>
                      <a:xfrm>
                        <a:off x="258099" y="1283809"/>
                        <a:ext cx="9550400" cy="5084763"/>
                      </a:xfrm>
                      <a:prstGeom prst="rect">
                        <a:avLst/>
                      </a:prstGeom>
                    </p:spPr>
                  </p:pic>
                </p:oleObj>
              </mc:Fallback>
            </mc:AlternateContent>
          </a:graphicData>
        </a:graphic>
      </p:graphicFrame>
    </p:spTree>
    <p:extLst>
      <p:ext uri="{BB962C8B-B14F-4D97-AF65-F5344CB8AC3E}">
        <p14:creationId xmlns:p14="http://schemas.microsoft.com/office/powerpoint/2010/main" val="41611941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17A0492-6218-1D41-889A-C8EDF41AB61A}"/>
              </a:ext>
            </a:extLst>
          </p:cNvPr>
          <p:cNvSpPr/>
          <p:nvPr/>
        </p:nvSpPr>
        <p:spPr>
          <a:xfrm>
            <a:off x="677334" y="2160591"/>
            <a:ext cx="5948934" cy="1815882"/>
          </a:xfrm>
          <a:prstGeom prst="rect">
            <a:avLst/>
          </a:prstGeom>
        </p:spPr>
        <p:txBody>
          <a:bodyPr vert="horz" wrap="square" lIns="91440" tIns="45720" rIns="91440" bIns="45720" rtlCol="0">
            <a:spAutoFit/>
          </a:bodyPr>
          <a:lstStyle/>
          <a:p>
            <a:pPr>
              <a:spcBef>
                <a:spcPts val="1000"/>
              </a:spcBef>
              <a:buClr>
                <a:schemeClr val="accent1"/>
              </a:buClr>
              <a:buSzPct val="80000"/>
            </a:pPr>
            <a:r>
              <a:rPr lang="en-US" sz="2800">
                <a:solidFill>
                  <a:schemeClr val="tx1">
                    <a:lumMod val="75000"/>
                    <a:lumOff val="25000"/>
                  </a:schemeClr>
                </a:solidFill>
              </a:rPr>
              <a:t>Consider a change you are thinking about making in your life. Work with a partner to use the decisional balance tool to discuss that change.</a:t>
            </a:r>
          </a:p>
        </p:txBody>
      </p:sp>
      <p:pic>
        <p:nvPicPr>
          <p:cNvPr id="8" name="Picture 7">
            <a:extLst>
              <a:ext uri="{FF2B5EF4-FFF2-40B4-BE49-F238E27FC236}">
                <a16:creationId xmlns:a16="http://schemas.microsoft.com/office/drawing/2014/main" id="{E7F9C5D6-9E31-7A44-84E4-76BD4DB5D8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26060" y="2685094"/>
            <a:ext cx="3145536" cy="3337438"/>
          </a:xfrm>
          <a:prstGeom prst="rect">
            <a:avLst/>
          </a:prstGeom>
        </p:spPr>
      </p:pic>
      <p:sp>
        <p:nvSpPr>
          <p:cNvPr id="7" name="TextBox 6">
            <a:extLst>
              <a:ext uri="{FF2B5EF4-FFF2-40B4-BE49-F238E27FC236}">
                <a16:creationId xmlns:a16="http://schemas.microsoft.com/office/drawing/2014/main" id="{C5C0416C-C8D8-DE4E-8A24-06138C067D0A}"/>
              </a:ext>
            </a:extLst>
          </p:cNvPr>
          <p:cNvSpPr txBox="1"/>
          <p:nvPr/>
        </p:nvSpPr>
        <p:spPr>
          <a:xfrm>
            <a:off x="3903260" y="914400"/>
            <a:ext cx="1593706" cy="584775"/>
          </a:xfrm>
          <a:prstGeom prst="rect">
            <a:avLst/>
          </a:prstGeom>
          <a:noFill/>
        </p:spPr>
        <p:txBody>
          <a:bodyPr wrap="none" rtlCol="0">
            <a:spAutoFit/>
          </a:bodyPr>
          <a:lstStyle/>
          <a:p>
            <a:pPr>
              <a:spcAft>
                <a:spcPts val="600"/>
              </a:spcAft>
            </a:pPr>
            <a:r>
              <a:rPr lang="en-US" sz="3200" u="sng"/>
              <a:t>Activity</a:t>
            </a:r>
          </a:p>
        </p:txBody>
      </p:sp>
      <p:sp>
        <p:nvSpPr>
          <p:cNvPr id="9" name="TextBox 8">
            <a:extLst>
              <a:ext uri="{FF2B5EF4-FFF2-40B4-BE49-F238E27FC236}">
                <a16:creationId xmlns:a16="http://schemas.microsoft.com/office/drawing/2014/main" id="{78C46757-8ADC-3B47-B3C5-C635D139B3B3}"/>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Tree>
    <p:extLst>
      <p:ext uri="{BB962C8B-B14F-4D97-AF65-F5344CB8AC3E}">
        <p14:creationId xmlns:p14="http://schemas.microsoft.com/office/powerpoint/2010/main" val="3718981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5B2302-7CB6-BA4E-9F60-4F8FC79288A9}"/>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graphicFrame>
        <p:nvGraphicFramePr>
          <p:cNvPr id="11" name="Object 10">
            <a:extLst>
              <a:ext uri="{FF2B5EF4-FFF2-40B4-BE49-F238E27FC236}">
                <a16:creationId xmlns:a16="http://schemas.microsoft.com/office/drawing/2014/main" id="{D24129D4-F5CF-CE49-941E-9A9CCD446BA4}"/>
              </a:ext>
            </a:extLst>
          </p:cNvPr>
          <p:cNvGraphicFramePr>
            <a:graphicFrameLocks noChangeAspect="1"/>
          </p:cNvGraphicFramePr>
          <p:nvPr>
            <p:extLst>
              <p:ext uri="{D42A27DB-BD31-4B8C-83A1-F6EECF244321}">
                <p14:modId xmlns:p14="http://schemas.microsoft.com/office/powerpoint/2010/main" val="3834693947"/>
              </p:ext>
            </p:extLst>
          </p:nvPr>
        </p:nvGraphicFramePr>
        <p:xfrm>
          <a:off x="315794" y="1140618"/>
          <a:ext cx="8839200" cy="4576763"/>
        </p:xfrm>
        <a:graphic>
          <a:graphicData uri="http://schemas.openxmlformats.org/presentationml/2006/ole">
            <mc:AlternateContent xmlns:mc="http://schemas.openxmlformats.org/markup-compatibility/2006">
              <mc:Choice xmlns:v="urn:schemas-microsoft-com:vml" Requires="v">
                <p:oleObj name="Document" r:id="rId3" imgW="8559800" imgH="4432300" progId="Word.Document.12">
                  <p:embed/>
                </p:oleObj>
              </mc:Choice>
              <mc:Fallback>
                <p:oleObj name="Document" r:id="rId3" imgW="8559800" imgH="4432300" progId="Word.Document.12">
                  <p:embed/>
                  <p:pic>
                    <p:nvPicPr>
                      <p:cNvPr id="11" name="Object 10">
                        <a:extLst>
                          <a:ext uri="{FF2B5EF4-FFF2-40B4-BE49-F238E27FC236}">
                            <a16:creationId xmlns:a16="http://schemas.microsoft.com/office/drawing/2014/main" id="{D24129D4-F5CF-CE49-941E-9A9CCD446BA4}"/>
                          </a:ext>
                        </a:extLst>
                      </p:cNvPr>
                      <p:cNvPicPr/>
                      <p:nvPr/>
                    </p:nvPicPr>
                    <p:blipFill>
                      <a:blip r:embed="rId4"/>
                      <a:stretch>
                        <a:fillRect/>
                      </a:stretch>
                    </p:blipFill>
                    <p:spPr>
                      <a:xfrm>
                        <a:off x="315794" y="1140618"/>
                        <a:ext cx="8839200" cy="4576763"/>
                      </a:xfrm>
                      <a:prstGeom prst="rect">
                        <a:avLst/>
                      </a:prstGeom>
                    </p:spPr>
                  </p:pic>
                </p:oleObj>
              </mc:Fallback>
            </mc:AlternateContent>
          </a:graphicData>
        </a:graphic>
      </p:graphicFrame>
    </p:spTree>
    <p:extLst>
      <p:ext uri="{BB962C8B-B14F-4D97-AF65-F5344CB8AC3E}">
        <p14:creationId xmlns:p14="http://schemas.microsoft.com/office/powerpoint/2010/main" val="5885581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937260" y="717871"/>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756378" y="3279054"/>
            <a:ext cx="9076266"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27050" indent="-527050" algn="l"/>
            <a:r>
              <a:rPr lang="en-US" sz="2400">
                <a:solidFill>
                  <a:schemeClr val="tx2"/>
                </a:solidFill>
              </a:rPr>
              <a:t>2. When using the Readiness Ruler tool, does the peer’s initial response matter?</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095621" y="4136667"/>
            <a:ext cx="8397779" cy="1015663"/>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200">
                <a:solidFill>
                  <a:schemeClr val="tx2"/>
                </a:solidFill>
              </a:rPr>
              <a:t>The number the peer responds with doesn't matter, a peer specialist uses whatever response the peer gives to initiate a conversation.</a:t>
            </a: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756378" y="1699958"/>
            <a:ext cx="9076266"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4813" indent="-404813" algn="l"/>
            <a:r>
              <a:rPr lang="en-US" sz="2400">
                <a:solidFill>
                  <a:schemeClr val="tx2"/>
                </a:solidFill>
              </a:rPr>
              <a:t>1. When using the Decisional Balance tool, which of the 4 boxes would you complete last with the peer?</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245748" y="2557571"/>
            <a:ext cx="8247652" cy="338554"/>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200">
                <a:solidFill>
                  <a:schemeClr val="tx2"/>
                </a:solidFill>
              </a:rPr>
              <a:t>The pros of making a change.</a:t>
            </a:r>
          </a:p>
        </p:txBody>
      </p:sp>
      <p:sp>
        <p:nvSpPr>
          <p:cNvPr id="11" name="TextBox 10">
            <a:extLst>
              <a:ext uri="{FF2B5EF4-FFF2-40B4-BE49-F238E27FC236}">
                <a16:creationId xmlns:a16="http://schemas.microsoft.com/office/drawing/2014/main" id="{C1CC73EB-6593-034C-A523-AB413BC77417}"/>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17" name="Title 1">
            <a:extLst>
              <a:ext uri="{FF2B5EF4-FFF2-40B4-BE49-F238E27FC236}">
                <a16:creationId xmlns:a16="http://schemas.microsoft.com/office/drawing/2014/main" id="{2D62A65C-6BC1-2445-8E17-172D2FBB7AE5}"/>
              </a:ext>
            </a:extLst>
          </p:cNvPr>
          <p:cNvSpPr txBox="1">
            <a:spLocks/>
          </p:cNvSpPr>
          <p:nvPr/>
        </p:nvSpPr>
        <p:spPr>
          <a:xfrm>
            <a:off x="756378" y="5482571"/>
            <a:ext cx="9076266" cy="36933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27050" indent="-527050" algn="l"/>
            <a:r>
              <a:rPr lang="en-US" sz="2400">
                <a:solidFill>
                  <a:schemeClr val="tx2"/>
                </a:solidFill>
              </a:rPr>
              <a:t>3. The change plan worksheet is most effective in which stage?</a:t>
            </a:r>
          </a:p>
        </p:txBody>
      </p:sp>
      <p:sp>
        <p:nvSpPr>
          <p:cNvPr id="18" name="Title 1">
            <a:extLst>
              <a:ext uri="{FF2B5EF4-FFF2-40B4-BE49-F238E27FC236}">
                <a16:creationId xmlns:a16="http://schemas.microsoft.com/office/drawing/2014/main" id="{DF2B600C-AA71-454B-9580-C0B9E1B8D338}"/>
              </a:ext>
            </a:extLst>
          </p:cNvPr>
          <p:cNvSpPr txBox="1">
            <a:spLocks/>
          </p:cNvSpPr>
          <p:nvPr/>
        </p:nvSpPr>
        <p:spPr>
          <a:xfrm>
            <a:off x="1095621" y="5970852"/>
            <a:ext cx="8397779" cy="338554"/>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200">
                <a:solidFill>
                  <a:schemeClr val="tx2"/>
                </a:solidFill>
              </a:rPr>
              <a:t>Determination, action, or change is possible</a:t>
            </a:r>
          </a:p>
        </p:txBody>
      </p:sp>
    </p:spTree>
    <p:extLst>
      <p:ext uri="{BB962C8B-B14F-4D97-AF65-F5344CB8AC3E}">
        <p14:creationId xmlns:p14="http://schemas.microsoft.com/office/powerpoint/2010/main" val="245037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5" grpId="0"/>
      <p:bldP spid="14"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299466" y="2662138"/>
            <a:ext cx="5181832" cy="1198645"/>
          </a:xfrm>
        </p:spPr>
        <p:txBody>
          <a:bodyPr lIns="0" tIns="0" rIns="0" bIns="0">
            <a:normAutofit/>
          </a:bodyPr>
          <a:lstStyle/>
          <a:p>
            <a:pPr algn="ctr">
              <a:lnSpc>
                <a:spcPct val="90000"/>
              </a:lnSpc>
            </a:pPr>
            <a:r>
              <a:rPr lang="en-US" sz="2400">
                <a:solidFill>
                  <a:schemeClr val="tx2"/>
                </a:solidFill>
              </a:rPr>
              <a:t>Each stage of change has a primary task and peers can help people achieve those tasks.</a:t>
            </a:r>
          </a:p>
        </p:txBody>
      </p:sp>
      <p:sp>
        <p:nvSpPr>
          <p:cNvPr id="4" name="TextBox 3">
            <a:extLst>
              <a:ext uri="{FF2B5EF4-FFF2-40B4-BE49-F238E27FC236}">
                <a16:creationId xmlns:a16="http://schemas.microsoft.com/office/drawing/2014/main" id="{9A750F08-E196-C948-8A37-2B2B68B0C0DD}"/>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pic>
        <p:nvPicPr>
          <p:cNvPr id="5" name="Picture 4">
            <a:extLst>
              <a:ext uri="{FF2B5EF4-FFF2-40B4-BE49-F238E27FC236}">
                <a16:creationId xmlns:a16="http://schemas.microsoft.com/office/drawing/2014/main" id="{5BB486DF-DD38-974E-9BE9-8EA77927BB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4768" y="870549"/>
            <a:ext cx="1371600" cy="1314623"/>
          </a:xfrm>
          <a:prstGeom prst="rect">
            <a:avLst/>
          </a:prstGeom>
        </p:spPr>
      </p:pic>
      <p:pic>
        <p:nvPicPr>
          <p:cNvPr id="6" name="Picture 5">
            <a:extLst>
              <a:ext uri="{FF2B5EF4-FFF2-40B4-BE49-F238E27FC236}">
                <a16:creationId xmlns:a16="http://schemas.microsoft.com/office/drawing/2014/main" id="{B6C54C97-BAA1-D24F-8483-7CB4DA994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66460" y="930734"/>
            <a:ext cx="1371600" cy="1194252"/>
          </a:xfrm>
          <a:prstGeom prst="rect">
            <a:avLst/>
          </a:prstGeom>
        </p:spPr>
      </p:pic>
      <p:pic>
        <p:nvPicPr>
          <p:cNvPr id="7" name="Picture 6">
            <a:extLst>
              <a:ext uri="{FF2B5EF4-FFF2-40B4-BE49-F238E27FC236}">
                <a16:creationId xmlns:a16="http://schemas.microsoft.com/office/drawing/2014/main" id="{B9F31721-EA73-F841-878A-F7BF5A790C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927632">
            <a:off x="8100632" y="3023323"/>
            <a:ext cx="1371600" cy="1674920"/>
          </a:xfrm>
          <a:prstGeom prst="rect">
            <a:avLst/>
          </a:prstGeom>
        </p:spPr>
      </p:pic>
      <p:pic>
        <p:nvPicPr>
          <p:cNvPr id="8" name="Picture 7">
            <a:extLst>
              <a:ext uri="{FF2B5EF4-FFF2-40B4-BE49-F238E27FC236}">
                <a16:creationId xmlns:a16="http://schemas.microsoft.com/office/drawing/2014/main" id="{9598014C-3853-7C48-BA91-02F5403456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04582" y="4698243"/>
            <a:ext cx="1371600" cy="1471904"/>
          </a:xfrm>
          <a:prstGeom prst="rect">
            <a:avLst/>
          </a:prstGeom>
        </p:spPr>
      </p:pic>
      <p:pic>
        <p:nvPicPr>
          <p:cNvPr id="9" name="Picture 8">
            <a:extLst>
              <a:ext uri="{FF2B5EF4-FFF2-40B4-BE49-F238E27FC236}">
                <a16:creationId xmlns:a16="http://schemas.microsoft.com/office/drawing/2014/main" id="{1D79D860-EFAA-D247-853E-28367F3C68D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0678985">
            <a:off x="696972" y="3816383"/>
            <a:ext cx="1371600" cy="1763720"/>
          </a:xfrm>
          <a:prstGeom prst="rect">
            <a:avLst/>
          </a:prstGeom>
        </p:spPr>
      </p:pic>
    </p:spTree>
    <p:extLst>
      <p:ext uri="{BB962C8B-B14F-4D97-AF65-F5344CB8AC3E}">
        <p14:creationId xmlns:p14="http://schemas.microsoft.com/office/powerpoint/2010/main" val="1643818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774422" y="812424"/>
            <a:ext cx="8684125" cy="1096648"/>
          </a:xfrm>
        </p:spPr>
        <p:txBody>
          <a:bodyPr lIns="0" tIns="0" rIns="0" bIns="0">
            <a:normAutofit/>
          </a:bodyPr>
          <a:lstStyle/>
          <a:p>
            <a:pPr algn="ctr">
              <a:lnSpc>
                <a:spcPct val="90000"/>
              </a:lnSpc>
            </a:pPr>
            <a:r>
              <a:rPr lang="en-US" sz="2400">
                <a:solidFill>
                  <a:schemeClr val="tx2"/>
                </a:solidFill>
              </a:rPr>
              <a:t>This session teaches the tools peer specialists can use to help peers move through the stages of change to achieve their goals</a:t>
            </a:r>
          </a:p>
        </p:txBody>
      </p:sp>
      <p:sp>
        <p:nvSpPr>
          <p:cNvPr id="7" name="TextBox 6">
            <a:extLst>
              <a:ext uri="{FF2B5EF4-FFF2-40B4-BE49-F238E27FC236}">
                <a16:creationId xmlns:a16="http://schemas.microsoft.com/office/drawing/2014/main" id="{1961D692-4527-5C49-95C8-C35C6CD2C4A1}"/>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grpSp>
        <p:nvGrpSpPr>
          <p:cNvPr id="9" name="Group 8">
            <a:extLst>
              <a:ext uri="{FF2B5EF4-FFF2-40B4-BE49-F238E27FC236}">
                <a16:creationId xmlns:a16="http://schemas.microsoft.com/office/drawing/2014/main" id="{E96BB8FA-2B22-7943-9671-0D168166767E}"/>
              </a:ext>
            </a:extLst>
          </p:cNvPr>
          <p:cNvGrpSpPr/>
          <p:nvPr/>
        </p:nvGrpSpPr>
        <p:grpSpPr>
          <a:xfrm>
            <a:off x="937260" y="2517732"/>
            <a:ext cx="8298015" cy="2992046"/>
            <a:chOff x="257262" y="2125272"/>
            <a:chExt cx="9467676" cy="3635026"/>
          </a:xfrm>
        </p:grpSpPr>
        <p:pic>
          <p:nvPicPr>
            <p:cNvPr id="5" name="Picture 4">
              <a:extLst>
                <a:ext uri="{FF2B5EF4-FFF2-40B4-BE49-F238E27FC236}">
                  <a16:creationId xmlns:a16="http://schemas.microsoft.com/office/drawing/2014/main" id="{C966615E-0E92-6544-8165-DB404216068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7262" y="4845898"/>
              <a:ext cx="2209800" cy="914400"/>
            </a:xfrm>
            <a:prstGeom prst="rect">
              <a:avLst/>
            </a:prstGeom>
          </p:spPr>
        </p:pic>
        <p:pic>
          <p:nvPicPr>
            <p:cNvPr id="4" name="Picture 3">
              <a:extLst>
                <a:ext uri="{FF2B5EF4-FFF2-40B4-BE49-F238E27FC236}">
                  <a16:creationId xmlns:a16="http://schemas.microsoft.com/office/drawing/2014/main" id="{D2438617-1D20-ED45-9050-B9DF0D9F94D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2" b="-2"/>
            <a:stretch/>
          </p:blipFill>
          <p:spPr>
            <a:xfrm>
              <a:off x="1436905" y="2125273"/>
              <a:ext cx="8288033" cy="3635025"/>
            </a:xfrm>
            <a:prstGeom prst="rect">
              <a:avLst/>
            </a:prstGeom>
          </p:spPr>
        </p:pic>
        <p:pic>
          <p:nvPicPr>
            <p:cNvPr id="8" name="Picture 7">
              <a:extLst>
                <a:ext uri="{FF2B5EF4-FFF2-40B4-BE49-F238E27FC236}">
                  <a16:creationId xmlns:a16="http://schemas.microsoft.com/office/drawing/2014/main" id="{3DA994CE-7C88-5F49-B999-475B36A02C9F}"/>
                </a:ext>
              </a:extLst>
            </p:cNvPr>
            <p:cNvPicPr>
              <a:picLocks noChangeAspect="1"/>
            </p:cNvPicPr>
            <p:nvPr/>
          </p:nvPicPr>
          <p:blipFill>
            <a:blip r:embed="rId5"/>
            <a:stretch>
              <a:fillRect/>
            </a:stretch>
          </p:blipFill>
          <p:spPr>
            <a:xfrm>
              <a:off x="257262" y="2125272"/>
              <a:ext cx="1179643" cy="2720625"/>
            </a:xfrm>
            <a:prstGeom prst="rect">
              <a:avLst/>
            </a:prstGeom>
          </p:spPr>
        </p:pic>
      </p:grpSp>
    </p:spTree>
    <p:extLst>
      <p:ext uri="{BB962C8B-B14F-4D97-AF65-F5344CB8AC3E}">
        <p14:creationId xmlns:p14="http://schemas.microsoft.com/office/powerpoint/2010/main" val="1649847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BCAEEEBD-779B-4609-A737-4BEFD64744B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6" name="Straight Connector 45">
              <a:extLst>
                <a:ext uri="{FF2B5EF4-FFF2-40B4-BE49-F238E27FC236}">
                  <a16:creationId xmlns:a16="http://schemas.microsoft.com/office/drawing/2014/main" id="{9F865128-9162-4A93-BA38-3EDA100D050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97FAD7EB-2975-48FE-9C11-06D44B0DB02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48" name="Rectangle 23">
              <a:extLst>
                <a:ext uri="{FF2B5EF4-FFF2-40B4-BE49-F238E27FC236}">
                  <a16:creationId xmlns:a16="http://schemas.microsoft.com/office/drawing/2014/main" id="{8F958341-3D13-40CF-B851-BBFE57BD4E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5">
              <a:extLst>
                <a:ext uri="{FF2B5EF4-FFF2-40B4-BE49-F238E27FC236}">
                  <a16:creationId xmlns:a16="http://schemas.microsoft.com/office/drawing/2014/main" id="{E52E91BF-6028-4758-83D2-479E08BC69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Isosceles Triangle 49">
              <a:extLst>
                <a:ext uri="{FF2B5EF4-FFF2-40B4-BE49-F238E27FC236}">
                  <a16:creationId xmlns:a16="http://schemas.microsoft.com/office/drawing/2014/main" id="{BB6FFE21-EADD-48B3-B3A3-7D6CEBD0A0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7">
              <a:extLst>
                <a:ext uri="{FF2B5EF4-FFF2-40B4-BE49-F238E27FC236}">
                  <a16:creationId xmlns:a16="http://schemas.microsoft.com/office/drawing/2014/main" id="{1DC66C91-0E5F-44BB-A970-EBE30BD37F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8">
              <a:extLst>
                <a:ext uri="{FF2B5EF4-FFF2-40B4-BE49-F238E27FC236}">
                  <a16:creationId xmlns:a16="http://schemas.microsoft.com/office/drawing/2014/main" id="{B94AAD67-2A87-45F4-89D1-050773C994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Rectangle 29">
              <a:extLst>
                <a:ext uri="{FF2B5EF4-FFF2-40B4-BE49-F238E27FC236}">
                  <a16:creationId xmlns:a16="http://schemas.microsoft.com/office/drawing/2014/main" id="{7051A6E4-D760-437F-8BB3-F99D4A20F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Isosceles Triangle 53">
              <a:extLst>
                <a:ext uri="{FF2B5EF4-FFF2-40B4-BE49-F238E27FC236}">
                  <a16:creationId xmlns:a16="http://schemas.microsoft.com/office/drawing/2014/main" id="{2A6C2BC1-D612-48ED-923C-0F0024DB06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55" name="Isosceles Triangle 54">
              <a:extLst>
                <a:ext uri="{FF2B5EF4-FFF2-40B4-BE49-F238E27FC236}">
                  <a16:creationId xmlns:a16="http://schemas.microsoft.com/office/drawing/2014/main" id="{3EC7FFC4-633F-4F2A-AB36-3D953B16B6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531359" y="1160886"/>
            <a:ext cx="6424439" cy="551286"/>
          </a:xfrm>
        </p:spPr>
        <p:txBody>
          <a:bodyPr vert="horz" lIns="91440" tIns="45720" rIns="91440" bIns="45720" rtlCol="0" anchor="t">
            <a:normAutofit/>
          </a:bodyPr>
          <a:lstStyle/>
          <a:p>
            <a:pPr algn="ctr"/>
            <a:r>
              <a:rPr lang="en-US" sz="2800" u="sng">
                <a:solidFill>
                  <a:schemeClr val="tx2"/>
                </a:solidFill>
              </a:rPr>
              <a:t>Tool 1 – Decisional Balance Worksheet</a:t>
            </a:r>
            <a:endParaRPr lang="en-US" sz="2800">
              <a:solidFill>
                <a:schemeClr val="tx2"/>
              </a:solidFill>
            </a:endParaRPr>
          </a:p>
        </p:txBody>
      </p:sp>
      <p:pic>
        <p:nvPicPr>
          <p:cNvPr id="24" name="Picture 23">
            <a:extLst>
              <a:ext uri="{FF2B5EF4-FFF2-40B4-BE49-F238E27FC236}">
                <a16:creationId xmlns:a16="http://schemas.microsoft.com/office/drawing/2014/main" id="{B870C979-FA68-9046-8C1D-2B41D5E8FC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 y="10"/>
            <a:ext cx="2328794" cy="4236843"/>
          </a:xfrm>
          <a:custGeom>
            <a:avLst/>
            <a:gdLst/>
            <a:ahLst/>
            <a:cxnLst/>
            <a:rect l="l" t="t" r="r" b="b"/>
            <a:pathLst>
              <a:path w="2328814" h="4236853">
                <a:moveTo>
                  <a:pt x="0" y="0"/>
                </a:moveTo>
                <a:lnTo>
                  <a:pt x="1674254" y="0"/>
                </a:lnTo>
                <a:lnTo>
                  <a:pt x="2328814" y="4236853"/>
                </a:lnTo>
                <a:lnTo>
                  <a:pt x="16388" y="4236853"/>
                </a:lnTo>
                <a:lnTo>
                  <a:pt x="0" y="4139983"/>
                </a:lnTo>
                <a:close/>
              </a:path>
            </a:pathLst>
          </a:custGeom>
        </p:spPr>
      </p:pic>
      <p:pic>
        <p:nvPicPr>
          <p:cNvPr id="40" name="Picture 39">
            <a:extLst>
              <a:ext uri="{FF2B5EF4-FFF2-40B4-BE49-F238E27FC236}">
                <a16:creationId xmlns:a16="http://schemas.microsoft.com/office/drawing/2014/main" id="{F875109C-0F8A-724D-A774-49C5CD1D840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6388" y="4236854"/>
            <a:ext cx="2717668" cy="2630875"/>
          </a:xfrm>
          <a:custGeom>
            <a:avLst/>
            <a:gdLst/>
            <a:ahLst/>
            <a:cxnLst/>
            <a:rect l="l" t="t" r="r" b="b"/>
            <a:pathLst>
              <a:path w="2717668" h="2630875">
                <a:moveTo>
                  <a:pt x="0" y="0"/>
                </a:moveTo>
                <a:lnTo>
                  <a:pt x="2312426" y="0"/>
                </a:lnTo>
                <a:lnTo>
                  <a:pt x="2717668" y="2623063"/>
                </a:lnTo>
                <a:lnTo>
                  <a:pt x="2717668" y="2630875"/>
                </a:lnTo>
                <a:lnTo>
                  <a:pt x="445069" y="2630875"/>
                </a:lnTo>
                <a:close/>
              </a:path>
            </a:pathLst>
          </a:custGeom>
        </p:spPr>
      </p:pic>
      <p:sp>
        <p:nvSpPr>
          <p:cNvPr id="57" name="Isosceles Triangle 8">
            <a:extLst>
              <a:ext uri="{FF2B5EF4-FFF2-40B4-BE49-F238E27FC236}">
                <a16:creationId xmlns:a16="http://schemas.microsoft.com/office/drawing/2014/main" id="{F9A894FD-2BD8-409D-B822-B53EFD1136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1"/>
            <a:ext cx="476655"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59" name="Straight Connector 58">
            <a:extLst>
              <a:ext uri="{FF2B5EF4-FFF2-40B4-BE49-F238E27FC236}">
                <a16:creationId xmlns:a16="http://schemas.microsoft.com/office/drawing/2014/main" id="{9791D06E-3190-4CEB-9777-B2AD6A82B4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333" y="4236854"/>
            <a:ext cx="2298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76B8E4A4-42FE-CC49-8029-6DBD338A15AF}"/>
              </a:ext>
            </a:extLst>
          </p:cNvPr>
          <p:cNvSpPr txBox="1">
            <a:spLocks/>
          </p:cNvSpPr>
          <p:nvPr/>
        </p:nvSpPr>
        <p:spPr>
          <a:xfrm>
            <a:off x="2916917" y="2230770"/>
            <a:ext cx="6424439" cy="2817811"/>
          </a:xfrm>
          <a:prstGeom prst="rect">
            <a:avLst/>
          </a:prstGeom>
        </p:spPr>
        <p:txBody>
          <a:bodyPr vert="horz" lIns="91440" tIns="45720" rIns="91440" bIns="45720" rtlCol="0">
            <a:norm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90000"/>
              </a:lnSpc>
              <a:spcBef>
                <a:spcPts val="1000"/>
              </a:spcBef>
              <a:buClr>
                <a:schemeClr val="accent1"/>
              </a:buClr>
              <a:buSzPct val="80000"/>
            </a:pPr>
            <a:r>
              <a:rPr lang="en-US" sz="2800">
                <a:solidFill>
                  <a:schemeClr val="tx1">
                    <a:lumMod val="75000"/>
                    <a:lumOff val="25000"/>
                  </a:schemeClr>
                </a:solidFill>
                <a:latin typeface="+mn-lt"/>
                <a:ea typeface="+mn-ea"/>
                <a:cs typeface="+mn-cs"/>
              </a:rPr>
              <a:t>This worksheet is used to help a peer think through from all sides the concept of a behavior change. This worksheet can be used in various stages but may be most effective in the contemplation/change is possible stage of change.</a:t>
            </a:r>
          </a:p>
        </p:txBody>
      </p:sp>
      <p:sp>
        <p:nvSpPr>
          <p:cNvPr id="23" name="TextBox 22">
            <a:extLst>
              <a:ext uri="{FF2B5EF4-FFF2-40B4-BE49-F238E27FC236}">
                <a16:creationId xmlns:a16="http://schemas.microsoft.com/office/drawing/2014/main" id="{D76B7957-7A42-A142-8DB4-06F9CA1CD74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Tree>
    <p:extLst>
      <p:ext uri="{BB962C8B-B14F-4D97-AF65-F5344CB8AC3E}">
        <p14:creationId xmlns:p14="http://schemas.microsoft.com/office/powerpoint/2010/main" val="2318330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6280969-F024-466D-A1DB-4F848C51DE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63FDD802-E6D8-4979-A1B9-BA705AE4DA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DE509DD-4B76-45F0-8144-02F1D7E1AE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FEAEFD53-0220-48B1-9EA8-3EAE151E8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a16="http://schemas.microsoft.com/office/drawing/2014/main" id="{92E7FABD-916D-4FF9-B5F3-44E53AFD39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826F9772-AEFE-4C6D-82B6-1207069B86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a16="http://schemas.microsoft.com/office/drawing/2014/main" id="{ACFBF3A9-B76A-4B4B-B6D7-CA4651F5C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a16="http://schemas.microsoft.com/office/drawing/2014/main" id="{BF0FAA0A-B682-4A83-BDD8-BCE0AB41C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a16="http://schemas.microsoft.com/office/drawing/2014/main" id="{7874A013-E5E2-4AE1-8E93-029A2B41EB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4355329E-E608-4F7A-B4EF-8FEF07D75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53D9BFDF-B250-44FF-9BD7-C204EFBFC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201003" y="883396"/>
            <a:ext cx="7485853" cy="918754"/>
          </a:xfrm>
        </p:spPr>
        <p:txBody>
          <a:bodyPr vert="horz" lIns="91440" tIns="45720" rIns="91440" bIns="45720" rtlCol="0" anchor="t">
            <a:normAutofit fontScale="90000"/>
          </a:bodyPr>
          <a:lstStyle/>
          <a:p>
            <a:pPr algn="l"/>
            <a:r>
              <a:rPr lang="en-US" sz="3600" u="sng">
                <a:solidFill>
                  <a:schemeClr val="tx2"/>
                </a:solidFill>
              </a:rPr>
              <a:t>Tool 1 – Decisional Balance Worksheet</a:t>
            </a:r>
            <a:endParaRPr lang="en-US" sz="36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968141" y="1826103"/>
            <a:ext cx="8136823" cy="3672800"/>
          </a:xfrm>
          <a:prstGeom prst="rect">
            <a:avLst/>
          </a:prstGeom>
        </p:spPr>
        <p:txBody>
          <a:bodyPr vert="horz" lIns="91440" tIns="45720" rIns="91440" bIns="45720" rtlCol="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spcBef>
                <a:spcPts val="1000"/>
              </a:spcBef>
              <a:buClr>
                <a:schemeClr val="accent1"/>
              </a:buClr>
              <a:buSzPct val="80000"/>
            </a:pPr>
            <a:r>
              <a:rPr lang="en-US" sz="2400">
                <a:solidFill>
                  <a:schemeClr val="tx1">
                    <a:lumMod val="75000"/>
                    <a:lumOff val="25000"/>
                  </a:schemeClr>
                </a:solidFill>
                <a:latin typeface="+mn-lt"/>
                <a:ea typeface="+mn-ea"/>
                <a:cs typeface="+mn-cs"/>
              </a:rPr>
              <a:t>When we think about making changes, most of us don’t really consider all “sides” in a complete way. Instead, we often do what we think  we “should” do, avoid doing things we don’t feel like doing, or just feel confused or overwhelmed and give up thinking about it at all.</a:t>
            </a:r>
          </a:p>
          <a:p>
            <a:pPr algn="ctr">
              <a:lnSpc>
                <a:spcPct val="90000"/>
              </a:lnSpc>
              <a:spcBef>
                <a:spcPts val="1000"/>
              </a:spcBef>
              <a:buClr>
                <a:schemeClr val="accent1"/>
              </a:buClr>
              <a:buSzPct val="80000"/>
            </a:pPr>
            <a:endParaRPr lang="en-US" sz="2400">
              <a:solidFill>
                <a:schemeClr val="tx1">
                  <a:lumMod val="75000"/>
                  <a:lumOff val="25000"/>
                </a:schemeClr>
              </a:solidFill>
              <a:latin typeface="+mn-lt"/>
              <a:ea typeface="+mn-ea"/>
              <a:cs typeface="+mn-cs"/>
            </a:endParaRPr>
          </a:p>
          <a:p>
            <a:pPr algn="ctr">
              <a:lnSpc>
                <a:spcPct val="90000"/>
              </a:lnSpc>
              <a:spcBef>
                <a:spcPts val="1000"/>
              </a:spcBef>
              <a:buClr>
                <a:schemeClr val="accent1"/>
              </a:buClr>
              <a:buSzPct val="80000"/>
            </a:pPr>
            <a:r>
              <a:rPr lang="en-US" sz="2400">
                <a:solidFill>
                  <a:schemeClr val="tx1">
                    <a:lumMod val="75000"/>
                    <a:lumOff val="25000"/>
                  </a:schemeClr>
                </a:solidFill>
                <a:latin typeface="+mn-lt"/>
                <a:ea typeface="+mn-ea"/>
                <a:cs typeface="+mn-cs"/>
              </a:rPr>
              <a:t>Thinking through the pros and cons of both changing and not making a change is one way to help us make sure we have fully considered a possible change. This can help us to “hang on” to our plan in times of stress or temptation.</a:t>
            </a:r>
          </a:p>
        </p:txBody>
      </p:sp>
      <p:sp>
        <p:nvSpPr>
          <p:cNvPr id="23" name="TextBox 22">
            <a:extLst>
              <a:ext uri="{FF2B5EF4-FFF2-40B4-BE49-F238E27FC236}">
                <a16:creationId xmlns:a16="http://schemas.microsoft.com/office/drawing/2014/main" id="{D76B7957-7A42-A142-8DB4-06F9CA1CD74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Tree>
    <p:extLst>
      <p:ext uri="{BB962C8B-B14F-4D97-AF65-F5344CB8AC3E}">
        <p14:creationId xmlns:p14="http://schemas.microsoft.com/office/powerpoint/2010/main" val="175633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1909F636-22E5-8741-BCA8-39B8D5F426B5}"/>
              </a:ext>
            </a:extLst>
          </p:cNvPr>
          <p:cNvGrpSpPr/>
          <p:nvPr/>
        </p:nvGrpSpPr>
        <p:grpSpPr>
          <a:xfrm>
            <a:off x="2108636" y="1283809"/>
            <a:ext cx="7974728" cy="5100184"/>
            <a:chOff x="1161773" y="719666"/>
            <a:chExt cx="8128000" cy="5418667"/>
          </a:xfrm>
        </p:grpSpPr>
        <p:graphicFrame>
          <p:nvGraphicFramePr>
            <p:cNvPr id="5" name="Diagram 4">
              <a:extLst>
                <a:ext uri="{FF2B5EF4-FFF2-40B4-BE49-F238E27FC236}">
                  <a16:creationId xmlns:a16="http://schemas.microsoft.com/office/drawing/2014/main" id="{D99EA12C-513B-1F4F-BFE5-BF58B3E27C31}"/>
                </a:ext>
              </a:extLst>
            </p:cNvPr>
            <p:cNvGraphicFramePr/>
            <p:nvPr>
              <p:extLst>
                <p:ext uri="{D42A27DB-BD31-4B8C-83A1-F6EECF244321}">
                  <p14:modId xmlns:p14="http://schemas.microsoft.com/office/powerpoint/2010/main" val="2549436268"/>
                </p:ext>
              </p:extLst>
            </p:nvPr>
          </p:nvGraphicFramePr>
          <p:xfrm>
            <a:off x="1161773"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0960D48E-F767-A743-AD2D-A2FD68BB10EF}"/>
                </a:ext>
              </a:extLst>
            </p:cNvPr>
            <p:cNvSpPr>
              <a:spLocks noChangeAspect="1"/>
            </p:cNvSpPr>
            <p:nvPr/>
          </p:nvSpPr>
          <p:spPr>
            <a:xfrm flipH="1">
              <a:off x="2673627" y="2278222"/>
              <a:ext cx="574540" cy="461665"/>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A.</a:t>
              </a:r>
            </a:p>
          </p:txBody>
        </p:sp>
        <p:sp>
          <p:nvSpPr>
            <p:cNvPr id="22" name="Rectangle 21">
              <a:extLst>
                <a:ext uri="{FF2B5EF4-FFF2-40B4-BE49-F238E27FC236}">
                  <a16:creationId xmlns:a16="http://schemas.microsoft.com/office/drawing/2014/main" id="{59449714-7BC3-4F4D-B550-E9F7A9D6E665}"/>
                </a:ext>
              </a:extLst>
            </p:cNvPr>
            <p:cNvSpPr>
              <a:spLocks noChangeAspect="1"/>
            </p:cNvSpPr>
            <p:nvPr/>
          </p:nvSpPr>
          <p:spPr>
            <a:xfrm flipH="1">
              <a:off x="2673627" y="3341708"/>
              <a:ext cx="574540" cy="461665"/>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B.</a:t>
              </a:r>
            </a:p>
          </p:txBody>
        </p:sp>
        <p:sp>
          <p:nvSpPr>
            <p:cNvPr id="23" name="Rectangle 22">
              <a:extLst>
                <a:ext uri="{FF2B5EF4-FFF2-40B4-BE49-F238E27FC236}">
                  <a16:creationId xmlns:a16="http://schemas.microsoft.com/office/drawing/2014/main" id="{D458C4F4-28D2-714C-AC18-20295AF62446}"/>
                </a:ext>
              </a:extLst>
            </p:cNvPr>
            <p:cNvSpPr>
              <a:spLocks noChangeAspect="1"/>
            </p:cNvSpPr>
            <p:nvPr/>
          </p:nvSpPr>
          <p:spPr>
            <a:xfrm flipH="1">
              <a:off x="2673627" y="4403306"/>
              <a:ext cx="496956" cy="478022"/>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C.</a:t>
              </a:r>
            </a:p>
          </p:txBody>
        </p:sp>
        <p:sp>
          <p:nvSpPr>
            <p:cNvPr id="24" name="Rectangle 23">
              <a:extLst>
                <a:ext uri="{FF2B5EF4-FFF2-40B4-BE49-F238E27FC236}">
                  <a16:creationId xmlns:a16="http://schemas.microsoft.com/office/drawing/2014/main" id="{3D240C57-DF1D-7E42-883C-20F3F66FD2E1}"/>
                </a:ext>
              </a:extLst>
            </p:cNvPr>
            <p:cNvSpPr>
              <a:spLocks noChangeAspect="1"/>
            </p:cNvSpPr>
            <p:nvPr/>
          </p:nvSpPr>
          <p:spPr>
            <a:xfrm flipH="1">
              <a:off x="2633870" y="5466792"/>
              <a:ext cx="574539" cy="490494"/>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D.</a:t>
              </a:r>
            </a:p>
          </p:txBody>
        </p:sp>
      </p:grpSp>
      <p:sp>
        <p:nvSpPr>
          <p:cNvPr id="9" name="TextBox 8">
            <a:extLst>
              <a:ext uri="{FF2B5EF4-FFF2-40B4-BE49-F238E27FC236}">
                <a16:creationId xmlns:a16="http://schemas.microsoft.com/office/drawing/2014/main" id="{86DF01EF-C519-A041-8A48-159DC26D472A}"/>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12" name="Title 1">
            <a:extLst>
              <a:ext uri="{FF2B5EF4-FFF2-40B4-BE49-F238E27FC236}">
                <a16:creationId xmlns:a16="http://schemas.microsoft.com/office/drawing/2014/main" id="{E6AFA101-8BB4-ED46-A354-F708A388F451}"/>
              </a:ext>
            </a:extLst>
          </p:cNvPr>
          <p:cNvSpPr txBox="1">
            <a:spLocks/>
          </p:cNvSpPr>
          <p:nvPr/>
        </p:nvSpPr>
        <p:spPr>
          <a:xfrm>
            <a:off x="1255594" y="505531"/>
            <a:ext cx="4490113" cy="400110"/>
          </a:xfrm>
          <a:prstGeom prst="rect">
            <a:avLst/>
          </a:prstGeom>
        </p:spPr>
        <p:txBody>
          <a:bodyPr vert="horz" lIns="91440" tIns="45720" rIns="91440" bIns="45720" rtlCol="0" anchor="t">
            <a:normAutofit fontScale="9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Arial" panose="020B0604020202020204" pitchFamily="34" charset="0"/>
              <a:buChar char="•"/>
            </a:pPr>
            <a:r>
              <a:rPr lang="en-US" sz="2000" u="sng">
                <a:solidFill>
                  <a:schemeClr val="tx2"/>
                </a:solidFill>
              </a:rPr>
              <a:t>Tool 1 – Decisional Balance Worksheet</a:t>
            </a:r>
            <a:endParaRPr lang="en-US" sz="2000">
              <a:solidFill>
                <a:schemeClr val="tx2"/>
              </a:solidFill>
            </a:endParaRPr>
          </a:p>
        </p:txBody>
      </p:sp>
      <p:pic>
        <p:nvPicPr>
          <p:cNvPr id="2" name="Picture 1">
            <a:extLst>
              <a:ext uri="{FF2B5EF4-FFF2-40B4-BE49-F238E27FC236}">
                <a16:creationId xmlns:a16="http://schemas.microsoft.com/office/drawing/2014/main" id="{CE6BD869-1C05-034C-AC8F-F96F0055A9D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9332316">
            <a:off x="614116" y="3136285"/>
            <a:ext cx="2380829" cy="1665439"/>
          </a:xfrm>
          <a:prstGeom prst="rect">
            <a:avLst/>
          </a:prstGeom>
        </p:spPr>
      </p:pic>
    </p:spTree>
    <p:extLst>
      <p:ext uri="{BB962C8B-B14F-4D97-AF65-F5344CB8AC3E}">
        <p14:creationId xmlns:p14="http://schemas.microsoft.com/office/powerpoint/2010/main" val="3261650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F9017C0-63C5-4B4F-83DB-A9C386AEFB73}"/>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6" name="Title 1">
            <a:extLst>
              <a:ext uri="{FF2B5EF4-FFF2-40B4-BE49-F238E27FC236}">
                <a16:creationId xmlns:a16="http://schemas.microsoft.com/office/drawing/2014/main" id="{1CF13F62-626B-3C43-B1EA-0152F54D7D53}"/>
              </a:ext>
            </a:extLst>
          </p:cNvPr>
          <p:cNvSpPr txBox="1">
            <a:spLocks/>
          </p:cNvSpPr>
          <p:nvPr/>
        </p:nvSpPr>
        <p:spPr>
          <a:xfrm>
            <a:off x="1255594" y="505531"/>
            <a:ext cx="4490113" cy="400110"/>
          </a:xfrm>
          <a:prstGeom prst="rect">
            <a:avLst/>
          </a:prstGeom>
        </p:spPr>
        <p:txBody>
          <a:bodyPr vert="horz" lIns="91440" tIns="45720" rIns="91440" bIns="45720" rtlCol="0" anchor="t">
            <a:normAutofit fontScale="9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Arial" panose="020B0604020202020204" pitchFamily="34" charset="0"/>
              <a:buChar char="•"/>
            </a:pPr>
            <a:r>
              <a:rPr lang="en-US" sz="2000" u="sng">
                <a:solidFill>
                  <a:schemeClr val="tx2"/>
                </a:solidFill>
              </a:rPr>
              <a:t>Tool 1 – Decisional Balance Worksheet</a:t>
            </a:r>
            <a:endParaRPr lang="en-US" sz="2000">
              <a:solidFill>
                <a:schemeClr val="tx2"/>
              </a:solidFill>
            </a:endParaRPr>
          </a:p>
        </p:txBody>
      </p:sp>
      <p:pic>
        <p:nvPicPr>
          <p:cNvPr id="7" name="Picture 6">
            <a:extLst>
              <a:ext uri="{FF2B5EF4-FFF2-40B4-BE49-F238E27FC236}">
                <a16:creationId xmlns:a16="http://schemas.microsoft.com/office/drawing/2014/main" id="{5B880978-FE09-A944-9BC8-9442290D3E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2951" y="1373518"/>
            <a:ext cx="8793595" cy="4402537"/>
          </a:xfrm>
          <a:prstGeom prst="rect">
            <a:avLst/>
          </a:prstGeom>
        </p:spPr>
      </p:pic>
      <p:sp>
        <p:nvSpPr>
          <p:cNvPr id="8" name="TextBox 7">
            <a:extLst>
              <a:ext uri="{FF2B5EF4-FFF2-40B4-BE49-F238E27FC236}">
                <a16:creationId xmlns:a16="http://schemas.microsoft.com/office/drawing/2014/main" id="{6FBCD459-0681-44C1-908A-9EBA17E5450D}"/>
              </a:ext>
            </a:extLst>
          </p:cNvPr>
          <p:cNvSpPr txBox="1"/>
          <p:nvPr/>
        </p:nvSpPr>
        <p:spPr>
          <a:xfrm>
            <a:off x="2534724" y="1950826"/>
            <a:ext cx="461460" cy="369332"/>
          </a:xfrm>
          <a:prstGeom prst="rect">
            <a:avLst/>
          </a:prstGeom>
          <a:noFill/>
        </p:spPr>
        <p:txBody>
          <a:bodyPr wrap="square">
            <a:spAutoFit/>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1 </a:t>
            </a:r>
            <a:endParaRPr lang="en-US" dirty="0"/>
          </a:p>
        </p:txBody>
      </p:sp>
      <p:sp>
        <p:nvSpPr>
          <p:cNvPr id="9" name="TextBox 8">
            <a:extLst>
              <a:ext uri="{FF2B5EF4-FFF2-40B4-BE49-F238E27FC236}">
                <a16:creationId xmlns:a16="http://schemas.microsoft.com/office/drawing/2014/main" id="{B4845C74-B44A-4170-B300-9F27E42AA2F9}"/>
              </a:ext>
            </a:extLst>
          </p:cNvPr>
          <p:cNvSpPr txBox="1"/>
          <p:nvPr/>
        </p:nvSpPr>
        <p:spPr>
          <a:xfrm>
            <a:off x="5893313" y="1894032"/>
            <a:ext cx="318052" cy="369332"/>
          </a:xfrm>
          <a:prstGeom prst="rect">
            <a:avLst/>
          </a:prstGeom>
          <a:noFill/>
        </p:spPr>
        <p:txBody>
          <a:bodyPr wrap="square">
            <a:spAutoFit/>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2</a:t>
            </a:r>
            <a:endParaRPr lang="en-US" dirty="0"/>
          </a:p>
        </p:txBody>
      </p:sp>
      <p:sp>
        <p:nvSpPr>
          <p:cNvPr id="10" name="TextBox 9">
            <a:extLst>
              <a:ext uri="{FF2B5EF4-FFF2-40B4-BE49-F238E27FC236}">
                <a16:creationId xmlns:a16="http://schemas.microsoft.com/office/drawing/2014/main" id="{1E7DDEB3-8B65-4FF4-9B81-92A66576DF14}"/>
              </a:ext>
            </a:extLst>
          </p:cNvPr>
          <p:cNvSpPr txBox="1"/>
          <p:nvPr/>
        </p:nvSpPr>
        <p:spPr>
          <a:xfrm>
            <a:off x="5883847" y="3829363"/>
            <a:ext cx="318052" cy="369332"/>
          </a:xfrm>
          <a:prstGeom prst="rect">
            <a:avLst/>
          </a:prstGeom>
          <a:noFill/>
        </p:spPr>
        <p:txBody>
          <a:bodyPr wrap="square">
            <a:spAutoFit/>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3</a:t>
            </a:r>
            <a:endParaRPr lang="en-US" dirty="0"/>
          </a:p>
        </p:txBody>
      </p:sp>
      <p:sp>
        <p:nvSpPr>
          <p:cNvPr id="12" name="TextBox 11">
            <a:extLst>
              <a:ext uri="{FF2B5EF4-FFF2-40B4-BE49-F238E27FC236}">
                <a16:creationId xmlns:a16="http://schemas.microsoft.com/office/drawing/2014/main" id="{8F384D3B-0377-460E-864A-3ACE7EC8111D}"/>
              </a:ext>
            </a:extLst>
          </p:cNvPr>
          <p:cNvSpPr txBox="1"/>
          <p:nvPr/>
        </p:nvSpPr>
        <p:spPr>
          <a:xfrm>
            <a:off x="2534724" y="3857760"/>
            <a:ext cx="318052" cy="369332"/>
          </a:xfrm>
          <a:prstGeom prst="rect">
            <a:avLst/>
          </a:prstGeom>
          <a:noFill/>
        </p:spPr>
        <p:txBody>
          <a:bodyPr wrap="square">
            <a:spAutoFit/>
          </a:bodyPr>
          <a:lstStyle/>
          <a:p>
            <a:r>
              <a:rPr lang="en-US" sz="1800" b="1" dirty="0">
                <a:effectLst/>
                <a:latin typeface="Calibri" panose="020F0502020204030204" pitchFamily="34" charset="0"/>
                <a:ea typeface="Calibri" panose="020F0502020204030204" pitchFamily="34" charset="0"/>
                <a:cs typeface="Times New Roman" panose="02020603050405020304" pitchFamily="18" charset="0"/>
              </a:rPr>
              <a:t>4</a:t>
            </a:r>
            <a:endParaRPr lang="en-US" dirty="0"/>
          </a:p>
        </p:txBody>
      </p:sp>
    </p:spTree>
    <p:extLst>
      <p:ext uri="{BB962C8B-B14F-4D97-AF65-F5344CB8AC3E}">
        <p14:creationId xmlns:p14="http://schemas.microsoft.com/office/powerpoint/2010/main" val="2799221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497541" y="974942"/>
            <a:ext cx="5609230" cy="918754"/>
          </a:xfrm>
        </p:spPr>
        <p:txBody>
          <a:bodyPr vert="horz" lIns="91440" tIns="45720" rIns="91440" bIns="45720" rtlCol="0" anchor="t">
            <a:normAutofit/>
          </a:bodyPr>
          <a:lstStyle/>
          <a:p>
            <a:pPr algn="l"/>
            <a:r>
              <a:rPr lang="en-US" sz="3600" u="sng">
                <a:solidFill>
                  <a:schemeClr val="tx2"/>
                </a:solidFill>
              </a:rPr>
              <a:t>Tool 2 – Readiness Ruler</a:t>
            </a:r>
            <a:endParaRPr lang="en-US" sz="36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1463445" y="1893697"/>
            <a:ext cx="7530430" cy="1991904"/>
          </a:xfrm>
          <a:prstGeom prst="rect">
            <a:avLst/>
          </a:prstGeom>
        </p:spPr>
        <p:txBody>
          <a:bodyPr vert="horz" lIns="91440" tIns="45720" rIns="91440" bIns="45720" rtlCol="0">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90000"/>
              </a:lnSpc>
              <a:spcBef>
                <a:spcPts val="1000"/>
              </a:spcBef>
              <a:buClr>
                <a:schemeClr val="accent1"/>
              </a:buClr>
              <a:buSzPct val="80000"/>
            </a:pPr>
            <a:r>
              <a:rPr lang="en-US" sz="2400">
                <a:solidFill>
                  <a:schemeClr val="tx1">
                    <a:lumMod val="75000"/>
                    <a:lumOff val="25000"/>
                  </a:schemeClr>
                </a:solidFill>
                <a:latin typeface="+mn-lt"/>
                <a:ea typeface="+mn-ea"/>
                <a:cs typeface="+mn-cs"/>
              </a:rPr>
              <a:t>This exercise is used to explore how important making a change is to a peer and how confident the peer is in making the change. This exercise can be used in various stages but may be most effective in the preparation/change is possible stage of change.</a:t>
            </a:r>
          </a:p>
        </p:txBody>
      </p:sp>
      <p:sp>
        <p:nvSpPr>
          <p:cNvPr id="23" name="TextBox 22">
            <a:extLst>
              <a:ext uri="{FF2B5EF4-FFF2-40B4-BE49-F238E27FC236}">
                <a16:creationId xmlns:a16="http://schemas.microsoft.com/office/drawing/2014/main" id="{D76B7957-7A42-A142-8DB4-06F9CA1CD74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pic>
        <p:nvPicPr>
          <p:cNvPr id="3" name="Picture 2" descr="A screenshot of a cell phone&#10;&#10;Description automatically generated">
            <a:extLst>
              <a:ext uri="{FF2B5EF4-FFF2-40B4-BE49-F238E27FC236}">
                <a16:creationId xmlns:a16="http://schemas.microsoft.com/office/drawing/2014/main" id="{1740DC31-0591-1748-9D2C-9A5E565048FF}"/>
              </a:ext>
            </a:extLst>
          </p:cNvPr>
          <p:cNvPicPr>
            <a:picLocks noChangeAspect="1"/>
          </p:cNvPicPr>
          <p:nvPr/>
        </p:nvPicPr>
        <p:blipFill>
          <a:blip r:embed="rId3" cstate="screen">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tretch>
            <a:fillRect/>
          </a:stretch>
        </p:blipFill>
        <p:spPr>
          <a:xfrm>
            <a:off x="1077890" y="4113269"/>
            <a:ext cx="8309422" cy="1991904"/>
          </a:xfrm>
          <a:prstGeom prst="rect">
            <a:avLst/>
          </a:prstGeom>
        </p:spPr>
      </p:pic>
      <p:sp>
        <p:nvSpPr>
          <p:cNvPr id="4" name="TextBox 3">
            <a:extLst>
              <a:ext uri="{FF2B5EF4-FFF2-40B4-BE49-F238E27FC236}">
                <a16:creationId xmlns:a16="http://schemas.microsoft.com/office/drawing/2014/main" id="{5139580A-0A19-4647-B9C0-5EFD1150C2B7}"/>
              </a:ext>
            </a:extLst>
          </p:cNvPr>
          <p:cNvSpPr txBox="1"/>
          <p:nvPr/>
        </p:nvSpPr>
        <p:spPr>
          <a:xfrm>
            <a:off x="1463445" y="5575281"/>
            <a:ext cx="1362874" cy="307777"/>
          </a:xfrm>
          <a:prstGeom prst="rect">
            <a:avLst/>
          </a:prstGeom>
          <a:noFill/>
        </p:spPr>
        <p:txBody>
          <a:bodyPr wrap="none" rtlCol="0">
            <a:spAutoFit/>
          </a:bodyPr>
          <a:lstStyle/>
          <a:p>
            <a:r>
              <a:rPr lang="en-US" sz="1400" b="1"/>
              <a:t>Not important</a:t>
            </a:r>
          </a:p>
        </p:txBody>
      </p:sp>
      <p:sp>
        <p:nvSpPr>
          <p:cNvPr id="39" name="TextBox 38">
            <a:extLst>
              <a:ext uri="{FF2B5EF4-FFF2-40B4-BE49-F238E27FC236}">
                <a16:creationId xmlns:a16="http://schemas.microsoft.com/office/drawing/2014/main" id="{98E7EE17-8C37-EB47-9972-71B10FB398DB}"/>
              </a:ext>
            </a:extLst>
          </p:cNvPr>
          <p:cNvSpPr txBox="1"/>
          <p:nvPr/>
        </p:nvSpPr>
        <p:spPr>
          <a:xfrm>
            <a:off x="7211427" y="5550467"/>
            <a:ext cx="1449179" cy="307777"/>
          </a:xfrm>
          <a:prstGeom prst="rect">
            <a:avLst/>
          </a:prstGeom>
          <a:noFill/>
        </p:spPr>
        <p:txBody>
          <a:bodyPr wrap="none" rtlCol="0">
            <a:spAutoFit/>
          </a:bodyPr>
          <a:lstStyle/>
          <a:p>
            <a:r>
              <a:rPr lang="en-US" sz="1400" b="1"/>
              <a:t>Very important</a:t>
            </a:r>
          </a:p>
        </p:txBody>
      </p:sp>
    </p:spTree>
    <p:extLst>
      <p:ext uri="{BB962C8B-B14F-4D97-AF65-F5344CB8AC3E}">
        <p14:creationId xmlns:p14="http://schemas.microsoft.com/office/powerpoint/2010/main" val="267173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6DF01EF-C519-A041-8A48-159DC26D472A}"/>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Effective Stage Intervention Tools</a:t>
            </a:r>
          </a:p>
        </p:txBody>
      </p:sp>
      <p:sp>
        <p:nvSpPr>
          <p:cNvPr id="12" name="Title 1">
            <a:extLst>
              <a:ext uri="{FF2B5EF4-FFF2-40B4-BE49-F238E27FC236}">
                <a16:creationId xmlns:a16="http://schemas.microsoft.com/office/drawing/2014/main" id="{E6AFA101-8BB4-ED46-A354-F708A388F451}"/>
              </a:ext>
            </a:extLst>
          </p:cNvPr>
          <p:cNvSpPr txBox="1">
            <a:spLocks/>
          </p:cNvSpPr>
          <p:nvPr/>
        </p:nvSpPr>
        <p:spPr>
          <a:xfrm>
            <a:off x="1255594" y="505531"/>
            <a:ext cx="4490113" cy="400110"/>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buFont typeface="Arial" panose="020B0604020202020204" pitchFamily="34" charset="0"/>
              <a:buChar char="•"/>
            </a:pPr>
            <a:r>
              <a:rPr lang="en-US" sz="1800" u="sng">
                <a:solidFill>
                  <a:schemeClr val="tx2"/>
                </a:solidFill>
              </a:rPr>
              <a:t>Tool 2 – Readiness Ruler</a:t>
            </a:r>
            <a:endParaRPr lang="en-US" sz="1800">
              <a:solidFill>
                <a:schemeClr val="tx2"/>
              </a:solidFill>
            </a:endParaRPr>
          </a:p>
        </p:txBody>
      </p:sp>
      <p:pic>
        <p:nvPicPr>
          <p:cNvPr id="3" name="Picture 2">
            <a:extLst>
              <a:ext uri="{FF2B5EF4-FFF2-40B4-BE49-F238E27FC236}">
                <a16:creationId xmlns:a16="http://schemas.microsoft.com/office/drawing/2014/main" id="{D335F675-BF29-3D45-86CF-A3D76994E98D}"/>
              </a:ext>
            </a:extLst>
          </p:cNvPr>
          <p:cNvPicPr>
            <a:picLocks noChangeAspect="1"/>
          </p:cNvPicPr>
          <p:nvPr/>
        </p:nvPicPr>
        <p:blipFill>
          <a:blip r:embed="rId3"/>
          <a:stretch>
            <a:fillRect/>
          </a:stretch>
        </p:blipFill>
        <p:spPr>
          <a:xfrm>
            <a:off x="773486" y="1234369"/>
            <a:ext cx="8686800" cy="5118100"/>
          </a:xfrm>
          <a:prstGeom prst="rect">
            <a:avLst/>
          </a:prstGeom>
        </p:spPr>
      </p:pic>
    </p:spTree>
    <p:extLst>
      <p:ext uri="{BB962C8B-B14F-4D97-AF65-F5344CB8AC3E}">
        <p14:creationId xmlns:p14="http://schemas.microsoft.com/office/powerpoint/2010/main" val="2582998127"/>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88</TotalTime>
  <Words>905</Words>
  <Application>Microsoft Office PowerPoint</Application>
  <PresentationFormat>Widescreen</PresentationFormat>
  <Paragraphs>93</Paragraphs>
  <Slides>15</Slides>
  <Notes>13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Arial</vt:lpstr>
      <vt:lpstr>Calibri</vt:lpstr>
      <vt:lpstr>Trebuchet MS</vt:lpstr>
      <vt:lpstr>Wingdings 3</vt:lpstr>
      <vt:lpstr>Facet</vt:lpstr>
      <vt:lpstr>Document</vt:lpstr>
      <vt:lpstr>Effective Stage Intervention Tools</vt:lpstr>
      <vt:lpstr>Each stage of change has a primary task and peers can help people achieve those tasks.</vt:lpstr>
      <vt:lpstr>This session teaches the tools peer specialists can use to help peers move through the stages of change to achieve their goals</vt:lpstr>
      <vt:lpstr>Tool 1 – Decisional Balance Worksheet</vt:lpstr>
      <vt:lpstr>Tool 1 – Decisional Balance Worksheet</vt:lpstr>
      <vt:lpstr>PowerPoint Presentation</vt:lpstr>
      <vt:lpstr>PowerPoint Presentation</vt:lpstr>
      <vt:lpstr>Tool 2 – Readiness Ruler</vt:lpstr>
      <vt:lpstr>PowerPoint Presentation</vt:lpstr>
      <vt:lpstr>Tool 3 – Change Plan Worksheet</vt:lpstr>
      <vt:lpstr>PowerPoint Presentation</vt:lpstr>
      <vt:lpstr>PowerPoint Presentation</vt:lpstr>
      <vt:lpstr>PowerPoint Presentation</vt:lpstr>
      <vt:lpstr>PowerPoint Presentation</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Stage Intervention Tools</dc:title>
  <dc:creator>Sheila Mihalick</dc:creator>
  <cp:lastModifiedBy>Kimberly Crouch</cp:lastModifiedBy>
  <cp:revision>14</cp:revision>
  <dcterms:created xsi:type="dcterms:W3CDTF">2020-07-20T18:14:53Z</dcterms:created>
  <dcterms:modified xsi:type="dcterms:W3CDTF">2024-09-20T14:59:31Z</dcterms:modified>
</cp:coreProperties>
</file>