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sldIdLst>
    <p:sldId id="256" r:id="rId2"/>
    <p:sldId id="257" r:id="rId3"/>
    <p:sldId id="258" r:id="rId4"/>
    <p:sldId id="259" r:id="rId5"/>
    <p:sldId id="260" r:id="rId6"/>
    <p:sldId id="261" r:id="rId7"/>
    <p:sldId id="262" r:id="rId8"/>
    <p:sldId id="263" r:id="rId9"/>
    <p:sldId id="264" r:id="rId10"/>
    <p:sldId id="266" r:id="rId11"/>
    <p:sldId id="267" r:id="rId12"/>
    <p:sldId id="265"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varScale="1">
        <p:scale>
          <a:sx n="114" d="100"/>
          <a:sy n="114" d="100"/>
        </p:scale>
        <p:origin x="474" y="11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50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rot="10800000">
              <a:off x="0" y="0"/>
              <a:ext cx="842596" cy="5666154"/>
            </a:xfrm>
            <a:prstGeom prst="triangle">
              <a:avLst>
                <a:gd name="adj" fmla="val 100000"/>
              </a:avLst>
            </a:pr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lumMod val="7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B04986E-CE84-43C5-AFCA-CA32E79F12C1}" type="datetimeFigureOut">
              <a:rPr lang="en-US" smtClean="0"/>
              <a:t>9/20/2024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4EB6A9-6705-4B62-958C-C364D455FD38}" type="slidenum">
              <a:rPr lang="en-US" smtClean="0"/>
              <a:t>‹#›</a:t>
            </a:fld>
            <a:endParaRPr lang="en-US"/>
          </a:p>
        </p:txBody>
      </p:sp>
    </p:spTree>
    <p:extLst>
      <p:ext uri="{BB962C8B-B14F-4D97-AF65-F5344CB8AC3E}">
        <p14:creationId xmlns:p14="http://schemas.microsoft.com/office/powerpoint/2010/main" val="39285033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B04986E-CE84-43C5-AFCA-CA32E79F12C1}" type="datetimeFigureOut">
              <a:rPr lang="en-US" smtClean="0"/>
              <a:t>9/20/2024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4EB6A9-6705-4B62-958C-C364D455FD38}" type="slidenum">
              <a:rPr lang="en-US" smtClean="0"/>
              <a:t>‹#›</a:t>
            </a:fld>
            <a:endParaRPr lang="en-US"/>
          </a:p>
        </p:txBody>
      </p:sp>
    </p:spTree>
    <p:extLst>
      <p:ext uri="{BB962C8B-B14F-4D97-AF65-F5344CB8AC3E}">
        <p14:creationId xmlns:p14="http://schemas.microsoft.com/office/powerpoint/2010/main" val="21478934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B04986E-CE84-43C5-AFCA-CA32E79F12C1}" type="datetimeFigureOut">
              <a:rPr lang="en-US" smtClean="0"/>
              <a:t>9/20/2024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4EB6A9-6705-4B62-958C-C364D455FD38}"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2874447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B04986E-CE84-43C5-AFCA-CA32E79F12C1}" type="datetimeFigureOut">
              <a:rPr lang="en-US" smtClean="0"/>
              <a:t>9/20/2024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4EB6A9-6705-4B62-958C-C364D455FD38}" type="slidenum">
              <a:rPr lang="en-US" smtClean="0"/>
              <a:t>‹#›</a:t>
            </a:fld>
            <a:endParaRPr lang="en-US"/>
          </a:p>
        </p:txBody>
      </p:sp>
    </p:spTree>
    <p:extLst>
      <p:ext uri="{BB962C8B-B14F-4D97-AF65-F5344CB8AC3E}">
        <p14:creationId xmlns:p14="http://schemas.microsoft.com/office/powerpoint/2010/main" val="546961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B04986E-CE84-43C5-AFCA-CA32E79F12C1}" type="datetimeFigureOut">
              <a:rPr lang="en-US" smtClean="0"/>
              <a:t>9/20/2024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4EB6A9-6705-4B62-958C-C364D455FD38}"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4183205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B04986E-CE84-43C5-AFCA-CA32E79F12C1}" type="datetimeFigureOut">
              <a:rPr lang="en-US" smtClean="0"/>
              <a:t>9/20/2024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4EB6A9-6705-4B62-958C-C364D455FD38}" type="slidenum">
              <a:rPr lang="en-US" smtClean="0"/>
              <a:t>‹#›</a:t>
            </a:fld>
            <a:endParaRPr lang="en-US"/>
          </a:p>
        </p:txBody>
      </p:sp>
    </p:spTree>
    <p:extLst>
      <p:ext uri="{BB962C8B-B14F-4D97-AF65-F5344CB8AC3E}">
        <p14:creationId xmlns:p14="http://schemas.microsoft.com/office/powerpoint/2010/main" val="12501994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B04986E-CE84-43C5-AFCA-CA32E79F12C1}" type="datetimeFigureOut">
              <a:rPr lang="en-US" smtClean="0"/>
              <a:t>9/20/2024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4EB6A9-6705-4B62-958C-C364D455FD38}" type="slidenum">
              <a:rPr lang="en-US" smtClean="0"/>
              <a:t>‹#›</a:t>
            </a:fld>
            <a:endParaRPr lang="en-US"/>
          </a:p>
        </p:txBody>
      </p:sp>
    </p:spTree>
    <p:extLst>
      <p:ext uri="{BB962C8B-B14F-4D97-AF65-F5344CB8AC3E}">
        <p14:creationId xmlns:p14="http://schemas.microsoft.com/office/powerpoint/2010/main" val="2360739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B04986E-CE84-43C5-AFCA-CA32E79F12C1}" type="datetimeFigureOut">
              <a:rPr lang="en-US" smtClean="0"/>
              <a:t>9/20/2024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4EB6A9-6705-4B62-958C-C364D455FD38}" type="slidenum">
              <a:rPr lang="en-US" smtClean="0"/>
              <a:t>‹#›</a:t>
            </a:fld>
            <a:endParaRPr lang="en-US"/>
          </a:p>
        </p:txBody>
      </p:sp>
    </p:spTree>
    <p:extLst>
      <p:ext uri="{BB962C8B-B14F-4D97-AF65-F5344CB8AC3E}">
        <p14:creationId xmlns:p14="http://schemas.microsoft.com/office/powerpoint/2010/main" val="22999108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B04986E-CE84-43C5-AFCA-CA32E79F12C1}" type="datetimeFigureOut">
              <a:rPr lang="en-US" smtClean="0"/>
              <a:t>9/20/2024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4EB6A9-6705-4B62-958C-C364D455FD38}" type="slidenum">
              <a:rPr lang="en-US" smtClean="0"/>
              <a:t>‹#›</a:t>
            </a:fld>
            <a:endParaRPr lang="en-US"/>
          </a:p>
        </p:txBody>
      </p:sp>
    </p:spTree>
    <p:extLst>
      <p:ext uri="{BB962C8B-B14F-4D97-AF65-F5344CB8AC3E}">
        <p14:creationId xmlns:p14="http://schemas.microsoft.com/office/powerpoint/2010/main" val="13435047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B04986E-CE84-43C5-AFCA-CA32E79F12C1}" type="datetimeFigureOut">
              <a:rPr lang="en-US" smtClean="0"/>
              <a:t>9/20/2024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74EB6A9-6705-4B62-958C-C364D455FD38}" type="slidenum">
              <a:rPr lang="en-US" smtClean="0"/>
              <a:t>‹#›</a:t>
            </a:fld>
            <a:endParaRPr lang="en-US"/>
          </a:p>
        </p:txBody>
      </p:sp>
    </p:spTree>
    <p:extLst>
      <p:ext uri="{BB962C8B-B14F-4D97-AF65-F5344CB8AC3E}">
        <p14:creationId xmlns:p14="http://schemas.microsoft.com/office/powerpoint/2010/main" val="37401569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B04986E-CE84-43C5-AFCA-CA32E79F12C1}" type="datetimeFigureOut">
              <a:rPr lang="en-US" smtClean="0"/>
              <a:t>9/20/2024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74EB6A9-6705-4B62-958C-C364D455FD38}" type="slidenum">
              <a:rPr lang="en-US" smtClean="0"/>
              <a:t>‹#›</a:t>
            </a:fld>
            <a:endParaRPr lang="en-US"/>
          </a:p>
        </p:txBody>
      </p:sp>
    </p:spTree>
    <p:extLst>
      <p:ext uri="{BB962C8B-B14F-4D97-AF65-F5344CB8AC3E}">
        <p14:creationId xmlns:p14="http://schemas.microsoft.com/office/powerpoint/2010/main" val="31025364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B04986E-CE84-43C5-AFCA-CA32E79F12C1}" type="datetimeFigureOut">
              <a:rPr lang="en-US" smtClean="0"/>
              <a:t>9/20/2024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74EB6A9-6705-4B62-958C-C364D455FD38}" type="slidenum">
              <a:rPr lang="en-US" smtClean="0"/>
              <a:t>‹#›</a:t>
            </a:fld>
            <a:endParaRPr lang="en-US"/>
          </a:p>
        </p:txBody>
      </p:sp>
    </p:spTree>
    <p:extLst>
      <p:ext uri="{BB962C8B-B14F-4D97-AF65-F5344CB8AC3E}">
        <p14:creationId xmlns:p14="http://schemas.microsoft.com/office/powerpoint/2010/main" val="2844619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B04986E-CE84-43C5-AFCA-CA32E79F12C1}" type="datetimeFigureOut">
              <a:rPr lang="en-US" smtClean="0"/>
              <a:t>9/20/2024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74EB6A9-6705-4B62-958C-C364D455FD38}" type="slidenum">
              <a:rPr lang="en-US" smtClean="0"/>
              <a:t>‹#›</a:t>
            </a:fld>
            <a:endParaRPr lang="en-US"/>
          </a:p>
        </p:txBody>
      </p:sp>
    </p:spTree>
    <p:extLst>
      <p:ext uri="{BB962C8B-B14F-4D97-AF65-F5344CB8AC3E}">
        <p14:creationId xmlns:p14="http://schemas.microsoft.com/office/powerpoint/2010/main" val="32871949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B04986E-CE84-43C5-AFCA-CA32E79F12C1}" type="datetimeFigureOut">
              <a:rPr lang="en-US" smtClean="0"/>
              <a:t>9/20/2024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74EB6A9-6705-4B62-958C-C364D455FD38}" type="slidenum">
              <a:rPr lang="en-US" smtClean="0"/>
              <a:t>‹#›</a:t>
            </a:fld>
            <a:endParaRPr lang="en-US"/>
          </a:p>
        </p:txBody>
      </p:sp>
    </p:spTree>
    <p:extLst>
      <p:ext uri="{BB962C8B-B14F-4D97-AF65-F5344CB8AC3E}">
        <p14:creationId xmlns:p14="http://schemas.microsoft.com/office/powerpoint/2010/main" val="24564023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B04986E-CE84-43C5-AFCA-CA32E79F12C1}" type="datetimeFigureOut">
              <a:rPr lang="en-US" smtClean="0"/>
              <a:t>9/20/2024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74EB6A9-6705-4B62-958C-C364D455FD38}" type="slidenum">
              <a:rPr lang="en-US" smtClean="0"/>
              <a:t>‹#›</a:t>
            </a:fld>
            <a:endParaRPr lang="en-US"/>
          </a:p>
        </p:txBody>
      </p:sp>
    </p:spTree>
    <p:extLst>
      <p:ext uri="{BB962C8B-B14F-4D97-AF65-F5344CB8AC3E}">
        <p14:creationId xmlns:p14="http://schemas.microsoft.com/office/powerpoint/2010/main" val="37061058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B04986E-CE84-43C5-AFCA-CA32E79F12C1}" type="datetimeFigureOut">
              <a:rPr lang="en-US" smtClean="0"/>
              <a:t>9/20/2024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74EB6A9-6705-4B62-958C-C364D455FD38}" type="slidenum">
              <a:rPr lang="en-US" smtClean="0"/>
              <a:t>‹#›</a:t>
            </a:fld>
            <a:endParaRPr lang="en-US"/>
          </a:p>
        </p:txBody>
      </p:sp>
    </p:spTree>
    <p:extLst>
      <p:ext uri="{BB962C8B-B14F-4D97-AF65-F5344CB8AC3E}">
        <p14:creationId xmlns:p14="http://schemas.microsoft.com/office/powerpoint/2010/main" val="13097900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9" name="Group 28"/>
          <p:cNvGrpSpPr/>
          <p:nvPr/>
        </p:nvGrpSpPr>
        <p:grpSpPr>
          <a:xfrm>
            <a:off x="0" y="-8467"/>
            <a:ext cx="12192000" cy="6866467"/>
            <a:chOff x="0" y="-8467"/>
            <a:chExt cx="12192000" cy="6866467"/>
          </a:xfrm>
        </p:grpSpPr>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50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0" y="4013200"/>
              <a:ext cx="448733" cy="2844800"/>
            </a:xfrm>
            <a:prstGeom prst="triangle">
              <a:avLst>
                <a:gd name="adj" fmla="val 0"/>
              </a:avLst>
            </a:pr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B04986E-CE84-43C5-AFCA-CA32E79F12C1}" type="datetimeFigureOut">
              <a:rPr lang="en-US" smtClean="0"/>
              <a:t>9/20/2024</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lumMod val="75000"/>
                  </a:schemeClr>
                </a:solidFill>
              </a:defRPr>
            </a:lvl1pPr>
          </a:lstStyle>
          <a:p>
            <a:fld id="{C74EB6A9-6705-4B62-958C-C364D455FD38}" type="slidenum">
              <a:rPr lang="en-US" smtClean="0"/>
              <a:t>‹#›</a:t>
            </a:fld>
            <a:endParaRPr lang="en-US"/>
          </a:p>
        </p:txBody>
      </p:sp>
    </p:spTree>
    <p:extLst>
      <p:ext uri="{BB962C8B-B14F-4D97-AF65-F5344CB8AC3E}">
        <p14:creationId xmlns:p14="http://schemas.microsoft.com/office/powerpoint/2010/main" val="967097605"/>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Lst>
  <p:txStyles>
    <p:titleStyle>
      <a:lvl1pPr algn="l" defTabSz="457200" rtl="0" eaLnBrk="1" latinLnBrk="0" hangingPunct="1">
        <a:spcBef>
          <a:spcPct val="0"/>
        </a:spcBef>
        <a:buNone/>
        <a:defRPr sz="3600" kern="1200">
          <a:solidFill>
            <a:schemeClr val="accent1">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lumMod val="75000"/>
          </a:schemeClr>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lumMod val="75000"/>
          </a:schemeClr>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7007A0F-D16E-0C40-EDA9-8D9282FEED77}"/>
              </a:ext>
            </a:extLst>
          </p:cNvPr>
          <p:cNvSpPr txBox="1"/>
          <p:nvPr/>
        </p:nvSpPr>
        <p:spPr>
          <a:xfrm>
            <a:off x="1178981" y="888236"/>
            <a:ext cx="8083034" cy="646331"/>
          </a:xfrm>
          <a:prstGeom prst="rect">
            <a:avLst/>
          </a:prstGeom>
          <a:noFill/>
        </p:spPr>
        <p:txBody>
          <a:bodyPr wrap="square" rtlCol="0">
            <a:spAutoFit/>
          </a:bodyPr>
          <a:lstStyle/>
          <a:p>
            <a:pPr algn="ctr"/>
            <a:r>
              <a:rPr lang="en-US" dirty="0">
                <a:solidFill>
                  <a:schemeClr val="tx1">
                    <a:lumMod val="50000"/>
                    <a:lumOff val="50000"/>
                  </a:schemeClr>
                </a:solidFill>
                <a:latin typeface="Georgia" panose="02040502050405020303" pitchFamily="18" charset="0"/>
              </a:rPr>
              <a:t>Creating and maintaining connections to family and friends is an important part of recovery for many people.</a:t>
            </a:r>
          </a:p>
        </p:txBody>
      </p:sp>
      <p:sp>
        <p:nvSpPr>
          <p:cNvPr id="5" name="Title 1">
            <a:extLst>
              <a:ext uri="{FF2B5EF4-FFF2-40B4-BE49-F238E27FC236}">
                <a16:creationId xmlns:a16="http://schemas.microsoft.com/office/drawing/2014/main" id="{B6C52C1D-399E-5EE0-CE7C-7987DD885244}"/>
              </a:ext>
            </a:extLst>
          </p:cNvPr>
          <p:cNvSpPr>
            <a:spLocks noGrp="1"/>
          </p:cNvSpPr>
          <p:nvPr>
            <p:ph type="ctrTitle"/>
          </p:nvPr>
        </p:nvSpPr>
        <p:spPr>
          <a:xfrm>
            <a:off x="1495079" y="1884513"/>
            <a:ext cx="7766936" cy="1096899"/>
          </a:xfrm>
        </p:spPr>
        <p:txBody>
          <a:bodyPr anchor="ctr"/>
          <a:lstStyle/>
          <a:p>
            <a:pPr algn="ctr"/>
            <a:br>
              <a:rPr lang="en-US" dirty="0">
                <a:latin typeface="Georgia" panose="02040502050405020303" pitchFamily="18" charset="0"/>
              </a:rPr>
            </a:br>
            <a:r>
              <a:rPr lang="en-US" sz="6600" dirty="0">
                <a:solidFill>
                  <a:schemeClr val="tx1"/>
                </a:solidFill>
                <a:latin typeface="Georgia" panose="02040502050405020303" pitchFamily="18" charset="0"/>
              </a:rPr>
              <a:t>Session 10</a:t>
            </a:r>
            <a:endParaRPr lang="en-US" dirty="0">
              <a:latin typeface="Georgia" panose="02040502050405020303" pitchFamily="18" charset="0"/>
            </a:endParaRPr>
          </a:p>
        </p:txBody>
      </p:sp>
      <p:sp>
        <p:nvSpPr>
          <p:cNvPr id="6" name="Ribbon: Tilted Down 5">
            <a:extLst>
              <a:ext uri="{FF2B5EF4-FFF2-40B4-BE49-F238E27FC236}">
                <a16:creationId xmlns:a16="http://schemas.microsoft.com/office/drawing/2014/main" id="{F202BA90-6907-F1E3-5656-FC322A44196B}"/>
              </a:ext>
            </a:extLst>
          </p:cNvPr>
          <p:cNvSpPr/>
          <p:nvPr/>
        </p:nvSpPr>
        <p:spPr>
          <a:xfrm>
            <a:off x="248575" y="3331359"/>
            <a:ext cx="10342486" cy="1096899"/>
          </a:xfrm>
          <a:prstGeom prst="ribb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latin typeface="Georgia" panose="02040502050405020303" pitchFamily="18" charset="0"/>
              </a:rPr>
              <a:t>Recovery and Relationships Part 2</a:t>
            </a:r>
          </a:p>
        </p:txBody>
      </p:sp>
      <p:sp>
        <p:nvSpPr>
          <p:cNvPr id="7" name="TextBox 6">
            <a:extLst>
              <a:ext uri="{FF2B5EF4-FFF2-40B4-BE49-F238E27FC236}">
                <a16:creationId xmlns:a16="http://schemas.microsoft.com/office/drawing/2014/main" id="{B98A7AC3-8081-8A76-4994-CD834691F266}"/>
              </a:ext>
            </a:extLst>
          </p:cNvPr>
          <p:cNvSpPr txBox="1"/>
          <p:nvPr/>
        </p:nvSpPr>
        <p:spPr>
          <a:xfrm>
            <a:off x="1819922" y="5000267"/>
            <a:ext cx="7466121" cy="646331"/>
          </a:xfrm>
          <a:prstGeom prst="rect">
            <a:avLst/>
          </a:prstGeom>
          <a:noFill/>
        </p:spPr>
        <p:txBody>
          <a:bodyPr wrap="square" rtlCol="0">
            <a:spAutoFit/>
          </a:bodyPr>
          <a:lstStyle/>
          <a:p>
            <a:pPr algn="ctr"/>
            <a:r>
              <a:rPr lang="en-US" dirty="0">
                <a:solidFill>
                  <a:schemeClr val="tx1">
                    <a:lumMod val="50000"/>
                    <a:lumOff val="50000"/>
                  </a:schemeClr>
                </a:solidFill>
                <a:latin typeface="Georgia" panose="02040502050405020303" pitchFamily="18" charset="0"/>
              </a:rPr>
              <a:t>explores the art of creating, developing, maintaining, and                                           repairing supportive relationships.</a:t>
            </a:r>
          </a:p>
        </p:txBody>
      </p:sp>
    </p:spTree>
    <p:extLst>
      <p:ext uri="{BB962C8B-B14F-4D97-AF65-F5344CB8AC3E}">
        <p14:creationId xmlns:p14="http://schemas.microsoft.com/office/powerpoint/2010/main" val="8237199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F3525F-3CD1-FA60-BDDF-177B2C3B6906}"/>
              </a:ext>
            </a:extLst>
          </p:cNvPr>
          <p:cNvSpPr>
            <a:spLocks noGrp="1"/>
          </p:cNvSpPr>
          <p:nvPr>
            <p:ph type="title"/>
          </p:nvPr>
        </p:nvSpPr>
        <p:spPr>
          <a:xfrm>
            <a:off x="677334" y="609600"/>
            <a:ext cx="8596668" cy="571130"/>
          </a:xfrm>
        </p:spPr>
        <p:txBody>
          <a:bodyPr>
            <a:normAutofit fontScale="90000"/>
          </a:bodyPr>
          <a:lstStyle/>
          <a:p>
            <a:pPr algn="ctr"/>
            <a:r>
              <a:rPr lang="en-US" dirty="0">
                <a:solidFill>
                  <a:srgbClr val="000000"/>
                </a:solidFill>
                <a:latin typeface="Georgia" panose="02040502050405020303" pitchFamily="18" charset="0"/>
                <a:ea typeface="Calibri" panose="020F0502020204030204" pitchFamily="34" charset="0"/>
                <a:cs typeface="Times New Roman" panose="02020603050405020304" pitchFamily="18" charset="0"/>
              </a:rPr>
              <a:t>SUMMARY CHECKLIST</a:t>
            </a:r>
            <a:endParaRPr lang="en-US" dirty="0"/>
          </a:p>
        </p:txBody>
      </p:sp>
      <p:sp>
        <p:nvSpPr>
          <p:cNvPr id="3" name="Content Placeholder 2">
            <a:extLst>
              <a:ext uri="{FF2B5EF4-FFF2-40B4-BE49-F238E27FC236}">
                <a16:creationId xmlns:a16="http://schemas.microsoft.com/office/drawing/2014/main" id="{A872B0BA-36BB-0B52-3DA7-2FF2D8693B42}"/>
              </a:ext>
            </a:extLst>
          </p:cNvPr>
          <p:cNvSpPr>
            <a:spLocks noGrp="1"/>
          </p:cNvSpPr>
          <p:nvPr>
            <p:ph idx="1"/>
          </p:nvPr>
        </p:nvSpPr>
        <p:spPr/>
        <p:txBody>
          <a:bodyPr/>
          <a:lstStyle/>
          <a:p>
            <a:r>
              <a:rPr lang="en-US" sz="18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Describe why healthy relationships are important to recovery?</a:t>
            </a:r>
          </a:p>
          <a:p>
            <a:r>
              <a:rPr lang="en-US" dirty="0">
                <a:solidFill>
                  <a:srgbClr val="000000"/>
                </a:solidFill>
                <a:latin typeface="Georgia" panose="02040502050405020303" pitchFamily="18" charset="0"/>
                <a:ea typeface="Calibri" panose="020F0502020204030204" pitchFamily="34" charset="0"/>
                <a:cs typeface="Times New Roman" panose="02020603050405020304" pitchFamily="18" charset="0"/>
              </a:rPr>
              <a:t>Identify </a:t>
            </a:r>
            <a:r>
              <a:rPr lang="en-US" i="1" dirty="0">
                <a:solidFill>
                  <a:srgbClr val="000000"/>
                </a:solidFill>
                <a:latin typeface="Georgia" panose="02040502050405020303" pitchFamily="18" charset="0"/>
                <a:ea typeface="Calibri" panose="020F0502020204030204" pitchFamily="34" charset="0"/>
                <a:cs typeface="Times New Roman" panose="02020603050405020304" pitchFamily="18" charset="0"/>
              </a:rPr>
              <a:t>at least </a:t>
            </a:r>
            <a:r>
              <a:rPr lang="en-US" dirty="0">
                <a:solidFill>
                  <a:srgbClr val="000000"/>
                </a:solidFill>
                <a:latin typeface="Georgia" panose="02040502050405020303" pitchFamily="18" charset="0"/>
                <a:ea typeface="Calibri" panose="020F0502020204030204" pitchFamily="34" charset="0"/>
                <a:cs typeface="Times New Roman" panose="02020603050405020304" pitchFamily="18" charset="0"/>
              </a:rPr>
              <a:t>three attributes of relationships that support recovery?</a:t>
            </a:r>
          </a:p>
          <a:p>
            <a:r>
              <a:rPr lang="en-US" dirty="0">
                <a:solidFill>
                  <a:srgbClr val="000000"/>
                </a:solidFill>
                <a:latin typeface="Georgia" panose="02040502050405020303" pitchFamily="18" charset="0"/>
                <a:ea typeface="Calibri" panose="020F0502020204030204" pitchFamily="34" charset="0"/>
                <a:cs typeface="Times New Roman" panose="02020603050405020304" pitchFamily="18" charset="0"/>
              </a:rPr>
              <a:t>Recognize </a:t>
            </a:r>
            <a:r>
              <a:rPr lang="en-US" i="1" dirty="0">
                <a:solidFill>
                  <a:srgbClr val="000000"/>
                </a:solidFill>
                <a:latin typeface="Georgia" panose="02040502050405020303" pitchFamily="18" charset="0"/>
                <a:ea typeface="Calibri" panose="020F0502020204030204" pitchFamily="34" charset="0"/>
                <a:cs typeface="Times New Roman" panose="02020603050405020304" pitchFamily="18" charset="0"/>
              </a:rPr>
              <a:t>at least </a:t>
            </a:r>
            <a:r>
              <a:rPr lang="en-US" dirty="0">
                <a:solidFill>
                  <a:srgbClr val="000000"/>
                </a:solidFill>
                <a:latin typeface="Georgia" panose="02040502050405020303" pitchFamily="18" charset="0"/>
                <a:ea typeface="Calibri" panose="020F0502020204030204" pitchFamily="34" charset="0"/>
                <a:cs typeface="Times New Roman" panose="02020603050405020304" pitchFamily="18" charset="0"/>
              </a:rPr>
              <a:t>three ways to help people find, develop, and maintain (or repair) relationships that support recovery?</a:t>
            </a:r>
          </a:p>
          <a:p>
            <a:r>
              <a:rPr lang="en-US" dirty="0">
                <a:solidFill>
                  <a:srgbClr val="000000"/>
                </a:solidFill>
                <a:latin typeface="Georgia" panose="02040502050405020303" pitchFamily="18" charset="0"/>
                <a:ea typeface="Calibri" panose="020F0502020204030204" pitchFamily="34" charset="0"/>
                <a:cs typeface="Times New Roman" panose="02020603050405020304" pitchFamily="18" charset="0"/>
              </a:rPr>
              <a:t>Locate </a:t>
            </a:r>
            <a:r>
              <a:rPr lang="en-US" i="1" dirty="0">
                <a:solidFill>
                  <a:srgbClr val="000000"/>
                </a:solidFill>
                <a:latin typeface="Georgia" panose="02040502050405020303" pitchFamily="18" charset="0"/>
                <a:ea typeface="Calibri" panose="020F0502020204030204" pitchFamily="34" charset="0"/>
                <a:cs typeface="Times New Roman" panose="02020603050405020304" pitchFamily="18" charset="0"/>
              </a:rPr>
              <a:t>at least </a:t>
            </a:r>
            <a:r>
              <a:rPr lang="en-US" dirty="0">
                <a:solidFill>
                  <a:srgbClr val="000000"/>
                </a:solidFill>
                <a:latin typeface="Georgia" panose="02040502050405020303" pitchFamily="18" charset="0"/>
                <a:ea typeface="Calibri" panose="020F0502020204030204" pitchFamily="34" charset="0"/>
                <a:cs typeface="Times New Roman" panose="02020603050405020304" pitchFamily="18" charset="0"/>
              </a:rPr>
              <a:t>three resources for further study?</a:t>
            </a:r>
            <a:br>
              <a:rPr lang="en-US" sz="18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br>
            <a:br>
              <a:rPr lang="en-US" sz="18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br>
            <a:endParaRPr lang="en-US" dirty="0"/>
          </a:p>
        </p:txBody>
      </p:sp>
      <p:sp>
        <p:nvSpPr>
          <p:cNvPr id="4" name="TextBox 3">
            <a:extLst>
              <a:ext uri="{FF2B5EF4-FFF2-40B4-BE49-F238E27FC236}">
                <a16:creationId xmlns:a16="http://schemas.microsoft.com/office/drawing/2014/main" id="{CB9BDADA-F34D-CFFE-2935-03FC213D0042}"/>
              </a:ext>
            </a:extLst>
          </p:cNvPr>
          <p:cNvSpPr txBox="1"/>
          <p:nvPr/>
        </p:nvSpPr>
        <p:spPr>
          <a:xfrm>
            <a:off x="677334" y="1535837"/>
            <a:ext cx="6060817" cy="369332"/>
          </a:xfrm>
          <a:prstGeom prst="rect">
            <a:avLst/>
          </a:prstGeom>
          <a:noFill/>
        </p:spPr>
        <p:txBody>
          <a:bodyPr wrap="square" rtlCol="0">
            <a:spAutoFit/>
          </a:bodyPr>
          <a:lstStyle/>
          <a:p>
            <a:r>
              <a:rPr lang="en-US" sz="180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After completing this session are you able to…</a:t>
            </a:r>
            <a:endParaRPr lang="en-US" dirty="0"/>
          </a:p>
        </p:txBody>
      </p:sp>
    </p:spTree>
    <p:extLst>
      <p:ext uri="{BB962C8B-B14F-4D97-AF65-F5344CB8AC3E}">
        <p14:creationId xmlns:p14="http://schemas.microsoft.com/office/powerpoint/2010/main" val="37936254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A86EB8-AB92-A588-1C59-6E7ED0C1D2ED}"/>
              </a:ext>
            </a:extLst>
          </p:cNvPr>
          <p:cNvSpPr>
            <a:spLocks noGrp="1"/>
          </p:cNvSpPr>
          <p:nvPr>
            <p:ph type="title"/>
          </p:nvPr>
        </p:nvSpPr>
        <p:spPr>
          <a:xfrm>
            <a:off x="71021" y="609600"/>
            <a:ext cx="10413507" cy="952870"/>
          </a:xfrm>
        </p:spPr>
        <p:txBody>
          <a:bodyPr>
            <a:normAutofit fontScale="90000"/>
          </a:bodyPr>
          <a:lstStyle/>
          <a:p>
            <a:pPr algn="ctr"/>
            <a:r>
              <a:rPr lang="en-US" sz="2700" b="1" dirty="0">
                <a:solidFill>
                  <a:srgbClr val="000000"/>
                </a:solidFill>
                <a:latin typeface="Georgia" panose="02040502050405020303" pitchFamily="18" charset="0"/>
                <a:ea typeface="Calibri" panose="020F0502020204030204" pitchFamily="34" charset="0"/>
                <a:cs typeface="Times New Roman" panose="02020603050405020304" pitchFamily="18" charset="0"/>
              </a:rPr>
              <a:t>Review Questions</a:t>
            </a:r>
            <a:br>
              <a:rPr lang="en-US" dirty="0">
                <a:latin typeface="Calibri" panose="020F0502020204030204" pitchFamily="34" charset="0"/>
                <a:ea typeface="Calibri" panose="020F0502020204030204" pitchFamily="34" charset="0"/>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F2B0E83F-2E47-1DEF-47DC-12DCC5E164D9}"/>
              </a:ext>
            </a:extLst>
          </p:cNvPr>
          <p:cNvSpPr>
            <a:spLocks noGrp="1"/>
          </p:cNvSpPr>
          <p:nvPr>
            <p:ph idx="1"/>
          </p:nvPr>
        </p:nvSpPr>
        <p:spPr>
          <a:xfrm>
            <a:off x="153550" y="1186773"/>
            <a:ext cx="11653751" cy="3642680"/>
          </a:xfrm>
        </p:spPr>
        <p:txBody>
          <a:bodyPr>
            <a:normAutofit/>
          </a:bodyPr>
          <a:lstStyle/>
          <a:p>
            <a:pPr marL="0" marR="0" indent="0">
              <a:lnSpc>
                <a:spcPct val="107000"/>
              </a:lnSpc>
              <a:spcBef>
                <a:spcPts val="0"/>
              </a:spcBef>
              <a:spcAft>
                <a:spcPts val="800"/>
              </a:spcAft>
              <a:buNone/>
              <a:tabLst>
                <a:tab pos="2824480" algn="l"/>
              </a:tabLst>
            </a:pPr>
            <a:r>
              <a:rPr lang="en-US" sz="18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1. Relationships are essential to who?</a:t>
            </a:r>
            <a:br>
              <a:rPr lang="en-US" sz="18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br>
            <a:endParaRPr lang="en-US" dirty="0">
              <a:latin typeface="Georgia" panose="02040502050405020303" pitchFamily="18"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800"/>
              </a:spcAft>
              <a:buNone/>
              <a:tabLst>
                <a:tab pos="2824480" algn="l"/>
              </a:tabLst>
            </a:pPr>
            <a:r>
              <a:rPr lang="en-US" sz="18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2. True or False: According to SAMHSA, Recovery is supported through relationships and social networks.</a:t>
            </a:r>
            <a:br>
              <a:rPr lang="en-US" sz="18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br>
            <a:endParaRPr lang="en-US" sz="1800" dirty="0">
              <a:effectLst/>
              <a:latin typeface="Georgia" panose="02040502050405020303" pitchFamily="18"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800"/>
              </a:spcAft>
              <a:buNone/>
              <a:tabLst>
                <a:tab pos="2824480" algn="l"/>
              </a:tabLst>
            </a:pPr>
            <a:r>
              <a:rPr lang="en-US" sz="18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 3. When is the best time to self-disclose about recovery?</a:t>
            </a:r>
            <a:endParaRPr lang="en-US" sz="1800" dirty="0">
              <a:effectLst/>
              <a:latin typeface="Georgia" panose="02040502050405020303" pitchFamily="18"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800"/>
              </a:spcAft>
              <a:buNone/>
              <a:tabLst>
                <a:tab pos="2824480" algn="l"/>
              </a:tabLst>
            </a:pPr>
            <a:r>
              <a:rPr lang="en-US" sz="18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 </a:t>
            </a:r>
            <a:endParaRPr lang="en-US" sz="1800" dirty="0">
              <a:effectLst/>
              <a:latin typeface="Georgia" panose="02040502050405020303" pitchFamily="18"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800"/>
              </a:spcAft>
              <a:buNone/>
              <a:tabLst>
                <a:tab pos="2824480" algn="l"/>
              </a:tabLst>
            </a:pPr>
            <a:r>
              <a:rPr lang="en-US" sz="18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4. Where can you help a peer find resources/more information about sexual health?</a:t>
            </a:r>
            <a:endParaRPr lang="en-US" sz="1800" dirty="0">
              <a:effectLst/>
              <a:latin typeface="Georgia" panose="02040502050405020303" pitchFamily="18" charset="0"/>
              <a:ea typeface="Calibri" panose="020F0502020204030204" pitchFamily="34" charset="0"/>
              <a:cs typeface="Times New Roman" panose="02020603050405020304" pitchFamily="18" charset="0"/>
            </a:endParaRPr>
          </a:p>
          <a:p>
            <a:endParaRPr lang="en-US" dirty="0">
              <a:latin typeface="Georgia" panose="02040502050405020303" pitchFamily="18" charset="0"/>
            </a:endParaRPr>
          </a:p>
        </p:txBody>
      </p:sp>
    </p:spTree>
    <p:extLst>
      <p:ext uri="{BB962C8B-B14F-4D97-AF65-F5344CB8AC3E}">
        <p14:creationId xmlns:p14="http://schemas.microsoft.com/office/powerpoint/2010/main" val="37312480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That's All Folks | Southern Stars | Thats all folks, Parking spot painting,  Folk">
            <a:extLst>
              <a:ext uri="{FF2B5EF4-FFF2-40B4-BE49-F238E27FC236}">
                <a16:creationId xmlns:a16="http://schemas.microsoft.com/office/drawing/2014/main" id="{877CA5C7-706E-4977-96B6-AFBC91B63B6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 r="280" b="1995"/>
          <a:stretch/>
        </p:blipFill>
        <p:spPr bwMode="auto">
          <a:xfrm>
            <a:off x="1633492" y="259672"/>
            <a:ext cx="6320900" cy="62121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73763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CC740E-32A7-A20B-47DF-93C114A40723}"/>
              </a:ext>
            </a:extLst>
          </p:cNvPr>
          <p:cNvSpPr>
            <a:spLocks noGrp="1"/>
          </p:cNvSpPr>
          <p:nvPr>
            <p:ph type="title"/>
          </p:nvPr>
        </p:nvSpPr>
        <p:spPr>
          <a:xfrm>
            <a:off x="677334" y="485313"/>
            <a:ext cx="8596668" cy="1174811"/>
          </a:xfrm>
        </p:spPr>
        <p:txBody>
          <a:bodyPr>
            <a:normAutofit fontScale="90000"/>
          </a:bodyPr>
          <a:lstStyle/>
          <a:p>
            <a:pPr algn="ctr"/>
            <a:r>
              <a:rPr lang="en-US" sz="3100" b="1"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Sharing Your Recovery Story</a:t>
            </a:r>
            <a:br>
              <a:rPr lang="en-US" sz="3200" b="1"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br>
            <a:r>
              <a:rPr lang="en-US" sz="16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As a peer specialist, sharing your recovery journey has probably become second nature. But what happens when a peer is out in the community and building a new relationship (or maybe a not-so-new relationship) and struggling with the decision to talk about their recovery?</a:t>
            </a:r>
            <a:br>
              <a:rPr lang="en-US" sz="3200" b="1"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br>
            <a:br>
              <a:rPr lang="en-US" sz="3200" b="1"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br>
            <a:br>
              <a:rPr lang="en-US" sz="1800" b="1"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3D454C3E-5D32-976B-8EFC-5DB5FDACDFDF}"/>
              </a:ext>
            </a:extLst>
          </p:cNvPr>
          <p:cNvSpPr>
            <a:spLocks noGrp="1"/>
          </p:cNvSpPr>
          <p:nvPr>
            <p:ph idx="1"/>
          </p:nvPr>
        </p:nvSpPr>
        <p:spPr>
          <a:xfrm>
            <a:off x="677334" y="2198578"/>
            <a:ext cx="8596668" cy="4366086"/>
          </a:xfrm>
        </p:spPr>
        <p:txBody>
          <a:bodyPr>
            <a:noAutofit/>
          </a:bodyPr>
          <a:lstStyle/>
          <a:p>
            <a:r>
              <a:rPr lang="en-US" sz="12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Why should a person disclose that they are in recovery?</a:t>
            </a:r>
          </a:p>
          <a:p>
            <a:r>
              <a:rPr lang="en-US" sz="12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What are the advantages and risks (pros and cons) of disclosure?</a:t>
            </a:r>
            <a:endParaRPr lang="en-US" sz="1200" dirty="0">
              <a:solidFill>
                <a:srgbClr val="000000"/>
              </a:solidFill>
              <a:latin typeface="Georgia" panose="02040502050405020303" pitchFamily="18" charset="0"/>
              <a:ea typeface="Calibri" panose="020F0502020204030204" pitchFamily="34" charset="0"/>
              <a:cs typeface="Times New Roman" panose="02020603050405020304" pitchFamily="18" charset="0"/>
            </a:endParaRPr>
          </a:p>
          <a:p>
            <a:r>
              <a:rPr lang="en-US" sz="12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What factors might help or hinder disclosure?</a:t>
            </a:r>
          </a:p>
          <a:p>
            <a:r>
              <a:rPr lang="en-US" sz="12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Is there a safe way to disclose?</a:t>
            </a:r>
            <a:endParaRPr lang="en-US" sz="1200" dirty="0">
              <a:solidFill>
                <a:srgbClr val="000000"/>
              </a:solidFill>
              <a:latin typeface="Georgia" panose="02040502050405020303" pitchFamily="18" charset="0"/>
              <a:ea typeface="Calibri" panose="020F0502020204030204" pitchFamily="34" charset="0"/>
              <a:cs typeface="Times New Roman" panose="02020603050405020304" pitchFamily="18" charset="0"/>
            </a:endParaRPr>
          </a:p>
          <a:p>
            <a:r>
              <a:rPr lang="en-US" sz="12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What impact does self-disclosure have personally and systemically?</a:t>
            </a:r>
          </a:p>
          <a:p>
            <a:pPr marL="1828800" lvl="4" indent="0">
              <a:buNone/>
            </a:pPr>
            <a:r>
              <a:rPr lang="en-US" b="1" dirty="0">
                <a:solidFill>
                  <a:srgbClr val="000000"/>
                </a:solidFill>
                <a:latin typeface="Georgia" panose="02040502050405020303" pitchFamily="18" charset="0"/>
                <a:cs typeface="Times New Roman" panose="02020603050405020304" pitchFamily="18" charset="0"/>
              </a:rPr>
              <a:t>		Some Considerations:</a:t>
            </a:r>
            <a:endParaRPr lang="en-US" b="1" u="sng" dirty="0">
              <a:solidFill>
                <a:srgbClr val="000000"/>
              </a:solidFill>
              <a:latin typeface="Georgia" panose="02040502050405020303" pitchFamily="18" charset="0"/>
              <a:cs typeface="Times New Roman" panose="02020603050405020304" pitchFamily="18" charset="0"/>
            </a:endParaRPr>
          </a:p>
          <a:p>
            <a:r>
              <a:rPr lang="en-US" sz="12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Initially, it is a good idea to tell someone you trust who is understanding.</a:t>
            </a:r>
          </a:p>
          <a:p>
            <a:r>
              <a:rPr lang="en-US" sz="12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Timing has to be right, and only you can determine when to self-disclose.</a:t>
            </a:r>
            <a:endParaRPr lang="en-US" sz="1200" dirty="0">
              <a:solidFill>
                <a:srgbClr val="000000"/>
              </a:solidFill>
              <a:latin typeface="Georgia" panose="02040502050405020303" pitchFamily="18" charset="0"/>
              <a:ea typeface="Calibri" panose="020F0502020204030204" pitchFamily="34" charset="0"/>
              <a:cs typeface="Times New Roman" panose="02020603050405020304" pitchFamily="18" charset="0"/>
            </a:endParaRPr>
          </a:p>
          <a:p>
            <a:r>
              <a:rPr lang="en-US" sz="12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It is helpful to educate yourself about your diagnosis and the various perceptions people have about it.   That way you can be better prepared for questions and concerns from those you tell.</a:t>
            </a:r>
          </a:p>
          <a:p>
            <a:r>
              <a:rPr lang="en-US" sz="12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You may want to practice by role-playing what you will say, before you actually have the conversation, and practice a few different ways to refute any negative responses.</a:t>
            </a:r>
          </a:p>
          <a:p>
            <a:r>
              <a:rPr lang="en-US" sz="12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If you are disclosing to your employer, it may be best to wait until you feel comfortable in the workplace or until a reasonable accommodation becomes necessary.</a:t>
            </a:r>
          </a:p>
          <a:p>
            <a:r>
              <a:rPr lang="en-US" sz="1200" dirty="0">
                <a:latin typeface="Georgia" panose="02040502050405020303" pitchFamily="18" charset="0"/>
              </a:rPr>
              <a:t>It is important to remember that you are in control of how much you disclose; don’t let anyone manipulate you into sharing more than you feel comfortable sharing.</a:t>
            </a:r>
          </a:p>
        </p:txBody>
      </p:sp>
      <p:sp>
        <p:nvSpPr>
          <p:cNvPr id="5" name="TextBox 4">
            <a:extLst>
              <a:ext uri="{FF2B5EF4-FFF2-40B4-BE49-F238E27FC236}">
                <a16:creationId xmlns:a16="http://schemas.microsoft.com/office/drawing/2014/main" id="{FF7A89A1-D239-5439-F7AF-5DAB97F0C001}"/>
              </a:ext>
            </a:extLst>
          </p:cNvPr>
          <p:cNvSpPr txBox="1"/>
          <p:nvPr/>
        </p:nvSpPr>
        <p:spPr>
          <a:xfrm>
            <a:off x="677334" y="1773635"/>
            <a:ext cx="6098958" cy="311432"/>
          </a:xfrm>
          <a:prstGeom prst="rect">
            <a:avLst/>
          </a:prstGeom>
          <a:noFill/>
        </p:spPr>
        <p:txBody>
          <a:bodyPr wrap="square">
            <a:spAutoFit/>
          </a:bodyPr>
          <a:lstStyle/>
          <a:p>
            <a:pPr marL="0" marR="0">
              <a:lnSpc>
                <a:spcPct val="107000"/>
              </a:lnSpc>
              <a:spcBef>
                <a:spcPts val="0"/>
              </a:spcBef>
              <a:spcAft>
                <a:spcPts val="800"/>
              </a:spcAft>
            </a:pPr>
            <a:r>
              <a:rPr lang="en-US" sz="1400" b="1"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It is good to start with a few questions:</a:t>
            </a:r>
            <a:endParaRPr lang="en-US" sz="1100" b="1"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028" name="Picture 4" descr="Talk show host and guest Royalty Free Vector Clip Art illustration vc000748  | Vector free, Illustration art, Clip art">
            <a:extLst>
              <a:ext uri="{FF2B5EF4-FFF2-40B4-BE49-F238E27FC236}">
                <a16:creationId xmlns:a16="http://schemas.microsoft.com/office/drawing/2014/main" id="{DF689DDD-59A5-A922-D569-8BCB560204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14996" y="1859410"/>
            <a:ext cx="2267113" cy="20645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4934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9FF92D-4D04-7349-BDD4-5E28962DD869}"/>
              </a:ext>
            </a:extLst>
          </p:cNvPr>
          <p:cNvSpPr>
            <a:spLocks noGrp="1"/>
          </p:cNvSpPr>
          <p:nvPr>
            <p:ph type="title"/>
          </p:nvPr>
        </p:nvSpPr>
        <p:spPr>
          <a:xfrm>
            <a:off x="677334" y="609600"/>
            <a:ext cx="8596668" cy="739806"/>
          </a:xfrm>
        </p:spPr>
        <p:txBody>
          <a:bodyPr/>
          <a:lstStyle/>
          <a:p>
            <a:r>
              <a:rPr lang="en-US" sz="1400" b="1"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a:t>
            </a:r>
            <a:r>
              <a:rPr lang="en-US" sz="1400" b="1" dirty="0">
                <a:solidFill>
                  <a:srgbClr val="000000"/>
                </a:solidFill>
                <a:latin typeface="Georgia" panose="02040502050405020303" pitchFamily="18" charset="0"/>
                <a:ea typeface="Calibri" panose="020F0502020204030204" pitchFamily="34" charset="0"/>
                <a:cs typeface="Times New Roman" panose="02020603050405020304" pitchFamily="18" charset="0"/>
              </a:rPr>
              <a:t>continued….</a:t>
            </a:r>
            <a:r>
              <a:rPr lang="en-US" sz="3600" b="1"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Sharing Your Recovery Story</a:t>
            </a:r>
            <a:endParaRPr lang="en-US" dirty="0"/>
          </a:p>
        </p:txBody>
      </p:sp>
      <p:sp>
        <p:nvSpPr>
          <p:cNvPr id="3" name="Content Placeholder 2">
            <a:extLst>
              <a:ext uri="{FF2B5EF4-FFF2-40B4-BE49-F238E27FC236}">
                <a16:creationId xmlns:a16="http://schemas.microsoft.com/office/drawing/2014/main" id="{F8EF8732-CCAF-A98A-0E8B-C5273907A2F6}"/>
              </a:ext>
            </a:extLst>
          </p:cNvPr>
          <p:cNvSpPr>
            <a:spLocks noGrp="1"/>
          </p:cNvSpPr>
          <p:nvPr>
            <p:ph idx="1"/>
          </p:nvPr>
        </p:nvSpPr>
        <p:spPr>
          <a:xfrm>
            <a:off x="677334" y="1349407"/>
            <a:ext cx="8596668" cy="4265828"/>
          </a:xfrm>
        </p:spPr>
        <p:txBody>
          <a:bodyPr>
            <a:normAutofit fontScale="85000" lnSpcReduction="10000"/>
          </a:bodyPr>
          <a:lstStyle/>
          <a:p>
            <a:r>
              <a:rPr lang="en-US" sz="19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As a peer specialist, you can describe for the peer how telling your recovery story is especially rewarding and liberating and explain how it can promote confidence and a deeper discovery of yourself while acting as living testimony against stigma and discrimination.</a:t>
            </a:r>
          </a:p>
          <a:p>
            <a:endParaRPr lang="en-US" sz="1900" dirty="0">
              <a:solidFill>
                <a:srgbClr val="000000"/>
              </a:solidFill>
              <a:latin typeface="Georgia" panose="02040502050405020303" pitchFamily="18" charset="0"/>
              <a:cs typeface="Times New Roman" panose="02020603050405020304" pitchFamily="18" charset="0"/>
            </a:endParaRPr>
          </a:p>
          <a:p>
            <a:r>
              <a:rPr lang="en-US" sz="19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You can also explain how sharing your own experiences with recovery may offer someone else hope that they too can recover. Peer specialists are not the only ones who can give others hope.</a:t>
            </a:r>
          </a:p>
          <a:p>
            <a:endParaRPr lang="en-US" sz="1900" dirty="0">
              <a:solidFill>
                <a:srgbClr val="000000"/>
              </a:solidFill>
              <a:latin typeface="Georgia" panose="02040502050405020303" pitchFamily="18" charset="0"/>
              <a:ea typeface="Calibri" panose="020F0502020204030204" pitchFamily="34" charset="0"/>
              <a:cs typeface="Times New Roman" panose="02020603050405020304" pitchFamily="18" charset="0"/>
            </a:endParaRPr>
          </a:p>
          <a:p>
            <a:r>
              <a:rPr lang="en-US" sz="19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There will always be the “lump-in-the-throat” experience when it comes to disclosing to someone (or many people) about behavioral health issues, but knowing that others have done so, in a myriad of circumstances, and learning from other peers’ experiences, can be enormously helpful and make it so much easier for those who are about to tell a relative, neighbor, friend, colleague, or employer.</a:t>
            </a:r>
            <a:br>
              <a:rPr lang="en-US" sz="19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br>
            <a:r>
              <a:rPr lang="en-US" sz="19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As a peer specialist, you can be that trusted person who listens and helps someone to practice what to say, how to say it.</a:t>
            </a:r>
            <a:endParaRPr lang="en-US" sz="1900" dirty="0">
              <a:effectLst/>
              <a:latin typeface="Georgia" panose="02040502050405020303" pitchFamily="18" charset="0"/>
              <a:ea typeface="Calibri" panose="020F0502020204030204" pitchFamily="34" charset="0"/>
              <a:cs typeface="Times New Roman" panose="02020603050405020304" pitchFamily="18" charset="0"/>
            </a:endParaRPr>
          </a:p>
          <a:p>
            <a:endParaRPr lang="en-US" dirty="0"/>
          </a:p>
        </p:txBody>
      </p:sp>
      <p:sp>
        <p:nvSpPr>
          <p:cNvPr id="5" name="TextBox 4">
            <a:extLst>
              <a:ext uri="{FF2B5EF4-FFF2-40B4-BE49-F238E27FC236}">
                <a16:creationId xmlns:a16="http://schemas.microsoft.com/office/drawing/2014/main" id="{2BEC590E-25A2-0DB8-BA5F-D3E7EDAEC72D}"/>
              </a:ext>
            </a:extLst>
          </p:cNvPr>
          <p:cNvSpPr txBox="1"/>
          <p:nvPr/>
        </p:nvSpPr>
        <p:spPr>
          <a:xfrm>
            <a:off x="677334" y="5786735"/>
            <a:ext cx="9523109" cy="646331"/>
          </a:xfrm>
          <a:prstGeom prst="rect">
            <a:avLst/>
          </a:prstGeom>
          <a:noFill/>
        </p:spPr>
        <p:txBody>
          <a:bodyPr wrap="square">
            <a:spAutoFit/>
          </a:bodyPr>
          <a:lstStyle/>
          <a:p>
            <a:pPr algn="ctr"/>
            <a:r>
              <a:rPr lang="en-US" sz="1800" b="1" i="1" dirty="0">
                <a:effectLst/>
                <a:latin typeface="Georgia" panose="02040502050405020303" pitchFamily="18" charset="0"/>
                <a:ea typeface="Calibri" panose="020F0502020204030204" pitchFamily="34" charset="0"/>
                <a:cs typeface="Times New Roman" panose="02020603050405020304" pitchFamily="18" charset="0"/>
              </a:rPr>
              <a:t>Based on what you just read, and your own experience, what are the most important considerations about when and how to disclose?</a:t>
            </a:r>
            <a:endParaRPr lang="en-US" b="1" dirty="0"/>
          </a:p>
        </p:txBody>
      </p:sp>
    </p:spTree>
    <p:extLst>
      <p:ext uri="{BB962C8B-B14F-4D97-AF65-F5344CB8AC3E}">
        <p14:creationId xmlns:p14="http://schemas.microsoft.com/office/powerpoint/2010/main" val="36282431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CBC871-2C0D-7EF0-C960-F18E0A7DEDFC}"/>
              </a:ext>
            </a:extLst>
          </p:cNvPr>
          <p:cNvSpPr>
            <a:spLocks noGrp="1"/>
          </p:cNvSpPr>
          <p:nvPr>
            <p:ph type="title"/>
          </p:nvPr>
        </p:nvSpPr>
        <p:spPr>
          <a:xfrm>
            <a:off x="677334" y="609600"/>
            <a:ext cx="8596668" cy="482353"/>
          </a:xfrm>
        </p:spPr>
        <p:txBody>
          <a:bodyPr>
            <a:normAutofit fontScale="90000"/>
          </a:bodyPr>
          <a:lstStyle/>
          <a:p>
            <a:pPr algn="ctr"/>
            <a:r>
              <a:rPr lang="en-US" sz="2400" b="1"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Self-Disclosure Worksheet</a:t>
            </a:r>
            <a:br>
              <a:rPr lang="en-US" sz="1800" dirty="0">
                <a:effectLst/>
                <a:latin typeface="Calibri" panose="020F0502020204030204" pitchFamily="34" charset="0"/>
                <a:ea typeface="Calibri" panose="020F0502020204030204" pitchFamily="34" charset="0"/>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078F0AF0-E00F-6C53-1704-C8B95E45FA7B}"/>
              </a:ext>
            </a:extLst>
          </p:cNvPr>
          <p:cNvSpPr>
            <a:spLocks noGrp="1"/>
          </p:cNvSpPr>
          <p:nvPr>
            <p:ph idx="1"/>
          </p:nvPr>
        </p:nvSpPr>
        <p:spPr>
          <a:xfrm>
            <a:off x="384371" y="1272822"/>
            <a:ext cx="8596668" cy="5456452"/>
          </a:xfrm>
        </p:spPr>
        <p:txBody>
          <a:bodyPr/>
          <a:lstStyle/>
          <a:p>
            <a:pPr marL="0" marR="0" indent="0">
              <a:lnSpc>
                <a:spcPct val="107000"/>
              </a:lnSpc>
              <a:spcBef>
                <a:spcPts val="0"/>
              </a:spcBef>
              <a:spcAft>
                <a:spcPts val="800"/>
              </a:spcAft>
              <a:buNone/>
              <a:tabLst>
                <a:tab pos="2824480" algn="l"/>
              </a:tabLst>
            </a:pPr>
            <a:r>
              <a:rPr lang="en-US" sz="14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Consider the following:</a:t>
            </a:r>
            <a:endParaRPr lang="en-US" sz="1400" dirty="0">
              <a:effectLst/>
              <a:latin typeface="Georgia" panose="02040502050405020303" pitchFamily="18"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800"/>
              </a:spcAft>
              <a:buNone/>
              <a:tabLst>
                <a:tab pos="2824480" algn="l"/>
              </a:tabLst>
            </a:pPr>
            <a:r>
              <a:rPr lang="en-US" sz="14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What part of your personal story are you thinking about disclosing?</a:t>
            </a:r>
            <a:endParaRPr lang="en-US" sz="1400" dirty="0">
              <a:effectLst/>
              <a:latin typeface="Georgia" panose="02040502050405020303" pitchFamily="18"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800"/>
              </a:spcAft>
              <a:buNone/>
              <a:tabLst>
                <a:tab pos="2824480" algn="l"/>
              </a:tabLst>
            </a:pPr>
            <a:r>
              <a:rPr lang="en-US" sz="14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Who are you thinking about telling a part of your story to?</a:t>
            </a:r>
            <a:endParaRPr lang="en-US" sz="1400" dirty="0">
              <a:effectLst/>
              <a:latin typeface="Georgia" panose="02040502050405020303" pitchFamily="18"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800"/>
              </a:spcAft>
              <a:buNone/>
              <a:tabLst>
                <a:tab pos="2824480" algn="l"/>
              </a:tabLst>
            </a:pPr>
            <a:r>
              <a:rPr lang="en-US" sz="14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What would be the purpose of your self-disclosure?</a:t>
            </a:r>
            <a:endParaRPr lang="en-US" sz="1400" dirty="0">
              <a:effectLst/>
              <a:latin typeface="Georgia" panose="02040502050405020303" pitchFamily="18"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800"/>
              </a:spcAft>
              <a:buNone/>
              <a:tabLst>
                <a:tab pos="2824480" algn="l"/>
              </a:tabLst>
            </a:pPr>
            <a:r>
              <a:rPr lang="en-US" sz="14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Use the table below to explore the positives and negatives about disclosing this part of your personal story</a:t>
            </a:r>
            <a:endParaRPr lang="en-US" sz="1400" dirty="0">
              <a:effectLst/>
              <a:latin typeface="Georgia" panose="02040502050405020303" pitchFamily="18" charset="0"/>
              <a:ea typeface="Calibri" panose="020F0502020204030204" pitchFamily="34" charset="0"/>
              <a:cs typeface="Times New Roman" panose="02020603050405020304" pitchFamily="18" charset="0"/>
            </a:endParaRPr>
          </a:p>
          <a:p>
            <a:pPr marL="0" indent="0">
              <a:buNone/>
            </a:pPr>
            <a:endParaRPr lang="en-US" dirty="0"/>
          </a:p>
        </p:txBody>
      </p:sp>
      <p:graphicFrame>
        <p:nvGraphicFramePr>
          <p:cNvPr id="7" name="Table 7">
            <a:extLst>
              <a:ext uri="{FF2B5EF4-FFF2-40B4-BE49-F238E27FC236}">
                <a16:creationId xmlns:a16="http://schemas.microsoft.com/office/drawing/2014/main" id="{920AE35B-EEAD-9F4F-52A3-44EE0D28CD7E}"/>
              </a:ext>
            </a:extLst>
          </p:cNvPr>
          <p:cNvGraphicFramePr>
            <a:graphicFrameLocks noGrp="1"/>
          </p:cNvGraphicFramePr>
          <p:nvPr>
            <p:extLst>
              <p:ext uri="{D42A27DB-BD31-4B8C-83A1-F6EECF244321}">
                <p14:modId xmlns:p14="http://schemas.microsoft.com/office/powerpoint/2010/main" val="1113104168"/>
              </p:ext>
            </p:extLst>
          </p:nvPr>
        </p:nvGraphicFramePr>
        <p:xfrm>
          <a:off x="1019945" y="3044282"/>
          <a:ext cx="8128000" cy="3463050"/>
        </p:xfrm>
        <a:graphic>
          <a:graphicData uri="http://schemas.openxmlformats.org/drawingml/2006/table">
            <a:tbl>
              <a:tblPr firstRow="1" bandRow="1">
                <a:tableStyleId>{073A0DAA-6AF3-43AB-8588-CEC1D06C72B9}</a:tableStyleId>
              </a:tblPr>
              <a:tblGrid>
                <a:gridCol w="4064000">
                  <a:extLst>
                    <a:ext uri="{9D8B030D-6E8A-4147-A177-3AD203B41FA5}">
                      <a16:colId xmlns:a16="http://schemas.microsoft.com/office/drawing/2014/main" val="2571826525"/>
                    </a:ext>
                  </a:extLst>
                </a:gridCol>
                <a:gridCol w="4064000">
                  <a:extLst>
                    <a:ext uri="{9D8B030D-6E8A-4147-A177-3AD203B41FA5}">
                      <a16:colId xmlns:a16="http://schemas.microsoft.com/office/drawing/2014/main" val="2089915321"/>
                    </a:ext>
                  </a:extLst>
                </a:gridCol>
              </a:tblGrid>
              <a:tr h="3463050">
                <a:tc>
                  <a:txBody>
                    <a:bodyPr/>
                    <a:lstStyle/>
                    <a:p>
                      <a:pPr algn="ctr"/>
                      <a:r>
                        <a:rPr lang="en-US" sz="1200" b="1" dirty="0">
                          <a:solidFill>
                            <a:schemeClr val="tx1"/>
                          </a:solidFill>
                          <a:latin typeface="Georgia" panose="02040502050405020303" pitchFamily="18" charset="0"/>
                        </a:rPr>
                        <a:t>Possible Advantages of Disclosure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200" b="1" dirty="0">
                          <a:solidFill>
                            <a:schemeClr val="tx1"/>
                          </a:solidFill>
                          <a:latin typeface="Georgia" panose="02040502050405020303" pitchFamily="18" charset="0"/>
                        </a:rPr>
                        <a:t>Possible disadvantages of Disclosure</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26392242"/>
                  </a:ext>
                </a:extLst>
              </a:tr>
            </a:tbl>
          </a:graphicData>
        </a:graphic>
      </p:graphicFrame>
    </p:spTree>
    <p:extLst>
      <p:ext uri="{BB962C8B-B14F-4D97-AF65-F5344CB8AC3E}">
        <p14:creationId xmlns:p14="http://schemas.microsoft.com/office/powerpoint/2010/main" val="12458906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8DCF43-4FF3-4D1D-26D1-BE2A3437945E}"/>
              </a:ext>
            </a:extLst>
          </p:cNvPr>
          <p:cNvSpPr>
            <a:spLocks noGrp="1"/>
          </p:cNvSpPr>
          <p:nvPr>
            <p:ph type="title"/>
          </p:nvPr>
        </p:nvSpPr>
        <p:spPr>
          <a:xfrm>
            <a:off x="1020932" y="147962"/>
            <a:ext cx="7661429" cy="571130"/>
          </a:xfrm>
        </p:spPr>
        <p:txBody>
          <a:bodyPr>
            <a:normAutofit fontScale="90000"/>
          </a:bodyPr>
          <a:lstStyle/>
          <a:p>
            <a:pPr algn="ctr"/>
            <a:r>
              <a:rPr lang="en-US" sz="2800" b="1"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Repairing Relationships</a:t>
            </a:r>
            <a:br>
              <a:rPr lang="en-US" sz="2800" b="1"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br>
            <a:br>
              <a:rPr lang="en-US" sz="1600" b="1"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br>
            <a:endParaRPr lang="en-US" sz="1600" dirty="0"/>
          </a:p>
        </p:txBody>
      </p:sp>
      <p:sp>
        <p:nvSpPr>
          <p:cNvPr id="3" name="Content Placeholder 2">
            <a:extLst>
              <a:ext uri="{FF2B5EF4-FFF2-40B4-BE49-F238E27FC236}">
                <a16:creationId xmlns:a16="http://schemas.microsoft.com/office/drawing/2014/main" id="{D2415936-BD12-1AD1-C614-F95A2379B8B6}"/>
              </a:ext>
            </a:extLst>
          </p:cNvPr>
          <p:cNvSpPr>
            <a:spLocks noGrp="1"/>
          </p:cNvSpPr>
          <p:nvPr>
            <p:ph idx="1"/>
          </p:nvPr>
        </p:nvSpPr>
        <p:spPr>
          <a:xfrm>
            <a:off x="561925" y="2080690"/>
            <a:ext cx="8596668" cy="4629348"/>
          </a:xfrm>
        </p:spPr>
        <p:txBody>
          <a:bodyPr>
            <a:normAutofit fontScale="70000" lnSpcReduction="20000"/>
          </a:bodyPr>
          <a:lstStyle/>
          <a:p>
            <a:pPr marL="0" marR="0" indent="0">
              <a:lnSpc>
                <a:spcPct val="107000"/>
              </a:lnSpc>
              <a:spcBef>
                <a:spcPts val="0"/>
              </a:spcBef>
              <a:spcAft>
                <a:spcPts val="800"/>
              </a:spcAft>
              <a:buNone/>
              <a:tabLst>
                <a:tab pos="2824480" algn="l"/>
              </a:tabLst>
            </a:pPr>
            <a:r>
              <a:rPr lang="en-US" b="1"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Forgiveness</a:t>
            </a:r>
            <a:endParaRPr lang="en-US" dirty="0">
              <a:effectLst/>
              <a:latin typeface="Georgia" panose="02040502050405020303" pitchFamily="18"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tabLst>
                <a:tab pos="2824480" algn="l"/>
              </a:tabLst>
            </a:pPr>
            <a:r>
              <a:rPr lang="en-US"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Friends and family are often in a very good position to offer support but disrupted relationships can make that difficult or impossible. Repairing these relationships offers the opportunity for peers to find a type of support that is both much needed and cannot be offered by anyone else.</a:t>
            </a:r>
            <a:endParaRPr lang="en-US" dirty="0">
              <a:effectLst/>
              <a:latin typeface="Georgia" panose="02040502050405020303" pitchFamily="18" charset="0"/>
              <a:ea typeface="Calibri" panose="020F0502020204030204" pitchFamily="34" charset="0"/>
              <a:cs typeface="Times New Roman" panose="02020603050405020304" pitchFamily="18" charset="0"/>
            </a:endParaRPr>
          </a:p>
          <a:p>
            <a:r>
              <a:rPr lang="en-US"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Forgiveness is an important component in any attempt to repair relationships. If those involved are not willing to “let go” when they believe they have been wronged, negative feelings of anger and frustration can be all-consuming. Such a situation is not helpful for anyone.</a:t>
            </a:r>
          </a:p>
          <a:p>
            <a:pPr marL="0" indent="0">
              <a:buNone/>
            </a:pPr>
            <a:r>
              <a:rPr lang="en-US" b="1"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Repair Shop </a:t>
            </a:r>
            <a:br>
              <a:rPr lang="en-US" b="1"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br>
            <a:br>
              <a:rPr lang="en-US" b="1"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br>
            <a:r>
              <a:rPr lang="en-US"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Some of the other “tools in the shop” for repairing relationships include:</a:t>
            </a:r>
            <a:endParaRPr lang="en-US" dirty="0">
              <a:solidFill>
                <a:srgbClr val="000000"/>
              </a:solidFill>
              <a:latin typeface="Georgia" panose="02040502050405020303" pitchFamily="18" charset="0"/>
              <a:cs typeface="Times New Roman" panose="02020603050405020304" pitchFamily="18" charset="0"/>
            </a:endParaRPr>
          </a:p>
          <a:p>
            <a:r>
              <a:rPr lang="en-US"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Gratitude―recognizing and appreciating another person</a:t>
            </a:r>
          </a:p>
          <a:p>
            <a:r>
              <a:rPr lang="en-US"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Compassion―empathic understanding and concern for the other person</a:t>
            </a:r>
          </a:p>
          <a:p>
            <a:r>
              <a:rPr lang="en-US"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Giving―offering acts of kindness to the other person</a:t>
            </a:r>
            <a:endParaRPr lang="en-US" dirty="0">
              <a:solidFill>
                <a:srgbClr val="000000"/>
              </a:solidFill>
              <a:latin typeface="Georgia" panose="02040502050405020303" pitchFamily="18" charset="0"/>
              <a:ea typeface="Calibri" panose="020F0502020204030204" pitchFamily="34" charset="0"/>
              <a:cs typeface="Times New Roman" panose="02020603050405020304" pitchFamily="18" charset="0"/>
            </a:endParaRPr>
          </a:p>
          <a:p>
            <a:r>
              <a:rPr lang="en-US"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Exercise―doing physical activity with the other person</a:t>
            </a:r>
          </a:p>
          <a:p>
            <a:r>
              <a:rPr lang="en-US"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Mindfulness―quiet time to be fully present with the other person</a:t>
            </a:r>
          </a:p>
          <a:p>
            <a:r>
              <a:rPr lang="en-US"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Diversity―trying something new with the other person</a:t>
            </a:r>
          </a:p>
          <a:p>
            <a:r>
              <a:rPr lang="en-US"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Humor―laughter is contagious – share humor with the other person</a:t>
            </a:r>
          </a:p>
          <a:p>
            <a:r>
              <a:rPr lang="en-US"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Meaning―share something that is meaningful with the other person</a:t>
            </a:r>
            <a:br>
              <a:rPr lang="en-US" sz="18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br>
            <a:endParaRPr lang="en-US" sz="1200" dirty="0"/>
          </a:p>
        </p:txBody>
      </p:sp>
      <p:sp>
        <p:nvSpPr>
          <p:cNvPr id="4" name="TextBox 3">
            <a:extLst>
              <a:ext uri="{FF2B5EF4-FFF2-40B4-BE49-F238E27FC236}">
                <a16:creationId xmlns:a16="http://schemas.microsoft.com/office/drawing/2014/main" id="{4FD4807E-37B1-CA33-9C4E-E04762FB0729}"/>
              </a:ext>
            </a:extLst>
          </p:cNvPr>
          <p:cNvSpPr txBox="1"/>
          <p:nvPr/>
        </p:nvSpPr>
        <p:spPr>
          <a:xfrm>
            <a:off x="177554" y="708104"/>
            <a:ext cx="9721049" cy="1092607"/>
          </a:xfrm>
          <a:prstGeom prst="rect">
            <a:avLst/>
          </a:prstGeom>
          <a:noFill/>
        </p:spPr>
        <p:txBody>
          <a:bodyPr wrap="square" rtlCol="0">
            <a:spAutoFit/>
          </a:bodyPr>
          <a:lstStyle/>
          <a:p>
            <a:pPr algn="ctr"/>
            <a:r>
              <a:rPr lang="en-US" sz="1300" dirty="0">
                <a:solidFill>
                  <a:srgbClr val="000000"/>
                </a:solidFill>
                <a:latin typeface="Georgia" panose="02040502050405020303" pitchFamily="18" charset="0"/>
                <a:ea typeface="Calibri" panose="020F0502020204030204" pitchFamily="34" charset="0"/>
                <a:cs typeface="Times New Roman" panose="02020603050405020304" pitchFamily="18" charset="0"/>
              </a:rPr>
              <a:t>The topic of repairing relationships is NOT about fixing blame. Instead, it is about moving forward. For many people, past behaviors have damaged relationships with friends and family in ways that may not be easy―or even possible―to repair. This is not the case for every person in every relationship. Factors such as stigma, culture, trauma, birth order, and relationship dynamics may have caused relationship difficulties that are no fault of the peer’s. For example, the diagnosis alone (and associated fear) may cause distance or alienate others.</a:t>
            </a:r>
            <a:endParaRPr lang="en-US" sz="1300" dirty="0"/>
          </a:p>
        </p:txBody>
      </p:sp>
      <p:pic>
        <p:nvPicPr>
          <p:cNvPr id="2050" name="Picture 2" descr="Free Relationship Clip Art with No Background - ClipartKey">
            <a:extLst>
              <a:ext uri="{FF2B5EF4-FFF2-40B4-BE49-F238E27FC236}">
                <a16:creationId xmlns:a16="http://schemas.microsoft.com/office/drawing/2014/main" id="{1D1E05D8-8EE6-28F5-3E04-303BDC322C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4503" y="3705525"/>
            <a:ext cx="3699307" cy="30045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0291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8AC6E-3885-6C4F-D95B-C2E2D14AA329}"/>
              </a:ext>
            </a:extLst>
          </p:cNvPr>
          <p:cNvSpPr>
            <a:spLocks noGrp="1"/>
          </p:cNvSpPr>
          <p:nvPr>
            <p:ph type="title"/>
          </p:nvPr>
        </p:nvSpPr>
        <p:spPr>
          <a:xfrm>
            <a:off x="1242874" y="290004"/>
            <a:ext cx="7759083" cy="615518"/>
          </a:xfrm>
        </p:spPr>
        <p:txBody>
          <a:bodyPr>
            <a:normAutofit fontScale="90000"/>
          </a:bodyPr>
          <a:lstStyle/>
          <a:p>
            <a:pPr algn="ctr"/>
            <a:r>
              <a:rPr lang="en-US" b="1" dirty="0">
                <a:solidFill>
                  <a:schemeClr val="tx1"/>
                </a:solidFill>
                <a:latin typeface="Georgia" panose="02040502050405020303" pitchFamily="18" charset="0"/>
              </a:rPr>
              <a:t>The Role of Peer Specialist</a:t>
            </a:r>
            <a:br>
              <a:rPr lang="en-US" dirty="0">
                <a:solidFill>
                  <a:schemeClr val="tx1"/>
                </a:solidFill>
                <a:latin typeface="Georgia" panose="02040502050405020303" pitchFamily="18" charset="0"/>
              </a:rPr>
            </a:br>
            <a:br>
              <a:rPr lang="en-US" dirty="0">
                <a:solidFill>
                  <a:schemeClr val="tx1"/>
                </a:solidFill>
              </a:rPr>
            </a:b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93C2C637-17CE-8652-EACA-5A2852C4A893}"/>
              </a:ext>
            </a:extLst>
          </p:cNvPr>
          <p:cNvSpPr>
            <a:spLocks noGrp="1"/>
          </p:cNvSpPr>
          <p:nvPr>
            <p:ph idx="1"/>
          </p:nvPr>
        </p:nvSpPr>
        <p:spPr>
          <a:xfrm>
            <a:off x="615190" y="3151573"/>
            <a:ext cx="8596668" cy="2019805"/>
          </a:xfrm>
        </p:spPr>
        <p:txBody>
          <a:bodyPr>
            <a:normAutofit/>
          </a:bodyPr>
          <a:lstStyle/>
          <a:p>
            <a:r>
              <a:rPr lang="en-US" sz="18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Mediation – with a skilled mediator</a:t>
            </a:r>
          </a:p>
          <a:p>
            <a:r>
              <a:rPr lang="en-US" sz="18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Therapy – with a competent family or marriage therapist</a:t>
            </a:r>
          </a:p>
          <a:p>
            <a:r>
              <a:rPr lang="en-US" sz="18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Family education / family support groups, such as those offered by NAMI – for family members who are willing to become more knowledgeable about the diagnosed condition</a:t>
            </a:r>
            <a:br>
              <a:rPr lang="en-US" sz="18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br>
            <a:endParaRPr lang="en-US" dirty="0"/>
          </a:p>
        </p:txBody>
      </p:sp>
      <p:sp>
        <p:nvSpPr>
          <p:cNvPr id="4" name="TextBox 3">
            <a:extLst>
              <a:ext uri="{FF2B5EF4-FFF2-40B4-BE49-F238E27FC236}">
                <a16:creationId xmlns:a16="http://schemas.microsoft.com/office/drawing/2014/main" id="{5F267225-19E8-1CFD-D102-11157E9ED96A}"/>
              </a:ext>
            </a:extLst>
          </p:cNvPr>
          <p:cNvSpPr txBox="1"/>
          <p:nvPr/>
        </p:nvSpPr>
        <p:spPr>
          <a:xfrm>
            <a:off x="541538" y="835919"/>
            <a:ext cx="8892262" cy="1200329"/>
          </a:xfrm>
          <a:prstGeom prst="rect">
            <a:avLst/>
          </a:prstGeom>
          <a:noFill/>
        </p:spPr>
        <p:txBody>
          <a:bodyPr wrap="square" rtlCol="0">
            <a:spAutoFit/>
          </a:bodyPr>
          <a:lstStyle/>
          <a:p>
            <a:pPr algn="ctr"/>
            <a:r>
              <a:rPr lang="en-US" sz="1800" dirty="0">
                <a:solidFill>
                  <a:srgbClr val="000000"/>
                </a:solidFill>
                <a:latin typeface="Georgia" panose="02040502050405020303" pitchFamily="18" charset="0"/>
                <a:cs typeface="Times New Roman" panose="02020603050405020304" pitchFamily="18" charset="0"/>
              </a:rPr>
              <a:t>I</a:t>
            </a:r>
            <a:r>
              <a:rPr lang="en-US" sz="18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s to help peers identify their goals and the barriers to achieving those goals. The information presented in this session can be used by peer specialists to help peers remove those barriers. Peer specialists are not clinically trained professionals and should not assume the role of a relationship counselor.</a:t>
            </a:r>
            <a:endParaRPr lang="en-US" dirty="0"/>
          </a:p>
        </p:txBody>
      </p:sp>
      <p:sp>
        <p:nvSpPr>
          <p:cNvPr id="5" name="TextBox 4">
            <a:extLst>
              <a:ext uri="{FF2B5EF4-FFF2-40B4-BE49-F238E27FC236}">
                <a16:creationId xmlns:a16="http://schemas.microsoft.com/office/drawing/2014/main" id="{190C05CF-E5BA-94B7-51F9-AFB2F9038770}"/>
              </a:ext>
            </a:extLst>
          </p:cNvPr>
          <p:cNvSpPr txBox="1"/>
          <p:nvPr/>
        </p:nvSpPr>
        <p:spPr>
          <a:xfrm>
            <a:off x="719091" y="2327986"/>
            <a:ext cx="7625919" cy="638316"/>
          </a:xfrm>
          <a:prstGeom prst="rect">
            <a:avLst/>
          </a:prstGeom>
          <a:noFill/>
        </p:spPr>
        <p:txBody>
          <a:bodyPr wrap="square" rtlCol="0">
            <a:spAutoFit/>
          </a:bodyPr>
          <a:lstStyle/>
          <a:p>
            <a:pPr marL="0" marR="0">
              <a:lnSpc>
                <a:spcPct val="107000"/>
              </a:lnSpc>
              <a:spcBef>
                <a:spcPts val="0"/>
              </a:spcBef>
              <a:spcAft>
                <a:spcPts val="800"/>
              </a:spcAft>
              <a:tabLst>
                <a:tab pos="2824480" algn="l"/>
              </a:tabLst>
            </a:pPr>
            <a:r>
              <a:rPr lang="en-US" sz="17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For more extensive repairs (needing outside expertise, such as counseling) you might consider:</a:t>
            </a:r>
            <a:endParaRPr lang="en-US" sz="17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42513628-03B4-B857-F157-E7011F2886EA}"/>
              </a:ext>
            </a:extLst>
          </p:cNvPr>
          <p:cNvSpPr txBox="1"/>
          <p:nvPr/>
        </p:nvSpPr>
        <p:spPr>
          <a:xfrm>
            <a:off x="834501" y="5584054"/>
            <a:ext cx="8247355" cy="646331"/>
          </a:xfrm>
          <a:prstGeom prst="rect">
            <a:avLst/>
          </a:prstGeom>
          <a:noFill/>
        </p:spPr>
        <p:txBody>
          <a:bodyPr wrap="square" rtlCol="0">
            <a:spAutoFit/>
          </a:bodyPr>
          <a:lstStyle/>
          <a:p>
            <a:r>
              <a:rPr lang="en-US" sz="1800" b="1" i="1"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Based on your own experience, what strategies have you used, or seen others use, that have been effective in repairing relationships?</a:t>
            </a:r>
            <a:endParaRPr lang="en-US" b="1" dirty="0"/>
          </a:p>
        </p:txBody>
      </p:sp>
    </p:spTree>
    <p:extLst>
      <p:ext uri="{BB962C8B-B14F-4D97-AF65-F5344CB8AC3E}">
        <p14:creationId xmlns:p14="http://schemas.microsoft.com/office/powerpoint/2010/main" val="1573133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39954E-B358-D117-B4F2-71E94D712C50}"/>
              </a:ext>
            </a:extLst>
          </p:cNvPr>
          <p:cNvSpPr>
            <a:spLocks noGrp="1"/>
          </p:cNvSpPr>
          <p:nvPr>
            <p:ph type="title"/>
          </p:nvPr>
        </p:nvSpPr>
        <p:spPr>
          <a:xfrm>
            <a:off x="677334" y="609600"/>
            <a:ext cx="8596668" cy="615518"/>
          </a:xfrm>
        </p:spPr>
        <p:txBody>
          <a:bodyPr>
            <a:normAutofit fontScale="90000"/>
          </a:bodyPr>
          <a:lstStyle/>
          <a:p>
            <a:pPr algn="ctr"/>
            <a:r>
              <a:rPr lang="en-US" sz="3200" b="1"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Sexual health</a:t>
            </a:r>
            <a:br>
              <a:rPr lang="en-US" sz="1800" b="1"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EA61B625-483F-A6C7-665F-587CBE4FA477}"/>
              </a:ext>
            </a:extLst>
          </p:cNvPr>
          <p:cNvSpPr>
            <a:spLocks noGrp="1"/>
          </p:cNvSpPr>
          <p:nvPr>
            <p:ph idx="1"/>
          </p:nvPr>
        </p:nvSpPr>
        <p:spPr>
          <a:xfrm>
            <a:off x="320646" y="2536807"/>
            <a:ext cx="9808776" cy="1609065"/>
          </a:xfrm>
        </p:spPr>
        <p:txBody>
          <a:bodyPr>
            <a:normAutofit lnSpcReduction="10000"/>
          </a:bodyPr>
          <a:lstStyle/>
          <a:p>
            <a:pPr marL="0" indent="0" algn="ctr">
              <a:buNone/>
            </a:pPr>
            <a:r>
              <a:rPr lang="en-US" sz="18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Strong feelings exist about this issue. During the listening sessions, one person asserted that people with behavioral health disorders should not be allowed to have sex or marry. </a:t>
            </a:r>
            <a:br>
              <a:rPr lang="en-US" sz="18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br>
            <a:br>
              <a:rPr lang="en-US" sz="18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br>
            <a:r>
              <a:rPr lang="en-US" sz="18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a:t>
            </a:r>
            <a:r>
              <a:rPr lang="en-US" sz="1800" i="1"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They will have children and they can’t feel love like other people and don’t understand the consequences of having children.”</a:t>
            </a:r>
            <a:br>
              <a:rPr lang="en-US" sz="18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br>
            <a:endParaRPr lang="en-US" dirty="0"/>
          </a:p>
        </p:txBody>
      </p:sp>
      <p:sp>
        <p:nvSpPr>
          <p:cNvPr id="4" name="TextBox 3">
            <a:extLst>
              <a:ext uri="{FF2B5EF4-FFF2-40B4-BE49-F238E27FC236}">
                <a16:creationId xmlns:a16="http://schemas.microsoft.com/office/drawing/2014/main" id="{D28EA727-9D49-0B62-ED4B-1367B7226BF8}"/>
              </a:ext>
            </a:extLst>
          </p:cNvPr>
          <p:cNvSpPr txBox="1"/>
          <p:nvPr/>
        </p:nvSpPr>
        <p:spPr>
          <a:xfrm>
            <a:off x="677334" y="1211774"/>
            <a:ext cx="8596668" cy="830997"/>
          </a:xfrm>
          <a:prstGeom prst="rect">
            <a:avLst/>
          </a:prstGeom>
          <a:noFill/>
        </p:spPr>
        <p:txBody>
          <a:bodyPr wrap="square" rtlCol="0">
            <a:spAutoFit/>
          </a:bodyPr>
          <a:lstStyle/>
          <a:p>
            <a:r>
              <a:rPr lang="en-US" sz="16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In listening sessions across the U.S. sexual health was recognized as an important issue but participants expressed a lack of comfort and knowledge about how best to discuss sexual health issues or where to go for resources that could be helpful.</a:t>
            </a:r>
            <a:endParaRPr lang="en-US" sz="1600" dirty="0"/>
          </a:p>
        </p:txBody>
      </p:sp>
      <p:sp>
        <p:nvSpPr>
          <p:cNvPr id="5" name="TextBox 4">
            <a:extLst>
              <a:ext uri="{FF2B5EF4-FFF2-40B4-BE49-F238E27FC236}">
                <a16:creationId xmlns:a16="http://schemas.microsoft.com/office/drawing/2014/main" id="{F1BAD95B-3FDB-6C64-5262-C81430776562}"/>
              </a:ext>
            </a:extLst>
          </p:cNvPr>
          <p:cNvSpPr txBox="1"/>
          <p:nvPr/>
        </p:nvSpPr>
        <p:spPr>
          <a:xfrm>
            <a:off x="1282557" y="4061641"/>
            <a:ext cx="7386221" cy="400110"/>
          </a:xfrm>
          <a:prstGeom prst="rect">
            <a:avLst/>
          </a:prstGeom>
          <a:noFill/>
        </p:spPr>
        <p:txBody>
          <a:bodyPr wrap="square" rtlCol="0">
            <a:spAutoFit/>
          </a:bodyPr>
          <a:lstStyle/>
          <a:p>
            <a:pPr algn="ctr"/>
            <a:r>
              <a:rPr lang="en-US" sz="2000" b="1"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What is your reaction to this statement?</a:t>
            </a:r>
            <a:endParaRPr lang="en-US" sz="2000" b="1" dirty="0"/>
          </a:p>
        </p:txBody>
      </p:sp>
      <p:sp>
        <p:nvSpPr>
          <p:cNvPr id="6" name="TextBox 5">
            <a:extLst>
              <a:ext uri="{FF2B5EF4-FFF2-40B4-BE49-F238E27FC236}">
                <a16:creationId xmlns:a16="http://schemas.microsoft.com/office/drawing/2014/main" id="{3E08399E-97FC-DB1F-F756-5C1C83347138}"/>
              </a:ext>
            </a:extLst>
          </p:cNvPr>
          <p:cNvSpPr txBox="1"/>
          <p:nvPr/>
        </p:nvSpPr>
        <p:spPr>
          <a:xfrm>
            <a:off x="488272" y="4927107"/>
            <a:ext cx="9232777" cy="1200329"/>
          </a:xfrm>
          <a:prstGeom prst="rect">
            <a:avLst/>
          </a:prstGeom>
          <a:noFill/>
        </p:spPr>
        <p:txBody>
          <a:bodyPr wrap="square" rtlCol="0">
            <a:spAutoFit/>
          </a:bodyPr>
          <a:lstStyle/>
          <a:p>
            <a:r>
              <a:rPr lang="en-US" sz="180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While that reaction was extreme, it is something to keep in mind as we explore this topic. The majority of those at the listening sessions believed the ability to talk about sexual issues was a vital role for behavioral health workers and that peer specialists were uniquely suited for that role.</a:t>
            </a:r>
            <a:endParaRPr lang="en-US" dirty="0"/>
          </a:p>
        </p:txBody>
      </p:sp>
    </p:spTree>
    <p:extLst>
      <p:ext uri="{BB962C8B-B14F-4D97-AF65-F5344CB8AC3E}">
        <p14:creationId xmlns:p14="http://schemas.microsoft.com/office/powerpoint/2010/main" val="12264758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31C7C-939A-53DC-1C7F-7DD9B2DA96DB}"/>
              </a:ext>
            </a:extLst>
          </p:cNvPr>
          <p:cNvSpPr>
            <a:spLocks noGrp="1"/>
          </p:cNvSpPr>
          <p:nvPr>
            <p:ph type="title"/>
          </p:nvPr>
        </p:nvSpPr>
        <p:spPr>
          <a:xfrm>
            <a:off x="739478" y="449610"/>
            <a:ext cx="8596668" cy="565404"/>
          </a:xfrm>
        </p:spPr>
        <p:txBody>
          <a:bodyPr>
            <a:normAutofit/>
          </a:bodyPr>
          <a:lstStyle/>
          <a:p>
            <a:pPr algn="ctr"/>
            <a:r>
              <a:rPr lang="en-US" sz="2400" b="1"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Sexual Health </a:t>
            </a:r>
            <a:r>
              <a:rPr lang="en-US" sz="2400" b="1" dirty="0">
                <a:solidFill>
                  <a:srgbClr val="000000"/>
                </a:solidFill>
                <a:latin typeface="Georgia" panose="02040502050405020303" pitchFamily="18" charset="0"/>
                <a:ea typeface="Calibri" panose="020F0502020204030204" pitchFamily="34" charset="0"/>
                <a:cs typeface="Times New Roman" panose="02020603050405020304" pitchFamily="18" charset="0"/>
              </a:rPr>
              <a:t>D</a:t>
            </a:r>
            <a:r>
              <a:rPr lang="en-US" sz="2400" b="1"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iscussions &amp; </a:t>
            </a:r>
            <a:r>
              <a:rPr lang="en-US" sz="2400" b="1" dirty="0">
                <a:solidFill>
                  <a:srgbClr val="000000"/>
                </a:solidFill>
                <a:latin typeface="Georgia" panose="02040502050405020303" pitchFamily="18" charset="0"/>
                <a:ea typeface="Calibri" panose="020F0502020204030204" pitchFamily="34" charset="0"/>
                <a:cs typeface="Times New Roman" panose="02020603050405020304" pitchFamily="18" charset="0"/>
              </a:rPr>
              <a:t>T</a:t>
            </a:r>
            <a:r>
              <a:rPr lang="en-US" sz="2400" b="1"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he </a:t>
            </a:r>
            <a:r>
              <a:rPr lang="en-US" sz="2400" b="1" dirty="0">
                <a:solidFill>
                  <a:srgbClr val="000000"/>
                </a:solidFill>
                <a:latin typeface="Georgia" panose="02040502050405020303" pitchFamily="18" charset="0"/>
                <a:ea typeface="Calibri" panose="020F0502020204030204" pitchFamily="34" charset="0"/>
                <a:cs typeface="Times New Roman" panose="02020603050405020304" pitchFamily="18" charset="0"/>
              </a:rPr>
              <a:t>P</a:t>
            </a:r>
            <a:r>
              <a:rPr lang="en-US" sz="2400" b="1"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eer </a:t>
            </a:r>
            <a:r>
              <a:rPr lang="en-US" sz="2400" b="1" dirty="0">
                <a:solidFill>
                  <a:srgbClr val="000000"/>
                </a:solidFill>
                <a:latin typeface="Georgia" panose="02040502050405020303" pitchFamily="18" charset="0"/>
                <a:ea typeface="Calibri" panose="020F0502020204030204" pitchFamily="34" charset="0"/>
                <a:cs typeface="Times New Roman" panose="02020603050405020304" pitchFamily="18" charset="0"/>
              </a:rPr>
              <a:t>S</a:t>
            </a:r>
            <a:r>
              <a:rPr lang="en-US" sz="2400" b="1"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upport </a:t>
            </a:r>
            <a:r>
              <a:rPr lang="en-US" sz="2400" b="1" dirty="0">
                <a:solidFill>
                  <a:srgbClr val="000000"/>
                </a:solidFill>
                <a:latin typeface="Georgia" panose="02040502050405020303" pitchFamily="18" charset="0"/>
                <a:ea typeface="Calibri" panose="020F0502020204030204" pitchFamily="34" charset="0"/>
                <a:cs typeface="Times New Roman" panose="02020603050405020304" pitchFamily="18" charset="0"/>
              </a:rPr>
              <a:t>R</a:t>
            </a:r>
            <a:r>
              <a:rPr lang="en-US" sz="2400" b="1"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ole</a:t>
            </a:r>
            <a:endParaRPr lang="en-US" sz="4400" dirty="0"/>
          </a:p>
        </p:txBody>
      </p:sp>
      <p:sp>
        <p:nvSpPr>
          <p:cNvPr id="3" name="Content Placeholder 2">
            <a:extLst>
              <a:ext uri="{FF2B5EF4-FFF2-40B4-BE49-F238E27FC236}">
                <a16:creationId xmlns:a16="http://schemas.microsoft.com/office/drawing/2014/main" id="{047B0C4B-AEC0-13A3-BD76-FC6C035FAD50}"/>
              </a:ext>
            </a:extLst>
          </p:cNvPr>
          <p:cNvSpPr>
            <a:spLocks noGrp="1"/>
          </p:cNvSpPr>
          <p:nvPr>
            <p:ph idx="1"/>
          </p:nvPr>
        </p:nvSpPr>
        <p:spPr>
          <a:xfrm>
            <a:off x="3063240" y="909504"/>
            <a:ext cx="8596668" cy="2253995"/>
          </a:xfrm>
        </p:spPr>
        <p:txBody>
          <a:bodyPr/>
          <a:lstStyle/>
          <a:p>
            <a:r>
              <a:rPr lang="en-US" sz="2000" dirty="0">
                <a:solidFill>
                  <a:srgbClr val="000000"/>
                </a:solidFill>
                <a:effectLst/>
                <a:latin typeface="Georgia" panose="02040502050405020303" pitchFamily="18" charset="0"/>
                <a:ea typeface="Times New Roman" panose="02020603050405020304" pitchFamily="18" charset="0"/>
              </a:rPr>
              <a:t>Sexual dysfunction is the leading reason why people stop</a:t>
            </a:r>
            <a:br>
              <a:rPr lang="en-US" sz="2000" dirty="0">
                <a:solidFill>
                  <a:srgbClr val="000000"/>
                </a:solidFill>
                <a:effectLst/>
                <a:latin typeface="Georgia" panose="02040502050405020303" pitchFamily="18" charset="0"/>
                <a:ea typeface="Times New Roman" panose="02020603050405020304" pitchFamily="18" charset="0"/>
              </a:rPr>
            </a:br>
            <a:r>
              <a:rPr lang="en-US" sz="2000" dirty="0">
                <a:solidFill>
                  <a:srgbClr val="000000"/>
                </a:solidFill>
                <a:effectLst/>
                <a:latin typeface="Georgia" panose="02040502050405020303" pitchFamily="18" charset="0"/>
                <a:ea typeface="Times New Roman" panose="02020603050405020304" pitchFamily="18" charset="0"/>
              </a:rPr>
              <a:t> taking certain medications.</a:t>
            </a:r>
            <a:endParaRPr lang="en-US" sz="2000" dirty="0">
              <a:effectLst/>
              <a:latin typeface="Georgia" panose="02040502050405020303" pitchFamily="18" charset="0"/>
              <a:ea typeface="PMingLiU" panose="02020500000000000000" pitchFamily="18" charset="-120"/>
            </a:endParaRPr>
          </a:p>
          <a:p>
            <a:r>
              <a:rPr lang="en-US" sz="2000" dirty="0">
                <a:solidFill>
                  <a:srgbClr val="000000"/>
                </a:solidFill>
                <a:effectLst/>
                <a:latin typeface="Georgia" panose="02040502050405020303" pitchFamily="18" charset="0"/>
                <a:ea typeface="Times New Roman" panose="02020603050405020304" pitchFamily="18" charset="0"/>
                <a:cs typeface="Times New Roman" panose="02020603050405020304" pitchFamily="18" charset="0"/>
              </a:rPr>
              <a:t>It is important for peer specialists to gain comfort in </a:t>
            </a:r>
            <a:r>
              <a:rPr lang="en-US" sz="2000" b="1" u="sng" dirty="0">
                <a:solidFill>
                  <a:srgbClr val="000000"/>
                </a:solidFill>
                <a:effectLst/>
                <a:latin typeface="Georgia" panose="02040502050405020303" pitchFamily="18" charset="0"/>
                <a:ea typeface="Times New Roman" panose="02020603050405020304" pitchFamily="18" charset="0"/>
                <a:cs typeface="Times New Roman" panose="02020603050405020304" pitchFamily="18" charset="0"/>
              </a:rPr>
              <a:t>TALKING</a:t>
            </a:r>
            <a:br>
              <a:rPr lang="en-US" sz="2000" dirty="0">
                <a:solidFill>
                  <a:srgbClr val="000000"/>
                </a:solidFill>
                <a:effectLst/>
                <a:latin typeface="Georgia" panose="02040502050405020303" pitchFamily="18" charset="0"/>
                <a:ea typeface="Times New Roman" panose="02020603050405020304" pitchFamily="18" charset="0"/>
                <a:cs typeface="Times New Roman" panose="02020603050405020304" pitchFamily="18" charset="0"/>
              </a:rPr>
            </a:br>
            <a:r>
              <a:rPr lang="en-US" sz="2000" dirty="0">
                <a:solidFill>
                  <a:srgbClr val="000000"/>
                </a:solidFill>
                <a:effectLst/>
                <a:latin typeface="Georgia" panose="02040502050405020303" pitchFamily="18" charset="0"/>
                <a:ea typeface="Times New Roman" panose="02020603050405020304" pitchFamily="18" charset="0"/>
                <a:cs typeface="Times New Roman" panose="02020603050405020304" pitchFamily="18" charset="0"/>
              </a:rPr>
              <a:t>about sexual health and directing peers to resources</a:t>
            </a:r>
          </a:p>
          <a:p>
            <a:r>
              <a:rPr lang="en-US" sz="2000" dirty="0">
                <a:solidFill>
                  <a:srgbClr val="000000"/>
                </a:solidFill>
                <a:effectLst/>
                <a:latin typeface="Georgia" panose="02040502050405020303" pitchFamily="18" charset="0"/>
                <a:ea typeface="Times New Roman" panose="02020603050405020304" pitchFamily="18" charset="0"/>
              </a:rPr>
              <a:t>Relationships are a meaningful part of life for most people and sex is an important and natural part of many relationships.</a:t>
            </a:r>
            <a:endParaRPr lang="en-US" sz="2000" dirty="0">
              <a:effectLst/>
              <a:latin typeface="Times New Roman" panose="02020603050405020304" pitchFamily="18" charset="0"/>
              <a:ea typeface="PMingLiU" panose="02020500000000000000" pitchFamily="18" charset="-120"/>
            </a:endParaRPr>
          </a:p>
          <a:p>
            <a:endParaRPr lang="en-US" dirty="0"/>
          </a:p>
        </p:txBody>
      </p:sp>
      <p:pic>
        <p:nvPicPr>
          <p:cNvPr id="4" name="Picture 2" descr="Let's Talk About Sex - Wikipedia">
            <a:extLst>
              <a:ext uri="{FF2B5EF4-FFF2-40B4-BE49-F238E27FC236}">
                <a16:creationId xmlns:a16="http://schemas.microsoft.com/office/drawing/2014/main" id="{777ECB40-E256-21F7-BF3B-F54853D84BC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012" y="1659003"/>
            <a:ext cx="2910470" cy="291047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2D48D67-D7A2-DC6E-CB01-9C6BE806D358}"/>
              </a:ext>
            </a:extLst>
          </p:cNvPr>
          <p:cNvSpPr txBox="1"/>
          <p:nvPr/>
        </p:nvSpPr>
        <p:spPr>
          <a:xfrm>
            <a:off x="3210757" y="3114238"/>
            <a:ext cx="5770486" cy="369332"/>
          </a:xfrm>
          <a:prstGeom prst="rect">
            <a:avLst/>
          </a:prstGeom>
          <a:noFill/>
        </p:spPr>
        <p:txBody>
          <a:bodyPr wrap="square" rtlCol="0">
            <a:spAutoFit/>
          </a:bodyPr>
          <a:lstStyle/>
          <a:p>
            <a:pPr algn="ctr"/>
            <a:r>
              <a:rPr lang="en-US" sz="1800" b="1"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Eliminating barriers</a:t>
            </a:r>
            <a:endParaRPr lang="en-US" dirty="0"/>
          </a:p>
        </p:txBody>
      </p:sp>
      <p:sp>
        <p:nvSpPr>
          <p:cNvPr id="6" name="TextBox 5">
            <a:extLst>
              <a:ext uri="{FF2B5EF4-FFF2-40B4-BE49-F238E27FC236}">
                <a16:creationId xmlns:a16="http://schemas.microsoft.com/office/drawing/2014/main" id="{6EA935CA-1796-4615-BAEE-59BED663DF28}"/>
              </a:ext>
            </a:extLst>
          </p:cNvPr>
          <p:cNvSpPr txBox="1"/>
          <p:nvPr/>
        </p:nvSpPr>
        <p:spPr>
          <a:xfrm>
            <a:off x="594804" y="4749376"/>
            <a:ext cx="11221375" cy="2355325"/>
          </a:xfrm>
          <a:prstGeom prst="rect">
            <a:avLst/>
          </a:prstGeom>
          <a:noFill/>
        </p:spPr>
        <p:txBody>
          <a:bodyPr wrap="square" rtlCol="0">
            <a:spAutoFit/>
          </a:bodyPr>
          <a:lstStyle/>
          <a:p>
            <a:pPr marL="285750" marR="0" indent="-285750">
              <a:lnSpc>
                <a:spcPct val="107000"/>
              </a:lnSpc>
              <a:spcBef>
                <a:spcPts val="0"/>
              </a:spcBef>
              <a:spcAft>
                <a:spcPts val="800"/>
              </a:spcAft>
              <a:buFont typeface="Wingdings" panose="05000000000000000000" pitchFamily="2" charset="2"/>
              <a:buChar char="v"/>
              <a:tabLst>
                <a:tab pos="2824480" algn="l"/>
              </a:tabLst>
            </a:pPr>
            <a:r>
              <a:rPr lang="en-US" sz="16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Despite the importance of this topic, resistance and/or opposition to discussing sexual health can come from co-workers, supervisors and even community members. Overcoming these barriers to serving peers in this way may require advocacy based on information and testimony. Another barrier may be the peer support provider’s own discomfort with discussing sexual health issues. Knowledge, practice and a willingness to take chances in order to serve peers can break down this barrier</a:t>
            </a:r>
            <a:r>
              <a:rPr lang="en-US" sz="18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a:t>
            </a:r>
          </a:p>
          <a:p>
            <a:pPr marL="285750" marR="0" indent="-285750">
              <a:lnSpc>
                <a:spcPct val="107000"/>
              </a:lnSpc>
              <a:spcBef>
                <a:spcPts val="0"/>
              </a:spcBef>
              <a:spcAft>
                <a:spcPts val="800"/>
              </a:spcAft>
              <a:buFont typeface="Wingdings" panose="05000000000000000000" pitchFamily="2" charset="2"/>
              <a:buChar char="v"/>
              <a:tabLst>
                <a:tab pos="2824480" algn="l"/>
              </a:tabLst>
            </a:pPr>
            <a:r>
              <a:rPr lang="en-US" sz="16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Peer specialists can be effective advocates for peers regarding sexual health issues and may find themselves supporting peers when they wish to address such matters with other behavioral health professionals, friends and family.</a:t>
            </a:r>
            <a:br>
              <a:rPr lang="en-US" sz="18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b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E160B41B-01AA-0F9B-E871-EADC37BA3A36}"/>
              </a:ext>
            </a:extLst>
          </p:cNvPr>
          <p:cNvSpPr txBox="1"/>
          <p:nvPr/>
        </p:nvSpPr>
        <p:spPr>
          <a:xfrm>
            <a:off x="3063240" y="3483570"/>
            <a:ext cx="8823960" cy="1200329"/>
          </a:xfrm>
          <a:prstGeom prst="rect">
            <a:avLst/>
          </a:prstGeom>
          <a:noFill/>
        </p:spPr>
        <p:txBody>
          <a:bodyPr wrap="square" rtlCol="0">
            <a:spAutoFit/>
          </a:bodyPr>
          <a:lstStyle/>
          <a:p>
            <a:r>
              <a:rPr lang="en-US" sz="18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People with behavioral health conditions are no different than others when it comes to a need and desire for sexual health. Sexual health involves more than simply having sex. It includes pleasures we all seek, can affect relationships and can bring inherent risks such as unintentional pregnancies and STDs.</a:t>
            </a:r>
            <a:endParaRPr lang="en-US" dirty="0"/>
          </a:p>
        </p:txBody>
      </p:sp>
    </p:spTree>
    <p:extLst>
      <p:ext uri="{BB962C8B-B14F-4D97-AF65-F5344CB8AC3E}">
        <p14:creationId xmlns:p14="http://schemas.microsoft.com/office/powerpoint/2010/main" val="29037604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DD082F-7EE2-A24B-3CEB-2A701DB083D6}"/>
              </a:ext>
            </a:extLst>
          </p:cNvPr>
          <p:cNvSpPr>
            <a:spLocks noGrp="1"/>
          </p:cNvSpPr>
          <p:nvPr>
            <p:ph type="title"/>
          </p:nvPr>
        </p:nvSpPr>
        <p:spPr>
          <a:xfrm>
            <a:off x="686212" y="121329"/>
            <a:ext cx="8596668" cy="508986"/>
          </a:xfrm>
        </p:spPr>
        <p:txBody>
          <a:bodyPr>
            <a:normAutofit/>
          </a:bodyPr>
          <a:lstStyle/>
          <a:p>
            <a:pPr algn="ctr"/>
            <a:r>
              <a:rPr lang="en-US" sz="2000" b="1" dirty="0">
                <a:solidFill>
                  <a:srgbClr val="000000"/>
                </a:solidFill>
                <a:latin typeface="Georgia" panose="02040502050405020303" pitchFamily="18" charset="0"/>
                <a:ea typeface="Calibri" panose="020F0502020204030204" pitchFamily="34" charset="0"/>
                <a:cs typeface="Times New Roman" panose="02020603050405020304" pitchFamily="18" charset="0"/>
              </a:rPr>
              <a:t>Sexual Health </a:t>
            </a:r>
            <a:r>
              <a:rPr lang="en-US" sz="2000" b="1"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Questions for reflection</a:t>
            </a:r>
            <a:endParaRPr lang="en-US" sz="4000" dirty="0"/>
          </a:p>
        </p:txBody>
      </p:sp>
      <p:sp>
        <p:nvSpPr>
          <p:cNvPr id="8" name="TextBox 7">
            <a:extLst>
              <a:ext uri="{FF2B5EF4-FFF2-40B4-BE49-F238E27FC236}">
                <a16:creationId xmlns:a16="http://schemas.microsoft.com/office/drawing/2014/main" id="{AB6D75EE-9714-3EF7-0945-E13FDFAEB462}"/>
              </a:ext>
            </a:extLst>
          </p:cNvPr>
          <p:cNvSpPr txBox="1"/>
          <p:nvPr/>
        </p:nvSpPr>
        <p:spPr>
          <a:xfrm>
            <a:off x="0" y="514905"/>
            <a:ext cx="12192000" cy="6872587"/>
          </a:xfrm>
          <a:prstGeom prst="rect">
            <a:avLst/>
          </a:prstGeom>
          <a:noFill/>
        </p:spPr>
        <p:txBody>
          <a:bodyPr wrap="square" rtlCol="0">
            <a:spAutoFit/>
          </a:bodyPr>
          <a:lstStyle/>
          <a:p>
            <a:pPr marL="0" marR="0">
              <a:lnSpc>
                <a:spcPct val="107000"/>
              </a:lnSpc>
              <a:spcBef>
                <a:spcPts val="0"/>
              </a:spcBef>
              <a:spcAft>
                <a:spcPts val="800"/>
              </a:spcAft>
              <a:tabLst>
                <a:tab pos="2824480" algn="l"/>
              </a:tabLst>
            </a:pPr>
            <a:r>
              <a:rPr lang="en-US" sz="1300" b="1"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(1) </a:t>
            </a:r>
            <a:r>
              <a:rPr lang="en-US" sz="13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In your current position, is it appropriate for you to discuss sexual health issues with those you support? Why or why not?</a:t>
            </a:r>
            <a:br>
              <a:rPr lang="en-US" sz="13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br>
            <a:br>
              <a:rPr lang="en-US" sz="1300" dirty="0">
                <a:latin typeface="Georgia" panose="02040502050405020303" pitchFamily="18" charset="0"/>
                <a:ea typeface="Calibri" panose="020F0502020204030204" pitchFamily="34" charset="0"/>
                <a:cs typeface="Times New Roman" panose="02020603050405020304" pitchFamily="18" charset="0"/>
              </a:rPr>
            </a:br>
            <a:r>
              <a:rPr lang="en-US" sz="1300" b="1"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(2) </a:t>
            </a:r>
            <a:r>
              <a:rPr lang="en-US" sz="13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What types of sexual health issues could be a barrier in a peer’s recovery? Some could include lack of sexual function/enjoyment affecting intimate relationships, sexually transmitted diseases (STDs), sexual preference/orientation.</a:t>
            </a:r>
            <a:br>
              <a:rPr lang="en-US" sz="13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br>
            <a:endParaRPr lang="en-US" sz="1300" dirty="0">
              <a:effectLst/>
              <a:latin typeface="Georgia" panose="02040502050405020303" pitchFamily="18"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tabLst>
                <a:tab pos="2824480" algn="l"/>
              </a:tabLst>
            </a:pPr>
            <a:r>
              <a:rPr lang="en-US" sz="1300" b="1"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(3) </a:t>
            </a:r>
            <a:r>
              <a:rPr lang="en-US" sz="13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Could low self-esteem play a role in one’s sexual health? If so, how?</a:t>
            </a:r>
            <a:endParaRPr lang="en-US" sz="1300" dirty="0">
              <a:effectLst/>
              <a:latin typeface="Georgia" panose="02040502050405020303" pitchFamily="18"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tabLst>
                <a:tab pos="2824480" algn="l"/>
              </a:tabLst>
            </a:pPr>
            <a:br>
              <a:rPr lang="en-US" sz="13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br>
            <a:r>
              <a:rPr lang="en-US" sz="1300" b="1"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(4) </a:t>
            </a:r>
            <a:r>
              <a:rPr lang="en-US" sz="13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What are barriers to discussing sexual health issues from the peer’s perspective? These might include culture (including religion), personal and family values, possibility of ridicule and general discomfort. Past trauma, especially among women, can be an especially difficult barrier and a peer’s unwillingness to discuss sexual health issues must be respected. Unfortunately, many women experience sexually related trauma but be aware it is not exclusively a female domain.</a:t>
            </a:r>
            <a:endParaRPr lang="en-US" sz="1300" dirty="0">
              <a:effectLst/>
              <a:latin typeface="Georgia" panose="02040502050405020303" pitchFamily="18"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tabLst>
                <a:tab pos="2824480" algn="l"/>
              </a:tabLst>
            </a:pPr>
            <a:br>
              <a:rPr lang="en-US" sz="13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br>
            <a:r>
              <a:rPr lang="en-US" sz="1300" b="1"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(5) </a:t>
            </a:r>
            <a:r>
              <a:rPr lang="en-US" sz="13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What are some potential barriers to discussing sexual health issues with peers from the peer specialist perspective? These could include resistance or prohibition by agency policy or supervisors, lack of knowledge about sexual health issues, lack of information resources for peer specialists to give to peers, lack of knowledge regarding strategies for such discussions.</a:t>
            </a:r>
            <a:endParaRPr lang="en-US" sz="1300" dirty="0">
              <a:effectLst/>
              <a:latin typeface="Georgia" panose="02040502050405020303" pitchFamily="18"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tabLst>
                <a:tab pos="2824480" algn="l"/>
              </a:tabLst>
            </a:pPr>
            <a:br>
              <a:rPr lang="en-US" sz="1300" b="1"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br>
            <a:r>
              <a:rPr lang="en-US" sz="1300" b="1"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(6) </a:t>
            </a:r>
            <a:r>
              <a:rPr lang="en-US" sz="13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What are some possible consequences of NOT addressing sexual health issues with peers? These might include unintentional pregnancy, stopping medication, contracting and spreading STD.</a:t>
            </a:r>
            <a:endParaRPr lang="en-US" sz="1300" dirty="0">
              <a:effectLst/>
              <a:latin typeface="Georgia" panose="02040502050405020303" pitchFamily="18"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tabLst>
                <a:tab pos="2824480" algn="l"/>
              </a:tabLst>
            </a:pPr>
            <a:br>
              <a:rPr lang="en-US" sz="1300" b="1"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br>
            <a:r>
              <a:rPr lang="en-US" sz="1300" b="1"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(7) </a:t>
            </a:r>
            <a:r>
              <a:rPr lang="en-US" sz="13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Whose decision is it for a peer to engage in sexual activity?</a:t>
            </a:r>
            <a:endParaRPr lang="en-US" sz="1300" dirty="0">
              <a:effectLst/>
              <a:latin typeface="Georgia" panose="02040502050405020303" pitchFamily="18"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tabLst>
                <a:tab pos="2824480" algn="l"/>
              </a:tabLst>
            </a:pPr>
            <a:br>
              <a:rPr lang="en-US" sz="13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br>
            <a:r>
              <a:rPr lang="en-US" sz="1300" b="1"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(8) </a:t>
            </a:r>
            <a:r>
              <a:rPr lang="en-US" sz="13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Why might someone (supervisor, co-worker, community member) oppose a discussion of sexual health issues with people with a behavioral health condition? One fear may be that, if performed inappropriately, such a discussion could be interpreted by a peer as the peer supporter “hitting on me.” How could one help avoid such a misinterpretation?</a:t>
            </a:r>
            <a:endParaRPr lang="en-US" sz="1300" dirty="0">
              <a:effectLst/>
              <a:latin typeface="Georgia" panose="02040502050405020303" pitchFamily="18"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tabLst>
                <a:tab pos="2824480" algn="l"/>
              </a:tabLst>
            </a:pPr>
            <a:br>
              <a:rPr lang="en-US" sz="1300" b="1"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br>
            <a:r>
              <a:rPr lang="en-US" sz="1300" b="1"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(9) </a:t>
            </a:r>
            <a:r>
              <a:rPr lang="en-US" sz="13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My Sexual Health Matters2 is a publication that is free and available online (search for “My Sexual Health” and “Australia”) that can be shared with the people you support and others who are uncomfortable talking about sexual health issues.</a:t>
            </a:r>
            <a:br>
              <a:rPr lang="en-US" sz="18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b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29782067"/>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F496CB"/>
      </a:accent1>
      <a:accent2>
        <a:srgbClr val="BC356F"/>
      </a:accent2>
      <a:accent3>
        <a:srgbClr val="E65331"/>
      </a:accent3>
      <a:accent4>
        <a:srgbClr val="F27E19"/>
      </a:accent4>
      <a:accent5>
        <a:srgbClr val="F2AC19"/>
      </a:accent5>
      <a:accent6>
        <a:srgbClr val="BC80E0"/>
      </a:accent6>
      <a:hlink>
        <a:srgbClr val="EF5285"/>
      </a:hlink>
      <a:folHlink>
        <a:srgbClr val="F77F90"/>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23659B44-6E34-4CE8-8F0D-387DA7996826}"/>
    </a:ext>
  </a:extLst>
</a:theme>
</file>

<file path=docProps/app.xml><?xml version="1.0" encoding="utf-8"?>
<Properties xmlns="http://schemas.openxmlformats.org/officeDocument/2006/extended-properties" xmlns:vt="http://schemas.openxmlformats.org/officeDocument/2006/docPropsVTypes">
  <Template>Facet</Template>
  <TotalTime>131</TotalTime>
  <Words>1996</Words>
  <Application>Microsoft Office PowerPoint</Application>
  <PresentationFormat>Widescreen</PresentationFormat>
  <Paragraphs>96</Paragraphs>
  <Slides>12</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12</vt:i4>
      </vt:variant>
    </vt:vector>
  </HeadingPairs>
  <TitlesOfParts>
    <vt:vector size="20" baseType="lpstr">
      <vt:lpstr>Arial</vt:lpstr>
      <vt:lpstr>Calibri</vt:lpstr>
      <vt:lpstr>Georgia</vt:lpstr>
      <vt:lpstr>Times New Roman</vt:lpstr>
      <vt:lpstr>Trebuchet MS</vt:lpstr>
      <vt:lpstr>Wingdings</vt:lpstr>
      <vt:lpstr>Wingdings 3</vt:lpstr>
      <vt:lpstr>Facet</vt:lpstr>
      <vt:lpstr> Session 10</vt:lpstr>
      <vt:lpstr>Sharing Your Recovery Story As a peer specialist, sharing your recovery journey has probably become second nature. But what happens when a peer is out in the community and building a new relationship (or maybe a not-so-new relationship) and struggling with the decision to talk about their recovery?   </vt:lpstr>
      <vt:lpstr>…continued….Sharing Your Recovery Story</vt:lpstr>
      <vt:lpstr>Self-Disclosure Worksheet </vt:lpstr>
      <vt:lpstr>Repairing Relationships  </vt:lpstr>
      <vt:lpstr>The Role of Peer Specialist   </vt:lpstr>
      <vt:lpstr>Sexual health </vt:lpstr>
      <vt:lpstr>Sexual Health Discussions &amp; The Peer Support Role</vt:lpstr>
      <vt:lpstr>Sexual Health Questions for reflection</vt:lpstr>
      <vt:lpstr>SUMMARY CHECKLIST</vt:lpstr>
      <vt:lpstr>Review Questions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Session 14</dc:title>
  <dc:creator>Scott Breedlove</dc:creator>
  <cp:lastModifiedBy>Kimberly Crouch</cp:lastModifiedBy>
  <cp:revision>8</cp:revision>
  <dcterms:created xsi:type="dcterms:W3CDTF">2023-02-28T21:27:14Z</dcterms:created>
  <dcterms:modified xsi:type="dcterms:W3CDTF">2024-09-20T15:01:14Z</dcterms:modified>
</cp:coreProperties>
</file>