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1E161E-B2D1-42AA-AAD4-C5FB36D2F77F}" v="16" dt="2020-07-17T16:31:51.1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650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778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572428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6480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14020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4698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0133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289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625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28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210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434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364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853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151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529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D0B53-4CC4-4932-B3A0-7D5F13F64BB8}" type="datetimeFigureOut">
              <a:rPr lang="en-US" smtClean="0"/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D06CA3C-4037-450A-A319-7A1603678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32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atamar.blogspot.com/2012/08/vitaminar-el-pensamiento.html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3.0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itzend.wordpress.com/tag/dissatisfaction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B5E0D-F37E-4D7A-9BD4-28D83ED47B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Using Dissatisfaction to FIND Recovery Goals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D8E885-5F6E-4057-9A95-BEA229C435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/>
              <a:t>Session 13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81138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Dissatisfaction Can Motivate a Peer To Find A Recovery Goal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3160" y="2160589"/>
            <a:ext cx="5207839" cy="4542553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/>
            </a:pPr>
            <a:r>
              <a:rPr lang="en-US" sz="2400" b="1" dirty="0"/>
              <a:t>A person may be unlikely to use the word “dissatisfied” when describing situations with which they are unhappy. </a:t>
            </a:r>
          </a:p>
          <a:p>
            <a:pPr>
              <a:buFont typeface="+mj-lt"/>
              <a:buAutoNum type="arabicPeriod"/>
            </a:pPr>
            <a:r>
              <a:rPr lang="en-US" sz="2400" b="1" dirty="0"/>
              <a:t>The greater the dissatisfaction, the more likely the person will want to make the effort to change. </a:t>
            </a:r>
          </a:p>
          <a:p>
            <a:pPr>
              <a:buFont typeface="+mj-lt"/>
              <a:buAutoNum type="arabicPeriod"/>
            </a:pPr>
            <a:r>
              <a:rPr lang="en-US" sz="2400" b="1" dirty="0"/>
              <a:t>It is the benefits of making a change that motivate a person to act</a:t>
            </a:r>
          </a:p>
          <a:p>
            <a:pPr>
              <a:buFont typeface="+mj-lt"/>
              <a:buAutoNum type="arabicPeriod"/>
            </a:pPr>
            <a:endParaRPr lang="en-US" b="1" i="1" dirty="0"/>
          </a:p>
          <a:p>
            <a:pPr>
              <a:buFont typeface="+mj-lt"/>
              <a:buAutoNum type="arabicPeriod"/>
            </a:pPr>
            <a:endParaRPr lang="en-US" b="1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1695" r="24405"/>
          <a:stretch/>
        </p:blipFill>
        <p:spPr>
          <a:xfrm>
            <a:off x="677334" y="2159331"/>
            <a:ext cx="3144597" cy="38823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DAD563-27B2-4D7F-AAAF-96198C0B5672}"/>
              </a:ext>
            </a:extLst>
          </p:cNvPr>
          <p:cNvSpPr txBox="1"/>
          <p:nvPr/>
        </p:nvSpPr>
        <p:spPr>
          <a:xfrm>
            <a:off x="1425121" y="5841638"/>
            <a:ext cx="2396810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 tooltip="http://imatamar.blogspot.com/2012/08/vitaminar-el-pensamiento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4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13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D0601-4AB9-42FB-8A15-D24648147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047" y="609600"/>
            <a:ext cx="6487955" cy="13208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Dissatisfaction Can Motivate a Peer To Find A Recovery Goal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5C4A42-2E59-4E74-96DA-8D47FC560D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30634" r="43385" b="2106"/>
          <a:stretch/>
        </p:blipFill>
        <p:spPr>
          <a:xfrm>
            <a:off x="20" y="10"/>
            <a:ext cx="2734036" cy="6857990"/>
          </a:xfrm>
          <a:custGeom>
            <a:avLst/>
            <a:gdLst/>
            <a:ahLst/>
            <a:cxnLst/>
            <a:rect l="l" t="t" r="r" b="b"/>
            <a:pathLst>
              <a:path w="2734056" h="6858000">
                <a:moveTo>
                  <a:pt x="0" y="0"/>
                </a:moveTo>
                <a:lnTo>
                  <a:pt x="1674254" y="0"/>
                </a:lnTo>
                <a:lnTo>
                  <a:pt x="2734056" y="6850199"/>
                </a:lnTo>
                <a:lnTo>
                  <a:pt x="2734056" y="6858000"/>
                </a:lnTo>
                <a:lnTo>
                  <a:pt x="842596" y="6858000"/>
                </a:lnTo>
                <a:lnTo>
                  <a:pt x="0" y="1191846"/>
                </a:lnTo>
                <a:close/>
              </a:path>
            </a:pathLst>
          </a:custGeom>
        </p:spPr>
      </p:pic>
      <p:sp>
        <p:nvSpPr>
          <p:cNvPr id="16" name="Isosceles Triangle 9">
            <a:extLst>
              <a:ext uri="{FF2B5EF4-FFF2-40B4-BE49-F238E27FC236}">
                <a16:creationId xmlns:a16="http://schemas.microsoft.com/office/drawing/2014/main" id="{3D6475D0-776E-47C5-97FF-DF8721813F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1191846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CCE98-2E37-4FA2-AF68-7AF20E124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6047" y="2160589"/>
            <a:ext cx="7950779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i="1" dirty="0"/>
              <a:t>4</a:t>
            </a:r>
            <a:r>
              <a:rPr lang="en-US" sz="2800" b="1" dirty="0"/>
              <a:t>. In order to see possibilities, the person needs to see that there is something s/he can do that will start the change process.</a:t>
            </a:r>
          </a:p>
          <a:p>
            <a:pPr marL="0" indent="0">
              <a:buNone/>
            </a:pPr>
            <a:r>
              <a:rPr lang="en-US" sz="2800" b="1" dirty="0"/>
              <a:t>5. There are always barriers, or the change would have already happened.</a:t>
            </a:r>
          </a:p>
          <a:p>
            <a:pPr marL="0" indent="0">
              <a:buNone/>
            </a:pPr>
            <a:r>
              <a:rPr lang="en-US" sz="2800" b="1" dirty="0"/>
              <a:t>6. No one makes major changes by themselves.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DAD563-27B2-4D7F-AAAF-96198C0B5672}"/>
              </a:ext>
            </a:extLst>
          </p:cNvPr>
          <p:cNvSpPr txBox="1"/>
          <p:nvPr/>
        </p:nvSpPr>
        <p:spPr>
          <a:xfrm>
            <a:off x="9505047" y="6657945"/>
            <a:ext cx="2686953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 tooltip="https://witzend.wordpress.com/tag/dissatisfaction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0010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8628A-AB9B-418D-B5D7-964204102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9562" y="138024"/>
            <a:ext cx="6915540" cy="1207698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Dissatisfaction Tool to SET Recovery Goals ****</a:t>
            </a:r>
          </a:p>
        </p:txBody>
      </p:sp>
      <p:pic>
        <p:nvPicPr>
          <p:cNvPr id="8" name="Picture 4" descr="A close up&#10;&#10;Description automatically generated">
            <a:extLst>
              <a:ext uri="{FF2B5EF4-FFF2-40B4-BE49-F238E27FC236}">
                <a16:creationId xmlns:a16="http://schemas.microsoft.com/office/drawing/2014/main" id="{9B89B57A-EE6F-4BE7-983A-BBDDB1D517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434" r="35173" b="-1"/>
          <a:stretch/>
        </p:blipFill>
        <p:spPr>
          <a:xfrm>
            <a:off x="20" y="10"/>
            <a:ext cx="2734036" cy="6867719"/>
          </a:xfrm>
          <a:custGeom>
            <a:avLst/>
            <a:gdLst/>
            <a:ahLst/>
            <a:cxnLst/>
            <a:rect l="l" t="t" r="r" b="b"/>
            <a:pathLst>
              <a:path w="2734056" h="6858000">
                <a:moveTo>
                  <a:pt x="0" y="0"/>
                </a:moveTo>
                <a:lnTo>
                  <a:pt x="1674254" y="0"/>
                </a:lnTo>
                <a:lnTo>
                  <a:pt x="2734056" y="6850199"/>
                </a:lnTo>
                <a:lnTo>
                  <a:pt x="2734056" y="6858000"/>
                </a:lnTo>
                <a:lnTo>
                  <a:pt x="461457" y="6858000"/>
                </a:lnTo>
                <a:lnTo>
                  <a:pt x="0" y="4134118"/>
                </a:lnTo>
                <a:close/>
              </a:path>
            </a:pathLst>
          </a:custGeom>
        </p:spPr>
      </p:pic>
      <p:sp>
        <p:nvSpPr>
          <p:cNvPr id="10" name="Isosceles Triangle 8">
            <a:extLst>
              <a:ext uri="{FF2B5EF4-FFF2-40B4-BE49-F238E27FC236}">
                <a16:creationId xmlns:a16="http://schemas.microsoft.com/office/drawing/2014/main" id="{ECD25CC7-FC66-488C-8D61-0FE7ECF161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13201"/>
            <a:ext cx="476655" cy="2844800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37E5EB-3EAB-459A-AC21-68A2012327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9562" y="1449239"/>
            <a:ext cx="6424440" cy="4592124"/>
          </a:xfrm>
        </p:spPr>
        <p:txBody>
          <a:bodyPr>
            <a:normAutofit/>
          </a:bodyPr>
          <a:lstStyle/>
          <a:p>
            <a:pPr>
              <a:buAutoNum type="arabicPeriod"/>
            </a:pPr>
            <a:r>
              <a:rPr lang="en-US" sz="2800" dirty="0"/>
              <a:t>What are you unhappy with?  </a:t>
            </a:r>
          </a:p>
          <a:p>
            <a:pPr>
              <a:buAutoNum type="arabicPeriod"/>
            </a:pPr>
            <a:r>
              <a:rPr lang="en-US" sz="2800" dirty="0"/>
              <a:t>What do you not like about__________________? </a:t>
            </a:r>
          </a:p>
          <a:p>
            <a:pPr>
              <a:buAutoNum type="arabicPeriod"/>
            </a:pPr>
            <a:r>
              <a:rPr lang="en-US" sz="2800" dirty="0"/>
              <a:t>What would you rather be doing? </a:t>
            </a:r>
          </a:p>
          <a:p>
            <a:pPr>
              <a:buAutoNum type="arabicPeriod"/>
            </a:pPr>
            <a:r>
              <a:rPr lang="en-US" sz="2800" dirty="0"/>
              <a:t>What is keeping you from doing that? </a:t>
            </a:r>
          </a:p>
          <a:p>
            <a:pPr>
              <a:buAutoNum type="arabicPeriod"/>
            </a:pPr>
            <a:r>
              <a:rPr lang="en-US" sz="2800" dirty="0"/>
              <a:t>Who can support you in obtaining this goal? </a:t>
            </a:r>
          </a:p>
          <a:p>
            <a:pPr>
              <a:buAutoNum type="arabicPeriod"/>
            </a:pPr>
            <a:r>
              <a:rPr lang="en-US" sz="2800" dirty="0"/>
              <a:t>When do you want to start? </a:t>
            </a:r>
          </a:p>
        </p:txBody>
      </p:sp>
    </p:spTree>
    <p:extLst>
      <p:ext uri="{BB962C8B-B14F-4D97-AF65-F5344CB8AC3E}">
        <p14:creationId xmlns:p14="http://schemas.microsoft.com/office/powerpoint/2010/main" val="397664924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207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Trebuchet MS</vt:lpstr>
      <vt:lpstr>Wingdings 3</vt:lpstr>
      <vt:lpstr>Facet</vt:lpstr>
      <vt:lpstr>Using Dissatisfaction to FIND Recovery Goals</vt:lpstr>
      <vt:lpstr>Dissatisfaction Can Motivate a Peer To Find A Recovery Goal</vt:lpstr>
      <vt:lpstr>Dissatisfaction Can Motivate a Peer To Find A Recovery Goal</vt:lpstr>
      <vt:lpstr>Dissatisfaction Tool to SET Recovery Goals ****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Dissatisfaction to FIND Recovery Goals</dc:title>
  <dc:creator>Steven Earll</dc:creator>
  <cp:lastModifiedBy>Kimberly Crouch</cp:lastModifiedBy>
  <cp:revision>3</cp:revision>
  <dcterms:created xsi:type="dcterms:W3CDTF">2020-07-17T16:30:31Z</dcterms:created>
  <dcterms:modified xsi:type="dcterms:W3CDTF">2024-09-20T15:04:16Z</dcterms:modified>
</cp:coreProperties>
</file>