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3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E93E6D-2C20-49D3-AEBD-6A0F0784B272}" v="40" dt="2020-06-15T18:10:33.0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898D1B-E7A7-4B35-B6D9-BE759FC92FFC}" type="doc">
      <dgm:prSet loTypeId="urn:microsoft.com/office/officeart/2005/8/layout/cycle2" loCatId="cycle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0880C93A-D0B4-4725-80ED-B36C7F5ED1D4}" type="pres">
      <dgm:prSet presAssocID="{B1898D1B-E7A7-4B35-B6D9-BE759FC92FFC}" presName="cycle" presStyleCnt="0">
        <dgm:presLayoutVars>
          <dgm:dir/>
          <dgm:resizeHandles val="exact"/>
        </dgm:presLayoutVars>
      </dgm:prSet>
      <dgm:spPr/>
    </dgm:pt>
  </dgm:ptLst>
  <dgm:cxnLst>
    <dgm:cxn modelId="{A874A2E6-B5D0-4658-B7F4-BE2AA09A7586}" type="presOf" srcId="{B1898D1B-E7A7-4B35-B6D9-BE759FC92FFC}" destId="{0880C93A-D0B4-4725-80ED-B36C7F5ED1D4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9D6E05-C9B1-429A-B3D9-2DD7FA9CF87A}" type="datetimeFigureOut">
              <a:rPr lang="en-US" smtClean="0"/>
              <a:t>3/22/2023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97B14F-5280-49E0-9CFA-578B2AB8FA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16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4713D-47C2-4BDE-9BF1-038E316FC2E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882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4713D-47C2-4BDE-9BF1-038E316FC2E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826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3/22/2023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43A31-D7CB-4906-B273-B02A96EEF0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Overview: 5 Stages in the Recovery Process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4FF89E-726E-4438-BC00-39649D30BA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/>
              <a:t>Session 2</a:t>
            </a:r>
          </a:p>
        </p:txBody>
      </p:sp>
    </p:spTree>
    <p:extLst>
      <p:ext uri="{BB962C8B-B14F-4D97-AF65-F5344CB8AC3E}">
        <p14:creationId xmlns:p14="http://schemas.microsoft.com/office/powerpoint/2010/main" val="25299227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8CA7BFD8-06BB-4DE6-80DC-9D88196C00D0}"/>
              </a:ext>
            </a:extLst>
          </p:cNvPr>
          <p:cNvSpPr/>
          <p:nvPr/>
        </p:nvSpPr>
        <p:spPr>
          <a:xfrm>
            <a:off x="3260786" y="1938068"/>
            <a:ext cx="3099758" cy="2363638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Disabling Power of a Behavioral Health Disorder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Stigma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Symptoms/</a:t>
            </a:r>
            <a:r>
              <a:rPr lang="en-US" sz="1400" b="1" dirty="0">
                <a:solidFill>
                  <a:srgbClr val="C00000"/>
                </a:solidFill>
                <a:latin typeface="Trebuchet MS" panose="020B0603020202020204"/>
              </a:rPr>
              <a:t>Activations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Side Effects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Self Image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563934A-EA90-4F5B-836B-1FD0983080FB}"/>
              </a:ext>
            </a:extLst>
          </p:cNvPr>
          <p:cNvSpPr/>
          <p:nvPr/>
        </p:nvSpPr>
        <p:spPr>
          <a:xfrm>
            <a:off x="1184694" y="75912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1E79C7-66FA-45A7-8503-CDFB1A90A560}"/>
              </a:ext>
            </a:extLst>
          </p:cNvPr>
          <p:cNvSpPr txBox="1"/>
          <p:nvPr/>
        </p:nvSpPr>
        <p:spPr>
          <a:xfrm>
            <a:off x="1529751" y="1098430"/>
            <a:ext cx="14147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Impact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Of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Illness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“Overwhelmed”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433FC9-4CA3-43CB-ABCC-BED8E25D2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175" y="759124"/>
            <a:ext cx="724772" cy="63085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4C55DFB-8903-411A-831F-B5354BE54FB9}"/>
              </a:ext>
            </a:extLst>
          </p:cNvPr>
          <p:cNvSpPr/>
          <p:nvPr/>
        </p:nvSpPr>
        <p:spPr>
          <a:xfrm>
            <a:off x="5509406" y="55034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2D07F-000C-44A4-AD76-142164B3DE96}"/>
              </a:ext>
            </a:extLst>
          </p:cNvPr>
          <p:cNvSpPr txBox="1"/>
          <p:nvPr/>
        </p:nvSpPr>
        <p:spPr>
          <a:xfrm>
            <a:off x="5898183" y="840765"/>
            <a:ext cx="12985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Life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Limited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“Given Int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28A97-1577-4917-BF00-63C76A518B74}"/>
              </a:ext>
            </a:extLst>
          </p:cNvPr>
          <p:cNvSpPr txBox="1"/>
          <p:nvPr/>
        </p:nvSpPr>
        <p:spPr>
          <a:xfrm>
            <a:off x="523336" y="212785"/>
            <a:ext cx="4514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There are times in a person’s life when…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4797BBA-FD8C-4386-8B64-7C1BA75B055E}"/>
              </a:ext>
            </a:extLst>
          </p:cNvPr>
          <p:cNvSpPr/>
          <p:nvPr/>
        </p:nvSpPr>
        <p:spPr>
          <a:xfrm>
            <a:off x="7196721" y="308312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143579-EDBC-46BC-8D09-A357AC95A900}"/>
              </a:ext>
            </a:extLst>
          </p:cNvPr>
          <p:cNvSpPr txBox="1"/>
          <p:nvPr/>
        </p:nvSpPr>
        <p:spPr>
          <a:xfrm>
            <a:off x="7311740" y="3429000"/>
            <a:ext cx="18460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Change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Possible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“Questioning”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320276B-0BB0-4893-84D9-74CC24E3BE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9021" y="2844890"/>
            <a:ext cx="1017621" cy="822348"/>
          </a:xfrm>
          <a:prstGeom prst="rect">
            <a:avLst/>
          </a:prstGeom>
        </p:spPr>
      </p:pic>
      <p:pic>
        <p:nvPicPr>
          <p:cNvPr id="13" name="Picture 12" descr="A picture containing thing&#10;&#10;Description generated with high confidence">
            <a:extLst>
              <a:ext uri="{FF2B5EF4-FFF2-40B4-BE49-F238E27FC236}">
                <a16:creationId xmlns:a16="http://schemas.microsoft.com/office/drawing/2014/main" id="{2ED24100-96C5-4B0E-ACC6-A5308C0540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6721" y="467574"/>
            <a:ext cx="888373" cy="820637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A417F5E-D699-466E-82F4-687FE2DCB247}"/>
              </a:ext>
            </a:extLst>
          </p:cNvPr>
          <p:cNvCxnSpPr/>
          <p:nvPr/>
        </p:nvCxnSpPr>
        <p:spPr>
          <a:xfrm flipV="1">
            <a:off x="3260786" y="1288211"/>
            <a:ext cx="2248620" cy="1552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E1BCC22-2ECE-42EE-A0A2-056CC114F4A2}"/>
              </a:ext>
            </a:extLst>
          </p:cNvPr>
          <p:cNvCxnSpPr>
            <a:stCxn id="8" idx="5"/>
            <a:endCxn id="10" idx="0"/>
          </p:cNvCxnSpPr>
          <p:nvPr/>
        </p:nvCxnSpPr>
        <p:spPr>
          <a:xfrm>
            <a:off x="7281461" y="1983695"/>
            <a:ext cx="953306" cy="10994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7D884343-AA62-4E99-81C8-86EF13ED6BB1}"/>
              </a:ext>
            </a:extLst>
          </p:cNvPr>
          <p:cNvSpPr/>
          <p:nvPr/>
        </p:nvSpPr>
        <p:spPr>
          <a:xfrm>
            <a:off x="4105589" y="479628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ED74D9-8C6A-43BE-86BC-AD6557EBC28C}"/>
              </a:ext>
            </a:extLst>
          </p:cNvPr>
          <p:cNvSpPr txBox="1"/>
          <p:nvPr/>
        </p:nvSpPr>
        <p:spPr>
          <a:xfrm>
            <a:off x="4422475" y="5135592"/>
            <a:ext cx="14757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Commitment</a:t>
            </a:r>
          </a:p>
          <a:p>
            <a:pPr algn="ctr"/>
            <a:r>
              <a:rPr lang="en-US" sz="1200" b="1" dirty="0"/>
              <a:t>To 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“Challenging”</a:t>
            </a:r>
          </a:p>
        </p:txBody>
      </p:sp>
      <p:pic>
        <p:nvPicPr>
          <p:cNvPr id="18" name="Picture 17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F7F88B36-C039-4D46-9506-F0468D0DDE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8646" y="4635260"/>
            <a:ext cx="836738" cy="806311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4C4B6CB-48AA-4D31-84D0-28528694C48B}"/>
              </a:ext>
            </a:extLst>
          </p:cNvPr>
          <p:cNvCxnSpPr>
            <a:stCxn id="15" idx="6"/>
            <a:endCxn id="10" idx="3"/>
          </p:cNvCxnSpPr>
          <p:nvPr/>
        </p:nvCxnSpPr>
        <p:spPr>
          <a:xfrm flipV="1">
            <a:off x="6181681" y="4516478"/>
            <a:ext cx="1319077" cy="11194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5C4D9AA-9D33-4701-B85E-39B682FCA5AE}"/>
              </a:ext>
            </a:extLst>
          </p:cNvPr>
          <p:cNvSpPr txBox="1"/>
          <p:nvPr/>
        </p:nvSpPr>
        <p:spPr>
          <a:xfrm>
            <a:off x="6096000" y="55763"/>
            <a:ext cx="3151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5 Stages of Recovery</a:t>
            </a:r>
          </a:p>
        </p:txBody>
      </p:sp>
    </p:spTree>
    <p:extLst>
      <p:ext uri="{BB962C8B-B14F-4D97-AF65-F5344CB8AC3E}">
        <p14:creationId xmlns:p14="http://schemas.microsoft.com/office/powerpoint/2010/main" val="35994496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Overview: 5 Stages of Recovery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/>
              <a:t>Stage Five</a:t>
            </a:r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r>
              <a:rPr lang="en-US" sz="3200" b="1" dirty="0"/>
              <a:t>                                                                       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</a:rPr>
              <a:t>                                              </a:t>
            </a:r>
          </a:p>
        </p:txBody>
      </p:sp>
      <p:sp>
        <p:nvSpPr>
          <p:cNvPr id="4" name="Oval 3"/>
          <p:cNvSpPr/>
          <p:nvPr/>
        </p:nvSpPr>
        <p:spPr>
          <a:xfrm>
            <a:off x="4252824" y="2428490"/>
            <a:ext cx="3582838" cy="3174520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807789" y="2655036"/>
            <a:ext cx="2702943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Actions</a:t>
            </a:r>
          </a:p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</a:t>
            </a:r>
          </a:p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Change</a:t>
            </a:r>
          </a:p>
          <a:p>
            <a:pPr algn="ctr"/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“Moving Beyond”</a:t>
            </a:r>
            <a:endParaRPr lang="en-US" sz="2800" dirty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en-US" sz="2000" dirty="0"/>
          </a:p>
          <a:p>
            <a:pPr algn="ctr"/>
            <a:endParaRPr lang="en-US" dirty="0"/>
          </a:p>
        </p:txBody>
      </p:sp>
      <p:pic>
        <p:nvPicPr>
          <p:cNvPr id="7" name="Picture 6" descr="A picture containing clipart&#10;&#10;Description generated with very high confiden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267" y="3150883"/>
            <a:ext cx="2546521" cy="216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4308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8CA7BFD8-06BB-4DE6-80DC-9D88196C00D0}"/>
              </a:ext>
            </a:extLst>
          </p:cNvPr>
          <p:cNvSpPr/>
          <p:nvPr/>
        </p:nvSpPr>
        <p:spPr>
          <a:xfrm>
            <a:off x="3260786" y="1938068"/>
            <a:ext cx="3099758" cy="2363638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Disabling Power of a Behavioral Health Disorder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5FCBEF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Stigma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Symptoms/</a:t>
            </a:r>
            <a:r>
              <a:rPr lang="en-US" sz="1400" b="1" dirty="0">
                <a:solidFill>
                  <a:srgbClr val="C00000"/>
                </a:solidFill>
                <a:latin typeface="Trebuchet MS" panose="020B0603020202020204"/>
              </a:rPr>
              <a:t>Activations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Side Effects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Self Image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563934A-EA90-4F5B-836B-1FD0983080FB}"/>
              </a:ext>
            </a:extLst>
          </p:cNvPr>
          <p:cNvSpPr/>
          <p:nvPr/>
        </p:nvSpPr>
        <p:spPr>
          <a:xfrm>
            <a:off x="1184694" y="75912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1E79C7-66FA-45A7-8503-CDFB1A90A560}"/>
              </a:ext>
            </a:extLst>
          </p:cNvPr>
          <p:cNvSpPr txBox="1"/>
          <p:nvPr/>
        </p:nvSpPr>
        <p:spPr>
          <a:xfrm>
            <a:off x="1529751" y="1098430"/>
            <a:ext cx="14147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Impact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Of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Illness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“Overwhelmed”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433FC9-4CA3-43CB-ABCC-BED8E25D2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175" y="759124"/>
            <a:ext cx="724772" cy="63085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4C55DFB-8903-411A-831F-B5354BE54FB9}"/>
              </a:ext>
            </a:extLst>
          </p:cNvPr>
          <p:cNvSpPr/>
          <p:nvPr/>
        </p:nvSpPr>
        <p:spPr>
          <a:xfrm>
            <a:off x="5509406" y="55034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2D07F-000C-44A4-AD76-142164B3DE96}"/>
              </a:ext>
            </a:extLst>
          </p:cNvPr>
          <p:cNvSpPr txBox="1"/>
          <p:nvPr/>
        </p:nvSpPr>
        <p:spPr>
          <a:xfrm>
            <a:off x="5898183" y="840765"/>
            <a:ext cx="12985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Life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Limited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“Given Int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o”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28A97-1577-4917-BF00-63C76A518B74}"/>
              </a:ext>
            </a:extLst>
          </p:cNvPr>
          <p:cNvSpPr txBox="1"/>
          <p:nvPr/>
        </p:nvSpPr>
        <p:spPr>
          <a:xfrm>
            <a:off x="523336" y="212785"/>
            <a:ext cx="4514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There are times in a person’s life when…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4797BBA-FD8C-4386-8B64-7C1BA75B055E}"/>
              </a:ext>
            </a:extLst>
          </p:cNvPr>
          <p:cNvSpPr/>
          <p:nvPr/>
        </p:nvSpPr>
        <p:spPr>
          <a:xfrm>
            <a:off x="7196721" y="308312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143579-EDBC-46BC-8D09-A357AC95A900}"/>
              </a:ext>
            </a:extLst>
          </p:cNvPr>
          <p:cNvSpPr txBox="1"/>
          <p:nvPr/>
        </p:nvSpPr>
        <p:spPr>
          <a:xfrm>
            <a:off x="7311740" y="3429000"/>
            <a:ext cx="18460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Change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Is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Possible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“Questioning”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320276B-0BB0-4893-84D9-74CC24E3BE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9021" y="2844890"/>
            <a:ext cx="1017621" cy="822348"/>
          </a:xfrm>
          <a:prstGeom prst="rect">
            <a:avLst/>
          </a:prstGeom>
        </p:spPr>
      </p:pic>
      <p:pic>
        <p:nvPicPr>
          <p:cNvPr id="13" name="Picture 12" descr="A picture containing thing&#10;&#10;Description generated with high confidence">
            <a:extLst>
              <a:ext uri="{FF2B5EF4-FFF2-40B4-BE49-F238E27FC236}">
                <a16:creationId xmlns:a16="http://schemas.microsoft.com/office/drawing/2014/main" id="{2ED24100-96C5-4B0E-ACC6-A5308C0540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6721" y="467574"/>
            <a:ext cx="888373" cy="820637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A417F5E-D699-466E-82F4-687FE2DCB247}"/>
              </a:ext>
            </a:extLst>
          </p:cNvPr>
          <p:cNvCxnSpPr/>
          <p:nvPr/>
        </p:nvCxnSpPr>
        <p:spPr>
          <a:xfrm flipV="1">
            <a:off x="3260786" y="1288211"/>
            <a:ext cx="2248620" cy="1552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E1BCC22-2ECE-42EE-A0A2-056CC114F4A2}"/>
              </a:ext>
            </a:extLst>
          </p:cNvPr>
          <p:cNvCxnSpPr>
            <a:stCxn id="8" idx="5"/>
            <a:endCxn id="10" idx="0"/>
          </p:cNvCxnSpPr>
          <p:nvPr/>
        </p:nvCxnSpPr>
        <p:spPr>
          <a:xfrm>
            <a:off x="7281461" y="1983695"/>
            <a:ext cx="953306" cy="10994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>
            <a:extLst>
              <a:ext uri="{FF2B5EF4-FFF2-40B4-BE49-F238E27FC236}">
                <a16:creationId xmlns:a16="http://schemas.microsoft.com/office/drawing/2014/main" id="{7D884343-AA62-4E99-81C8-86EF13ED6BB1}"/>
              </a:ext>
            </a:extLst>
          </p:cNvPr>
          <p:cNvSpPr/>
          <p:nvPr/>
        </p:nvSpPr>
        <p:spPr>
          <a:xfrm>
            <a:off x="4105589" y="479628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ED74D9-8C6A-43BE-86BC-AD6557EBC28C}"/>
              </a:ext>
            </a:extLst>
          </p:cNvPr>
          <p:cNvSpPr txBox="1"/>
          <p:nvPr/>
        </p:nvSpPr>
        <p:spPr>
          <a:xfrm>
            <a:off x="4422475" y="5135592"/>
            <a:ext cx="14757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Commitment</a:t>
            </a:r>
          </a:p>
          <a:p>
            <a:pPr algn="ctr"/>
            <a:r>
              <a:rPr lang="en-US" sz="1200" b="1" dirty="0"/>
              <a:t>To 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“Challenging”</a:t>
            </a:r>
          </a:p>
        </p:txBody>
      </p:sp>
      <p:pic>
        <p:nvPicPr>
          <p:cNvPr id="18" name="Picture 17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F7F88B36-C039-4D46-9506-F0468D0DDE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8646" y="4635260"/>
            <a:ext cx="836738" cy="806311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4C4B6CB-48AA-4D31-84D0-28528694C48B}"/>
              </a:ext>
            </a:extLst>
          </p:cNvPr>
          <p:cNvCxnSpPr>
            <a:stCxn id="15" idx="6"/>
            <a:endCxn id="10" idx="3"/>
          </p:cNvCxnSpPr>
          <p:nvPr/>
        </p:nvCxnSpPr>
        <p:spPr>
          <a:xfrm flipV="1">
            <a:off x="6181681" y="4516478"/>
            <a:ext cx="1319077" cy="111944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E7ABC383-7F6D-4516-852F-E5192F38414D}"/>
              </a:ext>
            </a:extLst>
          </p:cNvPr>
          <p:cNvSpPr/>
          <p:nvPr/>
        </p:nvSpPr>
        <p:spPr>
          <a:xfrm>
            <a:off x="607901" y="3717985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D33E22-8A4C-4B07-89E5-FEE047D26FD4}"/>
              </a:ext>
            </a:extLst>
          </p:cNvPr>
          <p:cNvSpPr txBox="1"/>
          <p:nvPr/>
        </p:nvSpPr>
        <p:spPr>
          <a:xfrm>
            <a:off x="845389" y="4083170"/>
            <a:ext cx="14881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Actions</a:t>
            </a:r>
          </a:p>
          <a:p>
            <a:pPr algn="ctr"/>
            <a:r>
              <a:rPr lang="en-US" sz="1200" b="1" dirty="0"/>
              <a:t>For</a:t>
            </a:r>
          </a:p>
          <a:p>
            <a:pPr algn="ctr"/>
            <a:r>
              <a:rPr lang="en-US" sz="1200" b="1" dirty="0"/>
              <a:t>Change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“Moving Beyond”</a:t>
            </a:r>
          </a:p>
        </p:txBody>
      </p:sp>
      <p:pic>
        <p:nvPicPr>
          <p:cNvPr id="21" name="Picture 20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426D489C-14A5-4E7B-A25B-6EA9A3C59E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06006" y="3383358"/>
            <a:ext cx="966384" cy="823019"/>
          </a:xfrm>
          <a:prstGeom prst="rect">
            <a:avLst/>
          </a:prstGeom>
        </p:spPr>
      </p:pic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27D59C1-FDE5-4234-AC87-BC5E6DA17B14}"/>
              </a:ext>
            </a:extLst>
          </p:cNvPr>
          <p:cNvCxnSpPr>
            <a:cxnSpLocks/>
            <a:stCxn id="15" idx="2"/>
            <a:endCxn id="20" idx="5"/>
          </p:cNvCxnSpPr>
          <p:nvPr/>
        </p:nvCxnSpPr>
        <p:spPr>
          <a:xfrm flipH="1" flipV="1">
            <a:off x="2379956" y="5151336"/>
            <a:ext cx="1725633" cy="48458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ACE4BF0D-5F3F-42D4-9588-6297DEB6A006}"/>
              </a:ext>
            </a:extLst>
          </p:cNvPr>
          <p:cNvCxnSpPr>
            <a:stCxn id="20" idx="1"/>
            <a:endCxn id="4" idx="3"/>
          </p:cNvCxnSpPr>
          <p:nvPr/>
        </p:nvCxnSpPr>
        <p:spPr>
          <a:xfrm flipV="1">
            <a:off x="911938" y="2192475"/>
            <a:ext cx="576793" cy="177143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B316693-B32B-403B-B9D4-9EAEEFCA0928}"/>
              </a:ext>
            </a:extLst>
          </p:cNvPr>
          <p:cNvSpPr txBox="1"/>
          <p:nvPr/>
        </p:nvSpPr>
        <p:spPr>
          <a:xfrm>
            <a:off x="6113255" y="39477"/>
            <a:ext cx="3151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5 Stages of Recovery</a:t>
            </a:r>
          </a:p>
        </p:txBody>
      </p:sp>
    </p:spTree>
    <p:extLst>
      <p:ext uri="{BB962C8B-B14F-4D97-AF65-F5344CB8AC3E}">
        <p14:creationId xmlns:p14="http://schemas.microsoft.com/office/powerpoint/2010/main" val="35695461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Review: 5 Stages of Recovery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32604" y="1943819"/>
            <a:ext cx="11093569" cy="4842294"/>
          </a:xfrm>
        </p:spPr>
      </p:pic>
    </p:spTree>
    <p:extLst>
      <p:ext uri="{BB962C8B-B14F-4D97-AF65-F5344CB8AC3E}">
        <p14:creationId xmlns:p14="http://schemas.microsoft.com/office/powerpoint/2010/main" val="1651526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85800" y="2193924"/>
          <a:ext cx="10820400" cy="44254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Overview: 5 Stages of Recovery</a:t>
            </a:r>
          </a:p>
        </p:txBody>
      </p:sp>
      <p:sp>
        <p:nvSpPr>
          <p:cNvPr id="7" name="Oval 6"/>
          <p:cNvSpPr/>
          <p:nvPr/>
        </p:nvSpPr>
        <p:spPr>
          <a:xfrm>
            <a:off x="4509681" y="2563661"/>
            <a:ext cx="3624349" cy="2914997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Disabling Power of a Behavioral Health Disorder </a:t>
            </a:r>
          </a:p>
          <a:p>
            <a:pPr algn="ctr"/>
            <a:endParaRPr lang="en-US" b="1" dirty="0">
              <a:solidFill>
                <a:schemeClr val="accent1"/>
              </a:solidFill>
            </a:endParaRPr>
          </a:p>
          <a:p>
            <a:pPr algn="ctr"/>
            <a:endParaRPr lang="en-US" b="1" dirty="0">
              <a:solidFill>
                <a:srgbClr val="C00000"/>
              </a:solidFill>
            </a:endParaRPr>
          </a:p>
          <a:p>
            <a:pPr algn="ctr"/>
            <a:r>
              <a:rPr lang="en-US" b="1" dirty="0">
                <a:solidFill>
                  <a:srgbClr val="C00000"/>
                </a:solidFill>
              </a:rPr>
              <a:t>Symptoms/Activations</a:t>
            </a:r>
          </a:p>
          <a:p>
            <a:pPr algn="ctr"/>
            <a:endParaRPr lang="en-US" b="1" dirty="0">
              <a:solidFill>
                <a:srgbClr val="C00000"/>
              </a:solidFill>
            </a:endParaRPr>
          </a:p>
        </p:txBody>
      </p:sp>
      <p:cxnSp>
        <p:nvCxnSpPr>
          <p:cNvPr id="10" name="Straight Connector 9"/>
          <p:cNvCxnSpPr>
            <a:stCxn id="7" idx="2"/>
            <a:endCxn id="7" idx="6"/>
          </p:cNvCxnSpPr>
          <p:nvPr/>
        </p:nvCxnSpPr>
        <p:spPr>
          <a:xfrm>
            <a:off x="4509681" y="4021160"/>
            <a:ext cx="362434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161691" y="2691442"/>
            <a:ext cx="3007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At different stages of recovery Peers relate differently to the …….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73A605-91A1-7D48-B8AC-C008BD3CC330}"/>
              </a:ext>
            </a:extLst>
          </p:cNvPr>
          <p:cNvSpPr txBox="1"/>
          <p:nvPr/>
        </p:nvSpPr>
        <p:spPr>
          <a:xfrm>
            <a:off x="5726429" y="4057650"/>
            <a:ext cx="108585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Stigma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BFFADC-F72E-4240-87A0-85386408982F}"/>
              </a:ext>
            </a:extLst>
          </p:cNvPr>
          <p:cNvSpPr txBox="1"/>
          <p:nvPr/>
        </p:nvSpPr>
        <p:spPr>
          <a:xfrm>
            <a:off x="5324788" y="4660650"/>
            <a:ext cx="1889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b="1" dirty="0">
                <a:solidFill>
                  <a:srgbClr val="C00000"/>
                </a:solidFill>
              </a:rPr>
              <a:t>Side Effects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517573-5804-EC4D-BD8F-7CDC562DC3B7}"/>
              </a:ext>
            </a:extLst>
          </p:cNvPr>
          <p:cNvSpPr txBox="1"/>
          <p:nvPr/>
        </p:nvSpPr>
        <p:spPr>
          <a:xfrm>
            <a:off x="5468459" y="4963935"/>
            <a:ext cx="1601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b="1" dirty="0">
                <a:solidFill>
                  <a:srgbClr val="C00000"/>
                </a:solidFill>
              </a:rPr>
              <a:t>Self Image</a:t>
            </a:r>
          </a:p>
        </p:txBody>
      </p:sp>
    </p:spTree>
    <p:extLst>
      <p:ext uri="{BB962C8B-B14F-4D97-AF65-F5344CB8AC3E}">
        <p14:creationId xmlns:p14="http://schemas.microsoft.com/office/powerpoint/2010/main" val="25487906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Overview: 5 Stages of Recovery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9404070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/>
              <a:t>Stage One </a:t>
            </a:r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r>
              <a:rPr lang="en-US" sz="3200" b="1" dirty="0"/>
              <a:t>                                                                       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4252824" y="2428490"/>
            <a:ext cx="3582838" cy="3174520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330460" y="2708694"/>
            <a:ext cx="3370053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Impact </a:t>
            </a:r>
          </a:p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</a:t>
            </a:r>
          </a:p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Illness</a:t>
            </a:r>
          </a:p>
          <a:p>
            <a:pPr algn="ctr"/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“Overwhelmed</a:t>
            </a:r>
            <a:r>
              <a:rPr lang="en-US" sz="2800" dirty="0">
                <a:solidFill>
                  <a:schemeClr val="accent4">
                    <a:lumMod val="50000"/>
                  </a:schemeClr>
                </a:solidFill>
              </a:rPr>
              <a:t>”</a:t>
            </a:r>
          </a:p>
          <a:p>
            <a:pPr algn="ctr"/>
            <a:endParaRPr lang="en-US" sz="2000" dirty="0"/>
          </a:p>
          <a:p>
            <a:pPr algn="ctr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948" y="3009489"/>
            <a:ext cx="2535111" cy="220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99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8CA7BFD8-06BB-4DE6-80DC-9D88196C00D0}"/>
              </a:ext>
            </a:extLst>
          </p:cNvPr>
          <p:cNvSpPr/>
          <p:nvPr/>
        </p:nvSpPr>
        <p:spPr>
          <a:xfrm>
            <a:off x="3260786" y="1938068"/>
            <a:ext cx="3099758" cy="2363638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</a:rPr>
              <a:t>Disabling Power of a Behavioral Health Disorder </a:t>
            </a:r>
          </a:p>
          <a:p>
            <a:pPr algn="ctr"/>
            <a:endParaRPr lang="en-US" sz="1400" b="1" dirty="0">
              <a:solidFill>
                <a:schemeClr val="accent1"/>
              </a:solidFill>
            </a:endParaRPr>
          </a:p>
          <a:p>
            <a:pPr algn="ctr"/>
            <a:r>
              <a:rPr lang="en-US" sz="1400" b="1" dirty="0">
                <a:solidFill>
                  <a:srgbClr val="C00000"/>
                </a:solidFill>
              </a:rPr>
              <a:t>Stigma</a:t>
            </a:r>
          </a:p>
          <a:p>
            <a:pPr algn="ctr"/>
            <a:r>
              <a:rPr lang="en-US" sz="1400" b="1" dirty="0">
                <a:solidFill>
                  <a:srgbClr val="C00000"/>
                </a:solidFill>
              </a:rPr>
              <a:t>Symptoms/Activations</a:t>
            </a:r>
          </a:p>
          <a:p>
            <a:pPr algn="ctr"/>
            <a:r>
              <a:rPr lang="en-US" sz="1400" b="1" dirty="0">
                <a:solidFill>
                  <a:srgbClr val="C00000"/>
                </a:solidFill>
              </a:rPr>
              <a:t>Side Effects</a:t>
            </a:r>
          </a:p>
          <a:p>
            <a:pPr algn="ctr"/>
            <a:r>
              <a:rPr lang="en-US" sz="1400" b="1" dirty="0">
                <a:solidFill>
                  <a:srgbClr val="C00000"/>
                </a:solidFill>
              </a:rPr>
              <a:t>Self Image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563934A-EA90-4F5B-836B-1FD0983080FB}"/>
              </a:ext>
            </a:extLst>
          </p:cNvPr>
          <p:cNvSpPr/>
          <p:nvPr/>
        </p:nvSpPr>
        <p:spPr>
          <a:xfrm>
            <a:off x="1184694" y="75912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1E79C7-66FA-45A7-8503-CDFB1A90A560}"/>
              </a:ext>
            </a:extLst>
          </p:cNvPr>
          <p:cNvSpPr txBox="1"/>
          <p:nvPr/>
        </p:nvSpPr>
        <p:spPr>
          <a:xfrm>
            <a:off x="1529751" y="1098430"/>
            <a:ext cx="14147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Impact </a:t>
            </a:r>
          </a:p>
          <a:p>
            <a:pPr algn="ctr"/>
            <a:r>
              <a:rPr lang="en-US" sz="1200" b="1" dirty="0"/>
              <a:t>Of </a:t>
            </a:r>
          </a:p>
          <a:p>
            <a:pPr algn="ctr"/>
            <a:r>
              <a:rPr lang="en-US" sz="1200" b="1" dirty="0"/>
              <a:t>Illness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“Overwhelmed”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433FC9-4CA3-43CB-ABCC-BED8E25D2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175" y="759124"/>
            <a:ext cx="724772" cy="6308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EDBBD6F-16FE-4851-9AE8-1E3B02D8B2BE}"/>
              </a:ext>
            </a:extLst>
          </p:cNvPr>
          <p:cNvSpPr txBox="1"/>
          <p:nvPr/>
        </p:nvSpPr>
        <p:spPr>
          <a:xfrm>
            <a:off x="523336" y="212785"/>
            <a:ext cx="4514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There are times in a person’s life when…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EA4B1F-6251-442F-BDA3-6603AA90D7ED}"/>
              </a:ext>
            </a:extLst>
          </p:cNvPr>
          <p:cNvSpPr txBox="1"/>
          <p:nvPr/>
        </p:nvSpPr>
        <p:spPr>
          <a:xfrm>
            <a:off x="6096000" y="281796"/>
            <a:ext cx="3151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5 Stages of Recovery</a:t>
            </a:r>
          </a:p>
        </p:txBody>
      </p:sp>
    </p:spTree>
    <p:extLst>
      <p:ext uri="{BB962C8B-B14F-4D97-AF65-F5344CB8AC3E}">
        <p14:creationId xmlns:p14="http://schemas.microsoft.com/office/powerpoint/2010/main" val="2809034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Overview: 5 Stages of Recovery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/>
              <a:t>Stage Two</a:t>
            </a:r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r>
              <a:rPr lang="en-US" sz="3200" b="1" dirty="0"/>
              <a:t>                                                                       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4252824" y="2428490"/>
            <a:ext cx="3582838" cy="3174520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92771" y="2873572"/>
            <a:ext cx="2702943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Life </a:t>
            </a:r>
          </a:p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</a:t>
            </a:r>
          </a:p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Limited</a:t>
            </a:r>
          </a:p>
          <a:p>
            <a:pPr algn="ctr"/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“Given Into”</a:t>
            </a:r>
            <a:endParaRPr lang="en-US" sz="2800" dirty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en-US" sz="2000" dirty="0"/>
          </a:p>
          <a:p>
            <a:pPr algn="ctr"/>
            <a:endParaRPr lang="en-US" dirty="0"/>
          </a:p>
        </p:txBody>
      </p:sp>
      <p:pic>
        <p:nvPicPr>
          <p:cNvPr id="7" name="Picture 6" descr="A picture containing thing&#10;&#10;Description generated with high confiden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041" y="2972352"/>
            <a:ext cx="2335568" cy="2157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19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8CA7BFD8-06BB-4DE6-80DC-9D88196C00D0}"/>
              </a:ext>
            </a:extLst>
          </p:cNvPr>
          <p:cNvSpPr/>
          <p:nvPr/>
        </p:nvSpPr>
        <p:spPr>
          <a:xfrm>
            <a:off x="3260786" y="1938068"/>
            <a:ext cx="3099758" cy="2363638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</a:rPr>
              <a:t>Disabling Power of a Behavioral Health Disorder </a:t>
            </a:r>
          </a:p>
          <a:p>
            <a:pPr algn="ctr"/>
            <a:endParaRPr lang="en-US" sz="1400" b="1" dirty="0">
              <a:solidFill>
                <a:schemeClr val="accent1"/>
              </a:solidFill>
            </a:endParaRPr>
          </a:p>
          <a:p>
            <a:pPr algn="ctr"/>
            <a:r>
              <a:rPr lang="en-US" sz="1400" b="1" dirty="0">
                <a:solidFill>
                  <a:srgbClr val="C00000"/>
                </a:solidFill>
              </a:rPr>
              <a:t>Stigma</a:t>
            </a:r>
          </a:p>
          <a:p>
            <a:pPr algn="ctr"/>
            <a:r>
              <a:rPr lang="en-US" sz="1400" b="1" dirty="0">
                <a:solidFill>
                  <a:srgbClr val="C00000"/>
                </a:solidFill>
              </a:rPr>
              <a:t>Symptoms/Activations</a:t>
            </a:r>
          </a:p>
          <a:p>
            <a:pPr algn="ctr"/>
            <a:r>
              <a:rPr lang="en-US" sz="1400" b="1" dirty="0">
                <a:solidFill>
                  <a:srgbClr val="C00000"/>
                </a:solidFill>
              </a:rPr>
              <a:t>Side Effects</a:t>
            </a:r>
          </a:p>
          <a:p>
            <a:pPr algn="ctr"/>
            <a:r>
              <a:rPr lang="en-US" sz="1400" b="1" dirty="0">
                <a:solidFill>
                  <a:srgbClr val="C00000"/>
                </a:solidFill>
              </a:rPr>
              <a:t>Self Image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563934A-EA90-4F5B-836B-1FD0983080FB}"/>
              </a:ext>
            </a:extLst>
          </p:cNvPr>
          <p:cNvSpPr/>
          <p:nvPr/>
        </p:nvSpPr>
        <p:spPr>
          <a:xfrm>
            <a:off x="1184694" y="75912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1E79C7-66FA-45A7-8503-CDFB1A90A560}"/>
              </a:ext>
            </a:extLst>
          </p:cNvPr>
          <p:cNvSpPr txBox="1"/>
          <p:nvPr/>
        </p:nvSpPr>
        <p:spPr>
          <a:xfrm>
            <a:off x="1529751" y="1098430"/>
            <a:ext cx="14147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Impact </a:t>
            </a:r>
          </a:p>
          <a:p>
            <a:pPr algn="ctr"/>
            <a:r>
              <a:rPr lang="en-US" sz="1200" b="1" dirty="0"/>
              <a:t>Of </a:t>
            </a:r>
          </a:p>
          <a:p>
            <a:pPr algn="ctr"/>
            <a:r>
              <a:rPr lang="en-US" sz="1200" b="1" dirty="0"/>
              <a:t>Illness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“Overwhelmed”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433FC9-4CA3-43CB-ABCC-BED8E25D2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175" y="759124"/>
            <a:ext cx="724772" cy="63085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4C55DFB-8903-411A-831F-B5354BE54FB9}"/>
              </a:ext>
            </a:extLst>
          </p:cNvPr>
          <p:cNvSpPr/>
          <p:nvPr/>
        </p:nvSpPr>
        <p:spPr>
          <a:xfrm>
            <a:off x="5509406" y="55034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2D07F-000C-44A4-AD76-142164B3DE96}"/>
              </a:ext>
            </a:extLst>
          </p:cNvPr>
          <p:cNvSpPr txBox="1"/>
          <p:nvPr/>
        </p:nvSpPr>
        <p:spPr>
          <a:xfrm>
            <a:off x="5898183" y="840765"/>
            <a:ext cx="12985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Life</a:t>
            </a:r>
          </a:p>
          <a:p>
            <a:pPr algn="ctr"/>
            <a:r>
              <a:rPr lang="en-US" sz="1200" b="1" dirty="0"/>
              <a:t>Is </a:t>
            </a:r>
          </a:p>
          <a:p>
            <a:pPr algn="ctr"/>
            <a:r>
              <a:rPr lang="en-US" sz="1200" b="1" dirty="0"/>
              <a:t>Limited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“Given Int</a:t>
            </a:r>
            <a:r>
              <a:rPr lang="en-US" sz="1200" dirty="0">
                <a:solidFill>
                  <a:srgbClr val="7030A0"/>
                </a:solidFill>
              </a:rPr>
              <a:t>o”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28A97-1577-4917-BF00-63C76A518B74}"/>
              </a:ext>
            </a:extLst>
          </p:cNvPr>
          <p:cNvSpPr txBox="1"/>
          <p:nvPr/>
        </p:nvSpPr>
        <p:spPr>
          <a:xfrm>
            <a:off x="523336" y="212785"/>
            <a:ext cx="4514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There are times in a person’s life when…</a:t>
            </a:r>
          </a:p>
        </p:txBody>
      </p:sp>
      <p:pic>
        <p:nvPicPr>
          <p:cNvPr id="13" name="Picture 12" descr="A picture containing thing&#10;&#10;Description generated with high confidence">
            <a:extLst>
              <a:ext uri="{FF2B5EF4-FFF2-40B4-BE49-F238E27FC236}">
                <a16:creationId xmlns:a16="http://schemas.microsoft.com/office/drawing/2014/main" id="{DE125C96-5F94-4A07-85CD-7CD95DA0EF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721" y="403203"/>
            <a:ext cx="965715" cy="892083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9A0C8A0-4D96-4AFA-8AC5-93015A8ED608}"/>
              </a:ext>
            </a:extLst>
          </p:cNvPr>
          <p:cNvCxnSpPr>
            <a:stCxn id="4" idx="6"/>
            <a:endCxn id="8" idx="2"/>
          </p:cNvCxnSpPr>
          <p:nvPr/>
        </p:nvCxnSpPr>
        <p:spPr>
          <a:xfrm flipV="1">
            <a:off x="3260786" y="1389982"/>
            <a:ext cx="2248620" cy="20878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4657749-F2D1-41CD-9FF1-CC65CB2C9743}"/>
              </a:ext>
            </a:extLst>
          </p:cNvPr>
          <p:cNvSpPr txBox="1"/>
          <p:nvPr/>
        </p:nvSpPr>
        <p:spPr>
          <a:xfrm>
            <a:off x="6297283" y="48884"/>
            <a:ext cx="3151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5 Stages of Recovery</a:t>
            </a:r>
          </a:p>
        </p:txBody>
      </p:sp>
    </p:spTree>
    <p:extLst>
      <p:ext uri="{BB962C8B-B14F-4D97-AF65-F5344CB8AC3E}">
        <p14:creationId xmlns:p14="http://schemas.microsoft.com/office/powerpoint/2010/main" val="1093016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Overview: 5 Stages of Recovery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/>
              <a:t>Stage Three</a:t>
            </a:r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endParaRPr lang="en-US" sz="3200" b="1" dirty="0"/>
          </a:p>
        </p:txBody>
      </p:sp>
      <p:sp>
        <p:nvSpPr>
          <p:cNvPr id="4" name="Oval 3"/>
          <p:cNvSpPr/>
          <p:nvPr/>
        </p:nvSpPr>
        <p:spPr>
          <a:xfrm>
            <a:off x="4252824" y="2428490"/>
            <a:ext cx="3582838" cy="3174520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92771" y="2873572"/>
            <a:ext cx="2702943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Change</a:t>
            </a:r>
          </a:p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</a:t>
            </a:r>
          </a:p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Possible</a:t>
            </a:r>
          </a:p>
          <a:p>
            <a:pPr algn="ctr"/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“Questioning”</a:t>
            </a:r>
            <a:endParaRPr lang="en-US" sz="2800" dirty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en-US" sz="2000" dirty="0"/>
          </a:p>
          <a:p>
            <a:pPr algn="ctr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743" y="3182980"/>
            <a:ext cx="2416274" cy="1952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4607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8CA7BFD8-06BB-4DE6-80DC-9D88196C00D0}"/>
              </a:ext>
            </a:extLst>
          </p:cNvPr>
          <p:cNvSpPr/>
          <p:nvPr/>
        </p:nvSpPr>
        <p:spPr>
          <a:xfrm>
            <a:off x="3260786" y="1938068"/>
            <a:ext cx="3099758" cy="2363638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</a:rPr>
              <a:t>Disabling Power of a Behavioral Health Disorder </a:t>
            </a:r>
          </a:p>
          <a:p>
            <a:pPr algn="ctr"/>
            <a:endParaRPr lang="en-US" sz="1400" b="1" dirty="0">
              <a:solidFill>
                <a:schemeClr val="accent1"/>
              </a:solidFill>
            </a:endParaRPr>
          </a:p>
          <a:p>
            <a:pPr algn="ctr"/>
            <a:r>
              <a:rPr lang="en-US" sz="1400" b="1" dirty="0">
                <a:solidFill>
                  <a:srgbClr val="C00000"/>
                </a:solidFill>
              </a:rPr>
              <a:t>Stigma</a:t>
            </a:r>
          </a:p>
          <a:p>
            <a:pPr algn="ctr"/>
            <a:r>
              <a:rPr lang="en-US" sz="1400" b="1" dirty="0">
                <a:solidFill>
                  <a:srgbClr val="C00000"/>
                </a:solidFill>
              </a:rPr>
              <a:t>Symptoms/Activations</a:t>
            </a:r>
          </a:p>
          <a:p>
            <a:pPr algn="ctr"/>
            <a:r>
              <a:rPr lang="en-US" sz="1400" b="1" dirty="0">
                <a:solidFill>
                  <a:srgbClr val="C00000"/>
                </a:solidFill>
              </a:rPr>
              <a:t>Side Effects</a:t>
            </a:r>
          </a:p>
          <a:p>
            <a:pPr algn="ctr"/>
            <a:r>
              <a:rPr lang="en-US" sz="1400" b="1" dirty="0">
                <a:solidFill>
                  <a:srgbClr val="C00000"/>
                </a:solidFill>
              </a:rPr>
              <a:t>Self Image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563934A-EA90-4F5B-836B-1FD0983080FB}"/>
              </a:ext>
            </a:extLst>
          </p:cNvPr>
          <p:cNvSpPr/>
          <p:nvPr/>
        </p:nvSpPr>
        <p:spPr>
          <a:xfrm>
            <a:off x="1184694" y="75912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1E79C7-66FA-45A7-8503-CDFB1A90A560}"/>
              </a:ext>
            </a:extLst>
          </p:cNvPr>
          <p:cNvSpPr txBox="1"/>
          <p:nvPr/>
        </p:nvSpPr>
        <p:spPr>
          <a:xfrm>
            <a:off x="1529751" y="1098430"/>
            <a:ext cx="14147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Impact </a:t>
            </a:r>
          </a:p>
          <a:p>
            <a:pPr algn="ctr"/>
            <a:r>
              <a:rPr lang="en-US" sz="1200" b="1" dirty="0"/>
              <a:t>Of </a:t>
            </a:r>
          </a:p>
          <a:p>
            <a:pPr algn="ctr"/>
            <a:r>
              <a:rPr lang="en-US" sz="1200" b="1" dirty="0"/>
              <a:t>Illness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“Overwhelmed”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433FC9-4CA3-43CB-ABCC-BED8E25D2B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175" y="759124"/>
            <a:ext cx="724772" cy="63085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24C55DFB-8903-411A-831F-B5354BE54FB9}"/>
              </a:ext>
            </a:extLst>
          </p:cNvPr>
          <p:cNvSpPr/>
          <p:nvPr/>
        </p:nvSpPr>
        <p:spPr>
          <a:xfrm>
            <a:off x="5509406" y="550344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2D07F-000C-44A4-AD76-142164B3DE96}"/>
              </a:ext>
            </a:extLst>
          </p:cNvPr>
          <p:cNvSpPr txBox="1"/>
          <p:nvPr/>
        </p:nvSpPr>
        <p:spPr>
          <a:xfrm>
            <a:off x="5898183" y="840765"/>
            <a:ext cx="12985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Life</a:t>
            </a:r>
          </a:p>
          <a:p>
            <a:pPr algn="ctr"/>
            <a:r>
              <a:rPr lang="en-US" sz="1200" b="1" dirty="0"/>
              <a:t>Is </a:t>
            </a:r>
          </a:p>
          <a:p>
            <a:pPr algn="ctr"/>
            <a:r>
              <a:rPr lang="en-US" sz="1200" b="1" dirty="0"/>
              <a:t>Limited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“Given Int</a:t>
            </a:r>
            <a:r>
              <a:rPr lang="en-US" sz="1200" dirty="0">
                <a:solidFill>
                  <a:srgbClr val="7030A0"/>
                </a:solidFill>
              </a:rPr>
              <a:t>o”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28A97-1577-4917-BF00-63C76A518B74}"/>
              </a:ext>
            </a:extLst>
          </p:cNvPr>
          <p:cNvSpPr txBox="1"/>
          <p:nvPr/>
        </p:nvSpPr>
        <p:spPr>
          <a:xfrm>
            <a:off x="523336" y="212785"/>
            <a:ext cx="45144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There are times in a person’s life when…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4797BBA-FD8C-4386-8B64-7C1BA75B055E}"/>
              </a:ext>
            </a:extLst>
          </p:cNvPr>
          <p:cNvSpPr/>
          <p:nvPr/>
        </p:nvSpPr>
        <p:spPr>
          <a:xfrm>
            <a:off x="7196721" y="3083127"/>
            <a:ext cx="2076092" cy="1679275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143579-EDBC-46BC-8D09-A357AC95A900}"/>
              </a:ext>
            </a:extLst>
          </p:cNvPr>
          <p:cNvSpPr txBox="1"/>
          <p:nvPr/>
        </p:nvSpPr>
        <p:spPr>
          <a:xfrm>
            <a:off x="7311740" y="3429000"/>
            <a:ext cx="18460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Change</a:t>
            </a:r>
          </a:p>
          <a:p>
            <a:pPr algn="ctr"/>
            <a:r>
              <a:rPr lang="en-US" sz="1200" b="1" dirty="0"/>
              <a:t>Is </a:t>
            </a:r>
          </a:p>
          <a:p>
            <a:pPr algn="ctr"/>
            <a:r>
              <a:rPr lang="en-US" sz="1200" b="1" dirty="0"/>
              <a:t>Possible</a:t>
            </a:r>
          </a:p>
          <a:p>
            <a:pPr algn="ctr"/>
            <a:endParaRPr lang="en-US" sz="1200" b="1" dirty="0"/>
          </a:p>
          <a:p>
            <a:pPr algn="ctr"/>
            <a:r>
              <a:rPr lang="en-US" sz="1200" b="1" dirty="0">
                <a:solidFill>
                  <a:srgbClr val="7030A0"/>
                </a:solidFill>
              </a:rPr>
              <a:t>“Questioning”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320276B-0BB0-4893-84D9-74CC24E3BE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9021" y="2844890"/>
            <a:ext cx="1017621" cy="822348"/>
          </a:xfrm>
          <a:prstGeom prst="rect">
            <a:avLst/>
          </a:prstGeom>
        </p:spPr>
      </p:pic>
      <p:pic>
        <p:nvPicPr>
          <p:cNvPr id="13" name="Picture 12" descr="A picture containing thing&#10;&#10;Description generated with high confidence">
            <a:extLst>
              <a:ext uri="{FF2B5EF4-FFF2-40B4-BE49-F238E27FC236}">
                <a16:creationId xmlns:a16="http://schemas.microsoft.com/office/drawing/2014/main" id="{2ED24100-96C5-4B0E-ACC6-A5308C0540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6721" y="467574"/>
            <a:ext cx="888373" cy="820637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4A417F5E-D699-466E-82F4-687FE2DCB247}"/>
              </a:ext>
            </a:extLst>
          </p:cNvPr>
          <p:cNvCxnSpPr/>
          <p:nvPr/>
        </p:nvCxnSpPr>
        <p:spPr>
          <a:xfrm flipV="1">
            <a:off x="3260786" y="1288211"/>
            <a:ext cx="2248620" cy="1552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E1BCC22-2ECE-42EE-A0A2-056CC114F4A2}"/>
              </a:ext>
            </a:extLst>
          </p:cNvPr>
          <p:cNvCxnSpPr>
            <a:stCxn id="8" idx="5"/>
            <a:endCxn id="10" idx="0"/>
          </p:cNvCxnSpPr>
          <p:nvPr/>
        </p:nvCxnSpPr>
        <p:spPr>
          <a:xfrm>
            <a:off x="7281461" y="1983695"/>
            <a:ext cx="953306" cy="10994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DB559259-FA71-447D-809C-3803DAB88E13}"/>
              </a:ext>
            </a:extLst>
          </p:cNvPr>
          <p:cNvSpPr txBox="1"/>
          <p:nvPr/>
        </p:nvSpPr>
        <p:spPr>
          <a:xfrm>
            <a:off x="6096000" y="63340"/>
            <a:ext cx="3151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5 Stages of Recovery</a:t>
            </a:r>
          </a:p>
        </p:txBody>
      </p:sp>
    </p:spTree>
    <p:extLst>
      <p:ext uri="{BB962C8B-B14F-4D97-AF65-F5344CB8AC3E}">
        <p14:creationId xmlns:p14="http://schemas.microsoft.com/office/powerpoint/2010/main" val="2119028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Overview: 5 Stages of Recovery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/>
              <a:t>Stage Four</a:t>
            </a:r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endParaRPr lang="en-US" sz="3200" b="1" dirty="0"/>
          </a:p>
          <a:p>
            <a:pPr marL="0" indent="0">
              <a:buNone/>
            </a:pPr>
            <a:r>
              <a:rPr lang="en-US" sz="3200" b="1" dirty="0"/>
              <a:t>                                                                      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4252824" y="2428490"/>
            <a:ext cx="3582838" cy="3174520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92771" y="2873572"/>
            <a:ext cx="2702943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Commitment</a:t>
            </a:r>
          </a:p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</a:p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Change</a:t>
            </a:r>
          </a:p>
          <a:p>
            <a:pPr algn="ctr"/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“Challenging”</a:t>
            </a:r>
            <a:endParaRPr lang="en-US" sz="2800" dirty="0">
              <a:solidFill>
                <a:schemeClr val="accent4">
                  <a:lumMod val="50000"/>
                </a:schemeClr>
              </a:solidFill>
            </a:endParaRPr>
          </a:p>
          <a:p>
            <a:pPr algn="ctr"/>
            <a:endParaRPr lang="en-US" sz="2000" dirty="0"/>
          </a:p>
          <a:p>
            <a:pPr algn="ctr"/>
            <a:endParaRPr lang="en-US" dirty="0"/>
          </a:p>
        </p:txBody>
      </p:sp>
      <p:pic>
        <p:nvPicPr>
          <p:cNvPr id="7" name="Picture 6" descr="A picture containing clipart&#10;&#10;Description generated with very high confiden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658" y="3045722"/>
            <a:ext cx="2353740" cy="226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27258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83</TotalTime>
  <Words>361</Words>
  <Application>Microsoft Office PowerPoint</Application>
  <PresentationFormat>Widescreen</PresentationFormat>
  <Paragraphs>181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Trebuchet MS</vt:lpstr>
      <vt:lpstr>Wingdings 3</vt:lpstr>
      <vt:lpstr>Facet</vt:lpstr>
      <vt:lpstr>Overview: 5 Stages in the Recovery Process</vt:lpstr>
      <vt:lpstr>Overview: 5 Stages of Recovery</vt:lpstr>
      <vt:lpstr>Overview: 5 Stages of Recovery</vt:lpstr>
      <vt:lpstr>PowerPoint Presentation</vt:lpstr>
      <vt:lpstr>Overview: 5 Stages of Recovery</vt:lpstr>
      <vt:lpstr>PowerPoint Presentation</vt:lpstr>
      <vt:lpstr>Overview: 5 Stages of Recovery</vt:lpstr>
      <vt:lpstr>PowerPoint Presentation</vt:lpstr>
      <vt:lpstr>Overview: 5 Stages of Recovery</vt:lpstr>
      <vt:lpstr>PowerPoint Presentation</vt:lpstr>
      <vt:lpstr>Overview: 5 Stages of Recovery</vt:lpstr>
      <vt:lpstr>PowerPoint Presentation</vt:lpstr>
      <vt:lpstr>Review: 5 Stages of Recovery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Overview: 5 Stages in the Recovery Process</dc:title>
  <dc:subject/>
  <dc:creator>Steven Earll</dc:creator>
  <cp:keywords/>
  <dc:description/>
  <cp:lastModifiedBy>Kimberly Crouch</cp:lastModifiedBy>
  <cp:revision>5</cp:revision>
  <dcterms:created xsi:type="dcterms:W3CDTF">2020-06-15T17:02:16Z</dcterms:created>
  <dcterms:modified xsi:type="dcterms:W3CDTF">2023-03-22T15:56:13Z</dcterms:modified>
  <cp:category/>
</cp:coreProperties>
</file>