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8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14" d="100"/>
          <a:sy n="114" d="100"/>
        </p:scale>
        <p:origin x="474" y="234"/>
      </p:cViewPr>
      <p:guideLst>
        <p:guide orient="horz" pos="2160"/>
        <p:guide pos="484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531227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781146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5436963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13458744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87496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4114673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573207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93109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1103679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DABBE92-8F33-49C0-BF86-266A26A3F788}"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134486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ABBE92-8F33-49C0-BF86-266A26A3F788}"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3402011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ABBE92-8F33-49C0-BF86-266A26A3F788}" type="datetimeFigureOut">
              <a:rPr lang="en-US" smtClean="0"/>
              <a:t>1/27/2025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1259595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ABBE92-8F33-49C0-BF86-266A26A3F788}" type="datetimeFigureOut">
              <a:rPr lang="en-US" smtClean="0"/>
              <a:t>1/27/2025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212898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ABBE92-8F33-49C0-BF86-266A26A3F788}" type="datetimeFigureOut">
              <a:rPr lang="en-US" smtClean="0"/>
              <a:t>1/27/2025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1556901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DABBE92-8F33-49C0-BF86-266A26A3F788}"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360689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DABBE92-8F33-49C0-BF86-266A26A3F788}"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47B18-6D73-4197-A701-6018157A4CF9}" type="slidenum">
              <a:rPr lang="en-US" smtClean="0"/>
              <a:t>‹#›</a:t>
            </a:fld>
            <a:endParaRPr lang="en-US"/>
          </a:p>
        </p:txBody>
      </p:sp>
    </p:spTree>
    <p:extLst>
      <p:ext uri="{BB962C8B-B14F-4D97-AF65-F5344CB8AC3E}">
        <p14:creationId xmlns:p14="http://schemas.microsoft.com/office/powerpoint/2010/main" val="2171808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DABBE92-8F33-49C0-BF86-266A26A3F788}" type="datetimeFigureOut">
              <a:rPr lang="en-US" smtClean="0"/>
              <a:t>1/27/2025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8F47B18-6D73-4197-A701-6018157A4CF9}" type="slidenum">
              <a:rPr lang="en-US" smtClean="0"/>
              <a:t>‹#›</a:t>
            </a:fld>
            <a:endParaRPr lang="en-US"/>
          </a:p>
        </p:txBody>
      </p:sp>
    </p:spTree>
    <p:extLst>
      <p:ext uri="{BB962C8B-B14F-4D97-AF65-F5344CB8AC3E}">
        <p14:creationId xmlns:p14="http://schemas.microsoft.com/office/powerpoint/2010/main" val="670078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99948890-A3B8-8331-F086-1B1EFBA20E7F}"/>
              </a:ext>
            </a:extLst>
          </p:cNvPr>
          <p:cNvSpPr txBox="1"/>
          <p:nvPr/>
        </p:nvSpPr>
        <p:spPr>
          <a:xfrm>
            <a:off x="964706" y="0"/>
            <a:ext cx="8131945"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6600" b="1" dirty="0">
                <a:latin typeface="Georgia" panose="02040502050405020303" pitchFamily="18" charset="0"/>
              </a:rPr>
              <a:t>Session 18 </a:t>
            </a:r>
          </a:p>
        </p:txBody>
      </p:sp>
      <p:sp>
        <p:nvSpPr>
          <p:cNvPr id="6" name="Ribbon: Tilted Down 5">
            <a:extLst>
              <a:ext uri="{FF2B5EF4-FFF2-40B4-BE49-F238E27FC236}">
                <a16:creationId xmlns:a16="http://schemas.microsoft.com/office/drawing/2014/main" id="{23C2D127-9AE3-0A7B-B790-AEE0CCF8A544}"/>
              </a:ext>
            </a:extLst>
          </p:cNvPr>
          <p:cNvSpPr/>
          <p:nvPr/>
        </p:nvSpPr>
        <p:spPr>
          <a:xfrm>
            <a:off x="88775" y="4778432"/>
            <a:ext cx="10327691" cy="1107996"/>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6200" marR="0" algn="ctr" eaLnBrk="0" hangingPunct="0">
              <a:spcBef>
                <a:spcPts val="2080"/>
              </a:spcBef>
              <a:spcAft>
                <a:spcPts val="0"/>
              </a:spcAft>
              <a:tabLst>
                <a:tab pos="800100" algn="l"/>
              </a:tabLst>
            </a:pPr>
            <a:r>
              <a:rPr lang="en-US" sz="3600" b="1" spc="-5" dirty="0">
                <a:effectLst/>
                <a:latin typeface="Georgia" panose="02040502050405020303" pitchFamily="18" charset="0"/>
                <a:ea typeface="Times New Roman" panose="02020603050405020304" pitchFamily="18" charset="0"/>
                <a:cs typeface="Times New Roman" panose="02020603050405020304" pitchFamily="18" charset="0"/>
              </a:rPr>
              <a:t>Wellness &amp;</a:t>
            </a:r>
            <a:r>
              <a:rPr lang="en-US" sz="3600" b="1" spc="-5" dirty="0">
                <a:latin typeface="Georgia" panose="02040502050405020303" pitchFamily="18" charset="0"/>
                <a:ea typeface="Times New Roman" panose="02020603050405020304" pitchFamily="18" charset="0"/>
                <a:cs typeface="Times New Roman" panose="02020603050405020304" pitchFamily="18" charset="0"/>
              </a:rPr>
              <a:t> </a:t>
            </a:r>
            <a:r>
              <a:rPr lang="en-US" sz="3600" b="1" spc="-5" dirty="0">
                <a:effectLst/>
                <a:latin typeface="Georgia" panose="02040502050405020303" pitchFamily="18" charset="0"/>
                <a:ea typeface="Times New Roman" panose="02020603050405020304" pitchFamily="18" charset="0"/>
                <a:cs typeface="Times New Roman" panose="02020603050405020304" pitchFamily="18" charset="0"/>
              </a:rPr>
              <a:t>Self Care</a:t>
            </a:r>
            <a:endParaRPr lang="en-US" sz="3600" dirty="0">
              <a:effectLst/>
              <a:latin typeface="Arial" panose="020B0604020202020204" pitchFamily="34" charset="0"/>
              <a:ea typeface="Times New Roman" panose="02020603050405020304" pitchFamily="18" charset="0"/>
            </a:endParaRPr>
          </a:p>
        </p:txBody>
      </p:sp>
      <p:pic>
        <p:nvPicPr>
          <p:cNvPr id="1026" name="Picture 2" descr="9 Steps to September Self-Care — Karen M. Carlucci, LCSW, CPC">
            <a:extLst>
              <a:ext uri="{FF2B5EF4-FFF2-40B4-BE49-F238E27FC236}">
                <a16:creationId xmlns:a16="http://schemas.microsoft.com/office/drawing/2014/main" id="{31A3AF81-FC5C-6431-AD28-3313F2256E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126" r="5187" b="1407"/>
          <a:stretch/>
        </p:blipFill>
        <p:spPr bwMode="auto">
          <a:xfrm>
            <a:off x="3055395" y="971572"/>
            <a:ext cx="4270161" cy="3627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34823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Wave 6">
            <a:extLst>
              <a:ext uri="{FF2B5EF4-FFF2-40B4-BE49-F238E27FC236}">
                <a16:creationId xmlns:a16="http://schemas.microsoft.com/office/drawing/2014/main" id="{13959F5D-9B95-4052-07AA-E86FB74AE616}"/>
              </a:ext>
            </a:extLst>
          </p:cNvPr>
          <p:cNvSpPr/>
          <p:nvPr/>
        </p:nvSpPr>
        <p:spPr>
          <a:xfrm>
            <a:off x="386179" y="48273"/>
            <a:ext cx="8620217" cy="1535836"/>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effectLst/>
              <a:latin typeface="Georgia" panose="02040502050405020303" pitchFamily="18" charset="0"/>
              <a:ea typeface="Times New Roman" panose="02020603050405020304" pitchFamily="18" charset="0"/>
              <a:cs typeface="Times New Roman" panose="02020603050405020304" pitchFamily="18" charset="0"/>
            </a:endParaRPr>
          </a:p>
          <a:p>
            <a:pPr algn="ctr"/>
            <a:r>
              <a:rPr lang="en-US" sz="1600" b="1" dirty="0">
                <a:effectLst/>
                <a:latin typeface="Georgia" panose="02040502050405020303" pitchFamily="18" charset="0"/>
                <a:ea typeface="Times New Roman" panose="02020603050405020304" pitchFamily="18" charset="0"/>
                <a:cs typeface="Times New Roman" panose="02020603050405020304" pitchFamily="18" charset="0"/>
              </a:rPr>
              <a:t>Research</a:t>
            </a:r>
            <a:r>
              <a:rPr lang="en-US" sz="1600" b="1" spc="-1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shows</a:t>
            </a:r>
            <a:r>
              <a:rPr lang="en-US" sz="1600" b="1" spc="-1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dirty="0">
                <a:effectLst/>
                <a:latin typeface="Georgia" panose="02040502050405020303" pitchFamily="18" charset="0"/>
                <a:ea typeface="Times New Roman" panose="02020603050405020304" pitchFamily="18" charset="0"/>
                <a:cs typeface="Times New Roman" panose="02020603050405020304" pitchFamily="18" charset="0"/>
              </a:rPr>
              <a:t>individuals with</a:t>
            </a:r>
            <a:r>
              <a:rPr lang="en-US" sz="1600" b="1" spc="-2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dirty="0">
                <a:effectLst/>
                <a:latin typeface="Georgia" panose="02040502050405020303" pitchFamily="18" charset="0"/>
                <a:ea typeface="Times New Roman" panose="02020603050405020304" pitchFamily="18" charset="0"/>
                <a:cs typeface="Times New Roman" panose="02020603050405020304" pitchFamily="18" charset="0"/>
              </a:rPr>
              <a:t>Serious</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spc="-10" dirty="0">
                <a:effectLst/>
                <a:latin typeface="Georgia" panose="02040502050405020303" pitchFamily="18" charset="0"/>
                <a:ea typeface="Times New Roman" panose="02020603050405020304" pitchFamily="18" charset="0"/>
                <a:cs typeface="Times New Roman" panose="02020603050405020304" pitchFamily="18" charset="0"/>
              </a:rPr>
              <a:t>Mental</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Illness</a:t>
            </a:r>
            <a:r>
              <a:rPr lang="en-US" sz="1600" b="1" dirty="0">
                <a:latin typeface="Arial" panose="020B0604020202020204" pitchFamily="34" charset="0"/>
                <a:ea typeface="Times New Roman" panose="02020603050405020304" pitchFamily="18" charset="0"/>
              </a:rPr>
              <a:t> </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die</a:t>
            </a:r>
            <a:r>
              <a:rPr lang="en-US" sz="1600" b="1" spc="1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dirty="0">
                <a:effectLst/>
                <a:latin typeface="Georgia" panose="02040502050405020303" pitchFamily="18" charset="0"/>
                <a:ea typeface="Times New Roman" panose="02020603050405020304" pitchFamily="18" charset="0"/>
                <a:cs typeface="Times New Roman" panose="02020603050405020304" pitchFamily="18" charset="0"/>
              </a:rPr>
              <a:t>25</a:t>
            </a:r>
            <a:r>
              <a:rPr lang="en-US" sz="1600" b="1" spc="-4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dirty="0">
                <a:effectLst/>
                <a:latin typeface="Georgia" panose="02040502050405020303" pitchFamily="18" charset="0"/>
                <a:ea typeface="Times New Roman" panose="02020603050405020304" pitchFamily="18" charset="0"/>
                <a:cs typeface="Times New Roman" panose="02020603050405020304" pitchFamily="18" charset="0"/>
              </a:rPr>
              <a:t>years </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earlier than</a:t>
            </a:r>
            <a:r>
              <a:rPr lang="en-US" sz="1600" b="1" spc="-1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spc="-5" dirty="0">
                <a:effectLst/>
                <a:latin typeface="Georgia" panose="02040502050405020303" pitchFamily="18" charset="0"/>
                <a:ea typeface="Times New Roman" panose="02020603050405020304" pitchFamily="18" charset="0"/>
                <a:cs typeface="Times New Roman" panose="02020603050405020304" pitchFamily="18" charset="0"/>
              </a:rPr>
              <a:t>the</a:t>
            </a:r>
            <a:r>
              <a:rPr lang="en-US" sz="1600" b="1" spc="195"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spc="-10" dirty="0">
                <a:effectLst/>
                <a:latin typeface="Georgia" panose="02040502050405020303" pitchFamily="18" charset="0"/>
                <a:ea typeface="Times New Roman" panose="02020603050405020304" pitchFamily="18" charset="0"/>
                <a:cs typeface="Times New Roman" panose="02020603050405020304" pitchFamily="18" charset="0"/>
              </a:rPr>
              <a:t>general</a:t>
            </a:r>
            <a:r>
              <a:rPr lang="en-US" sz="1600" b="1" spc="10" dirty="0">
                <a:effectLst/>
                <a:latin typeface="Georgia" panose="02040502050405020303" pitchFamily="18" charset="0"/>
                <a:ea typeface="Times New Roman" panose="02020603050405020304" pitchFamily="18" charset="0"/>
                <a:cs typeface="Times New Roman" panose="02020603050405020304" pitchFamily="18" charset="0"/>
              </a:rPr>
              <a:t> </a:t>
            </a:r>
            <a:r>
              <a:rPr lang="en-US" sz="1600" b="1" spc="-10" dirty="0">
                <a:effectLst/>
                <a:latin typeface="Georgia" panose="02040502050405020303" pitchFamily="18" charset="0"/>
                <a:ea typeface="Times New Roman" panose="02020603050405020304" pitchFamily="18" charset="0"/>
                <a:cs typeface="Times New Roman" panose="02020603050405020304" pitchFamily="18" charset="0"/>
              </a:rPr>
              <a:t>population.</a:t>
            </a:r>
            <a:endParaRPr lang="en-US" sz="1600" b="1" dirty="0">
              <a:effectLst/>
              <a:latin typeface="Arial" panose="020B0604020202020204" pitchFamily="34" charset="0"/>
              <a:ea typeface="Times New Roman" panose="02020603050405020304" pitchFamily="18" charset="0"/>
            </a:endParaRPr>
          </a:p>
          <a:p>
            <a:pPr algn="ctr"/>
            <a:endParaRPr lang="en-US" dirty="0"/>
          </a:p>
        </p:txBody>
      </p:sp>
      <p:sp>
        <p:nvSpPr>
          <p:cNvPr id="10" name="Thought Bubble: Cloud 9">
            <a:extLst>
              <a:ext uri="{FF2B5EF4-FFF2-40B4-BE49-F238E27FC236}">
                <a16:creationId xmlns:a16="http://schemas.microsoft.com/office/drawing/2014/main" id="{E3F8EBCF-834C-5141-6D80-B9DEB51A9375}"/>
              </a:ext>
            </a:extLst>
          </p:cNvPr>
          <p:cNvSpPr/>
          <p:nvPr/>
        </p:nvSpPr>
        <p:spPr>
          <a:xfrm>
            <a:off x="0" y="2214221"/>
            <a:ext cx="2598198" cy="1455938"/>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fontAlgn="base">
              <a:lnSpc>
                <a:spcPts val="1480"/>
              </a:lnSpc>
              <a:spcBef>
                <a:spcPts val="365"/>
              </a:spcBef>
              <a:spcAft>
                <a:spcPts val="0"/>
              </a:spcAft>
              <a:buClr>
                <a:srgbClr val="000000"/>
              </a:buClr>
              <a:buSzPts val="1150"/>
              <a:buFont typeface="Arial" panose="020B0604020202020204" pitchFamily="34" charset="0"/>
              <a:buChar char="·"/>
              <a:tabLst>
                <a:tab pos="228600" algn="l"/>
              </a:tabLst>
            </a:pPr>
            <a:r>
              <a:rPr lang="en-US" b="1" spc="45" dirty="0">
                <a:solidFill>
                  <a:schemeClr val="bg1"/>
                </a:solidFill>
                <a:latin typeface="Georgia" panose="02040502050405020303" pitchFamily="18" charset="0"/>
                <a:ea typeface="Tahoma" panose="020B0604030504040204" pitchFamily="34" charset="0"/>
              </a:rPr>
              <a:t>R</a:t>
            </a:r>
            <a:r>
              <a:rPr lang="en-US" sz="1800" b="1" u="none" strike="noStrike" spc="45" dirty="0">
                <a:solidFill>
                  <a:schemeClr val="bg1"/>
                </a:solidFill>
                <a:effectLst/>
                <a:latin typeface="Georgia" panose="02040502050405020303" pitchFamily="18" charset="0"/>
                <a:ea typeface="Tahoma" panose="020B0604030504040204" pitchFamily="34" charset="0"/>
              </a:rPr>
              <a:t>eason for this disparity</a:t>
            </a:r>
            <a:endParaRPr lang="en-US" sz="1800" b="1" u="none" strike="noStrike" spc="45" dirty="0">
              <a:solidFill>
                <a:schemeClr val="bg1"/>
              </a:solidFill>
              <a:effectLst/>
              <a:latin typeface="Symbol" panose="05050102010706020507" pitchFamily="18" charset="2"/>
              <a:ea typeface="Symbol" panose="05050102010706020507" pitchFamily="18" charset="2"/>
            </a:endParaRPr>
          </a:p>
        </p:txBody>
      </p:sp>
      <p:sp>
        <p:nvSpPr>
          <p:cNvPr id="11" name="Wave 10">
            <a:extLst>
              <a:ext uri="{FF2B5EF4-FFF2-40B4-BE49-F238E27FC236}">
                <a16:creationId xmlns:a16="http://schemas.microsoft.com/office/drawing/2014/main" id="{8ABD3044-464A-B3F9-DE4B-7C19E6C9E609}"/>
              </a:ext>
            </a:extLst>
          </p:cNvPr>
          <p:cNvSpPr/>
          <p:nvPr/>
        </p:nvSpPr>
        <p:spPr>
          <a:xfrm>
            <a:off x="3116062" y="2286907"/>
            <a:ext cx="6649377" cy="1310566"/>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182880" lvl="0" indent="-342900" fontAlgn="base">
              <a:lnSpc>
                <a:spcPts val="1825"/>
              </a:lnSpc>
              <a:spcBef>
                <a:spcPts val="45"/>
              </a:spcBef>
              <a:spcAft>
                <a:spcPts val="0"/>
              </a:spcAft>
              <a:buClr>
                <a:srgbClr val="000000"/>
              </a:buClr>
              <a:buSzPts val="1150"/>
              <a:buFont typeface="Arial" panose="020B0604020202020204" pitchFamily="34" charset="0"/>
              <a:buChar char="·"/>
              <a:tabLst>
                <a:tab pos="228600" algn="l"/>
              </a:tabLst>
            </a:pPr>
            <a:r>
              <a:rPr lang="en-US" sz="1800" b="1" u="none" strike="noStrike" spc="45" dirty="0">
                <a:solidFill>
                  <a:schemeClr val="bg1"/>
                </a:solidFill>
                <a:effectLst/>
                <a:latin typeface="Georgia" panose="02040502050405020303" pitchFamily="18" charset="0"/>
                <a:ea typeface="Tahoma" panose="020B0604030504040204" pitchFamily="34" charset="0"/>
              </a:rPr>
              <a:t>People are not dying earlier because they have an SMI; they are dying because they are not treating their physical health issues.</a:t>
            </a:r>
            <a:endParaRPr lang="en-US" sz="1800" b="1" u="none" strike="noStrike" spc="45" dirty="0">
              <a:solidFill>
                <a:schemeClr val="bg1"/>
              </a:solidFill>
              <a:effectLst/>
              <a:latin typeface="Symbol" panose="05050102010706020507" pitchFamily="18" charset="2"/>
              <a:ea typeface="Symbol" panose="05050102010706020507" pitchFamily="18" charset="2"/>
            </a:endParaRPr>
          </a:p>
        </p:txBody>
      </p:sp>
      <p:pic>
        <p:nvPicPr>
          <p:cNvPr id="2050" name="Picture 2" descr="LeQui Raymond, Wellness Coordinator, OU Fitness and Recreation">
            <a:extLst>
              <a:ext uri="{FF2B5EF4-FFF2-40B4-BE49-F238E27FC236}">
                <a16:creationId xmlns:a16="http://schemas.microsoft.com/office/drawing/2014/main" id="{691F5C12-7EDC-AA54-F055-5112EB99DD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115" y="4162111"/>
            <a:ext cx="3498125" cy="226243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50D308B7-F25F-9E18-1270-C0815C194E35}"/>
              </a:ext>
            </a:extLst>
          </p:cNvPr>
          <p:cNvSpPr txBox="1"/>
          <p:nvPr/>
        </p:nvSpPr>
        <p:spPr>
          <a:xfrm>
            <a:off x="3928693" y="4277667"/>
            <a:ext cx="5836746" cy="2031325"/>
          </a:xfrm>
          <a:prstGeom prst="rect">
            <a:avLst/>
          </a:prstGeom>
          <a:noFill/>
        </p:spPr>
        <p:txBody>
          <a:bodyPr wrap="square" rtlCol="0">
            <a:spAutoFit/>
          </a:bodyPr>
          <a:lstStyle/>
          <a:p>
            <a:pPr marL="285750" indent="-285750">
              <a:buClr>
                <a:schemeClr val="accent1"/>
              </a:buClr>
              <a:buFont typeface="Wingdings" panose="05000000000000000000" pitchFamily="2" charset="2"/>
              <a:buChar char="v"/>
            </a:pPr>
            <a:r>
              <a:rPr lang="en-US" sz="1800" u="none" strike="noStrike" spc="0" dirty="0">
                <a:solidFill>
                  <a:srgbClr val="000000"/>
                </a:solidFill>
                <a:effectLst/>
                <a:latin typeface="Georgia" panose="02040502050405020303" pitchFamily="18" charset="0"/>
                <a:ea typeface="Tahoma" panose="020B0604030504040204" pitchFamily="34" charset="0"/>
              </a:rPr>
              <a:t>The Government created the 10x10 Wellness campaign as a result of this research.</a:t>
            </a:r>
          </a:p>
          <a:p>
            <a:pPr marL="285750" indent="-285750">
              <a:buClr>
                <a:schemeClr val="accent1"/>
              </a:buClr>
              <a:buFont typeface="Wingdings" panose="05000000000000000000" pitchFamily="2" charset="2"/>
              <a:buChar char="v"/>
            </a:pPr>
            <a:endParaRPr lang="en-US" dirty="0">
              <a:solidFill>
                <a:srgbClr val="000000"/>
              </a:solidFill>
              <a:latin typeface="Georgia" panose="02040502050405020303" pitchFamily="18" charset="0"/>
              <a:ea typeface="Tahoma" panose="020B0604030504040204" pitchFamily="34" charset="0"/>
            </a:endParaRPr>
          </a:p>
          <a:p>
            <a:pPr marL="285750" indent="-285750">
              <a:buClr>
                <a:schemeClr val="accent1"/>
              </a:buClr>
              <a:buFont typeface="Wingdings" panose="05000000000000000000" pitchFamily="2" charset="2"/>
              <a:buChar char="v"/>
            </a:pPr>
            <a:r>
              <a:rPr lang="en-US" sz="1800" u="none" strike="noStrike" spc="0" dirty="0">
                <a:solidFill>
                  <a:srgbClr val="000000"/>
                </a:solidFill>
                <a:effectLst/>
                <a:latin typeface="Georgia" panose="02040502050405020303" pitchFamily="18" charset="0"/>
                <a:ea typeface="Tahoma" panose="020B0604030504040204" pitchFamily="34" charset="0"/>
              </a:rPr>
              <a:t>The Goal of the 10x10 Wellness Campaign is to reduce the disparity in years by 10 years in 10 years. i.e. Individuals with SMI will only die 15 years earlier then individuals without SMI by the year 2021.</a:t>
            </a:r>
            <a:endParaRPr lang="en-US" sz="1800" u="none" strike="noStrike" spc="0" dirty="0">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2527045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38D6A5-84B4-5A82-D425-9EC8398AB341}"/>
              </a:ext>
            </a:extLst>
          </p:cNvPr>
          <p:cNvPicPr>
            <a:picLocks noChangeAspect="1"/>
          </p:cNvPicPr>
          <p:nvPr/>
        </p:nvPicPr>
        <p:blipFill rotWithShape="1">
          <a:blip r:embed="rId2">
            <a:extLst>
              <a:ext uri="{28A0092B-C50C-407E-A947-70E740481C1C}">
                <a14:useLocalDpi xmlns:a14="http://schemas.microsoft.com/office/drawing/2010/main" val="0"/>
              </a:ext>
            </a:extLst>
          </a:blip>
          <a:srcRect l="5407" t="5646" r="3759" b="4467"/>
          <a:stretch/>
        </p:blipFill>
        <p:spPr bwMode="auto">
          <a:xfrm>
            <a:off x="3239598" y="1359150"/>
            <a:ext cx="3744172" cy="3877334"/>
          </a:xfrm>
          <a:prstGeom prst="rect">
            <a:avLst/>
          </a:prstGeom>
          <a:noFill/>
          <a:ln>
            <a:noFill/>
          </a:ln>
        </p:spPr>
      </p:pic>
      <p:sp>
        <p:nvSpPr>
          <p:cNvPr id="5" name="TextBox 4">
            <a:extLst>
              <a:ext uri="{FF2B5EF4-FFF2-40B4-BE49-F238E27FC236}">
                <a16:creationId xmlns:a16="http://schemas.microsoft.com/office/drawing/2014/main" id="{E4D8E762-C72E-B8E8-3AA7-34F2D0A27D1F}"/>
              </a:ext>
            </a:extLst>
          </p:cNvPr>
          <p:cNvSpPr txBox="1"/>
          <p:nvPr/>
        </p:nvSpPr>
        <p:spPr>
          <a:xfrm>
            <a:off x="1105269" y="93297"/>
            <a:ext cx="7874493" cy="461665"/>
          </a:xfrm>
          <a:prstGeom prst="rect">
            <a:avLst/>
          </a:prstGeom>
          <a:noFill/>
        </p:spPr>
        <p:txBody>
          <a:bodyPr wrap="square" rtlCol="0">
            <a:spAutoFit/>
          </a:bodyPr>
          <a:lstStyle/>
          <a:p>
            <a:pPr algn="ctr"/>
            <a:r>
              <a:rPr lang="en-US" sz="2400" b="1" dirty="0">
                <a:latin typeface="Georgia" panose="02040502050405020303" pitchFamily="18" charset="0"/>
              </a:rPr>
              <a:t>WELLNESS</a:t>
            </a:r>
          </a:p>
        </p:txBody>
      </p:sp>
      <p:sp>
        <p:nvSpPr>
          <p:cNvPr id="6" name="TextBox 5">
            <a:extLst>
              <a:ext uri="{FF2B5EF4-FFF2-40B4-BE49-F238E27FC236}">
                <a16:creationId xmlns:a16="http://schemas.microsoft.com/office/drawing/2014/main" id="{6EA08FE6-E341-F5D4-8DCD-1519DE748FE0}"/>
              </a:ext>
            </a:extLst>
          </p:cNvPr>
          <p:cNvSpPr txBox="1"/>
          <p:nvPr/>
        </p:nvSpPr>
        <p:spPr>
          <a:xfrm>
            <a:off x="2317072" y="6444280"/>
            <a:ext cx="6347534" cy="369332"/>
          </a:xfrm>
          <a:prstGeom prst="rect">
            <a:avLst/>
          </a:prstGeom>
          <a:noFill/>
        </p:spPr>
        <p:txBody>
          <a:bodyPr wrap="square" rtlCol="0">
            <a:spAutoFit/>
          </a:bodyPr>
          <a:lstStyle/>
          <a:p>
            <a:endParaRPr lang="en-US" dirty="0"/>
          </a:p>
        </p:txBody>
      </p:sp>
      <p:sp>
        <p:nvSpPr>
          <p:cNvPr id="15" name="Text Box 7">
            <a:extLst>
              <a:ext uri="{FF2B5EF4-FFF2-40B4-BE49-F238E27FC236}">
                <a16:creationId xmlns:a16="http://schemas.microsoft.com/office/drawing/2014/main" id="{686DCBB3-5FAA-2D61-A7C3-8DECA76BC41E}"/>
              </a:ext>
            </a:extLst>
          </p:cNvPr>
          <p:cNvSpPr txBox="1">
            <a:spLocks noChangeArrowheads="1"/>
          </p:cNvSpPr>
          <p:nvPr/>
        </p:nvSpPr>
        <p:spPr bwMode="auto">
          <a:xfrm>
            <a:off x="22212" y="2509909"/>
            <a:ext cx="2630748" cy="742887"/>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INTELLECTUAL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Recognizing creative abilities and finding ways to expand knowledge and skills.</a:t>
            </a:r>
            <a:endParaRPr lang="en-US" sz="1200" dirty="0">
              <a:effectLst/>
              <a:latin typeface="Georgia" panose="02040502050405020303" pitchFamily="18" charset="0"/>
              <a:ea typeface="Times New Roman" panose="02020603050405020304" pitchFamily="18" charset="0"/>
            </a:endParaRPr>
          </a:p>
        </p:txBody>
      </p:sp>
      <p:sp>
        <p:nvSpPr>
          <p:cNvPr id="16" name="Text Box 10">
            <a:extLst>
              <a:ext uri="{FF2B5EF4-FFF2-40B4-BE49-F238E27FC236}">
                <a16:creationId xmlns:a16="http://schemas.microsoft.com/office/drawing/2014/main" id="{E452FECB-C51D-8FF1-2F29-1FAAACEEC516}"/>
              </a:ext>
            </a:extLst>
          </p:cNvPr>
          <p:cNvSpPr txBox="1">
            <a:spLocks noChangeArrowheads="1"/>
          </p:cNvSpPr>
          <p:nvPr/>
        </p:nvSpPr>
        <p:spPr bwMode="auto">
          <a:xfrm>
            <a:off x="3646509" y="718617"/>
            <a:ext cx="3191510" cy="599720"/>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EMOTIONAL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Coping effectively with life and creating satisfying relationships.</a:t>
            </a:r>
            <a:endParaRPr lang="en-US" sz="1200" dirty="0">
              <a:effectLst/>
              <a:latin typeface="Georgia" panose="02040502050405020303" pitchFamily="18" charset="0"/>
              <a:ea typeface="Times New Roman" panose="02020603050405020304" pitchFamily="18" charset="0"/>
            </a:endParaRPr>
          </a:p>
        </p:txBody>
      </p:sp>
      <p:sp>
        <p:nvSpPr>
          <p:cNvPr id="17" name="Text Box 14">
            <a:extLst>
              <a:ext uri="{FF2B5EF4-FFF2-40B4-BE49-F238E27FC236}">
                <a16:creationId xmlns:a16="http://schemas.microsoft.com/office/drawing/2014/main" id="{D9682A88-A3AD-21C6-46E3-27FC75AE8B73}"/>
              </a:ext>
            </a:extLst>
          </p:cNvPr>
          <p:cNvSpPr txBox="1">
            <a:spLocks noChangeArrowheads="1"/>
          </p:cNvSpPr>
          <p:nvPr/>
        </p:nvSpPr>
        <p:spPr bwMode="auto">
          <a:xfrm>
            <a:off x="168675" y="1433620"/>
            <a:ext cx="2630747" cy="828664"/>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ENVIRONMENTAL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Good health by occupying pleasant, stimulating environments that support well-being.</a:t>
            </a:r>
            <a:endParaRPr lang="en-US" sz="1200" dirty="0">
              <a:effectLst/>
              <a:latin typeface="Georgia" panose="02040502050405020303" pitchFamily="18" charset="0"/>
              <a:ea typeface="Times New Roman" panose="02020603050405020304" pitchFamily="18" charset="0"/>
            </a:endParaRPr>
          </a:p>
        </p:txBody>
      </p:sp>
      <p:sp>
        <p:nvSpPr>
          <p:cNvPr id="18" name="Text Box 12">
            <a:extLst>
              <a:ext uri="{FF2B5EF4-FFF2-40B4-BE49-F238E27FC236}">
                <a16:creationId xmlns:a16="http://schemas.microsoft.com/office/drawing/2014/main" id="{8F57ADC6-3804-ADA1-47E3-54207B58932A}"/>
              </a:ext>
            </a:extLst>
          </p:cNvPr>
          <p:cNvSpPr txBox="1">
            <a:spLocks noChangeArrowheads="1"/>
          </p:cNvSpPr>
          <p:nvPr/>
        </p:nvSpPr>
        <p:spPr bwMode="auto">
          <a:xfrm>
            <a:off x="97787" y="3778486"/>
            <a:ext cx="2479598" cy="667631"/>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PHYSICAL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Recognizing the need for physical activity, diet, sleep and nutrition.</a:t>
            </a:r>
            <a:endParaRPr lang="en-US" sz="1200" dirty="0">
              <a:effectLst/>
              <a:latin typeface="Georgia" panose="02040502050405020303" pitchFamily="18" charset="0"/>
              <a:ea typeface="Times New Roman" panose="02020603050405020304" pitchFamily="18" charset="0"/>
            </a:endParaRPr>
          </a:p>
        </p:txBody>
      </p:sp>
      <p:sp>
        <p:nvSpPr>
          <p:cNvPr id="19" name="Text Box 13">
            <a:extLst>
              <a:ext uri="{FF2B5EF4-FFF2-40B4-BE49-F238E27FC236}">
                <a16:creationId xmlns:a16="http://schemas.microsoft.com/office/drawing/2014/main" id="{98E1ABD3-7E2C-18A6-3227-E3F1BEE85D75}"/>
              </a:ext>
            </a:extLst>
          </p:cNvPr>
          <p:cNvSpPr txBox="1">
            <a:spLocks noChangeArrowheads="1"/>
          </p:cNvSpPr>
          <p:nvPr/>
        </p:nvSpPr>
        <p:spPr bwMode="auto">
          <a:xfrm>
            <a:off x="3870664" y="5328768"/>
            <a:ext cx="2743200" cy="667501"/>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OCCUPATIONAL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Personal satisfaction and enrichment derived from one’s work.</a:t>
            </a:r>
            <a:endParaRPr lang="en-US" sz="1200" dirty="0">
              <a:effectLst/>
              <a:latin typeface="Georgia" panose="02040502050405020303" pitchFamily="18" charset="0"/>
              <a:ea typeface="Times New Roman" panose="02020603050405020304" pitchFamily="18" charset="0"/>
            </a:endParaRPr>
          </a:p>
        </p:txBody>
      </p:sp>
      <p:sp>
        <p:nvSpPr>
          <p:cNvPr id="20" name="Text Box 6">
            <a:extLst>
              <a:ext uri="{FF2B5EF4-FFF2-40B4-BE49-F238E27FC236}">
                <a16:creationId xmlns:a16="http://schemas.microsoft.com/office/drawing/2014/main" id="{6FC8F014-367A-200D-1405-0D851A3D2F00}"/>
              </a:ext>
            </a:extLst>
          </p:cNvPr>
          <p:cNvSpPr txBox="1">
            <a:spLocks noChangeArrowheads="1"/>
          </p:cNvSpPr>
          <p:nvPr/>
        </p:nvSpPr>
        <p:spPr bwMode="auto">
          <a:xfrm>
            <a:off x="7022977" y="3858487"/>
            <a:ext cx="2743200" cy="667501"/>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SPIRITUAL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Expanding our sense of purpose and meaning in life.</a:t>
            </a:r>
            <a:endParaRPr lang="en-US" sz="1200" dirty="0">
              <a:effectLst/>
              <a:latin typeface="Georgia" panose="02040502050405020303" pitchFamily="18" charset="0"/>
              <a:ea typeface="Times New Roman" panose="02020603050405020304" pitchFamily="18" charset="0"/>
            </a:endParaRPr>
          </a:p>
        </p:txBody>
      </p:sp>
      <p:sp>
        <p:nvSpPr>
          <p:cNvPr id="21" name="Text Box 9">
            <a:extLst>
              <a:ext uri="{FF2B5EF4-FFF2-40B4-BE49-F238E27FC236}">
                <a16:creationId xmlns:a16="http://schemas.microsoft.com/office/drawing/2014/main" id="{2D0BA08F-6985-71EF-2DAA-69D04EC5A7C4}"/>
              </a:ext>
            </a:extLst>
          </p:cNvPr>
          <p:cNvSpPr txBox="1">
            <a:spLocks noChangeArrowheads="1"/>
          </p:cNvSpPr>
          <p:nvPr/>
        </p:nvSpPr>
        <p:spPr bwMode="auto">
          <a:xfrm>
            <a:off x="7139127" y="2614953"/>
            <a:ext cx="2510900" cy="760079"/>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SOCIAL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Developing a sense of connection, belonging and a well-developed support system.</a:t>
            </a:r>
            <a:endParaRPr lang="en-US" sz="1200" dirty="0">
              <a:effectLst/>
              <a:latin typeface="Georgia" panose="02040502050405020303" pitchFamily="18" charset="0"/>
              <a:ea typeface="Times New Roman" panose="02020603050405020304" pitchFamily="18" charset="0"/>
            </a:endParaRPr>
          </a:p>
        </p:txBody>
      </p:sp>
      <p:sp>
        <p:nvSpPr>
          <p:cNvPr id="22" name="Text Box 11">
            <a:extLst>
              <a:ext uri="{FF2B5EF4-FFF2-40B4-BE49-F238E27FC236}">
                <a16:creationId xmlns:a16="http://schemas.microsoft.com/office/drawing/2014/main" id="{EA602C5B-7603-61BC-25B1-83209391E10B}"/>
              </a:ext>
            </a:extLst>
          </p:cNvPr>
          <p:cNvSpPr txBox="1">
            <a:spLocks noChangeArrowheads="1"/>
          </p:cNvSpPr>
          <p:nvPr/>
        </p:nvSpPr>
        <p:spPr bwMode="auto">
          <a:xfrm>
            <a:off x="7039995" y="1718335"/>
            <a:ext cx="2610032" cy="667500"/>
          </a:xfrm>
          <a:prstGeom prst="rect">
            <a:avLst/>
          </a:prstGeom>
          <a:solidFill>
            <a:srgbClr val="FFFFFF"/>
          </a:solidFill>
          <a:ln w="9525">
            <a:solidFill>
              <a:schemeClr val="bg1">
                <a:lumMod val="100000"/>
                <a:lumOff val="0"/>
              </a:schemeClr>
            </a:solidFill>
            <a:miter lim="800000"/>
            <a:headEnd/>
            <a:tailEnd/>
          </a:ln>
        </p:spPr>
        <p:txBody>
          <a:bodyPr rot="0" vert="horz" wrap="square" lIns="91440" tIns="45720" rIns="91440" bIns="45720" anchor="t" anchorCtr="0" upright="1">
            <a:noAutofit/>
          </a:bodyPr>
          <a:lstStyle/>
          <a:p>
            <a:pPr marL="0" marR="0" algn="ctr">
              <a:spcBef>
                <a:spcPts val="0"/>
              </a:spcBef>
              <a:spcAft>
                <a:spcPts val="0"/>
              </a:spcAft>
            </a:pPr>
            <a:r>
              <a:rPr lang="en-US" sz="1200" b="1" dirty="0">
                <a:solidFill>
                  <a:srgbClr val="00B0F0"/>
                </a:solidFill>
                <a:effectLst/>
                <a:latin typeface="Georgia" panose="02040502050405020303" pitchFamily="18" charset="0"/>
                <a:ea typeface="Times New Roman" panose="02020603050405020304" pitchFamily="18" charset="0"/>
              </a:rPr>
              <a:t>FINANCIAL</a:t>
            </a:r>
            <a:endParaRPr lang="en-US" sz="1200" dirty="0">
              <a:effectLst/>
              <a:latin typeface="Georgia" panose="02040502050405020303" pitchFamily="18" charset="0"/>
              <a:ea typeface="Times New Roman" panose="02020603050405020304" pitchFamily="18" charset="0"/>
            </a:endParaRPr>
          </a:p>
          <a:p>
            <a:pPr marL="0" marR="0" algn="ctr">
              <a:spcBef>
                <a:spcPts val="0"/>
              </a:spcBef>
              <a:spcAft>
                <a:spcPts val="0"/>
              </a:spcAft>
            </a:pPr>
            <a:r>
              <a:rPr lang="en-US" sz="1200" dirty="0">
                <a:effectLst/>
                <a:latin typeface="Georgia" panose="02040502050405020303" pitchFamily="18" charset="0"/>
                <a:ea typeface="Times New Roman" panose="02020603050405020304" pitchFamily="18" charset="0"/>
                <a:cs typeface="Times New Roman" panose="02020603050405020304" pitchFamily="18" charset="0"/>
              </a:rPr>
              <a:t>Satisfaction with current and future financial situations.</a:t>
            </a:r>
            <a:endParaRPr lang="en-US" sz="1200" dirty="0">
              <a:effectLst/>
              <a:latin typeface="Georgia" panose="02040502050405020303" pitchFamily="18" charset="0"/>
              <a:ea typeface="Times New Roman" panose="02020603050405020304" pitchFamily="18" charset="0"/>
            </a:endParaRPr>
          </a:p>
        </p:txBody>
      </p:sp>
      <p:sp>
        <p:nvSpPr>
          <p:cNvPr id="24" name="TextBox 23">
            <a:extLst>
              <a:ext uri="{FF2B5EF4-FFF2-40B4-BE49-F238E27FC236}">
                <a16:creationId xmlns:a16="http://schemas.microsoft.com/office/drawing/2014/main" id="{5BBECD12-203E-FF49-B012-EAC504ABAE2B}"/>
              </a:ext>
            </a:extLst>
          </p:cNvPr>
          <p:cNvSpPr txBox="1"/>
          <p:nvPr/>
        </p:nvSpPr>
        <p:spPr>
          <a:xfrm>
            <a:off x="2467993" y="6312263"/>
            <a:ext cx="6196613" cy="461665"/>
          </a:xfrm>
          <a:prstGeom prst="rect">
            <a:avLst/>
          </a:prstGeom>
          <a:noFill/>
        </p:spPr>
        <p:txBody>
          <a:bodyPr wrap="square" rtlCol="0">
            <a:spAutoFit/>
          </a:bodyPr>
          <a:lstStyle/>
          <a:p>
            <a:pPr algn="ctr"/>
            <a:r>
              <a:rPr lang="en-US" sz="2400" b="1" dirty="0">
                <a:latin typeface="Georgia" panose="02040502050405020303" pitchFamily="18" charset="0"/>
              </a:rPr>
              <a:t>IN EIGHT DIMENSIONS</a:t>
            </a:r>
            <a:endParaRPr lang="en-US" sz="2400" dirty="0"/>
          </a:p>
        </p:txBody>
      </p:sp>
    </p:spTree>
    <p:extLst>
      <p:ext uri="{BB962C8B-B14F-4D97-AF65-F5344CB8AC3E}">
        <p14:creationId xmlns:p14="http://schemas.microsoft.com/office/powerpoint/2010/main" val="3896055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0A15884-E7B0-AA00-5D5C-E2E83DA4DF0C}"/>
              </a:ext>
            </a:extLst>
          </p:cNvPr>
          <p:cNvSpPr txBox="1"/>
          <p:nvPr/>
        </p:nvSpPr>
        <p:spPr>
          <a:xfrm>
            <a:off x="991216" y="885694"/>
            <a:ext cx="8596668" cy="1297791"/>
          </a:xfrm>
          <a:prstGeom prst="rect">
            <a:avLst/>
          </a:prstGeom>
          <a:noFill/>
        </p:spPr>
        <p:txBody>
          <a:bodyPr wrap="square" rtlCol="0">
            <a:spAutoFit/>
          </a:bodyPr>
          <a:lstStyle/>
          <a:p>
            <a:pPr marL="285750" marR="0" lvl="0" indent="-285750" algn="just" fontAlgn="base">
              <a:lnSpc>
                <a:spcPts val="1290"/>
              </a:lnSpc>
              <a:spcBef>
                <a:spcPts val="350"/>
              </a:spcBef>
              <a:spcAft>
                <a:spcPts val="0"/>
              </a:spcAft>
              <a:buClr>
                <a:schemeClr val="accent1"/>
              </a:buClr>
              <a:buFont typeface="Wingdings" panose="05000000000000000000" pitchFamily="2" charset="2"/>
              <a:buChar char="v"/>
              <a:tabLst>
                <a:tab pos="1371600" algn="l"/>
              </a:tabLst>
            </a:pPr>
            <a:r>
              <a:rPr lang="en-US" sz="1400" spc="15" dirty="0">
                <a:solidFill>
                  <a:srgbClr val="000000"/>
                </a:solidFill>
                <a:effectLst/>
                <a:latin typeface="Georgia" panose="02040502050405020303" pitchFamily="18" charset="0"/>
                <a:ea typeface="Times New Roman" panose="02020603050405020304" pitchFamily="18" charset="0"/>
              </a:rPr>
              <a:t>All eight dimensions are connected and affect one's overall health</a:t>
            </a:r>
          </a:p>
          <a:p>
            <a:pPr marL="285750" marR="0" lvl="0" indent="-285750" algn="just" fontAlgn="base">
              <a:lnSpc>
                <a:spcPts val="1290"/>
              </a:lnSpc>
              <a:spcBef>
                <a:spcPts val="350"/>
              </a:spcBef>
              <a:spcAft>
                <a:spcPts val="0"/>
              </a:spcAft>
              <a:buClr>
                <a:schemeClr val="accent1"/>
              </a:buClr>
              <a:buFont typeface="Wingdings" panose="05000000000000000000" pitchFamily="2" charset="2"/>
              <a:buChar char="v"/>
              <a:tabLst>
                <a:tab pos="1371600" algn="l"/>
              </a:tabLst>
            </a:pPr>
            <a:endParaRPr lang="en-US" sz="1400" spc="15" dirty="0">
              <a:solidFill>
                <a:srgbClr val="000000"/>
              </a:solidFill>
              <a:latin typeface="Georgia" panose="02040502050405020303" pitchFamily="18" charset="0"/>
              <a:ea typeface="Times New Roman" panose="02020603050405020304" pitchFamily="18" charset="0"/>
            </a:endParaRPr>
          </a:p>
          <a:p>
            <a:pPr marL="285750" indent="-285750" algn="just" fontAlgn="base">
              <a:lnSpc>
                <a:spcPts val="1290"/>
              </a:lnSpc>
              <a:spcBef>
                <a:spcPts val="350"/>
              </a:spcBef>
              <a:buClr>
                <a:schemeClr val="accent1"/>
              </a:buClr>
              <a:buFont typeface="Wingdings" panose="05000000000000000000" pitchFamily="2" charset="2"/>
              <a:buChar char="v"/>
              <a:tabLst>
                <a:tab pos="1371600" algn="l"/>
              </a:tabLst>
            </a:pPr>
            <a:r>
              <a:rPr lang="en-US" sz="1400" u="none" strike="noStrike" spc="45" dirty="0">
                <a:solidFill>
                  <a:srgbClr val="000000"/>
                </a:solidFill>
                <a:effectLst/>
                <a:latin typeface="Georgia" panose="02040502050405020303" pitchFamily="18" charset="0"/>
                <a:ea typeface="Times New Roman" panose="02020603050405020304" pitchFamily="18" charset="0"/>
              </a:rPr>
              <a:t>Wellness looks different for each individual. It should always be self-defined.</a:t>
            </a:r>
          </a:p>
          <a:p>
            <a:pPr marL="285750" indent="-285750" algn="just" fontAlgn="base">
              <a:lnSpc>
                <a:spcPts val="1290"/>
              </a:lnSpc>
              <a:spcBef>
                <a:spcPts val="350"/>
              </a:spcBef>
              <a:buClr>
                <a:schemeClr val="accent1"/>
              </a:buClr>
              <a:buFont typeface="Wingdings" panose="05000000000000000000" pitchFamily="2" charset="2"/>
              <a:buChar char="v"/>
              <a:tabLst>
                <a:tab pos="1371600" algn="l"/>
              </a:tabLst>
            </a:pPr>
            <a:endParaRPr lang="en-US" sz="1400" spc="45" dirty="0">
              <a:solidFill>
                <a:srgbClr val="000000"/>
              </a:solidFill>
              <a:latin typeface="Georgia" panose="02040502050405020303" pitchFamily="18" charset="0"/>
              <a:ea typeface="Symbol" panose="05050102010706020507" pitchFamily="18" charset="2"/>
            </a:endParaRPr>
          </a:p>
          <a:p>
            <a:pPr marL="285750" indent="-285750" algn="just" fontAlgn="base">
              <a:lnSpc>
                <a:spcPts val="1290"/>
              </a:lnSpc>
              <a:spcBef>
                <a:spcPts val="350"/>
              </a:spcBef>
              <a:buClr>
                <a:schemeClr val="accent1"/>
              </a:buClr>
              <a:buFont typeface="Wingdings" panose="05000000000000000000" pitchFamily="2" charset="2"/>
              <a:buChar char="v"/>
              <a:tabLst>
                <a:tab pos="1371600" algn="l"/>
              </a:tabLst>
            </a:pPr>
            <a:r>
              <a:rPr lang="en-US" sz="1400" u="none" strike="noStrike" spc="45" dirty="0">
                <a:solidFill>
                  <a:srgbClr val="000000"/>
                </a:solidFill>
                <a:effectLst/>
                <a:latin typeface="Georgia" panose="02040502050405020303" pitchFamily="18" charset="0"/>
                <a:ea typeface="Times New Roman" panose="02020603050405020304" pitchFamily="18" charset="0"/>
              </a:rPr>
              <a:t>Wellness is not about excelling in every dimension all the time, but it is about striving to reach one's best potential in the areas they choose.</a:t>
            </a:r>
            <a:endParaRPr lang="en-US" sz="1400" u="none" strike="noStrike" spc="45" dirty="0">
              <a:effectLst/>
              <a:latin typeface="Symbol" panose="05050102010706020507" pitchFamily="18" charset="2"/>
              <a:ea typeface="Symbol" panose="05050102010706020507" pitchFamily="18" charset="2"/>
            </a:endParaRPr>
          </a:p>
        </p:txBody>
      </p:sp>
      <p:sp>
        <p:nvSpPr>
          <p:cNvPr id="5" name="TextBox 4">
            <a:extLst>
              <a:ext uri="{FF2B5EF4-FFF2-40B4-BE49-F238E27FC236}">
                <a16:creationId xmlns:a16="http://schemas.microsoft.com/office/drawing/2014/main" id="{AA90BA8F-E40E-BBD7-A09A-0FD381DD8DBA}"/>
              </a:ext>
            </a:extLst>
          </p:cNvPr>
          <p:cNvSpPr txBox="1"/>
          <p:nvPr/>
        </p:nvSpPr>
        <p:spPr>
          <a:xfrm>
            <a:off x="790113" y="284085"/>
            <a:ext cx="8469297" cy="461665"/>
          </a:xfrm>
          <a:prstGeom prst="rect">
            <a:avLst/>
          </a:prstGeom>
          <a:noFill/>
        </p:spPr>
        <p:txBody>
          <a:bodyPr wrap="square" rtlCol="0">
            <a:spAutoFit/>
          </a:bodyPr>
          <a:lstStyle/>
          <a:p>
            <a:pPr algn="ctr"/>
            <a:r>
              <a:rPr lang="en-US" sz="2400" b="1" dirty="0">
                <a:latin typeface="Georgia" panose="02040502050405020303" pitchFamily="18" charset="0"/>
              </a:rPr>
              <a:t>Eight Dimensions of Wellness</a:t>
            </a:r>
          </a:p>
        </p:txBody>
      </p:sp>
      <p:sp>
        <p:nvSpPr>
          <p:cNvPr id="12" name="TextBox 11">
            <a:extLst>
              <a:ext uri="{FF2B5EF4-FFF2-40B4-BE49-F238E27FC236}">
                <a16:creationId xmlns:a16="http://schemas.microsoft.com/office/drawing/2014/main" id="{3A55940F-370A-6688-D103-0E5533F39F80}"/>
              </a:ext>
            </a:extLst>
          </p:cNvPr>
          <p:cNvSpPr txBox="1"/>
          <p:nvPr/>
        </p:nvSpPr>
        <p:spPr>
          <a:xfrm>
            <a:off x="0" y="2316343"/>
            <a:ext cx="9996257" cy="523220"/>
          </a:xfrm>
          <a:prstGeom prst="rect">
            <a:avLst/>
          </a:prstGeom>
          <a:noFill/>
        </p:spPr>
        <p:txBody>
          <a:bodyPr wrap="square" rtlCol="0">
            <a:spAutoFit/>
          </a:bodyPr>
          <a:lstStyle/>
          <a:p>
            <a:pPr marL="63500" marR="0" eaLnBrk="0" hangingPunct="0">
              <a:spcBef>
                <a:spcPts val="350"/>
              </a:spcBef>
              <a:spcAft>
                <a:spcPts val="0"/>
              </a:spcAft>
            </a:pP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Consult </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the</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following</a:t>
            </a:r>
            <a:r>
              <a:rPr lang="en-US" sz="1400" b="1"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steps</a:t>
            </a:r>
            <a:r>
              <a:rPr lang="en-US" sz="1400" b="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dirty="0">
                <a:effectLst/>
                <a:latin typeface="Georgia" panose="02040502050405020303" pitchFamily="18" charset="0"/>
                <a:ea typeface="Times New Roman" panose="02020603050405020304" pitchFamily="18" charset="0"/>
                <a:cs typeface="Cambria" panose="02040503050406030204" pitchFamily="18" charset="0"/>
              </a:rPr>
              <a:t>to</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 assess</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your</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 physical</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wellness,</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rate</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your</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level</a:t>
            </a:r>
            <a:r>
              <a:rPr lang="en-US" sz="1400" b="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of</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satisfaction, </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and</a:t>
            </a:r>
            <a:r>
              <a:rPr lang="en-US" sz="1400" b="1"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develop</a:t>
            </a:r>
            <a:r>
              <a:rPr lang="en-US" sz="1400" b="1"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your</a:t>
            </a:r>
            <a:r>
              <a:rPr lang="en-US" sz="1400" b="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plan</a:t>
            </a:r>
            <a:r>
              <a:rPr lang="en-US" sz="1400" b="1"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for</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action.</a:t>
            </a:r>
            <a:endParaRPr lang="en-US" sz="1400" dirty="0">
              <a:effectLst/>
              <a:latin typeface="Georgia" panose="02040502050405020303" pitchFamily="18" charset="0"/>
              <a:ea typeface="Times New Roman" panose="02020603050405020304" pitchFamily="18" charset="0"/>
            </a:endParaRPr>
          </a:p>
        </p:txBody>
      </p:sp>
      <p:sp>
        <p:nvSpPr>
          <p:cNvPr id="24" name="TextBox 23">
            <a:extLst>
              <a:ext uri="{FF2B5EF4-FFF2-40B4-BE49-F238E27FC236}">
                <a16:creationId xmlns:a16="http://schemas.microsoft.com/office/drawing/2014/main" id="{975A4C31-0215-B2D5-2683-8EECC6691FF3}"/>
              </a:ext>
            </a:extLst>
          </p:cNvPr>
          <p:cNvSpPr txBox="1"/>
          <p:nvPr/>
        </p:nvSpPr>
        <p:spPr>
          <a:xfrm>
            <a:off x="204186" y="2993438"/>
            <a:ext cx="10759736" cy="4278094"/>
          </a:xfrm>
          <a:prstGeom prst="rect">
            <a:avLst/>
          </a:prstGeom>
          <a:noFill/>
        </p:spPr>
        <p:txBody>
          <a:bodyPr wrap="square" rtlCol="0">
            <a:spAutoFit/>
          </a:bodyPr>
          <a:lstStyle/>
          <a:p>
            <a:pPr marL="228600" indent="-228600">
              <a:buFont typeface="+mj-lt"/>
              <a:buAutoNum type="arabicPeriod"/>
            </a:pP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Assessment</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complete</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part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dirty="0">
                <a:effectLst/>
                <a:latin typeface="Georgia" panose="02040502050405020303" pitchFamily="18" charset="0"/>
                <a:ea typeface="Times New Roman" panose="02020603050405020304" pitchFamily="18" charset="0"/>
                <a:cs typeface="Cambria" panose="02040503050406030204" pitchFamily="18" charset="0"/>
              </a:rPr>
              <a:t>1</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of</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the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self-assessment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to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identify</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strengths,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needs</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and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barriers</a:t>
            </a:r>
            <a:br>
              <a:rPr lang="en-US" sz="1400" spc="-10" dirty="0">
                <a:effectLst/>
                <a:latin typeface="Georgia" panose="02040502050405020303" pitchFamily="18" charset="0"/>
                <a:ea typeface="Times New Roman" panose="02020603050405020304" pitchFamily="18" charset="0"/>
                <a:cs typeface="Cambria" panose="02040503050406030204" pitchFamily="18" charset="0"/>
              </a:rPr>
            </a:br>
            <a:endParaRPr lang="en-US" sz="1400" spc="-10" dirty="0">
              <a:effectLst/>
              <a:latin typeface="Georgia" panose="02040502050405020303" pitchFamily="18" charset="0"/>
              <a:ea typeface="Times New Roman" panose="02020603050405020304" pitchFamily="18" charset="0"/>
              <a:cs typeface="Cambria" panose="02040503050406030204" pitchFamily="18" charset="0"/>
            </a:endParaRPr>
          </a:p>
          <a:p>
            <a:pPr marL="228600" indent="-228600">
              <a:buFont typeface="+mj-lt"/>
              <a:buAutoNum type="arabicPeriod"/>
            </a:pP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Prioritize</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areas</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for</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change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or</a:t>
            </a:r>
            <a:r>
              <a:rPr lang="en-US" sz="1400" spc="-3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improvement- complete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part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2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of</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the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assessment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rate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your</a:t>
            </a:r>
            <a:r>
              <a:rPr lang="en-US" sz="1400" spc="-3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satisfaction</a:t>
            </a:r>
            <a:r>
              <a:rPr lang="en-US" sz="1400" spc="-3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with</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each</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of</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physical</a:t>
            </a:r>
            <a:r>
              <a:rPr lang="en-US" sz="1400" spc="29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wellness</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dimensions.</a:t>
            </a:r>
            <a:br>
              <a:rPr lang="en-US" sz="1400" spc="-10" dirty="0">
                <a:effectLst/>
                <a:latin typeface="Georgia" panose="02040502050405020303" pitchFamily="18" charset="0"/>
                <a:ea typeface="Times New Roman" panose="02020603050405020304" pitchFamily="18" charset="0"/>
                <a:cs typeface="Cambria" panose="02040503050406030204" pitchFamily="18" charset="0"/>
              </a:rPr>
            </a:br>
            <a:endParaRPr lang="en-US" sz="1400" spc="-10" dirty="0">
              <a:effectLst/>
              <a:latin typeface="Georgia" panose="02040502050405020303" pitchFamily="18" charset="0"/>
              <a:ea typeface="Times New Roman" panose="02020603050405020304" pitchFamily="18" charset="0"/>
              <a:cs typeface="Cambria" panose="02040503050406030204" pitchFamily="18" charset="0"/>
            </a:endParaRPr>
          </a:p>
          <a:p>
            <a:pPr marL="228600" indent="-228600">
              <a:buFont typeface="+mj-lt"/>
              <a:buAutoNum type="arabicPeriod"/>
            </a:pPr>
            <a:r>
              <a:rPr lang="en-US" sz="1400" b="1" spc="-5" dirty="0">
                <a:latin typeface="Georgia" panose="02040502050405020303" pitchFamily="18" charset="0"/>
                <a:ea typeface="Times New Roman" panose="02020603050405020304" pitchFamily="18" charset="0"/>
                <a:cs typeface="Cambria" panose="02040503050406030204" pitchFamily="18" charset="0"/>
              </a:rPr>
              <a:t>Goal</a:t>
            </a:r>
            <a:r>
              <a:rPr lang="en-US" sz="1400" b="1" spc="-10" dirty="0">
                <a:latin typeface="Georgia" panose="02040502050405020303" pitchFamily="18" charset="0"/>
                <a:ea typeface="Times New Roman" panose="02020603050405020304" pitchFamily="18" charset="0"/>
                <a:cs typeface="Cambria" panose="02040503050406030204" pitchFamily="18" charset="0"/>
              </a:rPr>
              <a:t> Setting</a:t>
            </a:r>
            <a:r>
              <a:rPr lang="en-US" sz="1400" b="1" spc="-15" dirty="0">
                <a:latin typeface="Georgia" panose="02040502050405020303" pitchFamily="18" charset="0"/>
                <a:ea typeface="Times New Roman" panose="02020603050405020304" pitchFamily="18" charset="0"/>
                <a:cs typeface="Cambria" panose="02040503050406030204" pitchFamily="18" charset="0"/>
              </a:rPr>
              <a:t> –</a:t>
            </a:r>
            <a:r>
              <a:rPr lang="en-US" sz="1400" b="1" spc="-5" dirty="0">
                <a:latin typeface="Georgia" panose="02040502050405020303" pitchFamily="18" charset="0"/>
                <a:ea typeface="Times New Roman" panose="02020603050405020304" pitchFamily="18" charset="0"/>
                <a:cs typeface="Cambria" panose="02040503050406030204" pitchFamily="18" charset="0"/>
              </a:rPr>
              <a:t> </a:t>
            </a:r>
            <a:r>
              <a:rPr lang="en-US" sz="1400" spc="-15" dirty="0">
                <a:latin typeface="Georgia" panose="02040502050405020303" pitchFamily="18" charset="0"/>
                <a:ea typeface="Times New Roman" panose="02020603050405020304" pitchFamily="18" charset="0"/>
                <a:cs typeface="Cambria" panose="02040503050406030204" pitchFamily="18" charset="0"/>
              </a:rPr>
              <a:t>Identify</a:t>
            </a:r>
            <a:r>
              <a:rPr lang="en-US" sz="1400" spc="-20"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the</a:t>
            </a:r>
            <a:r>
              <a:rPr lang="en-US" sz="1400" spc="-15" dirty="0">
                <a:latin typeface="Georgia" panose="02040502050405020303" pitchFamily="18" charset="0"/>
                <a:ea typeface="Times New Roman" panose="02020603050405020304" pitchFamily="18" charset="0"/>
                <a:cs typeface="Cambria" panose="02040503050406030204" pitchFamily="18" charset="0"/>
              </a:rPr>
              <a:t> area</a:t>
            </a:r>
            <a:r>
              <a:rPr lang="en-US" sz="1400" spc="-25" dirty="0">
                <a:latin typeface="Georgia" panose="02040502050405020303" pitchFamily="18" charset="0"/>
                <a:ea typeface="Times New Roman" panose="02020603050405020304" pitchFamily="18" charset="0"/>
                <a:cs typeface="Cambria" panose="02040503050406030204" pitchFamily="18" charset="0"/>
              </a:rPr>
              <a:t> </a:t>
            </a:r>
            <a:r>
              <a:rPr lang="en-US" sz="1400" spc="-15" dirty="0">
                <a:latin typeface="Georgia" panose="02040502050405020303" pitchFamily="18" charset="0"/>
                <a:ea typeface="Times New Roman" panose="02020603050405020304" pitchFamily="18" charset="0"/>
                <a:cs typeface="Cambria" panose="02040503050406030204" pitchFamily="18" charset="0"/>
              </a:rPr>
              <a:t>in</a:t>
            </a:r>
            <a:r>
              <a:rPr lang="en-US" sz="1400" spc="-10" dirty="0">
                <a:latin typeface="Georgia" panose="02040502050405020303" pitchFamily="18" charset="0"/>
                <a:ea typeface="Times New Roman" panose="02020603050405020304" pitchFamily="18" charset="0"/>
                <a:cs typeface="Cambria" panose="02040503050406030204" pitchFamily="18" charset="0"/>
              </a:rPr>
              <a:t> which</a:t>
            </a:r>
            <a:r>
              <a:rPr lang="en-US" sz="1400" spc="-1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you</a:t>
            </a:r>
            <a:r>
              <a:rPr lang="en-US" sz="1400" spc="-2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would</a:t>
            </a:r>
            <a:r>
              <a:rPr lang="en-US" sz="1400" spc="-5" dirty="0">
                <a:latin typeface="Georgia" panose="02040502050405020303" pitchFamily="18" charset="0"/>
                <a:ea typeface="Times New Roman" panose="02020603050405020304" pitchFamily="18" charset="0"/>
                <a:cs typeface="Cambria" panose="02040503050406030204" pitchFamily="18" charset="0"/>
              </a:rPr>
              <a:t> like</a:t>
            </a:r>
            <a:r>
              <a:rPr lang="en-US" sz="1400" spc="-30" dirty="0">
                <a:latin typeface="Georgia" panose="02040502050405020303" pitchFamily="18" charset="0"/>
                <a:ea typeface="Times New Roman" panose="02020603050405020304" pitchFamily="18" charset="0"/>
                <a:cs typeface="Cambria" panose="02040503050406030204" pitchFamily="18" charset="0"/>
              </a:rPr>
              <a:t> </a:t>
            </a:r>
            <a:r>
              <a:rPr lang="en-US" sz="1400" spc="-5" dirty="0">
                <a:latin typeface="Georgia" panose="02040502050405020303" pitchFamily="18" charset="0"/>
                <a:ea typeface="Times New Roman" panose="02020603050405020304" pitchFamily="18" charset="0"/>
                <a:cs typeface="Cambria" panose="02040503050406030204" pitchFamily="18" charset="0"/>
              </a:rPr>
              <a:t>to</a:t>
            </a:r>
            <a:r>
              <a:rPr lang="en-US" sz="1400" spc="-1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make</a:t>
            </a:r>
            <a:r>
              <a:rPr lang="en-US" sz="1400" spc="-15" dirty="0">
                <a:latin typeface="Georgia" panose="02040502050405020303" pitchFamily="18" charset="0"/>
                <a:ea typeface="Times New Roman" panose="02020603050405020304" pitchFamily="18" charset="0"/>
                <a:cs typeface="Cambria" panose="02040503050406030204" pitchFamily="18" charset="0"/>
              </a:rPr>
              <a:t> a</a:t>
            </a:r>
            <a:r>
              <a:rPr lang="en-US" sz="1400" spc="-2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change</a:t>
            </a:r>
            <a:r>
              <a:rPr lang="en-US" sz="1400" spc="10" dirty="0">
                <a:latin typeface="Georgia" panose="02040502050405020303" pitchFamily="18" charset="0"/>
                <a:ea typeface="Times New Roman" panose="02020603050405020304" pitchFamily="18" charset="0"/>
                <a:cs typeface="Cambria" panose="02040503050406030204" pitchFamily="18" charset="0"/>
              </a:rPr>
              <a:t> </a:t>
            </a:r>
            <a:r>
              <a:rPr lang="en-US" sz="1400" spc="-5" dirty="0">
                <a:latin typeface="Georgia" panose="02040502050405020303" pitchFamily="18" charset="0"/>
                <a:ea typeface="Times New Roman" panose="02020603050405020304" pitchFamily="18" charset="0"/>
                <a:cs typeface="Cambria" panose="02040503050406030204" pitchFamily="18" charset="0"/>
              </a:rPr>
              <a:t>or</a:t>
            </a:r>
            <a:r>
              <a:rPr lang="en-US" sz="1400" spc="-1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area</a:t>
            </a:r>
            <a:r>
              <a:rPr lang="en-US" sz="1400" spc="-15" dirty="0">
                <a:latin typeface="Georgia" panose="02040502050405020303" pitchFamily="18" charset="0"/>
                <a:ea typeface="Times New Roman" panose="02020603050405020304" pitchFamily="18" charset="0"/>
                <a:cs typeface="Cambria" panose="02040503050406030204" pitchFamily="18" charset="0"/>
              </a:rPr>
              <a:t> </a:t>
            </a:r>
            <a:r>
              <a:rPr lang="en-US" sz="1400" spc="-5" dirty="0">
                <a:latin typeface="Georgia" panose="02040502050405020303" pitchFamily="18" charset="0"/>
                <a:ea typeface="Times New Roman" panose="02020603050405020304" pitchFamily="18" charset="0"/>
                <a:cs typeface="Cambria" panose="02040503050406030204" pitchFamily="18" charset="0"/>
              </a:rPr>
              <a:t>you</a:t>
            </a:r>
            <a:r>
              <a:rPr lang="en-US" sz="1400" spc="-2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want</a:t>
            </a:r>
            <a:r>
              <a:rPr lang="en-US" sz="1400" spc="5" dirty="0">
                <a:latin typeface="Georgia" panose="02040502050405020303" pitchFamily="18" charset="0"/>
                <a:ea typeface="Times New Roman" panose="02020603050405020304" pitchFamily="18" charset="0"/>
                <a:cs typeface="Cambria" panose="02040503050406030204" pitchFamily="18" charset="0"/>
              </a:rPr>
              <a:t> </a:t>
            </a:r>
            <a:r>
              <a:rPr lang="en-US" sz="1400" spc="-5" dirty="0">
                <a:latin typeface="Georgia" panose="02040502050405020303" pitchFamily="18" charset="0"/>
                <a:ea typeface="Times New Roman" panose="02020603050405020304" pitchFamily="18" charset="0"/>
                <a:cs typeface="Cambria" panose="02040503050406030204" pitchFamily="18" charset="0"/>
              </a:rPr>
              <a:t>to</a:t>
            </a:r>
            <a:r>
              <a:rPr lang="en-US" sz="1400" spc="-25" dirty="0">
                <a:latin typeface="Georgia" panose="02040502050405020303" pitchFamily="18" charset="0"/>
                <a:ea typeface="Times New Roman" panose="02020603050405020304" pitchFamily="18" charset="0"/>
                <a:cs typeface="Cambria" panose="02040503050406030204" pitchFamily="18" charset="0"/>
              </a:rPr>
              <a:t> </a:t>
            </a:r>
            <a:r>
              <a:rPr lang="en-US" sz="1400" spc="-10" dirty="0">
                <a:latin typeface="Georgia" panose="02040502050405020303" pitchFamily="18" charset="0"/>
                <a:ea typeface="Times New Roman" panose="02020603050405020304" pitchFamily="18" charset="0"/>
                <a:cs typeface="Cambria" panose="02040503050406030204" pitchFamily="18" charset="0"/>
              </a:rPr>
              <a:t>improve.</a:t>
            </a:r>
          </a:p>
          <a:p>
            <a:pPr marL="228600" indent="-228600">
              <a:buFont typeface="+mj-lt"/>
              <a:buAutoNum type="arabicPeriod"/>
            </a:pPr>
            <a:endParaRPr lang="en-US" sz="1400" spc="-10" dirty="0">
              <a:latin typeface="Georgia" panose="02040502050405020303" pitchFamily="18" charset="0"/>
              <a:ea typeface="Times New Roman" panose="02020603050405020304" pitchFamily="18" charset="0"/>
              <a:cs typeface="Cambria" panose="02040503050406030204" pitchFamily="18" charset="0"/>
            </a:endParaRPr>
          </a:p>
          <a:p>
            <a:pPr marL="171450" indent="-171450">
              <a:buFont typeface="Wingdings" panose="05000000000000000000" pitchFamily="2" charset="2"/>
              <a:buChar char="ü"/>
            </a:pPr>
            <a:r>
              <a:rPr lang="en-US" sz="1400" spc="-10" dirty="0">
                <a:effectLst/>
                <a:latin typeface="Georgia" panose="02040502050405020303" pitchFamily="18" charset="0"/>
                <a:ea typeface="Times New Roman" panose="02020603050405020304" pitchFamily="18" charset="0"/>
                <a:cs typeface="Cambria" panose="02040503050406030204" pitchFamily="18" charset="0"/>
              </a:rPr>
              <a:t>Review</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challenges</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or</a:t>
            </a:r>
            <a:r>
              <a:rPr lang="en-US" sz="1400" b="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obstacles</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that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may</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get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dirty="0">
                <a:effectLst/>
                <a:latin typeface="Georgia" panose="02040502050405020303" pitchFamily="18" charset="0"/>
                <a:ea typeface="Times New Roman" panose="02020603050405020304" pitchFamily="18" charset="0"/>
                <a:cs typeface="Cambria" panose="02040503050406030204" pitchFamily="18" charset="0"/>
              </a:rPr>
              <a:t>in</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your</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way</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that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would</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prevent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you</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from</a:t>
            </a:r>
            <a:r>
              <a:rPr lang="en-US" sz="140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making this change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or</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improvement? </a:t>
            </a:r>
          </a:p>
          <a:p>
            <a:r>
              <a:rPr lang="en-US" sz="1400" spc="-10" dirty="0">
                <a:effectLst/>
                <a:latin typeface="Georgia" panose="02040502050405020303" pitchFamily="18" charset="0"/>
                <a:ea typeface="Times New Roman" panose="02020603050405020304" pitchFamily="18" charset="0"/>
                <a:cs typeface="Cambria" panose="02040503050406030204" pitchFamily="18" charset="0"/>
              </a:rPr>
              <a:t>What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can</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dirty="0">
                <a:effectLst/>
                <a:latin typeface="Georgia" panose="02040502050405020303" pitchFamily="18" charset="0"/>
                <a:ea typeface="Times New Roman" panose="02020603050405020304" pitchFamily="18" charset="0"/>
                <a:cs typeface="Cambria" panose="02040503050406030204" pitchFamily="18" charset="0"/>
              </a:rPr>
              <a:t>you</a:t>
            </a:r>
            <a:r>
              <a:rPr lang="en-US" sz="1400" b="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do</a:t>
            </a:r>
            <a:r>
              <a:rPr lang="en-US" sz="1400" b="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address</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this</a:t>
            </a:r>
            <a:r>
              <a:rPr lang="en-US" sz="140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(these)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challenge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or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barrier?</a:t>
            </a:r>
          </a:p>
          <a:p>
            <a:endParaRPr lang="en-US" sz="1400" spc="-10" dirty="0">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Taking</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Action</a:t>
            </a:r>
            <a:r>
              <a:rPr lang="en-US" sz="1400" b="1" dirty="0">
                <a:effectLst/>
                <a:latin typeface="Georgia" panose="02040502050405020303" pitchFamily="18" charset="0"/>
                <a:ea typeface="Times New Roman" panose="02020603050405020304" pitchFamily="18" charset="0"/>
                <a:cs typeface="Cambria" panose="02040503050406030204" pitchFamily="18" charset="0"/>
              </a:rPr>
              <a:t> </a:t>
            </a:r>
            <a:r>
              <a:rPr lang="en-US" sz="1400" dirty="0">
                <a:effectLst/>
                <a:latin typeface="Georgia" panose="02040502050405020303" pitchFamily="18" charset="0"/>
                <a:ea typeface="Times New Roman" panose="02020603050405020304" pitchFamily="18" charset="0"/>
                <a:cs typeface="Cambria" panose="02040503050406030204" pitchFamily="18" charset="0"/>
              </a:rPr>
              <a:t>-</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What</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can</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you</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do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during</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the</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next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few</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weeks</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to</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make</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the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desired</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change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or</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improvement?</a:t>
            </a:r>
            <a:endParaRPr lang="en-US" sz="1400" dirty="0">
              <a:effectLst/>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endParaRPr lang="en-US" sz="1400" dirty="0">
              <a:effectLst/>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Resource</a:t>
            </a:r>
            <a:r>
              <a:rPr lang="en-US" sz="1400" b="1"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Planning</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What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resources</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do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you</a:t>
            </a:r>
            <a:r>
              <a:rPr lang="en-US" sz="140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need in</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order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to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be</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successful?</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i="1" spc="-10" dirty="0">
                <a:effectLst/>
                <a:latin typeface="Georgia" panose="02040502050405020303" pitchFamily="18" charset="0"/>
                <a:ea typeface="Times New Roman" panose="02020603050405020304" pitchFamily="18" charset="0"/>
                <a:cs typeface="Cambria" panose="02040503050406030204" pitchFamily="18" charset="0"/>
              </a:rPr>
              <a:t>(Identify</a:t>
            </a:r>
            <a:r>
              <a:rPr lang="en-US" sz="1400" i="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i="1" spc="-10" dirty="0">
                <a:effectLst/>
                <a:latin typeface="Georgia" panose="02040502050405020303" pitchFamily="18" charset="0"/>
                <a:ea typeface="Times New Roman" panose="02020603050405020304" pitchFamily="18" charset="0"/>
                <a:cs typeface="Cambria" panose="02040503050406030204" pitchFamily="18" charset="0"/>
              </a:rPr>
              <a:t>material,</a:t>
            </a:r>
            <a:r>
              <a:rPr lang="en-US" sz="1400" i="1"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i="1" spc="-10" dirty="0">
                <a:effectLst/>
                <a:latin typeface="Georgia" panose="02040502050405020303" pitchFamily="18" charset="0"/>
                <a:ea typeface="Times New Roman" panose="02020603050405020304" pitchFamily="18" charset="0"/>
                <a:cs typeface="Cambria" panose="02040503050406030204" pitchFamily="18" charset="0"/>
              </a:rPr>
              <a:t>personal </a:t>
            </a:r>
            <a:r>
              <a:rPr lang="en-US" sz="1400" i="1" spc="-5" dirty="0">
                <a:effectLst/>
                <a:latin typeface="Georgia" panose="02040502050405020303" pitchFamily="18" charset="0"/>
                <a:ea typeface="Times New Roman" panose="02020603050405020304" pitchFamily="18" charset="0"/>
                <a:cs typeface="Cambria" panose="02040503050406030204" pitchFamily="18" charset="0"/>
              </a:rPr>
              <a:t>or</a:t>
            </a:r>
            <a:r>
              <a:rPr lang="en-US" sz="1400" i="1"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i="1" spc="-10" dirty="0">
                <a:effectLst/>
                <a:latin typeface="Georgia" panose="02040502050405020303" pitchFamily="18" charset="0"/>
                <a:ea typeface="Times New Roman" panose="02020603050405020304" pitchFamily="18" charset="0"/>
                <a:cs typeface="Cambria" panose="02040503050406030204" pitchFamily="18" charset="0"/>
              </a:rPr>
              <a:t>internal resources)</a:t>
            </a:r>
          </a:p>
          <a:p>
            <a:pPr marL="171450" indent="-171450">
              <a:buFont typeface="Wingdings" panose="05000000000000000000" pitchFamily="2" charset="2"/>
              <a:buChar char="ü"/>
            </a:pPr>
            <a:endParaRPr lang="en-US" sz="1400" i="1" spc="-10" dirty="0">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Support</a:t>
            </a: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dirty="0">
                <a:effectLst/>
                <a:latin typeface="Georgia" panose="02040502050405020303" pitchFamily="18" charset="0"/>
                <a:ea typeface="Times New Roman" panose="02020603050405020304" pitchFamily="18" charset="0"/>
                <a:cs typeface="Cambria" panose="02040503050406030204" pitchFamily="18" charset="0"/>
              </a:rPr>
              <a:t>-</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dirty="0">
                <a:effectLst/>
                <a:latin typeface="Georgia" panose="02040502050405020303" pitchFamily="18" charset="0"/>
                <a:ea typeface="Times New Roman" panose="02020603050405020304" pitchFamily="18" charset="0"/>
                <a:cs typeface="Cambria" panose="02040503050406030204" pitchFamily="18" charset="0"/>
              </a:rPr>
              <a:t>Who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will</a:t>
            </a:r>
            <a:r>
              <a:rPr lang="en-US" sz="1400" spc="-3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support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you</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and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how?</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What</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can</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they</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do</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to</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be</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helpful?</a:t>
            </a:r>
          </a:p>
          <a:p>
            <a:pPr marL="171450" indent="-171450">
              <a:buFont typeface="Wingdings" panose="05000000000000000000" pitchFamily="2" charset="2"/>
              <a:buChar char="ü"/>
            </a:pPr>
            <a:endParaRPr lang="en-US" sz="1400" spc="-10" dirty="0">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r>
              <a:rPr lang="en-US" sz="1400" b="1" spc="-10" dirty="0">
                <a:effectLst/>
                <a:latin typeface="Georgia" panose="02040502050405020303" pitchFamily="18" charset="0"/>
                <a:ea typeface="Times New Roman" panose="02020603050405020304" pitchFamily="18" charset="0"/>
                <a:cs typeface="Cambria" panose="02040503050406030204" pitchFamily="18" charset="0"/>
              </a:rPr>
              <a:t>Accountability</a:t>
            </a:r>
            <a:r>
              <a:rPr lang="en-US" sz="1400" b="1"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b="1" spc="-5" dirty="0">
                <a:effectLst/>
                <a:latin typeface="Georgia" panose="02040502050405020303" pitchFamily="18" charset="0"/>
                <a:ea typeface="Times New Roman" panose="02020603050405020304" pitchFamily="18" charset="0"/>
                <a:cs typeface="Cambria" panose="02040503050406030204" pitchFamily="18" charset="0"/>
              </a:rPr>
              <a:t>plan-</a:t>
            </a:r>
            <a:r>
              <a:rPr lang="en-US" sz="1400" b="1" spc="-4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methods</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of</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keeping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focused</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on</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your</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accomplishments-</a:t>
            </a:r>
            <a:r>
              <a:rPr lang="en-US" sz="1400" spc="-2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reminders,</a:t>
            </a:r>
            <a:r>
              <a:rPr lang="en-US" sz="1400" spc="-15" dirty="0">
                <a:effectLst/>
                <a:latin typeface="Georgia" panose="02040502050405020303" pitchFamily="18" charset="0"/>
                <a:ea typeface="Times New Roman" panose="02020603050405020304" pitchFamily="18" charset="0"/>
                <a:cs typeface="Cambria" panose="02040503050406030204" pitchFamily="18" charset="0"/>
              </a:rPr>
              <a:t> check</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dirty="0">
                <a:effectLst/>
                <a:latin typeface="Georgia" panose="02040502050405020303" pitchFamily="18" charset="0"/>
                <a:ea typeface="Times New Roman" panose="02020603050405020304" pitchFamily="18" charset="0"/>
                <a:cs typeface="Cambria" panose="02040503050406030204" pitchFamily="18" charset="0"/>
              </a:rPr>
              <a:t>in</a:t>
            </a:r>
            <a:r>
              <a:rPr lang="en-US" sz="1400" spc="-20"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10" dirty="0">
                <a:effectLst/>
                <a:latin typeface="Georgia" panose="02040502050405020303" pitchFamily="18" charset="0"/>
                <a:ea typeface="Times New Roman" panose="02020603050405020304" pitchFamily="18" charset="0"/>
                <a:cs typeface="Cambria" panose="02040503050406030204" pitchFamily="18" charset="0"/>
              </a:rPr>
              <a:t>methods</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 </a:t>
            </a:r>
            <a:r>
              <a:rPr lang="en-US" sz="1400" spc="-5" dirty="0">
                <a:effectLst/>
                <a:latin typeface="Georgia" panose="02040502050405020303" pitchFamily="18" charset="0"/>
                <a:ea typeface="Times New Roman" panose="02020603050405020304" pitchFamily="18" charset="0"/>
                <a:cs typeface="Cambria" panose="02040503050406030204" pitchFamily="18" charset="0"/>
              </a:rPr>
              <a:t>etc.</a:t>
            </a:r>
            <a:endParaRPr lang="en-US" sz="1400" dirty="0">
              <a:effectLst/>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endParaRPr lang="en-US" sz="1200" dirty="0">
              <a:effectLst/>
              <a:latin typeface="Georgia" panose="02040502050405020303" pitchFamily="18" charset="0"/>
              <a:ea typeface="Times New Roman" panose="02020603050405020304" pitchFamily="18" charset="0"/>
            </a:endParaRPr>
          </a:p>
          <a:p>
            <a:pPr marL="171450" indent="-171450">
              <a:buFont typeface="Wingdings" panose="05000000000000000000" pitchFamily="2" charset="2"/>
              <a:buChar char="ü"/>
            </a:pPr>
            <a:endParaRPr lang="en-US" sz="1200" spc="-10" dirty="0">
              <a:effectLst/>
              <a:latin typeface="Georgia" panose="02040502050405020303" pitchFamily="18" charset="0"/>
              <a:ea typeface="Times New Roman" panose="02020603050405020304" pitchFamily="18" charset="0"/>
              <a:cs typeface="Cambria" panose="02040503050406030204" pitchFamily="18" charset="0"/>
            </a:endParaRPr>
          </a:p>
          <a:p>
            <a:pPr marL="171450" indent="-171450">
              <a:buFont typeface="Wingdings" panose="05000000000000000000" pitchFamily="2" charset="2"/>
              <a:buChar char="ü"/>
            </a:pPr>
            <a:endParaRPr lang="en-US" sz="1000" spc="-15" dirty="0">
              <a:latin typeface="Georgia" panose="02040502050405020303" pitchFamily="18" charset="0"/>
              <a:ea typeface="Times New Roman" panose="02020603050405020304" pitchFamily="18" charset="0"/>
              <a:cs typeface="Cambria" panose="02040503050406030204" pitchFamily="18" charset="0"/>
            </a:endParaRPr>
          </a:p>
        </p:txBody>
      </p:sp>
    </p:spTree>
    <p:extLst>
      <p:ext uri="{BB962C8B-B14F-4D97-AF65-F5344CB8AC3E}">
        <p14:creationId xmlns:p14="http://schemas.microsoft.com/office/powerpoint/2010/main" val="2235501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ave 3">
            <a:extLst>
              <a:ext uri="{FF2B5EF4-FFF2-40B4-BE49-F238E27FC236}">
                <a16:creationId xmlns:a16="http://schemas.microsoft.com/office/drawing/2014/main" id="{4015E3F4-14AE-E74E-9018-EED009AFEA05}"/>
              </a:ext>
            </a:extLst>
          </p:cNvPr>
          <p:cNvSpPr/>
          <p:nvPr/>
        </p:nvSpPr>
        <p:spPr>
          <a:xfrm>
            <a:off x="1065321" y="195309"/>
            <a:ext cx="7652552" cy="1136342"/>
          </a:xfrm>
          <a:prstGeom prst="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Georgia" panose="02040502050405020303" pitchFamily="18" charset="0"/>
              </a:rPr>
              <a:t>SELF CARE</a:t>
            </a:r>
          </a:p>
        </p:txBody>
      </p:sp>
      <p:sp>
        <p:nvSpPr>
          <p:cNvPr id="6" name="Speech Bubble: Oval 5">
            <a:extLst>
              <a:ext uri="{FF2B5EF4-FFF2-40B4-BE49-F238E27FC236}">
                <a16:creationId xmlns:a16="http://schemas.microsoft.com/office/drawing/2014/main" id="{D8DF379E-2B92-4F10-40F3-3817A87DE3C4}"/>
              </a:ext>
            </a:extLst>
          </p:cNvPr>
          <p:cNvSpPr/>
          <p:nvPr/>
        </p:nvSpPr>
        <p:spPr>
          <a:xfrm>
            <a:off x="1464816" y="1580227"/>
            <a:ext cx="3018408" cy="1535836"/>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Georgia" panose="02040502050405020303" pitchFamily="18" charset="0"/>
              </a:rPr>
              <a:t>What is Self Care?</a:t>
            </a:r>
          </a:p>
        </p:txBody>
      </p:sp>
      <p:sp>
        <p:nvSpPr>
          <p:cNvPr id="7" name="Speech Bubble: Oval 6">
            <a:extLst>
              <a:ext uri="{FF2B5EF4-FFF2-40B4-BE49-F238E27FC236}">
                <a16:creationId xmlns:a16="http://schemas.microsoft.com/office/drawing/2014/main" id="{897E4B35-87A8-CFC4-B88A-A8E9DBAB7BC6}"/>
              </a:ext>
            </a:extLst>
          </p:cNvPr>
          <p:cNvSpPr/>
          <p:nvPr/>
        </p:nvSpPr>
        <p:spPr>
          <a:xfrm>
            <a:off x="1660123" y="3955001"/>
            <a:ext cx="3124940" cy="1782192"/>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fontAlgn="base">
              <a:lnSpc>
                <a:spcPts val="1460"/>
              </a:lnSpc>
              <a:spcBef>
                <a:spcPts val="290"/>
              </a:spcBef>
              <a:spcAft>
                <a:spcPts val="0"/>
              </a:spcAft>
              <a:buClr>
                <a:srgbClr val="000000"/>
              </a:buClr>
              <a:buSzPts val="1150"/>
              <a:tabLst>
                <a:tab pos="228600" algn="l"/>
              </a:tabLst>
            </a:pPr>
            <a:r>
              <a:rPr lang="en-US" sz="1800" u="none" strike="noStrike" spc="40" dirty="0">
                <a:solidFill>
                  <a:schemeClr val="bg1"/>
                </a:solidFill>
                <a:effectLst/>
                <a:latin typeface="Georgia" panose="02040502050405020303" pitchFamily="18" charset="0"/>
                <a:ea typeface="Tahoma" panose="020B0604030504040204" pitchFamily="34" charset="0"/>
              </a:rPr>
              <a:t>why self-care is so important for Peer Specialists</a:t>
            </a:r>
            <a:endParaRPr lang="en-US" sz="1800" u="none" strike="noStrike" spc="45" dirty="0">
              <a:solidFill>
                <a:schemeClr val="bg1"/>
              </a:solidFill>
              <a:effectLst/>
              <a:latin typeface="Times New Roman" panose="02020603050405020304" pitchFamily="18" charset="0"/>
              <a:ea typeface="PMingLiU" panose="02020500000000000000" pitchFamily="18" charset="-120"/>
            </a:endParaRPr>
          </a:p>
        </p:txBody>
      </p:sp>
      <p:sp>
        <p:nvSpPr>
          <p:cNvPr id="9" name="Thought Bubble: Cloud 8">
            <a:extLst>
              <a:ext uri="{FF2B5EF4-FFF2-40B4-BE49-F238E27FC236}">
                <a16:creationId xmlns:a16="http://schemas.microsoft.com/office/drawing/2014/main" id="{752C32C9-1E83-EEA6-EC6B-2B6DCD651A29}"/>
              </a:ext>
            </a:extLst>
          </p:cNvPr>
          <p:cNvSpPr/>
          <p:nvPr/>
        </p:nvSpPr>
        <p:spPr>
          <a:xfrm>
            <a:off x="5370990" y="1846556"/>
            <a:ext cx="2769832" cy="1535836"/>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fontAlgn="base">
              <a:lnSpc>
                <a:spcPts val="1460"/>
              </a:lnSpc>
              <a:spcBef>
                <a:spcPts val="290"/>
              </a:spcBef>
              <a:spcAft>
                <a:spcPts val="0"/>
              </a:spcAft>
              <a:buClr>
                <a:srgbClr val="000000"/>
              </a:buClr>
              <a:buSzPts val="1150"/>
              <a:tabLst>
                <a:tab pos="228600" algn="l"/>
              </a:tabLst>
            </a:pPr>
            <a:r>
              <a:rPr lang="en-US" sz="1800" spc="50" dirty="0">
                <a:solidFill>
                  <a:schemeClr val="bg1"/>
                </a:solidFill>
                <a:effectLst/>
                <a:latin typeface="Georgia" panose="02040502050405020303" pitchFamily="18" charset="0"/>
                <a:ea typeface="Tahoma" panose="020B0604030504040204" pitchFamily="34" charset="0"/>
                <a:cs typeface="Times New Roman" panose="02020603050405020304" pitchFamily="18" charset="0"/>
              </a:rPr>
              <a:t>Ways to prevent compassion fatigue</a:t>
            </a:r>
            <a:endParaRPr lang="en-US" sz="1800" u="none" strike="noStrike" spc="45" dirty="0">
              <a:solidFill>
                <a:schemeClr val="bg1"/>
              </a:solidFill>
              <a:effectLst/>
              <a:latin typeface="Times New Roman" panose="02020603050405020304" pitchFamily="18" charset="0"/>
              <a:ea typeface="PMingLiU" panose="02020500000000000000" pitchFamily="18" charset="-120"/>
            </a:endParaRPr>
          </a:p>
        </p:txBody>
      </p:sp>
      <p:sp>
        <p:nvSpPr>
          <p:cNvPr id="10" name="Thought Bubble: Cloud 9">
            <a:extLst>
              <a:ext uri="{FF2B5EF4-FFF2-40B4-BE49-F238E27FC236}">
                <a16:creationId xmlns:a16="http://schemas.microsoft.com/office/drawing/2014/main" id="{65B6E0CA-EB78-49CE-FE0B-97C79F59B7B2}"/>
              </a:ext>
            </a:extLst>
          </p:cNvPr>
          <p:cNvSpPr/>
          <p:nvPr/>
        </p:nvSpPr>
        <p:spPr>
          <a:xfrm>
            <a:off x="5370990" y="4243526"/>
            <a:ext cx="3346883" cy="178219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effectLst/>
                <a:latin typeface="Georgia" panose="02040502050405020303" pitchFamily="18" charset="0"/>
                <a:ea typeface="Tahoma" panose="020B0604030504040204" pitchFamily="34" charset="0"/>
                <a:cs typeface="Times New Roman" panose="02020603050405020304" pitchFamily="18" charset="0"/>
              </a:rPr>
              <a:t>ways that peer specialists can help themselves if they notice signs of compassion fatigue</a:t>
            </a:r>
            <a:endParaRPr lang="en-US" sz="1400" b="1" dirty="0">
              <a:solidFill>
                <a:schemeClr val="bg1"/>
              </a:solidFill>
            </a:endParaRPr>
          </a:p>
        </p:txBody>
      </p:sp>
    </p:spTree>
    <p:extLst>
      <p:ext uri="{BB962C8B-B14F-4D97-AF65-F5344CB8AC3E}">
        <p14:creationId xmlns:p14="http://schemas.microsoft.com/office/powerpoint/2010/main" val="3833523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F8AC19D-E7A0-3B03-A250-912082D42272}"/>
              </a:ext>
            </a:extLst>
          </p:cNvPr>
          <p:cNvSpPr txBox="1"/>
          <p:nvPr/>
        </p:nvSpPr>
        <p:spPr>
          <a:xfrm>
            <a:off x="1145218" y="1421578"/>
            <a:ext cx="7554898" cy="1061829"/>
          </a:xfrm>
          <a:prstGeom prst="rect">
            <a:avLst/>
          </a:prstGeom>
          <a:noFill/>
        </p:spPr>
        <p:txBody>
          <a:bodyPr wrap="square" rtlCol="0">
            <a:spAutoFit/>
          </a:bodyPr>
          <a:lstStyle/>
          <a:p>
            <a:pPr marL="342900" marR="274320" lvl="0" indent="-342900" algn="just" fontAlgn="base">
              <a:lnSpc>
                <a:spcPts val="1820"/>
              </a:lnSpc>
              <a:spcBef>
                <a:spcPts val="2095"/>
              </a:spcBef>
              <a:spcAft>
                <a:spcPts val="0"/>
              </a:spcAft>
              <a:buFont typeface="+mj-lt"/>
              <a:buAutoNum type="arabicParenR"/>
            </a:pPr>
            <a:r>
              <a:rPr lang="en-US" sz="1800" spc="55" dirty="0">
                <a:solidFill>
                  <a:srgbClr val="000000"/>
                </a:solidFill>
                <a:effectLst/>
                <a:latin typeface="Georgia" panose="02040502050405020303" pitchFamily="18" charset="0"/>
                <a:ea typeface="Tahoma" panose="020B0604030504040204" pitchFamily="34" charset="0"/>
              </a:rPr>
              <a:t>In the Physical Wellness Domain, there are five areas in which Peer Specialists assist their peers in identifying their strengths, needs and barriers. What are the five areas?</a:t>
            </a:r>
            <a:endParaRPr lang="en-US" sz="1800" dirty="0">
              <a:effectLst/>
              <a:latin typeface="Times New Roman" panose="02020603050405020304" pitchFamily="18" charset="0"/>
              <a:ea typeface="PMingLiU" panose="02020500000000000000" pitchFamily="18" charset="-120"/>
            </a:endParaRPr>
          </a:p>
          <a:p>
            <a:pPr marL="0" marR="0">
              <a:spcBef>
                <a:spcPts val="0"/>
              </a:spcBef>
              <a:spcAft>
                <a:spcPts val="0"/>
              </a:spcAft>
            </a:pPr>
            <a:r>
              <a:rPr lang="en-US" sz="1800" dirty="0">
                <a:effectLst/>
                <a:latin typeface="Georgia" panose="02040502050405020303" pitchFamily="18" charset="0"/>
                <a:ea typeface="PMingLiU" panose="02020500000000000000" pitchFamily="18" charset="-120"/>
              </a:rPr>
              <a:t> </a:t>
            </a:r>
            <a:endParaRPr lang="en-US" sz="1800" dirty="0">
              <a:effectLst/>
              <a:latin typeface="Times New Roman" panose="02020603050405020304" pitchFamily="18" charset="0"/>
              <a:ea typeface="PMingLiU" panose="02020500000000000000" pitchFamily="18" charset="-120"/>
            </a:endParaRPr>
          </a:p>
        </p:txBody>
      </p:sp>
      <p:sp>
        <p:nvSpPr>
          <p:cNvPr id="8" name="TextBox 7">
            <a:extLst>
              <a:ext uri="{FF2B5EF4-FFF2-40B4-BE49-F238E27FC236}">
                <a16:creationId xmlns:a16="http://schemas.microsoft.com/office/drawing/2014/main" id="{D6B6C0BE-3ABF-0A79-8864-96CAE02834E2}"/>
              </a:ext>
            </a:extLst>
          </p:cNvPr>
          <p:cNvSpPr txBox="1"/>
          <p:nvPr/>
        </p:nvSpPr>
        <p:spPr>
          <a:xfrm>
            <a:off x="1020931" y="417250"/>
            <a:ext cx="5974673" cy="584775"/>
          </a:xfrm>
          <a:prstGeom prst="rect">
            <a:avLst/>
          </a:prstGeom>
          <a:noFill/>
        </p:spPr>
        <p:txBody>
          <a:bodyPr wrap="square" rtlCol="0">
            <a:spAutoFit/>
          </a:bodyPr>
          <a:lstStyle/>
          <a:p>
            <a:pPr algn="ctr"/>
            <a:r>
              <a:rPr lang="en-US" sz="3200" b="1" dirty="0">
                <a:latin typeface="Georgia" panose="02040502050405020303" pitchFamily="18" charset="0"/>
              </a:rPr>
              <a:t>Review Questions</a:t>
            </a:r>
          </a:p>
        </p:txBody>
      </p:sp>
      <p:sp>
        <p:nvSpPr>
          <p:cNvPr id="9" name="TextBox 8">
            <a:extLst>
              <a:ext uri="{FF2B5EF4-FFF2-40B4-BE49-F238E27FC236}">
                <a16:creationId xmlns:a16="http://schemas.microsoft.com/office/drawing/2014/main" id="{43F3AE1F-8455-C8A8-2A7D-F3B151E15DB8}"/>
              </a:ext>
            </a:extLst>
          </p:cNvPr>
          <p:cNvSpPr txBox="1"/>
          <p:nvPr/>
        </p:nvSpPr>
        <p:spPr>
          <a:xfrm>
            <a:off x="-62144" y="2765537"/>
            <a:ext cx="7758344" cy="369332"/>
          </a:xfrm>
          <a:prstGeom prst="rect">
            <a:avLst/>
          </a:prstGeom>
          <a:noFill/>
        </p:spPr>
        <p:txBody>
          <a:bodyPr wrap="square" rtlCol="0">
            <a:spAutoFit/>
          </a:bodyPr>
          <a:lstStyle/>
          <a:p>
            <a:pPr algn="ctr"/>
            <a:r>
              <a:rPr lang="en-US" i="1" spc="30" dirty="0">
                <a:solidFill>
                  <a:srgbClr val="000000"/>
                </a:solidFill>
                <a:latin typeface="Georgia" panose="02040502050405020303" pitchFamily="18" charset="0"/>
                <a:ea typeface="Tahoma" panose="020B0604030504040204" pitchFamily="34" charset="0"/>
              </a:rPr>
              <a:t>1. Diet &amp; Nutrition</a:t>
            </a:r>
            <a:endParaRPr lang="en-US" dirty="0">
              <a:latin typeface="Times New Roman" panose="02020603050405020304" pitchFamily="18" charset="0"/>
              <a:ea typeface="PMingLiU" panose="02020500000000000000" pitchFamily="18" charset="-120"/>
            </a:endParaRPr>
          </a:p>
        </p:txBody>
      </p:sp>
      <p:sp>
        <p:nvSpPr>
          <p:cNvPr id="10" name="TextBox 9">
            <a:extLst>
              <a:ext uri="{FF2B5EF4-FFF2-40B4-BE49-F238E27FC236}">
                <a16:creationId xmlns:a16="http://schemas.microsoft.com/office/drawing/2014/main" id="{F1AB482C-D079-5D55-15CF-433F301773DA}"/>
              </a:ext>
            </a:extLst>
          </p:cNvPr>
          <p:cNvSpPr txBox="1"/>
          <p:nvPr/>
        </p:nvSpPr>
        <p:spPr>
          <a:xfrm>
            <a:off x="0" y="3294547"/>
            <a:ext cx="7696199" cy="369332"/>
          </a:xfrm>
          <a:prstGeom prst="rect">
            <a:avLst/>
          </a:prstGeom>
          <a:noFill/>
        </p:spPr>
        <p:txBody>
          <a:bodyPr wrap="square" rtlCol="0">
            <a:spAutoFit/>
          </a:bodyPr>
          <a:lstStyle/>
          <a:p>
            <a:pPr algn="ctr"/>
            <a:r>
              <a:rPr lang="en-US" i="1" spc="30" dirty="0">
                <a:solidFill>
                  <a:srgbClr val="000000"/>
                </a:solidFill>
                <a:latin typeface="Georgia" panose="02040502050405020303" pitchFamily="18" charset="0"/>
                <a:ea typeface="Tahoma" panose="020B0604030504040204" pitchFamily="34" charset="0"/>
              </a:rPr>
              <a:t> 2. Physical Activity</a:t>
            </a:r>
            <a:endParaRPr lang="en-US" dirty="0">
              <a:latin typeface="Times New Roman" panose="02020603050405020304" pitchFamily="18" charset="0"/>
              <a:ea typeface="PMingLiU" panose="02020500000000000000" pitchFamily="18" charset="-120"/>
            </a:endParaRPr>
          </a:p>
        </p:txBody>
      </p:sp>
      <p:sp>
        <p:nvSpPr>
          <p:cNvPr id="11" name="TextBox 10">
            <a:extLst>
              <a:ext uri="{FF2B5EF4-FFF2-40B4-BE49-F238E27FC236}">
                <a16:creationId xmlns:a16="http://schemas.microsoft.com/office/drawing/2014/main" id="{A656AF7D-0527-C03E-6F90-31618EB63581}"/>
              </a:ext>
            </a:extLst>
          </p:cNvPr>
          <p:cNvSpPr txBox="1"/>
          <p:nvPr/>
        </p:nvSpPr>
        <p:spPr>
          <a:xfrm>
            <a:off x="0" y="3877587"/>
            <a:ext cx="7696200" cy="369332"/>
          </a:xfrm>
          <a:prstGeom prst="rect">
            <a:avLst/>
          </a:prstGeom>
          <a:noFill/>
        </p:spPr>
        <p:txBody>
          <a:bodyPr wrap="square" rtlCol="0">
            <a:spAutoFit/>
          </a:bodyPr>
          <a:lstStyle/>
          <a:p>
            <a:pPr algn="ctr"/>
            <a:r>
              <a:rPr lang="en-US" i="1" spc="30" dirty="0">
                <a:solidFill>
                  <a:srgbClr val="000000"/>
                </a:solidFill>
                <a:latin typeface="Georgia" panose="02040502050405020303" pitchFamily="18" charset="0"/>
                <a:ea typeface="Tahoma" panose="020B0604030504040204" pitchFamily="34" charset="0"/>
              </a:rPr>
              <a:t>3. Sleep/Rest</a:t>
            </a:r>
            <a:endParaRPr lang="en-US" dirty="0">
              <a:latin typeface="Times New Roman" panose="02020603050405020304" pitchFamily="18" charset="0"/>
              <a:ea typeface="PMingLiU" panose="02020500000000000000" pitchFamily="18" charset="-120"/>
            </a:endParaRPr>
          </a:p>
        </p:txBody>
      </p:sp>
      <p:sp>
        <p:nvSpPr>
          <p:cNvPr id="12" name="TextBox 11">
            <a:extLst>
              <a:ext uri="{FF2B5EF4-FFF2-40B4-BE49-F238E27FC236}">
                <a16:creationId xmlns:a16="http://schemas.microsoft.com/office/drawing/2014/main" id="{ED7DD615-AF65-EAB6-DE27-EBC9018EEF51}"/>
              </a:ext>
            </a:extLst>
          </p:cNvPr>
          <p:cNvSpPr txBox="1"/>
          <p:nvPr/>
        </p:nvSpPr>
        <p:spPr>
          <a:xfrm>
            <a:off x="1" y="4460627"/>
            <a:ext cx="7696198" cy="369332"/>
          </a:xfrm>
          <a:prstGeom prst="rect">
            <a:avLst/>
          </a:prstGeom>
          <a:noFill/>
        </p:spPr>
        <p:txBody>
          <a:bodyPr wrap="square" rtlCol="0">
            <a:spAutoFit/>
          </a:bodyPr>
          <a:lstStyle/>
          <a:p>
            <a:pPr algn="ctr"/>
            <a:r>
              <a:rPr lang="en-US" i="1" spc="30" dirty="0">
                <a:solidFill>
                  <a:srgbClr val="000000"/>
                </a:solidFill>
                <a:latin typeface="Georgia" panose="02040502050405020303" pitchFamily="18" charset="0"/>
                <a:ea typeface="Tahoma" panose="020B0604030504040204" pitchFamily="34" charset="0"/>
              </a:rPr>
              <a:t>4. Relaxation/Stress Management</a:t>
            </a:r>
            <a:endParaRPr lang="en-US" dirty="0">
              <a:latin typeface="Times New Roman" panose="02020603050405020304" pitchFamily="18" charset="0"/>
              <a:ea typeface="PMingLiU" panose="02020500000000000000" pitchFamily="18" charset="-120"/>
            </a:endParaRPr>
          </a:p>
        </p:txBody>
      </p:sp>
      <p:sp>
        <p:nvSpPr>
          <p:cNvPr id="13" name="TextBox 12">
            <a:extLst>
              <a:ext uri="{FF2B5EF4-FFF2-40B4-BE49-F238E27FC236}">
                <a16:creationId xmlns:a16="http://schemas.microsoft.com/office/drawing/2014/main" id="{993DEF0B-B797-A532-4E25-D4E59C48D9BE}"/>
              </a:ext>
            </a:extLst>
          </p:cNvPr>
          <p:cNvSpPr txBox="1"/>
          <p:nvPr/>
        </p:nvSpPr>
        <p:spPr>
          <a:xfrm>
            <a:off x="0" y="4989637"/>
            <a:ext cx="7696199" cy="369332"/>
          </a:xfrm>
          <a:prstGeom prst="rect">
            <a:avLst/>
          </a:prstGeom>
          <a:noFill/>
        </p:spPr>
        <p:txBody>
          <a:bodyPr wrap="square" rtlCol="0">
            <a:spAutoFit/>
          </a:bodyPr>
          <a:lstStyle/>
          <a:p>
            <a:pPr algn="ctr"/>
            <a:r>
              <a:rPr lang="en-US" i="1" spc="30" dirty="0">
                <a:solidFill>
                  <a:srgbClr val="000000"/>
                </a:solidFill>
                <a:latin typeface="Georgia" panose="02040502050405020303" pitchFamily="18" charset="0"/>
                <a:ea typeface="Tahoma" panose="020B0604030504040204" pitchFamily="34" charset="0"/>
              </a:rPr>
              <a:t>5. Medical Care/Screening </a:t>
            </a:r>
            <a:endParaRPr lang="en-US" dirty="0">
              <a:latin typeface="Times New Roman" panose="02020603050405020304" pitchFamily="18" charset="0"/>
              <a:ea typeface="PMingLiU" panose="02020500000000000000" pitchFamily="18" charset="-120"/>
            </a:endParaRPr>
          </a:p>
        </p:txBody>
      </p:sp>
    </p:spTree>
    <p:extLst>
      <p:ext uri="{BB962C8B-B14F-4D97-AF65-F5344CB8AC3E}">
        <p14:creationId xmlns:p14="http://schemas.microsoft.com/office/powerpoint/2010/main" val="220410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YARN | That's all, folks. | Space Jam: A New Legacy | Video clips by quotes  | 9736a546 | 紗">
            <a:extLst>
              <a:ext uri="{FF2B5EF4-FFF2-40B4-BE49-F238E27FC236}">
                <a16:creationId xmlns:a16="http://schemas.microsoft.com/office/drawing/2014/main" id="{8A77C930-B77D-2005-0342-4CA41E2B22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262" y="1313895"/>
            <a:ext cx="8448503" cy="4498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143145"/>
      </p:ext>
    </p:extLst>
  </p:cSld>
  <p:clrMapOvr>
    <a:masterClrMapping/>
  </p:clrMapOvr>
</p:sld>
</file>

<file path=ppt/theme/theme1.xml><?xml version="1.0" encoding="utf-8"?>
<a:theme xmlns:a="http://schemas.openxmlformats.org/drawingml/2006/main" name="Facet">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193</TotalTime>
  <Words>550</Words>
  <Application>Microsoft Office PowerPoint</Application>
  <PresentationFormat>Widescreen</PresentationFormat>
  <Paragraphs>62</Paragraphs>
  <Slides>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Arial</vt:lpstr>
      <vt:lpstr>Courier New</vt:lpstr>
      <vt:lpstr>Georgia</vt:lpstr>
      <vt:lpstr>Symbol</vt:lpstr>
      <vt:lpstr>Times New Roman</vt:lpstr>
      <vt:lpstr>Trebuchet MS</vt:lpstr>
      <vt:lpstr>Wingdings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Breedlove</dc:creator>
  <cp:lastModifiedBy>Kimberly Crouch</cp:lastModifiedBy>
  <cp:revision>7</cp:revision>
  <dcterms:created xsi:type="dcterms:W3CDTF">2023-03-07T16:36:52Z</dcterms:created>
  <dcterms:modified xsi:type="dcterms:W3CDTF">2025-01-27T17:36:21Z</dcterms:modified>
</cp:coreProperties>
</file>