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9" r:id="rId1"/>
  </p:sldMasterIdLst>
  <p:sldIdLst>
    <p:sldId id="257" r:id="rId2"/>
    <p:sldId id="259" r:id="rId3"/>
    <p:sldId id="260" r:id="rId4"/>
    <p:sldId id="261" r:id="rId5"/>
    <p:sldId id="262" r:id="rId6"/>
    <p:sldId id="263" r:id="rId7"/>
    <p:sldId id="264" r:id="rId8"/>
    <p:sldId id="265" r:id="rId9"/>
    <p:sldId id="266" r:id="rId10"/>
    <p:sldId id="267" r:id="rId11"/>
    <p:sldId id="268" r:id="rId12"/>
    <p:sldId id="270" r:id="rId13"/>
    <p:sldId id="269"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610A38-BE6A-42E8-B52F-6C327331CCFA}" v="87" dt="2020-07-21T18:23:55.4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5" autoAdjust="0"/>
    <p:restoredTop sz="94660"/>
  </p:normalViewPr>
  <p:slideViewPr>
    <p:cSldViewPr snapToGrid="0">
      <p:cViewPr varScale="1">
        <p:scale>
          <a:sx n="114" d="100"/>
          <a:sy n="114" d="100"/>
        </p:scale>
        <p:origin x="30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669491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2486182"/>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40273171"/>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7507556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37710638"/>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0194346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2273080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927431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06027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18008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50242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548059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835586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836238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321822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9/20/2024</a:t>
            </a:fld>
            <a:endParaRPr lang="en-US" dirty="0"/>
          </a:p>
        </p:txBody>
      </p:sp>
    </p:spTree>
    <p:extLst>
      <p:ext uri="{BB962C8B-B14F-4D97-AF65-F5344CB8AC3E}">
        <p14:creationId xmlns:p14="http://schemas.microsoft.com/office/powerpoint/2010/main" val="727481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222584379"/>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 id="2147483883" r:id="rId14"/>
    <p:sldLayoutId id="2147483884" r:id="rId15"/>
    <p:sldLayoutId id="2147483885"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jojofeelings.wordpress.com/2012/02/15/interview-you/" TargetMode="External"/><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adaptistration.com/blog/2014/06/12/enough-already" TargetMode="External"/><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hyperlink" Target="https://creativecommons.org/licenses/by-nc-nd/3.0/"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nagpurtoday.in/violation-of-rte-by-jilha-parishad-administration/06131954" TargetMode="External"/><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Into_Harm's_Way" TargetMode="External"/><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sagaciousnewsnetwork.com/5-boundaries-for-survivors-of-a-psychopathic-relationship/" TargetMode="External"/><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maxpixel.net/Secrecy-Top-Secret-Confidential-Private-Classified-1726358" TargetMode="External"/><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interruptingthesilence.com/2013/11/03/a-reversal-of-fortune-to-celebrate-a-sermon-for-the-feast-of-all-saints-luke-620-31/" TargetMode="External"/><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thebluediamondgallery.com/handwriting/p/privilege.html" TargetMode="External"/><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factly.in/why-indian-mps-conflict-of-interest-disclosrure-is-inadequate-and-dysfunctional/" TargetMode="External"/><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debbest.com/2016/10/16/the-cost-of-missing-the-december-1st-flsa-deadline-in-business-and-at-work/" TargetMode="External"/><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hyperlink" Target="https://creativecommons.org/licenses/by-nc/3.0/"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itictac.wordpress.com/2016/04/23/dictogloss-una-actividad-muy-completa/"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creativecommons.org/licenses/by-nc/3.0/"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s://pixabay.com/en/yes-no-button-orange-green-icon-1713011/" TargetMode="External"/><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maxpixel.net/Man-Hands-People-Adult-3083708" TargetMode="External"/><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s://commons.wikimedia.org/wiki/File:Additional_time.svg" TargetMode="External"/><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geobrava.wordpress.com/2014/09/25/hyper-local-mobile-marketing-delivers-targeted-results/" TargetMode="External"/><Relationship Id="rId2" Type="http://schemas.openxmlformats.org/officeDocument/2006/relationships/image" Target="../media/image23.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pngall.com/gift-png" TargetMode="External"/><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hyperlink" Target="https://creativecommons.org/licenses/by-nc/3.0/"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www.publicdomainpictures.net/view-image.php?image=7679&amp;picture=help-wanted" TargetMode="External"/><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relationshipsreality.com/doing-the-wrong-things-for-love/" TargetMode="External"/><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relationshipsreality.com/emotional-logic-dating-and-relationships/" TargetMode="External"/><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filsalustri.wordpress.com/2014/09/05/defining-system-boundaries/" TargetMode="External"/><Relationship Id="rId2" Type="http://schemas.openxmlformats.org/officeDocument/2006/relationships/image" Target="../media/image4.gif"/><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sagaciousnewsnetwork.com/setting-boundaries-for-healthy-relationships/" TargetMode="External"/><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physicaltherapistalliance.com/physical-therapy-boundaries/" TargetMode="External"/><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hyperlink" Target="https://creativecommons.org/licenses/by-nd/3.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2englishornot2english.blogspot.com/2013/01/eso4-reading-comprehension-friendship.html" TargetMode="External"/><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hyperlink" Target="https://creativecommons.org/licenses/by-nc-sa/3.0/"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pxhere.com/en/photo/1450079" TargetMode="External"/><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hyperlink" Target="https://creativecommons.org/licenses/by-nc-sa/3.0/" TargetMode="External"/><Relationship Id="rId5" Type="http://schemas.openxmlformats.org/officeDocument/2006/relationships/hyperlink" Target="https://www.tanveernaseer.com/how-to-manage-a-co-worker-who-takes-credit-for-your-work/" TargetMode="Externa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B5E0D-F37E-4D7A-9BD4-28D83ED47BA0}"/>
              </a:ext>
            </a:extLst>
          </p:cNvPr>
          <p:cNvSpPr>
            <a:spLocks noGrp="1"/>
          </p:cNvSpPr>
          <p:nvPr>
            <p:ph type="ctrTitle"/>
          </p:nvPr>
        </p:nvSpPr>
        <p:spPr/>
        <p:txBody>
          <a:bodyPr/>
          <a:lstStyle/>
          <a:p>
            <a:pPr algn="ctr"/>
            <a:r>
              <a:rPr lang="en-US" dirty="0">
                <a:solidFill>
                  <a:schemeClr val="tx1"/>
                </a:solidFill>
              </a:rPr>
              <a:t>Clarifying and Establishing Boundaries</a:t>
            </a:r>
          </a:p>
        </p:txBody>
      </p:sp>
      <p:sp>
        <p:nvSpPr>
          <p:cNvPr id="3" name="Subtitle 2">
            <a:extLst>
              <a:ext uri="{FF2B5EF4-FFF2-40B4-BE49-F238E27FC236}">
                <a16:creationId xmlns:a16="http://schemas.microsoft.com/office/drawing/2014/main" id="{24D8E885-5F6E-4057-9A95-BEA229C435D5}"/>
              </a:ext>
            </a:extLst>
          </p:cNvPr>
          <p:cNvSpPr>
            <a:spLocks noGrp="1"/>
          </p:cNvSpPr>
          <p:nvPr>
            <p:ph type="subTitle" idx="1"/>
          </p:nvPr>
        </p:nvSpPr>
        <p:spPr/>
        <p:txBody>
          <a:bodyPr>
            <a:normAutofit/>
          </a:bodyPr>
          <a:lstStyle/>
          <a:p>
            <a:pPr algn="ctr"/>
            <a:r>
              <a:rPr lang="en-US" sz="2400"/>
              <a:t>Session 21</a:t>
            </a:r>
            <a:endParaRPr lang="en-US" sz="2400" dirty="0"/>
          </a:p>
        </p:txBody>
      </p:sp>
    </p:spTree>
    <p:extLst>
      <p:ext uri="{BB962C8B-B14F-4D97-AF65-F5344CB8AC3E}">
        <p14:creationId xmlns:p14="http://schemas.microsoft.com/office/powerpoint/2010/main" val="358113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3 Types of Relationship Boundaries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422106" y="1430503"/>
            <a:ext cx="4993482" cy="5272639"/>
          </a:xfrm>
        </p:spPr>
        <p:txBody>
          <a:bodyPr>
            <a:normAutofit/>
          </a:bodyPr>
          <a:lstStyle/>
          <a:p>
            <a:pPr marL="0" indent="0" algn="ctr">
              <a:buNone/>
            </a:pPr>
            <a:r>
              <a:rPr lang="en-US" sz="2800" b="1" u="sng" dirty="0"/>
              <a:t>PEER BOUNDARIES</a:t>
            </a:r>
          </a:p>
          <a:p>
            <a:pPr marL="0" indent="0" algn="ctr">
              <a:buNone/>
            </a:pPr>
            <a:endParaRPr lang="en-US" sz="3600" b="1" u="sng" dirty="0"/>
          </a:p>
          <a:p>
            <a:pPr marL="0" indent="0" algn="ctr">
              <a:buNone/>
            </a:pPr>
            <a:r>
              <a:rPr lang="en-US" sz="3600" i="1" dirty="0"/>
              <a:t>Power and Authority Varies</a:t>
            </a:r>
            <a:endParaRPr lang="en-US" sz="3600" dirty="0"/>
          </a:p>
          <a:p>
            <a:pPr marL="0" indent="0" algn="ctr">
              <a:buNone/>
            </a:pPr>
            <a:br>
              <a:rPr lang="en-US" sz="3600" i="1" dirty="0"/>
            </a:br>
            <a:endParaRPr lang="en-US" sz="3600" dirty="0"/>
          </a:p>
          <a:p>
            <a:pPr marL="0" indent="0" algn="ctr">
              <a:buNone/>
            </a:pPr>
            <a:br>
              <a:rPr lang="en-US" dirty="0"/>
            </a:b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1001083" y="1991311"/>
            <a:ext cx="3741905" cy="3637964"/>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1001083" y="5629275"/>
            <a:ext cx="3387466" cy="230832"/>
          </a:xfrm>
          <a:prstGeom prst="rect">
            <a:avLst/>
          </a:prstGeom>
          <a:solidFill>
            <a:srgbClr val="000000"/>
          </a:solidFill>
        </p:spPr>
        <p:txBody>
          <a:bodyPr wrap="none" rtlCol="0">
            <a:spAutoFit/>
          </a:bodyPr>
          <a:lstStyle/>
          <a:p>
            <a:r>
              <a:rPr lang="en-US" sz="900">
                <a:hlinkClick r:id="rId3" tooltip="http://jojofeelings.wordpress.com/2012/02/15/interview-you/"/>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4898099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What are Boundary Violations?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975907" y="1430504"/>
            <a:ext cx="4953467" cy="5088102"/>
          </a:xfrm>
        </p:spPr>
        <p:txBody>
          <a:bodyPr>
            <a:normAutofit fontScale="55000" lnSpcReduction="20000"/>
          </a:bodyPr>
          <a:lstStyle/>
          <a:p>
            <a:pPr marL="0" indent="0">
              <a:buNone/>
            </a:pPr>
            <a:r>
              <a:rPr lang="en-US" sz="5500" dirty="0">
                <a:sym typeface="Symbol" panose="05050102010706020507" pitchFamily="18" charset="2"/>
              </a:rPr>
              <a:t></a:t>
            </a:r>
            <a:r>
              <a:rPr lang="en-US" sz="5500" dirty="0"/>
              <a:t> They are any behavior or interaction which damages a client, a professional, and/or the professional</a:t>
            </a:r>
            <a:br>
              <a:rPr lang="en-US" sz="5500" dirty="0"/>
            </a:br>
            <a:r>
              <a:rPr lang="en-US" sz="5500" dirty="0"/>
              <a:t>interaction.</a:t>
            </a:r>
            <a:br>
              <a:rPr lang="en-US" sz="5500" dirty="0"/>
            </a:br>
            <a:r>
              <a:rPr lang="en-US" sz="5500" dirty="0">
                <a:sym typeface="Symbol" panose="05050102010706020507" pitchFamily="18" charset="2"/>
              </a:rPr>
              <a:t></a:t>
            </a:r>
            <a:r>
              <a:rPr lang="en-US" sz="5500" dirty="0"/>
              <a:t> The victimization and/or exploitation of a client by a professional.</a:t>
            </a:r>
            <a:br>
              <a:rPr lang="en-US" sz="5500" dirty="0"/>
            </a:br>
            <a:r>
              <a:rPr lang="en-US" sz="5500" dirty="0">
                <a:sym typeface="Symbol" panose="05050102010706020507" pitchFamily="18" charset="2"/>
              </a:rPr>
              <a:t></a:t>
            </a:r>
            <a:r>
              <a:rPr lang="en-US" sz="5500" dirty="0"/>
              <a:t> A betrayal of the sacred covenant of trust.</a:t>
            </a:r>
            <a:br>
              <a:rPr lang="en-US" dirty="0"/>
            </a:br>
            <a:endParaRPr lang="en-US" dirty="0"/>
          </a:p>
          <a:p>
            <a:pPr marL="0" indent="0" algn="ctr">
              <a:buNone/>
            </a:pPr>
            <a:br>
              <a:rPr lang="en-US" sz="3600" i="1" dirty="0"/>
            </a:br>
            <a:endParaRPr lang="en-US" sz="3600" dirty="0"/>
          </a:p>
          <a:p>
            <a:pPr marL="0" indent="0" algn="ctr">
              <a:buNone/>
            </a:pPr>
            <a:br>
              <a:rPr lang="en-US" dirty="0"/>
            </a:b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1047796" y="1991311"/>
            <a:ext cx="3648478" cy="3637964"/>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1047796" y="5629275"/>
            <a:ext cx="3387466" cy="230832"/>
          </a:xfrm>
          <a:prstGeom prst="rect">
            <a:avLst/>
          </a:prstGeom>
          <a:solidFill>
            <a:srgbClr val="000000"/>
          </a:solidFill>
        </p:spPr>
        <p:txBody>
          <a:bodyPr wrap="none" rtlCol="0">
            <a:spAutoFit/>
          </a:bodyPr>
          <a:lstStyle/>
          <a:p>
            <a:r>
              <a:rPr lang="en-US" sz="900">
                <a:hlinkClick r:id="rId3" tooltip="http://adaptistration.com/blog/2014/06/12/enough-already"/>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3688921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How Do Boundary Violations Occur?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975907" y="1430504"/>
            <a:ext cx="4953467" cy="5088102"/>
          </a:xfrm>
        </p:spPr>
        <p:txBody>
          <a:bodyPr>
            <a:normAutofit fontScale="92500"/>
          </a:bodyPr>
          <a:lstStyle/>
          <a:p>
            <a:pPr marL="0" indent="0">
              <a:buNone/>
            </a:pPr>
            <a:br>
              <a:rPr lang="en-US" dirty="0"/>
            </a:br>
            <a:endParaRPr lang="en-US" dirty="0"/>
          </a:p>
          <a:p>
            <a:pPr marL="0" indent="0" algn="ctr">
              <a:buNone/>
            </a:pPr>
            <a:r>
              <a:rPr lang="en-US" sz="2800" dirty="0"/>
              <a:t>A boundary violation occurs when a professional, consciously or unconsciously, uses the professional-client relationship to meet personal needs rather than client needs.</a:t>
            </a:r>
            <a:br>
              <a:rPr lang="en-US" sz="2800" dirty="0"/>
            </a:br>
            <a:br>
              <a:rPr lang="en-US" sz="3600" i="1" dirty="0"/>
            </a:br>
            <a:endParaRPr lang="en-US" sz="3600" dirty="0"/>
          </a:p>
          <a:p>
            <a:pPr marL="0" indent="0" algn="ctr">
              <a:buNone/>
            </a:pPr>
            <a:br>
              <a:rPr lang="en-US" dirty="0"/>
            </a:b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rot="20553450">
            <a:off x="950041" y="2160586"/>
            <a:ext cx="3648478" cy="2677156"/>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8641602" y="6509777"/>
            <a:ext cx="3366627" cy="230832"/>
          </a:xfrm>
          <a:prstGeom prst="rect">
            <a:avLst/>
          </a:prstGeom>
          <a:solidFill>
            <a:srgbClr val="000000"/>
          </a:solidFill>
        </p:spPr>
        <p:txBody>
          <a:bodyPr wrap="none" rtlCol="0">
            <a:spAutoFit/>
          </a:bodyPr>
          <a:lstStyle/>
          <a:p>
            <a:r>
              <a:rPr lang="en-US" sz="900" dirty="0">
                <a:hlinkClick r:id="rId3" tooltip="https://www.nagpurtoday.in/violation-of-rte-by-jilha-parishad-administration/06131954"/>
              </a:rPr>
              <a:t>This Photo</a:t>
            </a:r>
            <a:r>
              <a:rPr lang="en-US" sz="900" dirty="0"/>
              <a:t> by Unknown Author is licensed under </a:t>
            </a:r>
            <a:r>
              <a:rPr lang="en-US" sz="900" dirty="0">
                <a:hlinkClick r:id="rId4" tooltip="https://creativecommons.org/licenses/by-nc-sa/3.0/"/>
              </a:rPr>
              <a:t>CC BY-SA-NC</a:t>
            </a:r>
            <a:endParaRPr lang="en-US" sz="900" dirty="0"/>
          </a:p>
        </p:txBody>
      </p:sp>
    </p:spTree>
    <p:extLst>
      <p:ext uri="{BB962C8B-B14F-4D97-AF65-F5344CB8AC3E}">
        <p14:creationId xmlns:p14="http://schemas.microsoft.com/office/powerpoint/2010/main" val="2264397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1213590"/>
          </a:xfrm>
        </p:spPr>
        <p:txBody>
          <a:bodyPr anchor="t">
            <a:normAutofit/>
          </a:bodyPr>
          <a:lstStyle/>
          <a:p>
            <a:pPr algn="ctr"/>
            <a:r>
              <a:rPr lang="en-US" dirty="0">
                <a:solidFill>
                  <a:schemeClr val="tx1"/>
                </a:solidFill>
              </a:rPr>
              <a:t>Who Can Be Harmed When a Boundary Violations Occurs?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975907" y="2013924"/>
            <a:ext cx="4953467" cy="4504682"/>
          </a:xfrm>
        </p:spPr>
        <p:txBody>
          <a:bodyPr>
            <a:normAutofit lnSpcReduction="10000"/>
          </a:bodyPr>
          <a:lstStyle/>
          <a:p>
            <a:pPr marL="0" indent="0">
              <a:buNone/>
            </a:pPr>
            <a:br>
              <a:rPr lang="en-US" dirty="0"/>
            </a:br>
            <a:endParaRPr lang="en-US" dirty="0"/>
          </a:p>
          <a:p>
            <a:r>
              <a:rPr lang="en-US" sz="2400" dirty="0"/>
              <a:t>Boundary violations can harm both the client and the professional. The ramifications can be widespread.</a:t>
            </a:r>
          </a:p>
          <a:p>
            <a:r>
              <a:rPr lang="en-US" sz="2400" dirty="0"/>
              <a:t>Damage can extend to marriages, families, other clients, communities, clinics, institutions, and the profession in general.</a:t>
            </a:r>
            <a:br>
              <a:rPr lang="en-US" sz="2400" dirty="0"/>
            </a:br>
            <a:endParaRPr lang="en-US" sz="2400"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448785" y="1974655"/>
            <a:ext cx="4149734" cy="2551455"/>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950041" y="4526110"/>
            <a:ext cx="3182281" cy="230832"/>
          </a:xfrm>
          <a:prstGeom prst="rect">
            <a:avLst/>
          </a:prstGeom>
          <a:solidFill>
            <a:srgbClr val="000000"/>
          </a:solidFill>
        </p:spPr>
        <p:txBody>
          <a:bodyPr wrap="none" rtlCol="0">
            <a:spAutoFit/>
          </a:bodyPr>
          <a:lstStyle/>
          <a:p>
            <a:r>
              <a:rPr lang="en-US" sz="900">
                <a:hlinkClick r:id="rId3" tooltip="https://en.wikipedia.org/wiki/Into_Harm's_Way"/>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3950664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815293"/>
          </a:xfrm>
        </p:spPr>
        <p:txBody>
          <a:bodyPr anchor="t">
            <a:normAutofit/>
          </a:bodyPr>
          <a:lstStyle/>
          <a:p>
            <a:pPr algn="ctr"/>
            <a:r>
              <a:rPr lang="en-US" dirty="0">
                <a:solidFill>
                  <a:schemeClr val="tx1"/>
                </a:solidFill>
              </a:rPr>
              <a:t>How Do Boundaries Help?</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312496" y="1537090"/>
            <a:ext cx="4616878" cy="4981516"/>
          </a:xfrm>
        </p:spPr>
        <p:txBody>
          <a:bodyPr>
            <a:normAutofit fontScale="92500"/>
          </a:bodyPr>
          <a:lstStyle/>
          <a:p>
            <a:pPr marL="0" indent="0">
              <a:buNone/>
            </a:pPr>
            <a:endParaRPr lang="en-US" dirty="0"/>
          </a:p>
          <a:p>
            <a:r>
              <a:rPr lang="en-US" sz="2400" dirty="0"/>
              <a:t>Preservation of boundaries need not be a barrier to the professional relationship, but rather to facilitate it.</a:t>
            </a:r>
          </a:p>
          <a:p>
            <a:r>
              <a:rPr lang="en-US" sz="2400" dirty="0"/>
              <a:t>Maintaining boundaries protects the safe space in the relationship thereby enhancing the building of the trust which is essential to enable clients to reveal their needs.</a:t>
            </a:r>
            <a:br>
              <a:rPr lang="en-US" sz="2400" dirty="0"/>
            </a:br>
            <a:br>
              <a:rPr lang="en-US" dirty="0"/>
            </a:br>
            <a:br>
              <a:rPr lang="en-US" sz="2400" dirty="0"/>
            </a:br>
            <a:endParaRPr lang="en-US" sz="2400"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448785" y="2026211"/>
            <a:ext cx="4656148" cy="2972135"/>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9037413" y="6466038"/>
            <a:ext cx="3017173" cy="230832"/>
          </a:xfrm>
          <a:prstGeom prst="rect">
            <a:avLst/>
          </a:prstGeom>
          <a:solidFill>
            <a:srgbClr val="000000"/>
          </a:solidFill>
        </p:spPr>
        <p:txBody>
          <a:bodyPr wrap="none" rtlCol="0">
            <a:spAutoFit/>
          </a:bodyPr>
          <a:lstStyle/>
          <a:p>
            <a:r>
              <a:rPr lang="en-US" sz="900">
                <a:hlinkClick r:id="rId3" tooltip="http://www.sagaciousnewsnetwork.com/5-boundaries-for-survivors-of-a-psychopathic-relationship/"/>
              </a:rPr>
              <a:t>This Photo</a:t>
            </a:r>
            <a:r>
              <a:rPr lang="en-US" sz="900"/>
              <a:t> by Unknown Author is licensed under </a:t>
            </a:r>
            <a:r>
              <a:rPr lang="en-US" sz="900">
                <a:hlinkClick r:id="rId4" tooltip="https://creativecommons.org/licenses/by/3.0/"/>
              </a:rPr>
              <a:t>CC BY</a:t>
            </a:r>
            <a:endParaRPr lang="en-US" sz="900"/>
          </a:p>
        </p:txBody>
      </p:sp>
    </p:spTree>
    <p:extLst>
      <p:ext uri="{BB962C8B-B14F-4D97-AF65-F5344CB8AC3E}">
        <p14:creationId xmlns:p14="http://schemas.microsoft.com/office/powerpoint/2010/main" val="4292257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4 Common Boundary Violations ***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975907" y="1430504"/>
            <a:ext cx="4953467" cy="5088102"/>
          </a:xfrm>
        </p:spPr>
        <p:txBody>
          <a:bodyPr>
            <a:normAutofit fontScale="92500" lnSpcReduction="20000"/>
          </a:bodyPr>
          <a:lstStyle/>
          <a:p>
            <a:pPr marL="0" indent="0" algn="ctr">
              <a:buNone/>
            </a:pPr>
            <a:r>
              <a:rPr lang="en-US" sz="3200" b="1" u="sng" dirty="0"/>
              <a:t>SECRECY</a:t>
            </a:r>
          </a:p>
          <a:p>
            <a:pPr marL="0" indent="0">
              <a:buNone/>
            </a:pPr>
            <a:r>
              <a:rPr lang="en-US" sz="3200" dirty="0"/>
              <a:t>Secrecy involves the professional keeping critical knowledge or behavior from the peer and/or others or selectively sharing information.</a:t>
            </a:r>
            <a:br>
              <a:rPr lang="en-US" dirty="0"/>
            </a:br>
            <a:endParaRPr lang="en-US" dirty="0"/>
          </a:p>
          <a:p>
            <a:pPr marL="0" indent="0" algn="ctr">
              <a:buNone/>
            </a:pPr>
            <a:br>
              <a:rPr lang="en-US" sz="3600" i="1" dirty="0"/>
            </a:br>
            <a:endParaRPr lang="en-US" sz="3600" dirty="0"/>
          </a:p>
          <a:p>
            <a:pPr marL="0" indent="0" algn="ctr">
              <a:buNone/>
            </a:pPr>
            <a:br>
              <a:rPr lang="en-US" dirty="0"/>
            </a:b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1053053" y="1991311"/>
            <a:ext cx="3637964" cy="3637964"/>
          </a:xfrm>
          <a:prstGeom prst="rect">
            <a:avLst/>
          </a:prstGeom>
        </p:spPr>
      </p:pic>
    </p:spTree>
    <p:extLst>
      <p:ext uri="{BB962C8B-B14F-4D97-AF65-F5344CB8AC3E}">
        <p14:creationId xmlns:p14="http://schemas.microsoft.com/office/powerpoint/2010/main" val="2178246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4 Common Boundary Violations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975907" y="1430504"/>
            <a:ext cx="4953467" cy="5088102"/>
          </a:xfrm>
        </p:spPr>
        <p:txBody>
          <a:bodyPr>
            <a:normAutofit fontScale="70000" lnSpcReduction="20000"/>
          </a:bodyPr>
          <a:lstStyle/>
          <a:p>
            <a:pPr marL="0" indent="0" algn="ctr">
              <a:buNone/>
            </a:pPr>
            <a:r>
              <a:rPr lang="en-US" sz="3200" b="1" u="sng" dirty="0"/>
              <a:t>ROLE REVERSAL</a:t>
            </a:r>
          </a:p>
          <a:p>
            <a:pPr marL="0" indent="0">
              <a:buNone/>
            </a:pPr>
            <a:r>
              <a:rPr lang="en-US" sz="3400" dirty="0"/>
              <a:t>Role reversal occurs when the peer takes care of the professional. They look to the peer for satisfaction and gratification, rather than placing peer needs first. They may not be consciously aware of this role reversal or may attempt to justify it by contending his or her actions are for the peer's benefit.</a:t>
            </a:r>
            <a:br>
              <a:rPr lang="en-US" dirty="0"/>
            </a:br>
            <a:br>
              <a:rPr lang="en-US" dirty="0"/>
            </a:br>
            <a:endParaRPr lang="en-US" dirty="0"/>
          </a:p>
          <a:p>
            <a:pPr marL="0" indent="0" algn="ctr">
              <a:buNone/>
            </a:pPr>
            <a:br>
              <a:rPr lang="en-US" sz="3600" i="1" dirty="0"/>
            </a:br>
            <a:endParaRPr lang="en-US" sz="3600" dirty="0"/>
          </a:p>
          <a:p>
            <a:pPr marL="0" indent="0" algn="ctr">
              <a:buNone/>
            </a:pPr>
            <a:br>
              <a:rPr lang="en-US" dirty="0"/>
            </a:b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1057612" y="1991311"/>
            <a:ext cx="3628846" cy="3637964"/>
          </a:xfrm>
          <a:prstGeom prst="rect">
            <a:avLst/>
          </a:prstGeom>
        </p:spPr>
      </p:pic>
      <p:sp>
        <p:nvSpPr>
          <p:cNvPr id="4" name="TextBox 3">
            <a:extLst>
              <a:ext uri="{FF2B5EF4-FFF2-40B4-BE49-F238E27FC236}">
                <a16:creationId xmlns:a16="http://schemas.microsoft.com/office/drawing/2014/main" id="{DC524496-66AC-436A-943D-9D1DF3B56881}"/>
              </a:ext>
            </a:extLst>
          </p:cNvPr>
          <p:cNvSpPr txBox="1"/>
          <p:nvPr/>
        </p:nvSpPr>
        <p:spPr>
          <a:xfrm>
            <a:off x="1057612" y="5629275"/>
            <a:ext cx="3628846" cy="230832"/>
          </a:xfrm>
          <a:prstGeom prst="rect">
            <a:avLst/>
          </a:prstGeom>
          <a:noFill/>
        </p:spPr>
        <p:txBody>
          <a:bodyPr wrap="square" rtlCol="0">
            <a:spAutoFit/>
          </a:bodyPr>
          <a:lstStyle/>
          <a:p>
            <a:r>
              <a:rPr lang="en-US" sz="900">
                <a:hlinkClick r:id="rId3" tooltip="https://interruptingthesilence.com/2013/11/03/a-reversal-of-fortune-to-celebrate-a-sermon-for-the-feast-of-all-saints-luke-620-31/"/>
              </a:rPr>
              <a:t>This Photo</a:t>
            </a:r>
            <a:r>
              <a:rPr lang="en-US" sz="900"/>
              <a:t> by Unknown Author is licensed under </a:t>
            </a:r>
            <a:r>
              <a:rPr lang="en-US" sz="900">
                <a:hlinkClick r:id="rId4" tooltip="https://creativecommons.org/licenses/by-nc-sa/3.0/"/>
              </a:rPr>
              <a:t>CC BY-SA-NC</a:t>
            </a:r>
            <a:endParaRPr lang="en-US" sz="900"/>
          </a:p>
        </p:txBody>
      </p:sp>
    </p:spTree>
    <p:extLst>
      <p:ext uri="{BB962C8B-B14F-4D97-AF65-F5344CB8AC3E}">
        <p14:creationId xmlns:p14="http://schemas.microsoft.com/office/powerpoint/2010/main" val="3018295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4 Common Boundary Violations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532731" y="1430504"/>
            <a:ext cx="5396644" cy="5088102"/>
          </a:xfrm>
        </p:spPr>
        <p:txBody>
          <a:bodyPr>
            <a:normAutofit fontScale="25000" lnSpcReduction="20000"/>
          </a:bodyPr>
          <a:lstStyle/>
          <a:p>
            <a:pPr marL="0" indent="0" algn="ctr">
              <a:buNone/>
            </a:pPr>
            <a:r>
              <a:rPr lang="en-US" sz="9600" b="1" u="sng" dirty="0"/>
              <a:t>INDULDGENCE OF PROFESSIONAL PRIVLEDGE </a:t>
            </a:r>
          </a:p>
          <a:p>
            <a:r>
              <a:rPr lang="en-US" sz="9600" dirty="0"/>
              <a:t>Indulgence of professional privilege involves using information obtained in the relationship with a peer for the benefit of the professional. Because professionals can have or exert authority over a peer's situation, they can be at risk to extending that authority to intrude on the client.</a:t>
            </a:r>
          </a:p>
          <a:p>
            <a:r>
              <a:rPr lang="en-US" sz="9600" dirty="0"/>
              <a:t>Having access to information does not constitute a right to it. </a:t>
            </a:r>
            <a:r>
              <a:rPr lang="en-US" sz="9600" u="sng" dirty="0"/>
              <a:t>Access is a professional privilege</a:t>
            </a:r>
            <a:r>
              <a:rPr lang="en-US" sz="9600" dirty="0"/>
              <a:t>; it is not a professional’s right to use the information for one's own benefit.</a:t>
            </a:r>
            <a:br>
              <a:rPr lang="en-US" sz="7400" dirty="0"/>
            </a:br>
            <a:endParaRPr lang="en-US" sz="7400" dirty="0"/>
          </a:p>
        </p:txBody>
      </p:sp>
      <p:pic>
        <p:nvPicPr>
          <p:cNvPr id="7" name="Picture 6" descr="A picture containing person, food, phone, playing&#10;&#10;Description automatically generated">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28684" y="2364580"/>
            <a:ext cx="3804047" cy="2536031"/>
          </a:xfrm>
          <a:prstGeom prst="rect">
            <a:avLst/>
          </a:prstGeom>
        </p:spPr>
      </p:pic>
      <p:sp>
        <p:nvSpPr>
          <p:cNvPr id="8" name="TextBox 7">
            <a:extLst>
              <a:ext uri="{FF2B5EF4-FFF2-40B4-BE49-F238E27FC236}">
                <a16:creationId xmlns:a16="http://schemas.microsoft.com/office/drawing/2014/main" id="{823FFFAC-9366-4020-A282-52ABC77D4446}"/>
              </a:ext>
            </a:extLst>
          </p:cNvPr>
          <p:cNvSpPr txBox="1"/>
          <p:nvPr/>
        </p:nvSpPr>
        <p:spPr>
          <a:xfrm>
            <a:off x="728684" y="5046084"/>
            <a:ext cx="740569" cy="1061829"/>
          </a:xfrm>
          <a:prstGeom prst="rect">
            <a:avLst/>
          </a:prstGeom>
          <a:noFill/>
        </p:spPr>
        <p:txBody>
          <a:bodyPr wrap="square" rtlCol="0">
            <a:spAutoFit/>
          </a:bodyPr>
          <a:lstStyle/>
          <a:p>
            <a:r>
              <a:rPr lang="en-US" sz="900">
                <a:hlinkClick r:id="rId3" tooltip="http://www.thebluediamondgallery.com/handwriting/p/privilege.html"/>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3974034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4 Common Boundary Violations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532731" y="1430504"/>
            <a:ext cx="5396644" cy="5088102"/>
          </a:xfrm>
        </p:spPr>
        <p:txBody>
          <a:bodyPr>
            <a:normAutofit fontScale="77500" lnSpcReduction="20000"/>
          </a:bodyPr>
          <a:lstStyle/>
          <a:p>
            <a:pPr marL="0" indent="0" algn="ctr">
              <a:buNone/>
            </a:pPr>
            <a:r>
              <a:rPr lang="en-US" sz="4500" b="1" u="sng" dirty="0"/>
              <a:t>DOUBLE BIND</a:t>
            </a:r>
          </a:p>
          <a:p>
            <a:r>
              <a:rPr lang="en-US" sz="2600" dirty="0"/>
              <a:t>A double-bind consists of messages that contradict each other while discouraging the receiver of the messages from noticing the difference. The peer is left feeling caught in a conflict of interest and any attempt at resolution places the peer at risk of loss. The peer is torn between the desire to end the relationship and the realization that this may also end any form of help from the professional.</a:t>
            </a:r>
          </a:p>
          <a:p>
            <a:r>
              <a:rPr lang="en-US" sz="2600" dirty="0"/>
              <a:t>The double-bind contains an implied threat. A sense of guilt and fear of possible abandonment by the</a:t>
            </a:r>
            <a:br>
              <a:rPr lang="en-US" sz="2600" dirty="0"/>
            </a:br>
            <a:r>
              <a:rPr lang="en-US" sz="2600" dirty="0"/>
              <a:t>professional blocks the peer from taking action. The double-bind constricts the peer from using all available options and thus limits growth.</a:t>
            </a:r>
          </a:p>
        </p:txBody>
      </p:sp>
      <p:pic>
        <p:nvPicPr>
          <p:cNvPr id="7" name="Picture 6">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728684" y="2093119"/>
            <a:ext cx="3804047" cy="3078956"/>
          </a:xfrm>
          <a:prstGeom prst="rect">
            <a:avLst/>
          </a:prstGeom>
        </p:spPr>
      </p:pic>
      <p:sp>
        <p:nvSpPr>
          <p:cNvPr id="8" name="TextBox 7">
            <a:extLst>
              <a:ext uri="{FF2B5EF4-FFF2-40B4-BE49-F238E27FC236}">
                <a16:creationId xmlns:a16="http://schemas.microsoft.com/office/drawing/2014/main" id="{823FFFAC-9366-4020-A282-52ABC77D4446}"/>
              </a:ext>
            </a:extLst>
          </p:cNvPr>
          <p:cNvSpPr txBox="1"/>
          <p:nvPr/>
        </p:nvSpPr>
        <p:spPr>
          <a:xfrm>
            <a:off x="677334" y="5227363"/>
            <a:ext cx="3804047" cy="230832"/>
          </a:xfrm>
          <a:prstGeom prst="rect">
            <a:avLst/>
          </a:prstGeom>
          <a:noFill/>
        </p:spPr>
        <p:txBody>
          <a:bodyPr wrap="square" rtlCol="0">
            <a:spAutoFit/>
          </a:bodyPr>
          <a:lstStyle/>
          <a:p>
            <a:r>
              <a:rPr lang="en-US" sz="900" dirty="0">
                <a:hlinkClick r:id="rId3" tooltip="https://factly.in/why-indian-mps-conflict-of-interest-disclosrure-is-inadequate-and-dysfunctional/"/>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3836113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5" name="Rectangle 14">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1"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Shape 30">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181723" y="57150"/>
            <a:ext cx="4512989" cy="1709677"/>
          </a:xfrm>
        </p:spPr>
        <p:txBody>
          <a:bodyPr anchor="ctr">
            <a:normAutofit/>
          </a:bodyPr>
          <a:lstStyle/>
          <a:p>
            <a:r>
              <a:rPr lang="en-US" dirty="0">
                <a:solidFill>
                  <a:schemeClr val="tx1"/>
                </a:solidFill>
              </a:rPr>
              <a:t>Warning Signs of Boundary Violations</a:t>
            </a:r>
          </a:p>
        </p:txBody>
      </p:sp>
      <p:pic>
        <p:nvPicPr>
          <p:cNvPr id="7" name="Picture 6">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tretch/>
        </p:blipFill>
        <p:spPr>
          <a:xfrm>
            <a:off x="757251" y="1766827"/>
            <a:ext cx="3856774" cy="3413244"/>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6891957" y="1643676"/>
            <a:ext cx="5023291" cy="4511591"/>
          </a:xfrm>
        </p:spPr>
        <p:txBody>
          <a:bodyPr anchor="t">
            <a:normAutofit fontScale="92500" lnSpcReduction="20000"/>
          </a:bodyPr>
          <a:lstStyle/>
          <a:p>
            <a:pPr marL="0" lvl="0" indent="0">
              <a:lnSpc>
                <a:spcPct val="90000"/>
              </a:lnSpc>
              <a:buNone/>
            </a:pPr>
            <a:r>
              <a:rPr lang="en-US" sz="2200" dirty="0">
                <a:solidFill>
                  <a:schemeClr val="tx1"/>
                </a:solidFill>
              </a:rPr>
              <a:t>*Choosing sides</a:t>
            </a:r>
          </a:p>
          <a:p>
            <a:pPr marL="0" lvl="0" indent="0">
              <a:lnSpc>
                <a:spcPct val="90000"/>
              </a:lnSpc>
              <a:buNone/>
            </a:pPr>
            <a:r>
              <a:rPr lang="en-US" sz="2200" dirty="0">
                <a:solidFill>
                  <a:schemeClr val="tx1"/>
                </a:solidFill>
              </a:rPr>
              <a:t>*Making exceptions</a:t>
            </a:r>
          </a:p>
          <a:p>
            <a:pPr marL="0" lvl="0" indent="0">
              <a:lnSpc>
                <a:spcPct val="90000"/>
              </a:lnSpc>
              <a:buNone/>
            </a:pPr>
            <a:r>
              <a:rPr lang="en-US" sz="2200" dirty="0">
                <a:solidFill>
                  <a:schemeClr val="tx1"/>
                </a:solidFill>
              </a:rPr>
              <a:t>*Keeping secrets</a:t>
            </a:r>
          </a:p>
          <a:p>
            <a:pPr marL="0" lvl="0" indent="0">
              <a:lnSpc>
                <a:spcPct val="90000"/>
              </a:lnSpc>
              <a:buNone/>
            </a:pPr>
            <a:r>
              <a:rPr lang="en-US" sz="2200" dirty="0">
                <a:solidFill>
                  <a:schemeClr val="tx1"/>
                </a:solidFill>
              </a:rPr>
              <a:t>*Giving or receiving gifts</a:t>
            </a:r>
          </a:p>
          <a:p>
            <a:pPr marL="0" lvl="0" indent="0">
              <a:lnSpc>
                <a:spcPct val="90000"/>
              </a:lnSpc>
              <a:buNone/>
            </a:pPr>
            <a:r>
              <a:rPr lang="en-US" sz="2200" dirty="0">
                <a:solidFill>
                  <a:schemeClr val="tx1"/>
                </a:solidFill>
              </a:rPr>
              <a:t>*Borrowing or lending money</a:t>
            </a:r>
          </a:p>
          <a:p>
            <a:pPr marL="0" lvl="0" indent="0">
              <a:lnSpc>
                <a:spcPct val="90000"/>
              </a:lnSpc>
              <a:buNone/>
            </a:pPr>
            <a:r>
              <a:rPr lang="en-US" sz="2200" dirty="0">
                <a:solidFill>
                  <a:schemeClr val="tx1"/>
                </a:solidFill>
              </a:rPr>
              <a:t>*Feeling as if only you has interest in the peer</a:t>
            </a:r>
          </a:p>
          <a:p>
            <a:pPr marL="0" lvl="0" indent="0">
              <a:lnSpc>
                <a:spcPct val="90000"/>
              </a:lnSpc>
              <a:buNone/>
            </a:pPr>
            <a:r>
              <a:rPr lang="en-US" sz="2200" dirty="0">
                <a:solidFill>
                  <a:schemeClr val="tx1"/>
                </a:solidFill>
              </a:rPr>
              <a:t>*Feeling only you will be able to assist the peer</a:t>
            </a:r>
          </a:p>
          <a:p>
            <a:pPr marL="0" lvl="0" indent="0">
              <a:lnSpc>
                <a:spcPct val="90000"/>
              </a:lnSpc>
              <a:buNone/>
            </a:pPr>
            <a:r>
              <a:rPr lang="en-US" sz="2200" dirty="0">
                <a:solidFill>
                  <a:schemeClr val="tx1"/>
                </a:solidFill>
              </a:rPr>
              <a:t>*Feeling responsible for a peer’s progress or failure</a:t>
            </a:r>
          </a:p>
          <a:p>
            <a:pPr marL="0" lvl="0" indent="0">
              <a:lnSpc>
                <a:spcPct val="90000"/>
              </a:lnSpc>
              <a:buNone/>
            </a:pPr>
            <a:r>
              <a:rPr lang="en-US" sz="2200" dirty="0">
                <a:solidFill>
                  <a:schemeClr val="tx1"/>
                </a:solidFill>
              </a:rPr>
              <a:t>*“Owning” a peer’s success’s or failure’s</a:t>
            </a:r>
          </a:p>
          <a:p>
            <a:pPr marL="0" lvl="0" indent="0">
              <a:lnSpc>
                <a:spcPct val="90000"/>
              </a:lnSpc>
              <a:buNone/>
            </a:pPr>
            <a:r>
              <a:rPr lang="en-US" sz="2200" dirty="0">
                <a:solidFill>
                  <a:schemeClr val="tx1"/>
                </a:solidFill>
              </a:rPr>
              <a:t>*Confiding personal or professional issues or troubles</a:t>
            </a:r>
            <a:br>
              <a:rPr lang="en-US" sz="2200" dirty="0">
                <a:solidFill>
                  <a:srgbClr val="FFFFFF"/>
                </a:solidFill>
              </a:rPr>
            </a:br>
            <a:endParaRPr lang="en-US" sz="2200" dirty="0">
              <a:solidFill>
                <a:srgbClr val="FFFFFF"/>
              </a:solidFill>
            </a:endParaRPr>
          </a:p>
          <a:p>
            <a:pPr marL="0" indent="0">
              <a:lnSpc>
                <a:spcPct val="90000"/>
              </a:lnSpc>
              <a:buNone/>
            </a:pPr>
            <a:endParaRPr lang="en-US" sz="1300" dirty="0">
              <a:solidFill>
                <a:srgbClr val="FFFFFF"/>
              </a:solidFill>
            </a:endParaRPr>
          </a:p>
        </p:txBody>
      </p:sp>
      <p:sp>
        <p:nvSpPr>
          <p:cNvPr id="8" name="TextBox 7">
            <a:extLst>
              <a:ext uri="{FF2B5EF4-FFF2-40B4-BE49-F238E27FC236}">
                <a16:creationId xmlns:a16="http://schemas.microsoft.com/office/drawing/2014/main" id="{823FFFAC-9366-4020-A282-52ABC77D4446}"/>
              </a:ext>
            </a:extLst>
          </p:cNvPr>
          <p:cNvSpPr txBox="1"/>
          <p:nvPr/>
        </p:nvSpPr>
        <p:spPr>
          <a:xfrm>
            <a:off x="2072945" y="4980016"/>
            <a:ext cx="2541080"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www.debbest.com/2016/10/16/the-cost-of-missing-the-december-1st-flsa-deadline-in-business-and-at-work/">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nc/3.0/">
                  <a:extLst>
                    <a:ext uri="{A12FA001-AC4F-418D-AE19-62706E023703}">
                      <ahyp:hlinkClr xmlns:ahyp="http://schemas.microsoft.com/office/drawing/2018/hyperlinkcolor" val="tx"/>
                    </a:ext>
                  </a:extLst>
                </a:hlinkClick>
              </a:rPr>
              <a:t>CC BY-NC</a:t>
            </a:r>
            <a:endParaRPr lang="en-US" sz="700">
              <a:solidFill>
                <a:srgbClr val="FFFFFF"/>
              </a:solidFill>
            </a:endParaRPr>
          </a:p>
        </p:txBody>
      </p:sp>
    </p:spTree>
    <p:extLst>
      <p:ext uri="{BB962C8B-B14F-4D97-AF65-F5344CB8AC3E}">
        <p14:creationId xmlns:p14="http://schemas.microsoft.com/office/powerpoint/2010/main" val="1028312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Dual Relationships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30503"/>
            <a:ext cx="5207839" cy="5272639"/>
          </a:xfrm>
        </p:spPr>
        <p:txBody>
          <a:bodyPr>
            <a:normAutofit/>
          </a:bodyPr>
          <a:lstStyle/>
          <a:p>
            <a:pPr marL="0" indent="0">
              <a:buNone/>
            </a:pPr>
            <a:r>
              <a:rPr lang="en-US" sz="2800" dirty="0"/>
              <a:t>A dual relationship is one in which roles are or could be mixed. For example:</a:t>
            </a:r>
            <a:br>
              <a:rPr lang="en-US" sz="2800" dirty="0"/>
            </a:br>
            <a:r>
              <a:rPr lang="en-US" sz="2800" dirty="0">
                <a:sym typeface="Symbol" panose="05050102010706020507" pitchFamily="18" charset="2"/>
              </a:rPr>
              <a:t></a:t>
            </a:r>
            <a:r>
              <a:rPr lang="en-US" sz="2800" dirty="0"/>
              <a:t> A peer support specialist is providing services to a peer with whom they also have a friendship.</a:t>
            </a:r>
            <a:br>
              <a:rPr lang="en-US" sz="2800" dirty="0"/>
            </a:br>
            <a:r>
              <a:rPr lang="en-US" sz="2800" dirty="0">
                <a:sym typeface="Symbol" panose="05050102010706020507" pitchFamily="18" charset="2"/>
              </a:rPr>
              <a:t></a:t>
            </a:r>
            <a:r>
              <a:rPr lang="en-US" sz="2800" dirty="0"/>
              <a:t> A peer support specialist supervisor and case manager is the same person.</a:t>
            </a: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264320" y="1664896"/>
            <a:ext cx="3557612" cy="3528210"/>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264320" y="5193106"/>
            <a:ext cx="3201517" cy="230832"/>
          </a:xfrm>
          <a:prstGeom prst="rect">
            <a:avLst/>
          </a:prstGeom>
          <a:solidFill>
            <a:srgbClr val="000000"/>
          </a:solidFill>
        </p:spPr>
        <p:txBody>
          <a:bodyPr wrap="none" rtlCol="0">
            <a:spAutoFit/>
          </a:bodyPr>
          <a:lstStyle/>
          <a:p>
            <a:r>
              <a:rPr lang="en-US" sz="900">
                <a:hlinkClick r:id="rId3" tooltip="https://itictac.wordpress.com/2016/04/23/dictogloss-una-actividad-muy-completa/"/>
              </a:rPr>
              <a:t>This Photo</a:t>
            </a:r>
            <a:r>
              <a:rPr lang="en-US" sz="900"/>
              <a:t> by Unknown Author is licensed under </a:t>
            </a:r>
            <a:r>
              <a:rPr lang="en-US" sz="900">
                <a:hlinkClick r:id="rId4" tooltip="https://creativecommons.org/licenses/by-nc/3.0/"/>
              </a:rPr>
              <a:t>CC BY-NC</a:t>
            </a:r>
            <a:endParaRPr lang="en-US" sz="900"/>
          </a:p>
        </p:txBody>
      </p:sp>
    </p:spTree>
    <p:extLst>
      <p:ext uri="{BB962C8B-B14F-4D97-AF65-F5344CB8AC3E}">
        <p14:creationId xmlns:p14="http://schemas.microsoft.com/office/powerpoint/2010/main" val="4113138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 </a:t>
            </a:r>
            <a:r>
              <a:rPr lang="en-US" b="1" dirty="0">
                <a:solidFill>
                  <a:schemeClr val="tx1"/>
                </a:solidFill>
              </a:rPr>
              <a:t>The “Yes’s” and the “No’s”</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532731" y="1430504"/>
            <a:ext cx="5396644" cy="5088102"/>
          </a:xfrm>
        </p:spPr>
        <p:txBody>
          <a:bodyPr>
            <a:normAutofit/>
          </a:bodyPr>
          <a:lstStyle/>
          <a:p>
            <a:pPr algn="ctr"/>
            <a:r>
              <a:rPr lang="en-US" sz="2200" dirty="0"/>
              <a:t>If you are unsure about your interactions try asking yourself the following questions:</a:t>
            </a:r>
          </a:p>
          <a:p>
            <a:pPr algn="ctr"/>
            <a:r>
              <a:rPr lang="en-US" sz="2200" dirty="0"/>
              <a:t>If you answer </a:t>
            </a:r>
            <a:r>
              <a:rPr lang="en-US" sz="2200" b="1" dirty="0"/>
              <a:t>“No” to 1 - 2 or “Yes” to 3 - 4 </a:t>
            </a:r>
            <a:r>
              <a:rPr lang="en-US" sz="2200" dirty="0"/>
              <a:t>you need to stop and evaluate your interaction.</a:t>
            </a:r>
          </a:p>
          <a:p>
            <a:pPr marL="0" indent="0">
              <a:buNone/>
            </a:pPr>
            <a:r>
              <a:rPr lang="en-US" sz="2200" b="1" dirty="0"/>
              <a:t>1. Is the relationship in the peer’s best interest?</a:t>
            </a:r>
            <a:br>
              <a:rPr lang="en-US" sz="2200" b="1" dirty="0"/>
            </a:br>
            <a:r>
              <a:rPr lang="en-US" sz="2200" b="1" dirty="0"/>
              <a:t>2. Is this something that other peer specialists would do?</a:t>
            </a:r>
            <a:br>
              <a:rPr lang="en-US" sz="2200" b="1" dirty="0"/>
            </a:br>
            <a:r>
              <a:rPr lang="en-US" sz="2200" b="1" dirty="0"/>
              <a:t>3. Can this affect my objectivity in providing care?</a:t>
            </a:r>
            <a:br>
              <a:rPr lang="en-US" sz="2200" b="1" dirty="0"/>
            </a:br>
            <a:r>
              <a:rPr lang="en-US" sz="2200" b="1" dirty="0"/>
              <a:t>4. Will this cause confusion in my role?</a:t>
            </a:r>
            <a:br>
              <a:rPr lang="en-US" sz="2200" dirty="0"/>
            </a:br>
            <a:endParaRPr lang="en-US" sz="2200" dirty="0"/>
          </a:p>
          <a:p>
            <a:pPr marL="0" indent="0">
              <a:buNone/>
            </a:pPr>
            <a:endParaRPr lang="en-US" sz="2600" dirty="0"/>
          </a:p>
        </p:txBody>
      </p:sp>
      <p:pic>
        <p:nvPicPr>
          <p:cNvPr id="7" name="Picture 6">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360601" y="2205085"/>
            <a:ext cx="3804047" cy="1890135"/>
          </a:xfrm>
          <a:prstGeom prst="rect">
            <a:avLst/>
          </a:prstGeom>
        </p:spPr>
      </p:pic>
    </p:spTree>
    <p:extLst>
      <p:ext uri="{BB962C8B-B14F-4D97-AF65-F5344CB8AC3E}">
        <p14:creationId xmlns:p14="http://schemas.microsoft.com/office/powerpoint/2010/main" val="3885641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a:solidFill>
                  <a:schemeClr val="tx1"/>
                </a:solidFill>
              </a:rPr>
              <a:t> </a:t>
            </a:r>
            <a:r>
              <a:rPr lang="en-US" b="1">
                <a:solidFill>
                  <a:schemeClr val="tx1"/>
                </a:solidFill>
              </a:rPr>
              <a:t>Still Unsure?</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734685" y="1430504"/>
            <a:ext cx="5194690" cy="5088102"/>
          </a:xfrm>
        </p:spPr>
        <p:txBody>
          <a:bodyPr>
            <a:normAutofit fontScale="85000" lnSpcReduction="20000"/>
          </a:bodyPr>
          <a:lstStyle/>
          <a:p>
            <a:pPr marL="0" indent="0">
              <a:buNone/>
            </a:pPr>
            <a:r>
              <a:rPr lang="en-US" sz="3500" dirty="0"/>
              <a:t>If you are still unsure about your interaction with a peer, try asking:</a:t>
            </a:r>
          </a:p>
          <a:p>
            <a:pPr marL="0" indent="0">
              <a:buNone/>
            </a:pPr>
            <a:br>
              <a:rPr lang="en-US" sz="3500" dirty="0"/>
            </a:br>
            <a:r>
              <a:rPr lang="en-US" sz="3500" b="1" dirty="0"/>
              <a:t>1. How would this appear to others (peers, family, colleagues and/or supervisor)?</a:t>
            </a:r>
            <a:br>
              <a:rPr lang="en-US" sz="3500" b="1" dirty="0"/>
            </a:br>
            <a:r>
              <a:rPr lang="en-US" sz="3500" b="1" dirty="0"/>
              <a:t>2. How does this appear to the peer?</a:t>
            </a:r>
            <a:br>
              <a:rPr lang="en-US" sz="3500" b="1" dirty="0"/>
            </a:br>
            <a:r>
              <a:rPr lang="en-US" sz="3500" b="1" dirty="0"/>
              <a:t>3. Is this decision making me uncomfortable?</a:t>
            </a:r>
            <a:br>
              <a:rPr lang="en-US" sz="2800" b="1" dirty="0"/>
            </a:br>
            <a:endParaRPr lang="en-US" sz="2800" b="1" dirty="0"/>
          </a:p>
          <a:p>
            <a:pPr marL="0" indent="0">
              <a:buNone/>
            </a:pPr>
            <a:endParaRPr lang="en-US" sz="2200" dirty="0"/>
          </a:p>
        </p:txBody>
      </p:sp>
      <p:pic>
        <p:nvPicPr>
          <p:cNvPr id="7" name="Picture 6">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179514" y="1571625"/>
            <a:ext cx="4308340" cy="4314824"/>
          </a:xfrm>
          <a:prstGeom prst="rect">
            <a:avLst/>
          </a:prstGeom>
        </p:spPr>
      </p:pic>
    </p:spTree>
    <p:extLst>
      <p:ext uri="{BB962C8B-B14F-4D97-AF65-F5344CB8AC3E}">
        <p14:creationId xmlns:p14="http://schemas.microsoft.com/office/powerpoint/2010/main" val="10874322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 </a:t>
            </a:r>
            <a:r>
              <a:rPr lang="en-US" b="1" dirty="0">
                <a:solidFill>
                  <a:schemeClr val="tx1"/>
                </a:solidFill>
              </a:rPr>
              <a:t>Trouble Shooting Problem Spots: TIME</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734685" y="1430504"/>
            <a:ext cx="5194690" cy="5088102"/>
          </a:xfrm>
        </p:spPr>
        <p:txBody>
          <a:bodyPr>
            <a:normAutofit/>
          </a:bodyPr>
          <a:lstStyle/>
          <a:p>
            <a:pPr marL="0" indent="0">
              <a:buNone/>
            </a:pPr>
            <a:r>
              <a:rPr lang="en-US" sz="2400" dirty="0"/>
              <a:t>When, where, and how often you meet with a peer can be a troublesome issue. If it feels wrong it probably is, but ask yourself the following questions to help clarify the situation:</a:t>
            </a:r>
            <a:br>
              <a:rPr lang="en-US" sz="2400" dirty="0"/>
            </a:br>
            <a:r>
              <a:rPr lang="en-US" sz="2400" b="1" dirty="0"/>
              <a:t>1. How much time am I spending with a peer?</a:t>
            </a:r>
            <a:br>
              <a:rPr lang="en-US" sz="2400" b="1" dirty="0"/>
            </a:br>
            <a:r>
              <a:rPr lang="en-US" sz="2400" b="1" dirty="0"/>
              <a:t>2. Does it vary from that spent with other peers?</a:t>
            </a:r>
            <a:br>
              <a:rPr lang="en-US" sz="2400" b="1" dirty="0"/>
            </a:br>
            <a:r>
              <a:rPr lang="en-US" sz="2400" b="1" dirty="0"/>
              <a:t>3. Am I spending "off duty" time with the peer?</a:t>
            </a:r>
          </a:p>
        </p:txBody>
      </p:sp>
      <p:pic>
        <p:nvPicPr>
          <p:cNvPr id="7" name="Picture 6">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636520" y="1571625"/>
            <a:ext cx="3394328" cy="4314824"/>
          </a:xfrm>
          <a:prstGeom prst="rect">
            <a:avLst/>
          </a:prstGeom>
        </p:spPr>
      </p:pic>
      <p:sp>
        <p:nvSpPr>
          <p:cNvPr id="4" name="TextBox 3">
            <a:extLst>
              <a:ext uri="{FF2B5EF4-FFF2-40B4-BE49-F238E27FC236}">
                <a16:creationId xmlns:a16="http://schemas.microsoft.com/office/drawing/2014/main" id="{D2EC5434-B838-4BB5-809A-A0BD62538F27}"/>
              </a:ext>
            </a:extLst>
          </p:cNvPr>
          <p:cNvSpPr txBox="1"/>
          <p:nvPr/>
        </p:nvSpPr>
        <p:spPr>
          <a:xfrm>
            <a:off x="636520" y="5886449"/>
            <a:ext cx="3394328" cy="230832"/>
          </a:xfrm>
          <a:prstGeom prst="rect">
            <a:avLst/>
          </a:prstGeom>
          <a:noFill/>
        </p:spPr>
        <p:txBody>
          <a:bodyPr wrap="square" rtlCol="0">
            <a:spAutoFit/>
          </a:bodyPr>
          <a:lstStyle/>
          <a:p>
            <a:r>
              <a:rPr lang="en-US" sz="900">
                <a:hlinkClick r:id="rId3" tooltip="https://commons.wikimedia.org/wiki/File:Additional_time.svg"/>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9137989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3" y="609600"/>
            <a:ext cx="9252041" cy="714317"/>
          </a:xfrm>
        </p:spPr>
        <p:txBody>
          <a:bodyPr anchor="t">
            <a:normAutofit fontScale="90000"/>
          </a:bodyPr>
          <a:lstStyle/>
          <a:p>
            <a:pPr algn="ctr"/>
            <a:r>
              <a:rPr lang="en-US" dirty="0">
                <a:solidFill>
                  <a:schemeClr val="tx1"/>
                </a:solidFill>
              </a:rPr>
              <a:t> </a:t>
            </a:r>
            <a:r>
              <a:rPr lang="en-US" b="1" dirty="0">
                <a:solidFill>
                  <a:schemeClr val="tx1"/>
                </a:solidFill>
              </a:rPr>
              <a:t>Trouble Shooting Problem Spots: LOCATION</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734685" y="1430504"/>
            <a:ext cx="5194690" cy="5088102"/>
          </a:xfrm>
        </p:spPr>
        <p:txBody>
          <a:bodyPr>
            <a:normAutofit/>
          </a:bodyPr>
          <a:lstStyle/>
          <a:p>
            <a:pPr marL="0" indent="0">
              <a:buNone/>
            </a:pPr>
            <a:r>
              <a:rPr lang="en-US" sz="2200" dirty="0"/>
              <a:t>If a peer wants to talk or meet somewhere other than a center approved location you're beginning to slide toward a questionable boundary as well as possible policy violation. Try asking:</a:t>
            </a:r>
            <a:br>
              <a:rPr lang="en-US" sz="2200" dirty="0"/>
            </a:br>
            <a:r>
              <a:rPr lang="en-US" sz="2200" b="1" dirty="0"/>
              <a:t>1. Is the location of the interaction appropriate to the relationship?</a:t>
            </a:r>
            <a:br>
              <a:rPr lang="en-US" sz="2200" b="1" dirty="0"/>
            </a:br>
            <a:r>
              <a:rPr lang="en-US" sz="2200" b="1" dirty="0"/>
              <a:t>2. Would you provide peer services to other peers at this location?</a:t>
            </a:r>
            <a:br>
              <a:rPr lang="en-US" sz="2200" b="1" dirty="0"/>
            </a:br>
            <a:r>
              <a:rPr lang="en-US" sz="2200" b="1" dirty="0"/>
              <a:t>3. Is there is a legitimate need to meet?</a:t>
            </a:r>
            <a:br>
              <a:rPr lang="en-US" sz="2200" b="1" dirty="0"/>
            </a:br>
            <a:r>
              <a:rPr lang="en-US" sz="2200" b="1" dirty="0"/>
              <a:t>4. Have I made the meeting known to others and documented it?</a:t>
            </a:r>
          </a:p>
        </p:txBody>
      </p:sp>
      <p:pic>
        <p:nvPicPr>
          <p:cNvPr id="7" name="Picture 6">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224393" y="2100836"/>
            <a:ext cx="4151263" cy="2841411"/>
          </a:xfrm>
          <a:prstGeom prst="rect">
            <a:avLst/>
          </a:prstGeom>
        </p:spPr>
      </p:pic>
      <p:sp>
        <p:nvSpPr>
          <p:cNvPr id="4" name="TextBox 3">
            <a:extLst>
              <a:ext uri="{FF2B5EF4-FFF2-40B4-BE49-F238E27FC236}">
                <a16:creationId xmlns:a16="http://schemas.microsoft.com/office/drawing/2014/main" id="{D2EC5434-B838-4BB5-809A-A0BD62538F27}"/>
              </a:ext>
            </a:extLst>
          </p:cNvPr>
          <p:cNvSpPr txBox="1"/>
          <p:nvPr/>
        </p:nvSpPr>
        <p:spPr>
          <a:xfrm>
            <a:off x="636520" y="4757163"/>
            <a:ext cx="3394328" cy="230832"/>
          </a:xfrm>
          <a:prstGeom prst="rect">
            <a:avLst/>
          </a:prstGeom>
          <a:noFill/>
        </p:spPr>
        <p:txBody>
          <a:bodyPr wrap="square" rtlCol="0">
            <a:spAutoFit/>
          </a:bodyPr>
          <a:lstStyle/>
          <a:p>
            <a:r>
              <a:rPr lang="en-US" sz="900">
                <a:hlinkClick r:id="rId3" tooltip="https://geobrava.wordpress.com/2014/09/25/hyper-local-mobile-marketing-delivers-targeted-results/"/>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15469415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3" y="609600"/>
            <a:ext cx="9252041" cy="714317"/>
          </a:xfrm>
        </p:spPr>
        <p:txBody>
          <a:bodyPr anchor="t">
            <a:normAutofit/>
          </a:bodyPr>
          <a:lstStyle/>
          <a:p>
            <a:pPr algn="ctr"/>
            <a:r>
              <a:rPr lang="en-US" dirty="0">
                <a:solidFill>
                  <a:schemeClr val="tx1"/>
                </a:solidFill>
              </a:rPr>
              <a:t> </a:t>
            </a:r>
            <a:r>
              <a:rPr lang="en-US" b="1" dirty="0">
                <a:solidFill>
                  <a:schemeClr val="tx1"/>
                </a:solidFill>
              </a:rPr>
              <a:t>Trouble Shooting Problem Spots: GIFTS</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734685" y="1430504"/>
            <a:ext cx="5194690" cy="5088102"/>
          </a:xfrm>
        </p:spPr>
        <p:txBody>
          <a:bodyPr>
            <a:normAutofit lnSpcReduction="10000"/>
          </a:bodyPr>
          <a:lstStyle/>
          <a:p>
            <a:pPr marL="0" indent="0">
              <a:buNone/>
            </a:pPr>
            <a:r>
              <a:rPr lang="en-US" sz="2400" dirty="0"/>
              <a:t>Accepting or giving a gift can get tricky. If you are unsure ask:</a:t>
            </a:r>
            <a:br>
              <a:rPr lang="en-US" sz="2400" dirty="0"/>
            </a:br>
            <a:r>
              <a:rPr lang="en-US" sz="2400" b="1" dirty="0"/>
              <a:t>1. Does the gift giving create a sense of obligation on the part of you or the recipient?</a:t>
            </a:r>
            <a:br>
              <a:rPr lang="en-US" sz="2400" b="1" dirty="0"/>
            </a:br>
            <a:r>
              <a:rPr lang="en-US" sz="2400" b="1" dirty="0"/>
              <a:t>2. Do you do this routinely as part of your job, regardless of the age or gender of the peer?</a:t>
            </a:r>
            <a:br>
              <a:rPr lang="en-US" sz="2400" b="1" dirty="0"/>
            </a:br>
            <a:r>
              <a:rPr lang="en-US" sz="2400" b="1" dirty="0"/>
              <a:t>3. Is the gift of a personal nature that would only be to or from a specific person?</a:t>
            </a:r>
            <a:br>
              <a:rPr lang="en-US" sz="2400" b="1" dirty="0"/>
            </a:br>
            <a:r>
              <a:rPr lang="en-US" sz="2400" b="1" dirty="0"/>
              <a:t>4. Is there a department or center policy regarding gifts?</a:t>
            </a:r>
            <a:br>
              <a:rPr lang="en-US" b="1" dirty="0"/>
            </a:br>
            <a:endParaRPr lang="en-US" b="1" dirty="0"/>
          </a:p>
          <a:p>
            <a:pPr marL="0" indent="0">
              <a:buNone/>
            </a:pPr>
            <a:endParaRPr lang="en-US" sz="2200" b="1" dirty="0"/>
          </a:p>
        </p:txBody>
      </p:sp>
      <p:pic>
        <p:nvPicPr>
          <p:cNvPr id="7" name="Picture 6">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224393" y="1744653"/>
            <a:ext cx="4151263" cy="2953959"/>
          </a:xfrm>
          <a:prstGeom prst="rect">
            <a:avLst/>
          </a:prstGeom>
        </p:spPr>
      </p:pic>
      <p:sp>
        <p:nvSpPr>
          <p:cNvPr id="4" name="TextBox 3">
            <a:extLst>
              <a:ext uri="{FF2B5EF4-FFF2-40B4-BE49-F238E27FC236}">
                <a16:creationId xmlns:a16="http://schemas.microsoft.com/office/drawing/2014/main" id="{D2EC5434-B838-4BB5-809A-A0BD62538F27}"/>
              </a:ext>
            </a:extLst>
          </p:cNvPr>
          <p:cNvSpPr txBox="1"/>
          <p:nvPr/>
        </p:nvSpPr>
        <p:spPr>
          <a:xfrm>
            <a:off x="224393" y="4698612"/>
            <a:ext cx="4151263" cy="230832"/>
          </a:xfrm>
          <a:prstGeom prst="rect">
            <a:avLst/>
          </a:prstGeom>
          <a:noFill/>
        </p:spPr>
        <p:txBody>
          <a:bodyPr wrap="square" rtlCol="0">
            <a:spAutoFit/>
          </a:bodyPr>
          <a:lstStyle/>
          <a:p>
            <a:r>
              <a:rPr lang="en-US" sz="900">
                <a:hlinkClick r:id="rId3" tooltip="http://www.pngall.com/gift-png"/>
              </a:rPr>
              <a:t>This Photo</a:t>
            </a:r>
            <a:r>
              <a:rPr lang="en-US" sz="900"/>
              <a:t> by Unknown Author is licensed under </a:t>
            </a:r>
            <a:r>
              <a:rPr lang="en-US" sz="900">
                <a:hlinkClick r:id="rId4" tooltip="https://creativecommons.org/licenses/by-nc/3.0/"/>
              </a:rPr>
              <a:t>CC BY-NC</a:t>
            </a:r>
            <a:endParaRPr lang="en-US" sz="900"/>
          </a:p>
        </p:txBody>
      </p:sp>
    </p:spTree>
    <p:extLst>
      <p:ext uri="{BB962C8B-B14F-4D97-AF65-F5344CB8AC3E}">
        <p14:creationId xmlns:p14="http://schemas.microsoft.com/office/powerpoint/2010/main" val="42307903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3" y="609600"/>
            <a:ext cx="9252041" cy="714317"/>
          </a:xfrm>
        </p:spPr>
        <p:txBody>
          <a:bodyPr anchor="t">
            <a:normAutofit/>
          </a:bodyPr>
          <a:lstStyle/>
          <a:p>
            <a:pPr algn="ctr"/>
            <a:r>
              <a:rPr lang="en-US" dirty="0">
                <a:solidFill>
                  <a:schemeClr val="tx1"/>
                </a:solidFill>
              </a:rPr>
              <a:t> </a:t>
            </a:r>
            <a:r>
              <a:rPr lang="en-US" b="1" dirty="0">
                <a:solidFill>
                  <a:schemeClr val="tx1"/>
                </a:solidFill>
              </a:rPr>
              <a:t>Asking for HELP</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734685" y="1430504"/>
            <a:ext cx="5194690" cy="5088102"/>
          </a:xfrm>
        </p:spPr>
        <p:txBody>
          <a:bodyPr>
            <a:normAutofit/>
          </a:bodyPr>
          <a:lstStyle/>
          <a:p>
            <a:pPr marL="0" indent="0">
              <a:buNone/>
            </a:pPr>
            <a:r>
              <a:rPr lang="en-US" sz="2800" dirty="0"/>
              <a:t>At all times, if you are unsure about a situation or confused about whether an interaction could be interpreted as a boundary violation you always should:</a:t>
            </a:r>
            <a:br>
              <a:rPr lang="en-US" sz="2800" dirty="0"/>
            </a:br>
            <a:r>
              <a:rPr lang="en-US" sz="2800" b="1" dirty="0"/>
              <a:t>1. Consult your supervisor</a:t>
            </a:r>
            <a:br>
              <a:rPr lang="en-US" sz="2800" b="1" dirty="0"/>
            </a:br>
            <a:r>
              <a:rPr lang="en-US" sz="2800" b="1" dirty="0"/>
              <a:t>2. Refer to the Certified Peer Specialist Code of Ethics</a:t>
            </a:r>
            <a:br>
              <a:rPr lang="en-US" sz="2800" b="1" dirty="0"/>
            </a:br>
            <a:r>
              <a:rPr lang="en-US" sz="2800" b="1" dirty="0"/>
              <a:t>3. Consult other clinical colleagues</a:t>
            </a:r>
          </a:p>
          <a:p>
            <a:pPr marL="0" indent="0">
              <a:buNone/>
            </a:pPr>
            <a:endParaRPr lang="en-US" b="1" dirty="0"/>
          </a:p>
          <a:p>
            <a:pPr marL="0" indent="0">
              <a:buNone/>
            </a:pPr>
            <a:endParaRPr lang="en-US" sz="2200" b="1" dirty="0"/>
          </a:p>
        </p:txBody>
      </p:sp>
      <p:pic>
        <p:nvPicPr>
          <p:cNvPr id="7" name="Picture 6">
            <a:extLst>
              <a:ext uri="{FF2B5EF4-FFF2-40B4-BE49-F238E27FC236}">
                <a16:creationId xmlns:a16="http://schemas.microsoft.com/office/drawing/2014/main" id="{A6B49895-DC18-4686-A433-E00156E71930}"/>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823045" y="1744653"/>
            <a:ext cx="3356268" cy="3292962"/>
          </a:xfrm>
          <a:prstGeom prst="rect">
            <a:avLst/>
          </a:prstGeom>
        </p:spPr>
      </p:pic>
    </p:spTree>
    <p:extLst>
      <p:ext uri="{BB962C8B-B14F-4D97-AF65-F5344CB8AC3E}">
        <p14:creationId xmlns:p14="http://schemas.microsoft.com/office/powerpoint/2010/main" val="1357268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4171950" y="609600"/>
            <a:ext cx="5102052" cy="714317"/>
          </a:xfrm>
        </p:spPr>
        <p:txBody>
          <a:bodyPr anchor="t">
            <a:normAutofit/>
          </a:bodyPr>
          <a:lstStyle/>
          <a:p>
            <a:pPr algn="ctr"/>
            <a:r>
              <a:rPr lang="en-US" dirty="0">
                <a:solidFill>
                  <a:schemeClr val="tx1"/>
                </a:solidFill>
              </a:rPr>
              <a:t>Boundaries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30503"/>
            <a:ext cx="5207839" cy="5272639"/>
          </a:xfrm>
        </p:spPr>
        <p:txBody>
          <a:bodyPr>
            <a:normAutofit/>
          </a:bodyPr>
          <a:lstStyle/>
          <a:p>
            <a:pPr marL="0" indent="0">
              <a:buNone/>
            </a:pPr>
            <a:r>
              <a:rPr lang="en-US" sz="2600" dirty="0"/>
              <a:t>Boundaries are more ambiguous. They are:</a:t>
            </a:r>
            <a:br>
              <a:rPr lang="en-US" sz="2600" dirty="0"/>
            </a:br>
            <a:r>
              <a:rPr lang="en-US" sz="2600" dirty="0">
                <a:sym typeface="Symbol" panose="05050102010706020507" pitchFamily="18" charset="2"/>
              </a:rPr>
              <a:t></a:t>
            </a:r>
            <a:r>
              <a:rPr lang="en-US" sz="2600" dirty="0"/>
              <a:t> The unseen lines that you won’t cross</a:t>
            </a:r>
            <a:br>
              <a:rPr lang="en-US" sz="2600" dirty="0"/>
            </a:br>
            <a:r>
              <a:rPr lang="en-US" sz="2600" dirty="0">
                <a:sym typeface="Symbol" panose="05050102010706020507" pitchFamily="18" charset="2"/>
              </a:rPr>
              <a:t></a:t>
            </a:r>
            <a:r>
              <a:rPr lang="en-US" sz="2600" dirty="0"/>
              <a:t> Undefined physical and emotional distances</a:t>
            </a:r>
            <a:br>
              <a:rPr lang="en-US" sz="2600" dirty="0"/>
            </a:br>
            <a:r>
              <a:rPr lang="en-US" sz="2600" dirty="0">
                <a:sym typeface="Symbol" panose="05050102010706020507" pitchFamily="18" charset="2"/>
              </a:rPr>
              <a:t></a:t>
            </a:r>
            <a:r>
              <a:rPr lang="en-US" sz="2600" dirty="0"/>
              <a:t> Parameters that make you unique</a:t>
            </a:r>
            <a:br>
              <a:rPr lang="en-US" sz="2600" dirty="0"/>
            </a:br>
            <a:r>
              <a:rPr lang="en-US" sz="2600" dirty="0">
                <a:sym typeface="Symbol" panose="05050102010706020507" pitchFamily="18" charset="2"/>
              </a:rPr>
              <a:t></a:t>
            </a:r>
            <a:r>
              <a:rPr lang="en-US" sz="2600" dirty="0"/>
              <a:t> Self-imposed and self-defined</a:t>
            </a:r>
            <a:br>
              <a:rPr lang="en-US" sz="2600" dirty="0"/>
            </a:br>
            <a:endParaRPr lang="en-US" sz="2600" dirty="0"/>
          </a:p>
          <a:p>
            <a:pPr marL="0" indent="0" algn="ctr">
              <a:buNone/>
            </a:pPr>
            <a:r>
              <a:rPr lang="en-US" sz="2600" b="1" i="1" dirty="0"/>
              <a:t>Boundaries require the use of good judgment.</a:t>
            </a:r>
            <a:endParaRPr lang="en-US" sz="2600" b="1"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331638" y="1257300"/>
            <a:ext cx="3557612" cy="3060644"/>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331638" y="4317944"/>
            <a:ext cx="3017173" cy="230832"/>
          </a:xfrm>
          <a:prstGeom prst="rect">
            <a:avLst/>
          </a:prstGeom>
          <a:solidFill>
            <a:srgbClr val="000000"/>
          </a:solidFill>
        </p:spPr>
        <p:txBody>
          <a:bodyPr wrap="none" rtlCol="0">
            <a:spAutoFit/>
          </a:bodyPr>
          <a:lstStyle/>
          <a:p>
            <a:r>
              <a:rPr lang="en-US" sz="900">
                <a:hlinkClick r:id="rId3" tooltip="http://relationshipsreality.com/doing-the-wrong-things-for-love/"/>
              </a:rPr>
              <a:t>This Photo</a:t>
            </a:r>
            <a:r>
              <a:rPr lang="en-US" sz="900"/>
              <a:t> by Unknown Author is licensed under </a:t>
            </a:r>
            <a:r>
              <a:rPr lang="en-US" sz="900">
                <a:hlinkClick r:id="rId4" tooltip="https://creativecommons.org/licenses/by/3.0/"/>
              </a:rPr>
              <a:t>CC BY</a:t>
            </a:r>
            <a:endParaRPr lang="en-US" sz="900"/>
          </a:p>
        </p:txBody>
      </p:sp>
    </p:spTree>
    <p:extLst>
      <p:ext uri="{BB962C8B-B14F-4D97-AF65-F5344CB8AC3E}">
        <p14:creationId xmlns:p14="http://schemas.microsoft.com/office/powerpoint/2010/main" val="3847602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Why ALL the Concern?</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30503"/>
            <a:ext cx="5207839" cy="5272639"/>
          </a:xfrm>
        </p:spPr>
        <p:txBody>
          <a:bodyPr>
            <a:normAutofit fontScale="92500" lnSpcReduction="20000"/>
          </a:bodyPr>
          <a:lstStyle/>
          <a:p>
            <a:r>
              <a:rPr lang="en-US" sz="2400" dirty="0"/>
              <a:t>All the helping professions (medicine, nursing, psychology etc.) have established codes of conduct.</a:t>
            </a:r>
          </a:p>
          <a:p>
            <a:r>
              <a:rPr lang="en-US" sz="2400" dirty="0"/>
              <a:t>This is because there exists an accepted inherent belief that not addressing these issues unacceptably increases the chances of harm and/or exploitation for a person (peer) seeking services.</a:t>
            </a:r>
          </a:p>
          <a:p>
            <a:r>
              <a:rPr lang="en-US" sz="2400" dirty="0"/>
              <a:t>When acting within one’s role as a professional, a peer must be able to recognize, maintain and balance</a:t>
            </a:r>
            <a:br>
              <a:rPr lang="en-US" sz="2400" dirty="0"/>
            </a:br>
            <a:r>
              <a:rPr lang="en-US" sz="2400" dirty="0"/>
              <a:t>boundaries that establish appropriate limits to relationships.</a:t>
            </a:r>
            <a:br>
              <a:rPr lang="en-US" dirty="0"/>
            </a:br>
            <a:endParaRPr lang="en-US" dirty="0"/>
          </a:p>
          <a:p>
            <a:pPr marL="0" indent="0">
              <a:buNone/>
            </a:pPr>
            <a:br>
              <a:rPr lang="en-US" dirty="0"/>
            </a:br>
            <a:r>
              <a:rPr lang="en-US" dirty="0"/>
              <a:t>                                                                                                                                                                                          </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264320" y="2350937"/>
            <a:ext cx="3557612" cy="2156128"/>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264320" y="4507065"/>
            <a:ext cx="3017173" cy="230832"/>
          </a:xfrm>
          <a:prstGeom prst="rect">
            <a:avLst/>
          </a:prstGeom>
          <a:solidFill>
            <a:srgbClr val="000000"/>
          </a:solidFill>
        </p:spPr>
        <p:txBody>
          <a:bodyPr wrap="none" rtlCol="0">
            <a:spAutoFit/>
          </a:bodyPr>
          <a:lstStyle/>
          <a:p>
            <a:r>
              <a:rPr lang="en-US" sz="900">
                <a:hlinkClick r:id="rId3" tooltip="http://relationshipsreality.com/emotional-logic-dating-and-relationships/"/>
              </a:rPr>
              <a:t>This Photo</a:t>
            </a:r>
            <a:r>
              <a:rPr lang="en-US" sz="900"/>
              <a:t> by Unknown Author is licensed under </a:t>
            </a:r>
            <a:r>
              <a:rPr lang="en-US" sz="900">
                <a:hlinkClick r:id="rId4" tooltip="https://creativecommons.org/licenses/by/3.0/"/>
              </a:rPr>
              <a:t>CC BY</a:t>
            </a:r>
            <a:endParaRPr lang="en-US" sz="900"/>
          </a:p>
        </p:txBody>
      </p:sp>
    </p:spTree>
    <p:extLst>
      <p:ext uri="{BB962C8B-B14F-4D97-AF65-F5344CB8AC3E}">
        <p14:creationId xmlns:p14="http://schemas.microsoft.com/office/powerpoint/2010/main" val="3564413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23" name="Rectangle 22">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9"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Isosceles Triangle 32">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Isosceles Triangle 36">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Freeform: Shape 38">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181723" y="609600"/>
            <a:ext cx="4512989" cy="1169194"/>
          </a:xfrm>
        </p:spPr>
        <p:txBody>
          <a:bodyPr anchor="ctr">
            <a:normAutofit fontScale="90000"/>
          </a:bodyPr>
          <a:lstStyle/>
          <a:p>
            <a:r>
              <a:rPr lang="en-US" dirty="0">
                <a:solidFill>
                  <a:schemeClr val="tx1"/>
                </a:solidFill>
              </a:rPr>
              <a:t>Why ALL the Concern?</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tretch/>
        </p:blipFill>
        <p:spPr>
          <a:xfrm>
            <a:off x="757251" y="1885038"/>
            <a:ext cx="3856774" cy="3176822"/>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7181725" y="1678781"/>
            <a:ext cx="4512988" cy="4476486"/>
          </a:xfrm>
        </p:spPr>
        <p:txBody>
          <a:bodyPr anchor="t">
            <a:normAutofit fontScale="92500"/>
          </a:bodyPr>
          <a:lstStyle/>
          <a:p>
            <a:pPr marL="0" indent="0">
              <a:buNone/>
            </a:pPr>
            <a:r>
              <a:rPr lang="en-US" sz="2800" b="1" dirty="0">
                <a:solidFill>
                  <a:schemeClr val="tx1"/>
                </a:solidFill>
              </a:rPr>
              <a:t>*If we lose our ability to be objective, we tend to become too involved in a person or situation.</a:t>
            </a:r>
          </a:p>
          <a:p>
            <a:pPr marL="0" indent="0">
              <a:buNone/>
            </a:pPr>
            <a:r>
              <a:rPr lang="en-US" sz="2800" b="1" dirty="0">
                <a:solidFill>
                  <a:schemeClr val="tx1"/>
                </a:solidFill>
              </a:rPr>
              <a:t>*Maintaining personal boundaries is indicative of a well-trained, experienced peer specialist.</a:t>
            </a:r>
            <a:br>
              <a:rPr lang="en-US" sz="2800" b="1" dirty="0">
                <a:solidFill>
                  <a:schemeClr val="tx1"/>
                </a:solidFill>
              </a:rPr>
            </a:br>
            <a:endParaRPr lang="en-US" sz="2800" b="1" dirty="0">
              <a:solidFill>
                <a:schemeClr val="tx1"/>
              </a:solidFill>
            </a:endParaRPr>
          </a:p>
          <a:p>
            <a:pPr marL="0" indent="0">
              <a:buNone/>
            </a:pPr>
            <a:r>
              <a:rPr lang="en-US" sz="2800" dirty="0">
                <a:solidFill>
                  <a:schemeClr val="tx1"/>
                </a:solidFill>
              </a:rPr>
              <a:t>                                                                       </a:t>
            </a:r>
            <a:r>
              <a:rPr lang="en-US" dirty="0">
                <a:solidFill>
                  <a:srgbClr val="FFFFFF"/>
                </a:solidFill>
              </a:rPr>
              <a:t>                                                                                                               </a:t>
            </a:r>
          </a:p>
        </p:txBody>
      </p:sp>
      <p:sp>
        <p:nvSpPr>
          <p:cNvPr id="4" name="TextBox 3">
            <a:extLst>
              <a:ext uri="{FF2B5EF4-FFF2-40B4-BE49-F238E27FC236}">
                <a16:creationId xmlns:a16="http://schemas.microsoft.com/office/drawing/2014/main" id="{81DAD563-27B2-4D7F-AAAF-96198C0B5672}"/>
              </a:ext>
            </a:extLst>
          </p:cNvPr>
          <p:cNvSpPr txBox="1"/>
          <p:nvPr/>
        </p:nvSpPr>
        <p:spPr>
          <a:xfrm>
            <a:off x="2087371" y="4861805"/>
            <a:ext cx="2526654"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filsalustri.wordpress.com/2014/09/05/defining-system-boundaries/">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2909913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What Are Professional Boundaries?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30503"/>
            <a:ext cx="5207839" cy="5272639"/>
          </a:xfrm>
        </p:spPr>
        <p:txBody>
          <a:bodyPr>
            <a:normAutofit lnSpcReduction="10000"/>
          </a:bodyPr>
          <a:lstStyle/>
          <a:p>
            <a:pPr marL="0" indent="0">
              <a:buNone/>
            </a:pPr>
            <a:r>
              <a:rPr lang="en-US" sz="2800" dirty="0"/>
              <a:t>Professional boundaries define effective and appropriate interaction between professionals and the public they serve.</a:t>
            </a:r>
            <a:br>
              <a:rPr lang="en-US" sz="2800" dirty="0"/>
            </a:br>
            <a:r>
              <a:rPr lang="en-US" sz="2800" dirty="0">
                <a:sym typeface="Symbol" panose="05050102010706020507" pitchFamily="18" charset="2"/>
              </a:rPr>
              <a:t></a:t>
            </a:r>
            <a:r>
              <a:rPr lang="en-US" sz="2800" dirty="0"/>
              <a:t> </a:t>
            </a:r>
            <a:r>
              <a:rPr lang="en-US" sz="2800" b="1" dirty="0"/>
              <a:t>They are the space between the professional's power and the peer's vulnerability.</a:t>
            </a:r>
            <a:br>
              <a:rPr lang="en-US" sz="2800" b="1" dirty="0"/>
            </a:br>
            <a:r>
              <a:rPr lang="en-US" sz="2800" b="1" dirty="0">
                <a:sym typeface="Symbol" panose="05050102010706020507" pitchFamily="18" charset="2"/>
              </a:rPr>
              <a:t></a:t>
            </a:r>
            <a:r>
              <a:rPr lang="en-US" sz="2800" b="1" dirty="0"/>
              <a:t> They exist to protect both the professional and the peer</a:t>
            </a:r>
            <a:r>
              <a:rPr lang="en-US" sz="2800" dirty="0"/>
              <a:t>.</a:t>
            </a:r>
            <a:br>
              <a:rPr lang="en-US" dirty="0"/>
            </a:b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264320" y="1485900"/>
            <a:ext cx="3557612" cy="3679031"/>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8986839" y="6472310"/>
            <a:ext cx="3017173" cy="230832"/>
          </a:xfrm>
          <a:prstGeom prst="rect">
            <a:avLst/>
          </a:prstGeom>
          <a:solidFill>
            <a:srgbClr val="000000"/>
          </a:solidFill>
        </p:spPr>
        <p:txBody>
          <a:bodyPr wrap="none" rtlCol="0">
            <a:spAutoFit/>
          </a:bodyPr>
          <a:lstStyle/>
          <a:p>
            <a:r>
              <a:rPr lang="en-US" sz="900" dirty="0">
                <a:hlinkClick r:id="rId3" tooltip="https://www.sagaciousnewsnetwork.com/setting-boundaries-for-healthy-relationships/"/>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2458689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What Are Professional Boundaries?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30503"/>
            <a:ext cx="5207839" cy="5272639"/>
          </a:xfrm>
        </p:spPr>
        <p:txBody>
          <a:bodyPr>
            <a:normAutofit fontScale="92500" lnSpcReduction="20000"/>
          </a:bodyPr>
          <a:lstStyle/>
          <a:p>
            <a:r>
              <a:rPr lang="en-US" sz="2600" dirty="0"/>
              <a:t>When we talk about interpersonal or workplace boundaries, it can sometimes be a difficult concept to grasp because it isn’t something that we can see.</a:t>
            </a:r>
          </a:p>
          <a:p>
            <a:r>
              <a:rPr lang="en-US" sz="2600" dirty="0"/>
              <a:t>Just because we can’t see a boundary doesn't mean that it isn’t there or that it isn’t important.</a:t>
            </a:r>
          </a:p>
          <a:p>
            <a:r>
              <a:rPr lang="en-US" sz="2600" dirty="0"/>
              <a:t>The definition of a boundary is the ability to know where you end and where another person begins.</a:t>
            </a:r>
          </a:p>
          <a:p>
            <a:pPr marL="0" indent="0">
              <a:buNone/>
            </a:pPr>
            <a:br>
              <a:rPr lang="en-US" dirty="0"/>
            </a:b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264320" y="1991311"/>
            <a:ext cx="3557612" cy="2668209"/>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264320" y="4659520"/>
            <a:ext cx="3203121" cy="230832"/>
          </a:xfrm>
          <a:prstGeom prst="rect">
            <a:avLst/>
          </a:prstGeom>
          <a:solidFill>
            <a:srgbClr val="000000"/>
          </a:solidFill>
        </p:spPr>
        <p:txBody>
          <a:bodyPr wrap="none" rtlCol="0">
            <a:spAutoFit/>
          </a:bodyPr>
          <a:lstStyle/>
          <a:p>
            <a:r>
              <a:rPr lang="en-US" sz="900">
                <a:hlinkClick r:id="rId3" tooltip="http://www.physicaltherapistalliance.com/physical-therapy-boundaries/"/>
              </a:rPr>
              <a:t>This Photo</a:t>
            </a:r>
            <a:r>
              <a:rPr lang="en-US" sz="900"/>
              <a:t> by Unknown Author is licensed under </a:t>
            </a:r>
            <a:r>
              <a:rPr lang="en-US" sz="900">
                <a:hlinkClick r:id="rId4" tooltip="https://creativecommons.org/licenses/by-nd/3.0/"/>
              </a:rPr>
              <a:t>CC BY-ND</a:t>
            </a:r>
            <a:endParaRPr lang="en-US" sz="900"/>
          </a:p>
        </p:txBody>
      </p:sp>
    </p:spTree>
    <p:extLst>
      <p:ext uri="{BB962C8B-B14F-4D97-AF65-F5344CB8AC3E}">
        <p14:creationId xmlns:p14="http://schemas.microsoft.com/office/powerpoint/2010/main" val="516503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14317"/>
          </a:xfrm>
        </p:spPr>
        <p:txBody>
          <a:bodyPr anchor="t">
            <a:normAutofit/>
          </a:bodyPr>
          <a:lstStyle/>
          <a:p>
            <a:pPr algn="ctr"/>
            <a:r>
              <a:rPr lang="en-US" dirty="0">
                <a:solidFill>
                  <a:schemeClr val="tx1"/>
                </a:solidFill>
              </a:rPr>
              <a:t>3 Types of Relationship Boundaries </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5422106" y="1430503"/>
            <a:ext cx="4993482" cy="5272639"/>
          </a:xfrm>
        </p:spPr>
        <p:txBody>
          <a:bodyPr>
            <a:normAutofit/>
          </a:bodyPr>
          <a:lstStyle/>
          <a:p>
            <a:pPr marL="0" indent="0" algn="ctr">
              <a:buNone/>
            </a:pPr>
            <a:r>
              <a:rPr lang="en-US" sz="2800" b="1" u="sng" dirty="0"/>
              <a:t>FRIENDSHIP BOUNDARIES</a:t>
            </a:r>
          </a:p>
          <a:p>
            <a:pPr marL="0" indent="0" algn="ctr">
              <a:buNone/>
            </a:pPr>
            <a:endParaRPr lang="en-US" sz="3600" b="1" u="sng" dirty="0"/>
          </a:p>
          <a:p>
            <a:pPr marL="0" indent="0" algn="ctr">
              <a:buNone/>
            </a:pPr>
            <a:r>
              <a:rPr lang="en-US" sz="3600" i="1" dirty="0"/>
              <a:t>No One has Power or Authority Over the Other</a:t>
            </a:r>
            <a:br>
              <a:rPr lang="en-US" sz="3600" i="1" dirty="0"/>
            </a:br>
            <a:endParaRPr lang="en-US" sz="3600" dirty="0"/>
          </a:p>
          <a:p>
            <a:pPr marL="0" indent="0" algn="ctr">
              <a:buNone/>
            </a:pPr>
            <a:br>
              <a:rPr lang="en-US" dirty="0"/>
            </a:br>
            <a:br>
              <a:rPr lang="en-US" dirty="0"/>
            </a:b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321966" y="1991311"/>
            <a:ext cx="5100140" cy="3637964"/>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8587285" y="6324014"/>
            <a:ext cx="3442319" cy="230832"/>
          </a:xfrm>
          <a:prstGeom prst="rect">
            <a:avLst/>
          </a:prstGeom>
          <a:solidFill>
            <a:srgbClr val="000000"/>
          </a:solidFill>
        </p:spPr>
        <p:txBody>
          <a:bodyPr wrap="none" rtlCol="0">
            <a:spAutoFit/>
          </a:bodyPr>
          <a:lstStyle/>
          <a:p>
            <a:r>
              <a:rPr lang="en-US" sz="900" dirty="0">
                <a:hlinkClick r:id="rId3" tooltip="http://2englishornot2english.blogspot.com/2013/01/eso4-reading-comprehension-friendship.html"/>
              </a:rPr>
              <a:t>This Photo</a:t>
            </a:r>
            <a:r>
              <a:rPr lang="en-US" sz="900" dirty="0"/>
              <a:t> by Unknown Author is licensed under </a:t>
            </a:r>
            <a:r>
              <a:rPr lang="en-US" sz="900" dirty="0">
                <a:hlinkClick r:id="rId4" tooltip="https://creativecommons.org/licenses/by-nc-sa/3.0/"/>
              </a:rPr>
              <a:t>CC BY-SA-NC</a:t>
            </a:r>
            <a:endParaRPr lang="en-US" sz="900" dirty="0"/>
          </a:p>
        </p:txBody>
      </p:sp>
    </p:spTree>
    <p:extLst>
      <p:ext uri="{BB962C8B-B14F-4D97-AF65-F5344CB8AC3E}">
        <p14:creationId xmlns:p14="http://schemas.microsoft.com/office/powerpoint/2010/main" val="1280349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group of people sitting at a table&#10;&#10;Description automatically generated">
            <a:extLst>
              <a:ext uri="{FF2B5EF4-FFF2-40B4-BE49-F238E27FC236}">
                <a16:creationId xmlns:a16="http://schemas.microsoft.com/office/drawing/2014/main" id="{45F2F879-6359-42C0-BC48-77BDC39D45A4}"/>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t="256" r="1" b="13391"/>
          <a:stretch/>
        </p:blipFill>
        <p:spPr>
          <a:xfrm>
            <a:off x="452814" y="-1"/>
            <a:ext cx="4431171" cy="2621148"/>
          </a:xfrm>
          <a:custGeom>
            <a:avLst/>
            <a:gdLst/>
            <a:ahLst/>
            <a:cxnLst/>
            <a:rect l="l" t="t" r="r" b="b"/>
            <a:pathLst>
              <a:path w="4431171" h="2621148">
                <a:moveTo>
                  <a:pt x="389783" y="0"/>
                </a:moveTo>
                <a:lnTo>
                  <a:pt x="4431171" y="0"/>
                </a:lnTo>
                <a:lnTo>
                  <a:pt x="4431171" y="1"/>
                </a:lnTo>
                <a:lnTo>
                  <a:pt x="3573751" y="1"/>
                </a:lnTo>
                <a:lnTo>
                  <a:pt x="3182231" y="2621148"/>
                </a:lnTo>
                <a:lnTo>
                  <a:pt x="0" y="2621148"/>
                </a:lnTo>
                <a:close/>
              </a:path>
            </a:pathLst>
          </a:custGeom>
        </p:spPr>
      </p:pic>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4159225" y="609600"/>
            <a:ext cx="6284938" cy="1169194"/>
          </a:xfrm>
        </p:spPr>
        <p:txBody>
          <a:bodyPr>
            <a:normAutofit fontScale="90000"/>
          </a:bodyPr>
          <a:lstStyle/>
          <a:p>
            <a:pPr algn="ctr"/>
            <a:r>
              <a:rPr lang="en-US" dirty="0">
                <a:solidFill>
                  <a:schemeClr val="tx1"/>
                </a:solidFill>
              </a:rPr>
              <a:t>3 Types of Relationship</a:t>
            </a:r>
            <a:br>
              <a:rPr lang="en-US" dirty="0">
                <a:solidFill>
                  <a:schemeClr val="tx1"/>
                </a:solidFill>
              </a:rPr>
            </a:br>
            <a:r>
              <a:rPr lang="en-US" dirty="0">
                <a:solidFill>
                  <a:schemeClr val="tx1"/>
                </a:solidFill>
              </a:rPr>
              <a:t>Boundaries </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rotWithShape="1">
          <a:blip r:embed="rId4">
            <a:extLst>
              <a:ext uri="{837473B0-CC2E-450A-ABE3-18F120FF3D39}">
                <a1611:picAttrSrcUrl xmlns:a1611="http://schemas.microsoft.com/office/drawing/2016/11/main" r:id="rId5"/>
              </a:ext>
            </a:extLst>
          </a:blip>
          <a:srcRect l="26408" r="16322" b="-2"/>
          <a:stretch/>
        </p:blipFill>
        <p:spPr>
          <a:xfrm>
            <a:off x="1" y="2621147"/>
            <a:ext cx="3635044" cy="4236853"/>
          </a:xfrm>
          <a:custGeom>
            <a:avLst/>
            <a:gdLst/>
            <a:ahLst/>
            <a:cxnLst/>
            <a:rect l="l" t="t" r="r" b="b"/>
            <a:pathLst>
              <a:path w="3635044" h="4236853">
                <a:moveTo>
                  <a:pt x="452813" y="0"/>
                </a:moveTo>
                <a:lnTo>
                  <a:pt x="3635044" y="0"/>
                </a:lnTo>
                <a:lnTo>
                  <a:pt x="3002185" y="4236853"/>
                </a:lnTo>
                <a:lnTo>
                  <a:pt x="0" y="4236853"/>
                </a:lnTo>
                <a:lnTo>
                  <a:pt x="0" y="3045007"/>
                </a:lnTo>
                <a:close/>
              </a:path>
            </a:pathLst>
          </a:custGeom>
        </p:spPr>
      </p:pic>
      <p:sp>
        <p:nvSpPr>
          <p:cNvPr id="13" name="Isosceles Triangle 30">
            <a:extLst>
              <a:ext uri="{FF2B5EF4-FFF2-40B4-BE49-F238E27FC236}">
                <a16:creationId xmlns:a16="http://schemas.microsoft.com/office/drawing/2014/main" id="{990521D1-5B76-4521-A740-A335F5B84E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5" name="Straight Connector 14">
            <a:extLst>
              <a:ext uri="{FF2B5EF4-FFF2-40B4-BE49-F238E27FC236}">
                <a16:creationId xmlns:a16="http://schemas.microsoft.com/office/drawing/2014/main" id="{F23FE84D-03CE-4670-A16A-7886B1B9E46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54292" y="2621146"/>
            <a:ext cx="325647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159225" y="1778795"/>
            <a:ext cx="5114776" cy="4262568"/>
          </a:xfrm>
        </p:spPr>
        <p:txBody>
          <a:bodyPr>
            <a:normAutofit/>
          </a:bodyPr>
          <a:lstStyle/>
          <a:p>
            <a:pPr marL="0" indent="0" algn="ctr">
              <a:buNone/>
            </a:pPr>
            <a:r>
              <a:rPr lang="en-US" sz="2800" b="1" u="sng" dirty="0"/>
              <a:t>COLLEGUE BOUNDARIES</a:t>
            </a:r>
          </a:p>
          <a:p>
            <a:pPr marL="0" indent="0">
              <a:buNone/>
            </a:pPr>
            <a:endParaRPr lang="en-US" dirty="0"/>
          </a:p>
          <a:p>
            <a:pPr marL="0" indent="0">
              <a:buNone/>
            </a:pPr>
            <a:endParaRPr lang="en-US" dirty="0"/>
          </a:p>
          <a:p>
            <a:pPr marL="0" indent="0" algn="ctr">
              <a:buNone/>
            </a:pPr>
            <a:br>
              <a:rPr lang="en-US" dirty="0"/>
            </a:br>
            <a:r>
              <a:rPr lang="en-US" sz="3600" i="1" dirty="0"/>
              <a:t>Power and Authority Are Not Always Equal</a:t>
            </a:r>
            <a:endParaRPr lang="en-US" sz="3600" dirty="0"/>
          </a:p>
          <a:p>
            <a:pPr marL="0" indent="0">
              <a:buNone/>
            </a:pPr>
            <a:br>
              <a:rPr lang="en-US" dirty="0"/>
            </a:br>
            <a:endParaRPr lang="en-US" dirty="0"/>
          </a:p>
        </p:txBody>
      </p:sp>
      <p:sp>
        <p:nvSpPr>
          <p:cNvPr id="6" name="TextBox 5">
            <a:extLst>
              <a:ext uri="{FF2B5EF4-FFF2-40B4-BE49-F238E27FC236}">
                <a16:creationId xmlns:a16="http://schemas.microsoft.com/office/drawing/2014/main" id="{C9F48CF8-38B7-4759-A367-D8F37A3D8ED4}"/>
              </a:ext>
            </a:extLst>
          </p:cNvPr>
          <p:cNvSpPr txBox="1"/>
          <p:nvPr/>
        </p:nvSpPr>
        <p:spPr>
          <a:xfrm>
            <a:off x="9521076" y="6657945"/>
            <a:ext cx="2670924"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5" tooltip="https://www.tanveernaseer.com/how-to-manage-a-co-worker-who-takes-credit-for-your-work/">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6" tooltip="https://creativecommons.org/licenses/by-nc-sa/3.0/">
                  <a:extLst>
                    <a:ext uri="{A12FA001-AC4F-418D-AE19-62706E023703}">
                      <ahyp:hlinkClr xmlns:ahyp="http://schemas.microsoft.com/office/drawing/2018/hyperlinkcolor" val="tx"/>
                    </a:ext>
                  </a:extLst>
                </a:hlinkClick>
              </a:rPr>
              <a:t>CC BY-SA-NC</a:t>
            </a:r>
            <a:endParaRPr lang="en-US" sz="700">
              <a:solidFill>
                <a:srgbClr val="FFFFFF"/>
              </a:solidFill>
            </a:endParaRPr>
          </a:p>
        </p:txBody>
      </p:sp>
    </p:spTree>
    <p:extLst>
      <p:ext uri="{BB962C8B-B14F-4D97-AF65-F5344CB8AC3E}">
        <p14:creationId xmlns:p14="http://schemas.microsoft.com/office/powerpoint/2010/main" val="273650275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otalTime>16</TotalTime>
  <Words>1695</Words>
  <Application>Microsoft Office PowerPoint</Application>
  <PresentationFormat>Widescreen</PresentationFormat>
  <Paragraphs>120</Paragraphs>
  <Slides>25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Symbol</vt:lpstr>
      <vt:lpstr>Trebuchet MS</vt:lpstr>
      <vt:lpstr>Wingdings 3</vt:lpstr>
      <vt:lpstr>Facet</vt:lpstr>
      <vt:lpstr>Clarifying and Establishing Boundaries</vt:lpstr>
      <vt:lpstr>Dual Relationships</vt:lpstr>
      <vt:lpstr>Boundaries</vt:lpstr>
      <vt:lpstr>Why ALL the Concern?</vt:lpstr>
      <vt:lpstr>Why ALL the Concern?</vt:lpstr>
      <vt:lpstr>What Are Professional Boundaries?</vt:lpstr>
      <vt:lpstr>What Are Professional Boundaries?</vt:lpstr>
      <vt:lpstr>3 Types of Relationship Boundaries </vt:lpstr>
      <vt:lpstr>3 Types of Relationship Boundaries </vt:lpstr>
      <vt:lpstr>3 Types of Relationship Boundaries </vt:lpstr>
      <vt:lpstr>What are Boundary Violations? </vt:lpstr>
      <vt:lpstr>How Do Boundary Violations Occur? </vt:lpstr>
      <vt:lpstr>Who Can Be Harmed When a Boundary Violations Occurs?</vt:lpstr>
      <vt:lpstr>How Do Boundaries Help?</vt:lpstr>
      <vt:lpstr>4 Common Boundary Violations *** </vt:lpstr>
      <vt:lpstr>4 Common Boundary Violations ***</vt:lpstr>
      <vt:lpstr>4 Common Boundary Violations ***</vt:lpstr>
      <vt:lpstr>4 Common Boundary Violations ***</vt:lpstr>
      <vt:lpstr>Warning Signs of Boundary Violations</vt:lpstr>
      <vt:lpstr> The “Yes’s” and the “No’s”</vt:lpstr>
      <vt:lpstr> Still Unsure?</vt:lpstr>
      <vt:lpstr> Trouble Shooting Problem Spots: TIME</vt:lpstr>
      <vt:lpstr> Trouble Shooting Problem Spots: LOCATION</vt:lpstr>
      <vt:lpstr> Trouble Shooting Problem Spots: GIFTS</vt:lpstr>
      <vt:lpstr> Asking for HELP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Clarifying and Establishing Boundaries</dc:title>
  <dc:creator>Steven Earll</dc:creator>
  <cp:lastModifiedBy>Kimberly Crouch</cp:lastModifiedBy>
  <cp:revision>3</cp:revision>
  <dcterms:created xsi:type="dcterms:W3CDTF">2020-07-21T18:04:06Z</dcterms:created>
  <dcterms:modified xsi:type="dcterms:W3CDTF">2024-09-20T15:14:09Z</dcterms:modified>
</cp:coreProperties>
</file>