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varScale="1">
        <p:scale>
          <a:sx n="72" d="100"/>
          <a:sy n="72" d="100"/>
        </p:scale>
        <p:origin x="79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9/20/2024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9/20/2024</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9/20/2024</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4509A250-FF31-4206-8172-F9D3106AACB1}" type="datetimeFigureOut">
              <a:rPr lang="en-US" dirty="0"/>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796027F-7875-4030-9381-8BD8C4F21935}" type="datetimeFigureOut">
              <a:rPr lang="en-US" dirty="0"/>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9/20/2024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9/20/2024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9/20/2024</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9/20/2024</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4509A250-FF31-4206-8172-F9D3106AACB1}" type="datetimeFigureOut">
              <a:rPr lang="en-US" dirty="0"/>
              <a:t>9/20/2024</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9/20/2024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9/20/2024</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mailto:Kimberly.crouch@missouricb.com" TargetMode="External"/><Relationship Id="rId2" Type="http://schemas.openxmlformats.org/officeDocument/2006/relationships/hyperlink" Target="mailto:Lisa.Limbach@dmh.mo.gov"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mofamilysupportprovider.com/" TargetMode="External"/><Relationship Id="rId2" Type="http://schemas.openxmlformats.org/officeDocument/2006/relationships/hyperlink" Target="http://www.mopeerspecialist.com/" TargetMode="External"/><Relationship Id="rId1" Type="http://schemas.openxmlformats.org/officeDocument/2006/relationships/slideLayout" Target="../slideLayouts/slideLayout2.xml"/><Relationship Id="rId4" Type="http://schemas.openxmlformats.org/officeDocument/2006/relationships/hyperlink" Target="http://www.mofamilysupportprovider.com/yps/"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missouricb.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8A63C-F930-4DDA-0EDA-850D319D8648}"/>
              </a:ext>
            </a:extLst>
          </p:cNvPr>
          <p:cNvSpPr>
            <a:spLocks noGrp="1"/>
          </p:cNvSpPr>
          <p:nvPr>
            <p:ph type="ctrTitle"/>
          </p:nvPr>
        </p:nvSpPr>
        <p:spPr/>
        <p:txBody>
          <a:bodyPr/>
          <a:lstStyle/>
          <a:p>
            <a:r>
              <a:rPr lang="en-US" dirty="0"/>
              <a:t>How to Apply for Your Peer Certification</a:t>
            </a:r>
          </a:p>
        </p:txBody>
      </p:sp>
      <p:sp>
        <p:nvSpPr>
          <p:cNvPr id="3" name="Subtitle 2">
            <a:extLst>
              <a:ext uri="{FF2B5EF4-FFF2-40B4-BE49-F238E27FC236}">
                <a16:creationId xmlns:a16="http://schemas.microsoft.com/office/drawing/2014/main" id="{D34E5723-BE98-09D8-01A1-74666B549864}"/>
              </a:ext>
            </a:extLst>
          </p:cNvPr>
          <p:cNvSpPr>
            <a:spLocks noGrp="1"/>
          </p:cNvSpPr>
          <p:nvPr>
            <p:ph type="subTitle" idx="1"/>
          </p:nvPr>
        </p:nvSpPr>
        <p:spPr/>
        <p:txBody>
          <a:bodyPr/>
          <a:lstStyle/>
          <a:p>
            <a:r>
              <a:rPr lang="en-US" dirty="0"/>
              <a:t>What you need to do after you complete A Peer training Program and pass the exam</a:t>
            </a:r>
          </a:p>
        </p:txBody>
      </p:sp>
    </p:spTree>
    <p:extLst>
      <p:ext uri="{BB962C8B-B14F-4D97-AF65-F5344CB8AC3E}">
        <p14:creationId xmlns:p14="http://schemas.microsoft.com/office/powerpoint/2010/main" val="42945178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B3FFF7-25BB-3FEB-0DC1-23EE5AA671F1}"/>
              </a:ext>
            </a:extLst>
          </p:cNvPr>
          <p:cNvSpPr>
            <a:spLocks noGrp="1"/>
          </p:cNvSpPr>
          <p:nvPr>
            <p:ph type="title"/>
          </p:nvPr>
        </p:nvSpPr>
        <p:spPr/>
        <p:txBody>
          <a:bodyPr/>
          <a:lstStyle/>
          <a:p>
            <a:r>
              <a:rPr lang="en-US" dirty="0"/>
              <a:t>Helpful Tips</a:t>
            </a:r>
          </a:p>
        </p:txBody>
      </p:sp>
      <p:sp>
        <p:nvSpPr>
          <p:cNvPr id="3" name="Content Placeholder 2">
            <a:extLst>
              <a:ext uri="{FF2B5EF4-FFF2-40B4-BE49-F238E27FC236}">
                <a16:creationId xmlns:a16="http://schemas.microsoft.com/office/drawing/2014/main" id="{58D03F32-AE16-8B6F-0858-59C86601BD88}"/>
              </a:ext>
            </a:extLst>
          </p:cNvPr>
          <p:cNvSpPr>
            <a:spLocks noGrp="1"/>
          </p:cNvSpPr>
          <p:nvPr>
            <p:ph idx="1"/>
          </p:nvPr>
        </p:nvSpPr>
        <p:spPr>
          <a:xfrm>
            <a:off x="1103312" y="1313896"/>
            <a:ext cx="8946541" cy="4934504"/>
          </a:xfrm>
        </p:spPr>
        <p:txBody>
          <a:bodyPr>
            <a:normAutofit fontScale="92500" lnSpcReduction="10000"/>
          </a:bodyPr>
          <a:lstStyle/>
          <a:p>
            <a:r>
              <a:rPr lang="en-US" sz="1800" dirty="0"/>
              <a:t>Double check everything before submitting/mailing it.  Any missing items or missing signatures/dates will cause a delay in processing your certification.</a:t>
            </a:r>
          </a:p>
          <a:p>
            <a:r>
              <a:rPr lang="en-US" sz="1800" dirty="0"/>
              <a:t>There are no additional fees for this application beyond what you already paid back when you originally registered for the peer training program.</a:t>
            </a:r>
          </a:p>
          <a:p>
            <a:r>
              <a:rPr lang="en-US" sz="1800" dirty="0"/>
              <a:t>Online submissions will be received within minutes, however, mailed item arrival times can vary.  It can take days or sometimes 1-2 weeks or more for mailed items to arrive if using standard USPS postage.</a:t>
            </a:r>
          </a:p>
          <a:p>
            <a:r>
              <a:rPr lang="en-US" sz="1800" dirty="0"/>
              <a:t>Once your application packet arrives at the office, it can take 2-4 weeks processing time.</a:t>
            </a:r>
          </a:p>
          <a:p>
            <a:r>
              <a:rPr lang="en-US" sz="1800" dirty="0"/>
              <a:t>Your completed certification </a:t>
            </a:r>
            <a:r>
              <a:rPr lang="en-US" sz="1800" dirty="0">
                <a:solidFill>
                  <a:srgbClr val="FFFF00"/>
                </a:solidFill>
              </a:rPr>
              <a:t>will be emailed to you</a:t>
            </a:r>
            <a:r>
              <a:rPr lang="en-US" sz="1800" dirty="0"/>
              <a:t>.  You will not receive anything about it in the mail.</a:t>
            </a:r>
          </a:p>
          <a:p>
            <a:pPr lvl="1"/>
            <a:r>
              <a:rPr lang="en-US" sz="1600" dirty="0"/>
              <a:t>You will receive a letter and two certificates by email.  These documents contain your assigned peer certification number, as well as information on when you are first due to renew you certification and what will be needed to renew it.  Once you get these documents from the Missouri Credentialing Board you can provide billable peer services.</a:t>
            </a:r>
          </a:p>
          <a:p>
            <a:r>
              <a:rPr lang="en-US" sz="1800" dirty="0"/>
              <a:t>Please check spam folders until you receive your certification.  Many times they go into spam folders.  </a:t>
            </a:r>
          </a:p>
        </p:txBody>
      </p:sp>
    </p:spTree>
    <p:extLst>
      <p:ext uri="{BB962C8B-B14F-4D97-AF65-F5344CB8AC3E}">
        <p14:creationId xmlns:p14="http://schemas.microsoft.com/office/powerpoint/2010/main" val="15405133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52535-5150-6D88-8307-1CABC23E2E18}"/>
              </a:ext>
            </a:extLst>
          </p:cNvPr>
          <p:cNvSpPr>
            <a:spLocks noGrp="1"/>
          </p:cNvSpPr>
          <p:nvPr>
            <p:ph type="title"/>
          </p:nvPr>
        </p:nvSpPr>
        <p:spPr/>
        <p:txBody>
          <a:bodyPr/>
          <a:lstStyle/>
          <a:p>
            <a:r>
              <a:rPr lang="en-US" dirty="0"/>
              <a:t>Questions?</a:t>
            </a:r>
          </a:p>
        </p:txBody>
      </p:sp>
      <p:sp>
        <p:nvSpPr>
          <p:cNvPr id="3" name="Content Placeholder 2">
            <a:extLst>
              <a:ext uri="{FF2B5EF4-FFF2-40B4-BE49-F238E27FC236}">
                <a16:creationId xmlns:a16="http://schemas.microsoft.com/office/drawing/2014/main" id="{A7B17A10-115A-FE14-BFB0-EECD98862561}"/>
              </a:ext>
            </a:extLst>
          </p:cNvPr>
          <p:cNvSpPr>
            <a:spLocks noGrp="1"/>
          </p:cNvSpPr>
          <p:nvPr>
            <p:ph idx="1"/>
          </p:nvPr>
        </p:nvSpPr>
        <p:spPr/>
        <p:txBody>
          <a:bodyPr>
            <a:normAutofit lnSpcReduction="10000"/>
          </a:bodyPr>
          <a:lstStyle/>
          <a:p>
            <a:r>
              <a:rPr lang="en-US" dirty="0"/>
              <a:t>If you have questions about the exception letter process such as what is needed in the packet, please refer to the instructions on the website.  If you have additional questions, please contact Lisa Limbach.</a:t>
            </a:r>
          </a:p>
          <a:p>
            <a:pPr lvl="1"/>
            <a:r>
              <a:rPr lang="en-US" dirty="0">
                <a:hlinkClick r:id="rId2"/>
              </a:rPr>
              <a:t>Lisa.Limbach@dmh.mo.gov</a:t>
            </a:r>
            <a:r>
              <a:rPr lang="en-US" dirty="0"/>
              <a:t> or 573-751-8202</a:t>
            </a:r>
          </a:p>
          <a:p>
            <a:pPr marL="457200" lvl="1" indent="0">
              <a:buNone/>
            </a:pPr>
            <a:endParaRPr lang="en-US" dirty="0"/>
          </a:p>
          <a:p>
            <a:r>
              <a:rPr lang="en-US" dirty="0"/>
              <a:t>If you have further questions about the peer certification process, please contact Kim Crouch.</a:t>
            </a:r>
          </a:p>
          <a:p>
            <a:pPr lvl="1"/>
            <a:r>
              <a:rPr lang="en-US" dirty="0">
                <a:hlinkClick r:id="rId3"/>
              </a:rPr>
              <a:t>Kimberly.crouch@missouricb.com</a:t>
            </a:r>
            <a:r>
              <a:rPr lang="en-US" dirty="0"/>
              <a:t> or 573-606-5600</a:t>
            </a:r>
          </a:p>
          <a:p>
            <a:pPr lvl="1"/>
            <a:r>
              <a:rPr lang="en-US" dirty="0"/>
              <a:t>If you call and Kim isn’t available to answer, please leave a voice mail with your question and leave an email address.  Most questions can be answered by email.  </a:t>
            </a:r>
          </a:p>
          <a:p>
            <a:pPr lvl="1"/>
            <a:endParaRPr lang="en-US" dirty="0"/>
          </a:p>
        </p:txBody>
      </p:sp>
    </p:spTree>
    <p:extLst>
      <p:ext uri="{BB962C8B-B14F-4D97-AF65-F5344CB8AC3E}">
        <p14:creationId xmlns:p14="http://schemas.microsoft.com/office/powerpoint/2010/main" val="38396923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4D11347-4293-3EB4-B905-3794772DF0D4}"/>
              </a:ext>
            </a:extLst>
          </p:cNvPr>
          <p:cNvPicPr>
            <a:picLocks noGrp="1" noChangeAspect="1"/>
          </p:cNvPicPr>
          <p:nvPr>
            <p:ph idx="1"/>
          </p:nvPr>
        </p:nvPicPr>
        <p:blipFill>
          <a:blip r:embed="rId2"/>
          <a:stretch>
            <a:fillRect/>
          </a:stretch>
        </p:blipFill>
        <p:spPr>
          <a:xfrm>
            <a:off x="2386290" y="2252223"/>
            <a:ext cx="6896100" cy="1914525"/>
          </a:xfrm>
        </p:spPr>
      </p:pic>
    </p:spTree>
    <p:extLst>
      <p:ext uri="{BB962C8B-B14F-4D97-AF65-F5344CB8AC3E}">
        <p14:creationId xmlns:p14="http://schemas.microsoft.com/office/powerpoint/2010/main" val="1692928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B5EAC-1CFD-8FC3-3818-DC4F00FB6F65}"/>
              </a:ext>
            </a:extLst>
          </p:cNvPr>
          <p:cNvSpPr>
            <a:spLocks noGrp="1"/>
          </p:cNvSpPr>
          <p:nvPr>
            <p:ph type="title"/>
          </p:nvPr>
        </p:nvSpPr>
        <p:spPr/>
        <p:txBody>
          <a:bodyPr/>
          <a:lstStyle/>
          <a:p>
            <a:r>
              <a:rPr lang="en-US" dirty="0"/>
              <a:t>Have you completed a peer training program?</a:t>
            </a:r>
          </a:p>
        </p:txBody>
      </p:sp>
      <p:sp>
        <p:nvSpPr>
          <p:cNvPr id="3" name="Content Placeholder 2">
            <a:extLst>
              <a:ext uri="{FF2B5EF4-FFF2-40B4-BE49-F238E27FC236}">
                <a16:creationId xmlns:a16="http://schemas.microsoft.com/office/drawing/2014/main" id="{C4194136-6A08-830C-A96F-03C89C6845E4}"/>
              </a:ext>
            </a:extLst>
          </p:cNvPr>
          <p:cNvSpPr>
            <a:spLocks noGrp="1"/>
          </p:cNvSpPr>
          <p:nvPr>
            <p:ph idx="1"/>
          </p:nvPr>
        </p:nvSpPr>
        <p:spPr/>
        <p:txBody>
          <a:bodyPr>
            <a:normAutofit lnSpcReduction="10000"/>
          </a:bodyPr>
          <a:lstStyle/>
          <a:p>
            <a:r>
              <a:rPr lang="en-US" dirty="0"/>
              <a:t>If not…you are not ready for this step yet.   The first step to becoming a peer is to take a peer basic training program.  </a:t>
            </a:r>
          </a:p>
          <a:p>
            <a:pPr lvl="1"/>
            <a:r>
              <a:rPr lang="en-US" dirty="0"/>
              <a:t>You can register for Certified Peer Specialist training at:  </a:t>
            </a:r>
            <a:r>
              <a:rPr lang="en-US" dirty="0">
                <a:hlinkClick r:id="rId2"/>
              </a:rPr>
              <a:t>www.mopeerspecialist.com</a:t>
            </a:r>
            <a:r>
              <a:rPr lang="en-US" dirty="0"/>
              <a:t> </a:t>
            </a:r>
          </a:p>
          <a:p>
            <a:pPr lvl="1"/>
            <a:r>
              <a:rPr lang="en-US" dirty="0"/>
              <a:t>You can register for Family Support Provider training at:  </a:t>
            </a:r>
            <a:r>
              <a:rPr lang="en-US" dirty="0">
                <a:hlinkClick r:id="rId3"/>
              </a:rPr>
              <a:t>www.mofamilysupportprovider.com</a:t>
            </a:r>
            <a:endParaRPr lang="en-US" dirty="0"/>
          </a:p>
          <a:p>
            <a:pPr lvl="1"/>
            <a:r>
              <a:rPr lang="en-US" dirty="0"/>
              <a:t>You can register for Youth Peer Specialist training (if you already hold a CPS certification) at:  </a:t>
            </a:r>
            <a:r>
              <a:rPr lang="en-US" dirty="0">
                <a:hlinkClick r:id="rId4"/>
              </a:rPr>
              <a:t>www.mofamilysupportprovider.com/yps/</a:t>
            </a:r>
            <a:r>
              <a:rPr lang="en-US" dirty="0"/>
              <a:t> </a:t>
            </a:r>
          </a:p>
          <a:p>
            <a:r>
              <a:rPr lang="en-US" dirty="0"/>
              <a:t>There will be different dates to choose from.  Please be sure the dates you select will work with your schedule, because once registered your training program is non-exchangeable and non-refundable. </a:t>
            </a:r>
          </a:p>
          <a:p>
            <a:pPr lvl="1"/>
            <a:r>
              <a:rPr lang="en-US" dirty="0"/>
              <a:t>Cost of program/test/certification for all peer programs is $82.50.</a:t>
            </a:r>
          </a:p>
        </p:txBody>
      </p:sp>
    </p:spTree>
    <p:extLst>
      <p:ext uri="{BB962C8B-B14F-4D97-AF65-F5344CB8AC3E}">
        <p14:creationId xmlns:p14="http://schemas.microsoft.com/office/powerpoint/2010/main" val="33024746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03607C-A7E3-A116-5373-6AAE3BD3AB09}"/>
              </a:ext>
            </a:extLst>
          </p:cNvPr>
          <p:cNvSpPr>
            <a:spLocks noGrp="1"/>
          </p:cNvSpPr>
          <p:nvPr>
            <p:ph type="title"/>
          </p:nvPr>
        </p:nvSpPr>
        <p:spPr/>
        <p:txBody>
          <a:bodyPr/>
          <a:lstStyle/>
          <a:p>
            <a:r>
              <a:rPr lang="en-US" dirty="0"/>
              <a:t>Have you passed the peer program exam?</a:t>
            </a:r>
          </a:p>
        </p:txBody>
      </p:sp>
      <p:sp>
        <p:nvSpPr>
          <p:cNvPr id="3" name="Content Placeholder 2">
            <a:extLst>
              <a:ext uri="{FF2B5EF4-FFF2-40B4-BE49-F238E27FC236}">
                <a16:creationId xmlns:a16="http://schemas.microsoft.com/office/drawing/2014/main" id="{8137C5C0-B1FA-EB68-5E99-3558395DFD78}"/>
              </a:ext>
            </a:extLst>
          </p:cNvPr>
          <p:cNvSpPr>
            <a:spLocks noGrp="1"/>
          </p:cNvSpPr>
          <p:nvPr>
            <p:ph idx="1"/>
          </p:nvPr>
        </p:nvSpPr>
        <p:spPr/>
        <p:txBody>
          <a:bodyPr/>
          <a:lstStyle/>
          <a:p>
            <a:r>
              <a:rPr lang="en-US" dirty="0"/>
              <a:t>For all peer training programs (CPS, FSP and YPS) there is an exam to take once you have completed the training.</a:t>
            </a:r>
          </a:p>
          <a:p>
            <a:r>
              <a:rPr lang="en-US" dirty="0"/>
              <a:t>After you pass the exam, there will be a certificate on your MCB Member’s Dashboard that says you passed completed the peer training program.</a:t>
            </a:r>
          </a:p>
          <a:p>
            <a:pPr lvl="1"/>
            <a:r>
              <a:rPr lang="en-US" dirty="0"/>
              <a:t>You will need this certificate to apply for your peer certification.</a:t>
            </a:r>
          </a:p>
          <a:p>
            <a:r>
              <a:rPr lang="en-US" dirty="0"/>
              <a:t>Once you have passed the exam, you are ready to apply for your Peer Certification!  Please continue to the next slide.  </a:t>
            </a:r>
            <a:r>
              <a:rPr lang="en-US" dirty="0">
                <a:sym typeface="Wingdings" panose="05000000000000000000" pitchFamily="2" charset="2"/>
              </a:rPr>
              <a:t>  </a:t>
            </a:r>
            <a:endParaRPr lang="en-US" dirty="0"/>
          </a:p>
          <a:p>
            <a:pPr lvl="1"/>
            <a:endParaRPr lang="en-US" dirty="0"/>
          </a:p>
        </p:txBody>
      </p:sp>
    </p:spTree>
    <p:extLst>
      <p:ext uri="{BB962C8B-B14F-4D97-AF65-F5344CB8AC3E}">
        <p14:creationId xmlns:p14="http://schemas.microsoft.com/office/powerpoint/2010/main" val="36514321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675BDC-3C5E-4077-177D-7A5DDEC6A3A3}"/>
              </a:ext>
            </a:extLst>
          </p:cNvPr>
          <p:cNvSpPr>
            <a:spLocks noGrp="1"/>
          </p:cNvSpPr>
          <p:nvPr>
            <p:ph type="title"/>
          </p:nvPr>
        </p:nvSpPr>
        <p:spPr/>
        <p:txBody>
          <a:bodyPr/>
          <a:lstStyle/>
          <a:p>
            <a:r>
              <a:rPr lang="en-US" dirty="0"/>
              <a:t>Go to </a:t>
            </a:r>
            <a:r>
              <a:rPr lang="en-US" dirty="0">
                <a:hlinkClick r:id="rId2"/>
              </a:rPr>
              <a:t>www.missouricb.com</a:t>
            </a:r>
            <a:r>
              <a:rPr lang="en-US" dirty="0"/>
              <a:t> and click on the Credentials tab.</a:t>
            </a:r>
          </a:p>
        </p:txBody>
      </p:sp>
      <p:pic>
        <p:nvPicPr>
          <p:cNvPr id="5" name="Content Placeholder 4">
            <a:extLst>
              <a:ext uri="{FF2B5EF4-FFF2-40B4-BE49-F238E27FC236}">
                <a16:creationId xmlns:a16="http://schemas.microsoft.com/office/drawing/2014/main" id="{1E7B567D-B15D-C63F-428C-F7FFB96BBDF8}"/>
              </a:ext>
            </a:extLst>
          </p:cNvPr>
          <p:cNvPicPr>
            <a:picLocks noGrp="1" noChangeAspect="1"/>
          </p:cNvPicPr>
          <p:nvPr>
            <p:ph idx="1"/>
          </p:nvPr>
        </p:nvPicPr>
        <p:blipFill>
          <a:blip r:embed="rId3"/>
          <a:stretch>
            <a:fillRect/>
          </a:stretch>
        </p:blipFill>
        <p:spPr>
          <a:xfrm>
            <a:off x="1103313" y="2691674"/>
            <a:ext cx="8947150" cy="2917689"/>
          </a:xfrm>
        </p:spPr>
      </p:pic>
    </p:spTree>
    <p:extLst>
      <p:ext uri="{BB962C8B-B14F-4D97-AF65-F5344CB8AC3E}">
        <p14:creationId xmlns:p14="http://schemas.microsoft.com/office/powerpoint/2010/main" val="20781104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72912-FBED-8E53-DECF-125E0897B199}"/>
              </a:ext>
            </a:extLst>
          </p:cNvPr>
          <p:cNvSpPr>
            <a:spLocks noGrp="1"/>
          </p:cNvSpPr>
          <p:nvPr>
            <p:ph type="title"/>
          </p:nvPr>
        </p:nvSpPr>
        <p:spPr/>
        <p:txBody>
          <a:bodyPr/>
          <a:lstStyle/>
          <a:p>
            <a:r>
              <a:rPr lang="en-US" sz="4000" dirty="0"/>
              <a:t>Scroll down until you get to the desired certification (CPS, FSP or YPS)</a:t>
            </a:r>
          </a:p>
        </p:txBody>
      </p:sp>
      <p:pic>
        <p:nvPicPr>
          <p:cNvPr id="5" name="Content Placeholder 4">
            <a:extLst>
              <a:ext uri="{FF2B5EF4-FFF2-40B4-BE49-F238E27FC236}">
                <a16:creationId xmlns:a16="http://schemas.microsoft.com/office/drawing/2014/main" id="{7A8FB89F-43B5-B05E-2B84-7C27275D236D}"/>
              </a:ext>
            </a:extLst>
          </p:cNvPr>
          <p:cNvPicPr>
            <a:picLocks noGrp="1" noChangeAspect="1"/>
          </p:cNvPicPr>
          <p:nvPr>
            <p:ph idx="1"/>
          </p:nvPr>
        </p:nvPicPr>
        <p:blipFill>
          <a:blip r:embed="rId2"/>
          <a:stretch>
            <a:fillRect/>
          </a:stretch>
        </p:blipFill>
        <p:spPr>
          <a:xfrm>
            <a:off x="1687693" y="2052638"/>
            <a:ext cx="7778389" cy="4195762"/>
          </a:xfrm>
        </p:spPr>
      </p:pic>
    </p:spTree>
    <p:extLst>
      <p:ext uri="{BB962C8B-B14F-4D97-AF65-F5344CB8AC3E}">
        <p14:creationId xmlns:p14="http://schemas.microsoft.com/office/powerpoint/2010/main" val="37436828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A8876B-527C-8601-28F0-78BA75AB43C9}"/>
              </a:ext>
            </a:extLst>
          </p:cNvPr>
          <p:cNvSpPr>
            <a:spLocks noGrp="1"/>
          </p:cNvSpPr>
          <p:nvPr>
            <p:ph type="title"/>
          </p:nvPr>
        </p:nvSpPr>
        <p:spPr/>
        <p:txBody>
          <a:bodyPr/>
          <a:lstStyle/>
          <a:p>
            <a:r>
              <a:rPr lang="en-US" dirty="0"/>
              <a:t>Click on it and it will open.  You will see this:</a:t>
            </a:r>
          </a:p>
        </p:txBody>
      </p:sp>
      <p:pic>
        <p:nvPicPr>
          <p:cNvPr id="7" name="Content Placeholder 6">
            <a:extLst>
              <a:ext uri="{FF2B5EF4-FFF2-40B4-BE49-F238E27FC236}">
                <a16:creationId xmlns:a16="http://schemas.microsoft.com/office/drawing/2014/main" id="{D6E44A3A-334D-A861-DD9F-02BEDD1CF904}"/>
              </a:ext>
            </a:extLst>
          </p:cNvPr>
          <p:cNvPicPr>
            <a:picLocks noGrp="1" noChangeAspect="1"/>
          </p:cNvPicPr>
          <p:nvPr>
            <p:ph idx="1"/>
          </p:nvPr>
        </p:nvPicPr>
        <p:blipFill>
          <a:blip r:embed="rId2"/>
          <a:stretch>
            <a:fillRect/>
          </a:stretch>
        </p:blipFill>
        <p:spPr>
          <a:xfrm>
            <a:off x="2566780" y="2052638"/>
            <a:ext cx="6020216" cy="4195762"/>
          </a:xfrm>
        </p:spPr>
      </p:pic>
    </p:spTree>
    <p:extLst>
      <p:ext uri="{BB962C8B-B14F-4D97-AF65-F5344CB8AC3E}">
        <p14:creationId xmlns:p14="http://schemas.microsoft.com/office/powerpoint/2010/main" val="35101453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7BE109F4-467C-EF7E-4924-6F5F0205714F}"/>
              </a:ext>
            </a:extLst>
          </p:cNvPr>
          <p:cNvPicPr>
            <a:picLocks noGrp="1" noChangeAspect="1"/>
          </p:cNvPicPr>
          <p:nvPr>
            <p:ph type="pic" idx="1"/>
          </p:nvPr>
        </p:nvPicPr>
        <p:blipFill>
          <a:blip r:embed="rId2"/>
          <a:srcRect l="25607" r="25607"/>
          <a:stretch>
            <a:fillRect/>
          </a:stretch>
        </p:blipFill>
        <p:spPr>
          <a:xfrm>
            <a:off x="7226423" y="1143000"/>
            <a:ext cx="3950563" cy="4572000"/>
          </a:xfrm>
        </p:spPr>
      </p:pic>
      <p:sp>
        <p:nvSpPr>
          <p:cNvPr id="4" name="Text Placeholder 3">
            <a:extLst>
              <a:ext uri="{FF2B5EF4-FFF2-40B4-BE49-F238E27FC236}">
                <a16:creationId xmlns:a16="http://schemas.microsoft.com/office/drawing/2014/main" id="{3C0F7EAF-B99B-E962-D8B4-FE0358870F80}"/>
              </a:ext>
            </a:extLst>
          </p:cNvPr>
          <p:cNvSpPr>
            <a:spLocks noGrp="1"/>
          </p:cNvSpPr>
          <p:nvPr>
            <p:ph type="body" sz="half" idx="2"/>
          </p:nvPr>
        </p:nvSpPr>
        <p:spPr>
          <a:xfrm>
            <a:off x="1154954" y="914400"/>
            <a:ext cx="5084979" cy="4900474"/>
          </a:xfrm>
        </p:spPr>
        <p:txBody>
          <a:bodyPr>
            <a:normAutofit/>
          </a:bodyPr>
          <a:lstStyle/>
          <a:p>
            <a:pPr marL="285750" indent="-285750">
              <a:buFont typeface="Arial" panose="020B0604020202020204" pitchFamily="34" charset="0"/>
              <a:buChar char="•"/>
            </a:pPr>
            <a:r>
              <a:rPr lang="en-US" dirty="0"/>
              <a:t>If you prefer to print and mail in your application with supporting documents, click the orange button.</a:t>
            </a:r>
          </a:p>
          <a:p>
            <a:pPr marL="742950" lvl="1" indent="-285750">
              <a:buFont typeface="Arial" panose="020B0604020202020204" pitchFamily="34" charset="0"/>
              <a:buChar char="•"/>
            </a:pPr>
            <a:r>
              <a:rPr lang="en-US" dirty="0"/>
              <a:t>Mail your packet to:  MCB, 428 E. Capitol—Floor 3,  Jefferson City, MO  65101</a:t>
            </a:r>
          </a:p>
          <a:p>
            <a:pPr marL="285750" indent="-285750">
              <a:buFont typeface="Arial" panose="020B0604020202020204" pitchFamily="34" charset="0"/>
              <a:buChar char="•"/>
            </a:pPr>
            <a:r>
              <a:rPr lang="en-US" dirty="0"/>
              <a:t>If you prefer to submit your application online, follow the prompts.  You will be asked to upload your supporting documents.</a:t>
            </a:r>
          </a:p>
          <a:p>
            <a:pPr marL="285750" indent="-285750">
              <a:buFont typeface="Arial" panose="020B0604020202020204" pitchFamily="34" charset="0"/>
              <a:buChar char="•"/>
            </a:pPr>
            <a:r>
              <a:rPr lang="en-US" u="sng" dirty="0"/>
              <a:t>Either method, the supporting documents will include</a:t>
            </a:r>
            <a:r>
              <a:rPr lang="en-US" dirty="0"/>
              <a:t>:</a:t>
            </a:r>
          </a:p>
          <a:p>
            <a:pPr marL="742950" lvl="1" indent="-285750">
              <a:buFont typeface="Arial" panose="020B0604020202020204" pitchFamily="34" charset="0"/>
              <a:buChar char="•"/>
            </a:pPr>
            <a:r>
              <a:rPr lang="en-US" dirty="0"/>
              <a:t>Training certificate—</a:t>
            </a:r>
            <a:r>
              <a:rPr lang="en-US" b="1" dirty="0">
                <a:solidFill>
                  <a:srgbClr val="FFFF00"/>
                </a:solidFill>
              </a:rPr>
              <a:t>Required</a:t>
            </a:r>
          </a:p>
          <a:p>
            <a:pPr marL="742950" lvl="1" indent="-285750">
              <a:buFont typeface="Arial" panose="020B0604020202020204" pitchFamily="34" charset="0"/>
              <a:buChar char="•"/>
            </a:pPr>
            <a:r>
              <a:rPr lang="en-US" dirty="0"/>
              <a:t>Verification of high school level or more education—</a:t>
            </a:r>
            <a:r>
              <a:rPr lang="en-US" b="1" dirty="0">
                <a:solidFill>
                  <a:srgbClr val="FFFF00"/>
                </a:solidFill>
              </a:rPr>
              <a:t>Required</a:t>
            </a:r>
          </a:p>
          <a:p>
            <a:pPr marL="742950" lvl="1" indent="-285750">
              <a:buFont typeface="Arial" panose="020B0604020202020204" pitchFamily="34" charset="0"/>
              <a:buChar char="•"/>
            </a:pPr>
            <a:r>
              <a:rPr lang="en-US" dirty="0"/>
              <a:t>Child Abuse and Neglect Statement—</a:t>
            </a:r>
            <a:r>
              <a:rPr lang="en-US" b="1" dirty="0">
                <a:solidFill>
                  <a:srgbClr val="FFFF00"/>
                </a:solidFill>
              </a:rPr>
              <a:t>only if needed</a:t>
            </a:r>
          </a:p>
          <a:p>
            <a:pPr marL="742950" lvl="1" indent="-285750">
              <a:buFont typeface="Arial" panose="020B0604020202020204" pitchFamily="34" charset="0"/>
              <a:buChar char="•"/>
            </a:pPr>
            <a:r>
              <a:rPr lang="en-US" dirty="0"/>
              <a:t>Felony Offense Form—</a:t>
            </a:r>
            <a:r>
              <a:rPr lang="en-US" b="1" dirty="0">
                <a:solidFill>
                  <a:srgbClr val="FFFF00"/>
                </a:solidFill>
              </a:rPr>
              <a:t>only if needed</a:t>
            </a:r>
          </a:p>
          <a:p>
            <a:pPr marL="742950" lvl="1" indent="-285750">
              <a:buFont typeface="Arial" panose="020B0604020202020204" pitchFamily="34" charset="0"/>
              <a:buChar char="•"/>
            </a:pPr>
            <a:r>
              <a:rPr lang="en-US" dirty="0"/>
              <a:t>Exception letter from DMH—</a:t>
            </a:r>
            <a:r>
              <a:rPr lang="en-US" b="1" dirty="0">
                <a:solidFill>
                  <a:srgbClr val="FFFF00"/>
                </a:solidFill>
              </a:rPr>
              <a:t>only if needed</a:t>
            </a:r>
          </a:p>
          <a:p>
            <a:pPr marL="742950" lvl="1" indent="-285750">
              <a:buFont typeface="Arial" panose="020B0604020202020204" pitchFamily="34" charset="0"/>
              <a:buChar char="•"/>
            </a:pPr>
            <a:r>
              <a:rPr lang="en-US" dirty="0"/>
              <a:t>The links to the “only if needed” forms/instructions are found within the online application.  </a:t>
            </a:r>
          </a:p>
        </p:txBody>
      </p:sp>
    </p:spTree>
    <p:extLst>
      <p:ext uri="{BB962C8B-B14F-4D97-AF65-F5344CB8AC3E}">
        <p14:creationId xmlns:p14="http://schemas.microsoft.com/office/powerpoint/2010/main" val="7331255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82EC6-2820-50BE-CA6B-510F02DC54DA}"/>
              </a:ext>
            </a:extLst>
          </p:cNvPr>
          <p:cNvSpPr>
            <a:spLocks noGrp="1"/>
          </p:cNvSpPr>
          <p:nvPr>
            <p:ph type="title"/>
          </p:nvPr>
        </p:nvSpPr>
        <p:spPr/>
        <p:txBody>
          <a:bodyPr/>
          <a:lstStyle/>
          <a:p>
            <a:r>
              <a:rPr lang="en-US" sz="3200" dirty="0"/>
              <a:t>If needed, the Child Abuse-Neglect Statement and Felony Offense forms can also be found on the Credentials tab:</a:t>
            </a:r>
          </a:p>
        </p:txBody>
      </p:sp>
      <p:pic>
        <p:nvPicPr>
          <p:cNvPr id="5" name="Content Placeholder 4">
            <a:extLst>
              <a:ext uri="{FF2B5EF4-FFF2-40B4-BE49-F238E27FC236}">
                <a16:creationId xmlns:a16="http://schemas.microsoft.com/office/drawing/2014/main" id="{B00E574F-06CA-F747-5D7A-18A5ACD8D457}"/>
              </a:ext>
            </a:extLst>
          </p:cNvPr>
          <p:cNvPicPr>
            <a:picLocks noGrp="1" noChangeAspect="1"/>
          </p:cNvPicPr>
          <p:nvPr>
            <p:ph idx="1"/>
          </p:nvPr>
        </p:nvPicPr>
        <p:blipFill>
          <a:blip r:embed="rId2"/>
          <a:stretch>
            <a:fillRect/>
          </a:stretch>
        </p:blipFill>
        <p:spPr>
          <a:xfrm>
            <a:off x="1209513" y="2052638"/>
            <a:ext cx="8734750" cy="4195762"/>
          </a:xfrm>
        </p:spPr>
      </p:pic>
    </p:spTree>
    <p:extLst>
      <p:ext uri="{BB962C8B-B14F-4D97-AF65-F5344CB8AC3E}">
        <p14:creationId xmlns:p14="http://schemas.microsoft.com/office/powerpoint/2010/main" val="15671534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45769-75A6-EFC2-C4C8-268EF69C9F69}"/>
              </a:ext>
            </a:extLst>
          </p:cNvPr>
          <p:cNvSpPr>
            <a:spLocks noGrp="1"/>
          </p:cNvSpPr>
          <p:nvPr>
            <p:ph type="title"/>
          </p:nvPr>
        </p:nvSpPr>
        <p:spPr/>
        <p:txBody>
          <a:bodyPr/>
          <a:lstStyle/>
          <a:p>
            <a:r>
              <a:rPr lang="en-US" sz="2400" dirty="0"/>
              <a:t>If needed, the instructions for requesting an exception letter from the Dept. of Mental Health are found back on the home page.  Scroll all the way to the bottom:</a:t>
            </a:r>
          </a:p>
        </p:txBody>
      </p:sp>
      <p:pic>
        <p:nvPicPr>
          <p:cNvPr id="5" name="Content Placeholder 4">
            <a:extLst>
              <a:ext uri="{FF2B5EF4-FFF2-40B4-BE49-F238E27FC236}">
                <a16:creationId xmlns:a16="http://schemas.microsoft.com/office/drawing/2014/main" id="{EC88F502-5B25-9C81-3E22-8171D5A3CF72}"/>
              </a:ext>
            </a:extLst>
          </p:cNvPr>
          <p:cNvPicPr>
            <a:picLocks noGrp="1" noChangeAspect="1"/>
          </p:cNvPicPr>
          <p:nvPr>
            <p:ph idx="1"/>
          </p:nvPr>
        </p:nvPicPr>
        <p:blipFill>
          <a:blip r:embed="rId2"/>
          <a:stretch>
            <a:fillRect/>
          </a:stretch>
        </p:blipFill>
        <p:spPr>
          <a:xfrm>
            <a:off x="1875749" y="2052638"/>
            <a:ext cx="7402278" cy="4195762"/>
          </a:xfrm>
        </p:spPr>
      </p:pic>
    </p:spTree>
    <p:extLst>
      <p:ext uri="{BB962C8B-B14F-4D97-AF65-F5344CB8AC3E}">
        <p14:creationId xmlns:p14="http://schemas.microsoft.com/office/powerpoint/2010/main" val="248934859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212</TotalTime>
  <Words>797</Words>
  <Application>Microsoft Office PowerPoint</Application>
  <PresentationFormat>Widescreen</PresentationFormat>
  <Paragraphs>44</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Century Gothic</vt:lpstr>
      <vt:lpstr>Wingdings</vt:lpstr>
      <vt:lpstr>Wingdings 3</vt:lpstr>
      <vt:lpstr>Ion</vt:lpstr>
      <vt:lpstr>How to Apply for Your Peer Certification</vt:lpstr>
      <vt:lpstr>Have you completed a peer training program?</vt:lpstr>
      <vt:lpstr>Have you passed the peer program exam?</vt:lpstr>
      <vt:lpstr>Go to www.missouricb.com and click on the Credentials tab.</vt:lpstr>
      <vt:lpstr>Scroll down until you get to the desired certification (CPS, FSP or YPS)</vt:lpstr>
      <vt:lpstr>Click on it and it will open.  You will see this:</vt:lpstr>
      <vt:lpstr>PowerPoint Presentation</vt:lpstr>
      <vt:lpstr>If needed, the Child Abuse-Neglect Statement and Felony Offense forms can also be found on the Credentials tab:</vt:lpstr>
      <vt:lpstr>If needed, the instructions for requesting an exception letter from the Dept. of Mental Health are found back on the home page.  Scroll all the way to the bottom:</vt:lpstr>
      <vt:lpstr>Helpful Tips</vt:lpstr>
      <vt:lpstr>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Kimberly Crouch</dc:creator>
  <cp:lastModifiedBy>Kimberly Crouch</cp:lastModifiedBy>
  <cp:revision>3</cp:revision>
  <dcterms:created xsi:type="dcterms:W3CDTF">2024-08-08T19:36:59Z</dcterms:created>
  <dcterms:modified xsi:type="dcterms:W3CDTF">2024-09-20T15:26:40Z</dcterms:modified>
</cp:coreProperties>
</file>