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14"/>
  </p:notesMasterIdLst>
  <p:sldIdLst>
    <p:sldId id="256" r:id="rId2"/>
    <p:sldId id="260" r:id="rId3"/>
    <p:sldId id="261" r:id="rId4"/>
    <p:sldId id="262" r:id="rId5"/>
    <p:sldId id="273" r:id="rId6"/>
    <p:sldId id="274" r:id="rId7"/>
    <p:sldId id="275" r:id="rId8"/>
    <p:sldId id="267" r:id="rId9"/>
    <p:sldId id="264" r:id="rId10"/>
    <p:sldId id="277" r:id="rId11"/>
    <p:sldId id="276" r:id="rId12"/>
    <p:sldId id="272"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38"/>
    <p:restoredTop sz="87736"/>
  </p:normalViewPr>
  <p:slideViewPr>
    <p:cSldViewPr snapToGrid="0" snapToObjects="1">
      <p:cViewPr varScale="1">
        <p:scale>
          <a:sx n="100" d="100"/>
          <a:sy n="100" d="100"/>
        </p:scale>
        <p:origin x="864" y="90"/>
      </p:cViewPr>
      <p:guideLst/>
    </p:cSldViewPr>
  </p:slideViewPr>
  <p:notesTextViewPr>
    <p:cViewPr>
      <p:scale>
        <a:sx n="1" d="1"/>
        <a:sy n="1" d="1"/>
      </p:scale>
      <p:origin x="0" y="0"/>
    </p:cViewPr>
  </p:notesTextViewPr>
  <p:notesViewPr>
    <p:cSldViewPr snapToGrid="0" snapToObjects="1">
      <p:cViewPr varScale="1">
        <p:scale>
          <a:sx n="83" d="100"/>
          <a:sy n="83" d="100"/>
        </p:scale>
        <p:origin x="3032"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93ECFF-5DFA-2A49-9D62-130EECD0B435}"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B1B1DFF8-2CA2-B14F-9854-9CC064AF4C94}">
      <dgm:prSet phldrT="[Text]" custT="1"/>
      <dgm:spPr/>
      <dgm:t>
        <a:bodyPr/>
        <a:lstStyle/>
        <a:p>
          <a:r>
            <a:rPr lang="en-US" sz="1600">
              <a:solidFill>
                <a:schemeClr val="tx2"/>
              </a:solidFill>
            </a:rPr>
            <a:t>1 ½ time more likely to use alcohol and cigarettes</a:t>
          </a:r>
        </a:p>
      </dgm:t>
    </dgm:pt>
    <dgm:pt modelId="{F6C2F3DA-B7D3-2544-99A9-49477DCF4DD4}" type="parTrans" cxnId="{A7CF0534-1C97-0747-A709-2B91F398F0AB}">
      <dgm:prSet/>
      <dgm:spPr/>
      <dgm:t>
        <a:bodyPr/>
        <a:lstStyle/>
        <a:p>
          <a:endParaRPr lang="en-US"/>
        </a:p>
      </dgm:t>
    </dgm:pt>
    <dgm:pt modelId="{586EA86E-0F93-E248-8B51-BB074B46B4E7}" type="sibTrans" cxnId="{A7CF0534-1C97-0747-A709-2B91F398F0AB}">
      <dgm:prSet/>
      <dgm:spPr/>
      <dgm:t>
        <a:bodyPr/>
        <a:lstStyle/>
        <a:p>
          <a:endParaRPr lang="en-US"/>
        </a:p>
      </dgm:t>
    </dgm:pt>
    <dgm:pt modelId="{A0A1C9BC-9FE8-774C-862A-736EC0B97B20}">
      <dgm:prSet phldrT="[Text]" custT="1"/>
      <dgm:spPr/>
      <dgm:t>
        <a:bodyPr/>
        <a:lstStyle/>
        <a:p>
          <a:r>
            <a:rPr lang="en-US" sz="1600">
              <a:solidFill>
                <a:schemeClr val="tx2"/>
              </a:solidFill>
            </a:rPr>
            <a:t>3 times more likely to binge drink</a:t>
          </a:r>
        </a:p>
      </dgm:t>
    </dgm:pt>
    <dgm:pt modelId="{8C58C6AE-0CD8-9946-9815-E69AA9B44992}" type="parTrans" cxnId="{E00CA02B-4E77-7B4C-83D4-0B7C0B7539F0}">
      <dgm:prSet/>
      <dgm:spPr/>
      <dgm:t>
        <a:bodyPr/>
        <a:lstStyle/>
        <a:p>
          <a:endParaRPr lang="en-US"/>
        </a:p>
      </dgm:t>
    </dgm:pt>
    <dgm:pt modelId="{522C87DE-FEA2-D745-9D5E-2A8AC5731A0D}" type="sibTrans" cxnId="{E00CA02B-4E77-7B4C-83D4-0B7C0B7539F0}">
      <dgm:prSet/>
      <dgm:spPr/>
      <dgm:t>
        <a:bodyPr/>
        <a:lstStyle/>
        <a:p>
          <a:endParaRPr lang="en-US"/>
        </a:p>
      </dgm:t>
    </dgm:pt>
    <dgm:pt modelId="{65618CC7-A6DE-FE4D-877B-9138CBA8C80B}">
      <dgm:prSet phldrT="[Text]" custT="1"/>
      <dgm:spPr/>
      <dgm:t>
        <a:bodyPr/>
        <a:lstStyle/>
        <a:p>
          <a:r>
            <a:rPr lang="en-US" sz="1600">
              <a:solidFill>
                <a:schemeClr val="tx2"/>
              </a:solidFill>
            </a:rPr>
            <a:t>4 times more likely to use illicit drugs other than marijuana</a:t>
          </a:r>
        </a:p>
      </dgm:t>
    </dgm:pt>
    <dgm:pt modelId="{9DC543F6-0579-BC4D-8844-DE203CD55FC7}" type="parTrans" cxnId="{5C0D6C01-3F96-B94C-99BB-F2C6075AE607}">
      <dgm:prSet/>
      <dgm:spPr/>
      <dgm:t>
        <a:bodyPr/>
        <a:lstStyle/>
        <a:p>
          <a:endParaRPr lang="en-US"/>
        </a:p>
      </dgm:t>
    </dgm:pt>
    <dgm:pt modelId="{422A72D5-431D-EE41-A9A6-5DDE74C1238D}" type="sibTrans" cxnId="{5C0D6C01-3F96-B94C-99BB-F2C6075AE607}">
      <dgm:prSet/>
      <dgm:spPr/>
      <dgm:t>
        <a:bodyPr/>
        <a:lstStyle/>
        <a:p>
          <a:endParaRPr lang="en-US"/>
        </a:p>
      </dgm:t>
    </dgm:pt>
    <dgm:pt modelId="{51312868-B9D7-6140-8F83-E1969F63F8A0}">
      <dgm:prSet custT="1"/>
      <dgm:spPr/>
      <dgm:t>
        <a:bodyPr/>
        <a:lstStyle/>
        <a:p>
          <a:r>
            <a:rPr lang="en-US" sz="1600">
              <a:solidFill>
                <a:schemeClr val="tx2"/>
              </a:solidFill>
            </a:rPr>
            <a:t>6 times more likely to use marijuana</a:t>
          </a:r>
        </a:p>
      </dgm:t>
    </dgm:pt>
    <dgm:pt modelId="{985154D3-95AF-1F4E-9916-D6E31255547E}" type="parTrans" cxnId="{EF4C1FFE-5E2A-3641-8314-2925587E51C1}">
      <dgm:prSet/>
      <dgm:spPr/>
      <dgm:t>
        <a:bodyPr/>
        <a:lstStyle/>
        <a:p>
          <a:endParaRPr lang="en-US"/>
        </a:p>
      </dgm:t>
    </dgm:pt>
    <dgm:pt modelId="{9B233C24-AB0E-4E41-8035-44F0D76E1BD5}" type="sibTrans" cxnId="{EF4C1FFE-5E2A-3641-8314-2925587E51C1}">
      <dgm:prSet/>
      <dgm:spPr/>
      <dgm:t>
        <a:bodyPr/>
        <a:lstStyle/>
        <a:p>
          <a:endParaRPr lang="en-US"/>
        </a:p>
      </dgm:t>
    </dgm:pt>
    <dgm:pt modelId="{3C732127-76BD-974C-A56A-ED99E029E638}" type="pres">
      <dgm:prSet presAssocID="{F493ECFF-5DFA-2A49-9D62-130EECD0B435}" presName="Name0" presStyleCnt="0">
        <dgm:presLayoutVars>
          <dgm:chMax val="7"/>
          <dgm:chPref val="7"/>
          <dgm:dir/>
        </dgm:presLayoutVars>
      </dgm:prSet>
      <dgm:spPr/>
    </dgm:pt>
    <dgm:pt modelId="{E566F3A8-996B-8A4D-B1E3-85D415ADE72B}" type="pres">
      <dgm:prSet presAssocID="{F493ECFF-5DFA-2A49-9D62-130EECD0B435}" presName="Name1" presStyleCnt="0"/>
      <dgm:spPr/>
    </dgm:pt>
    <dgm:pt modelId="{EB89ED62-4C3D-0842-BF8B-3252E8A796F8}" type="pres">
      <dgm:prSet presAssocID="{F493ECFF-5DFA-2A49-9D62-130EECD0B435}" presName="cycle" presStyleCnt="0"/>
      <dgm:spPr/>
    </dgm:pt>
    <dgm:pt modelId="{0A6CBE7B-DB41-E54A-A575-C68C42F34C62}" type="pres">
      <dgm:prSet presAssocID="{F493ECFF-5DFA-2A49-9D62-130EECD0B435}" presName="srcNode" presStyleLbl="node1" presStyleIdx="0" presStyleCnt="4"/>
      <dgm:spPr/>
    </dgm:pt>
    <dgm:pt modelId="{EFB293CC-A631-9C4E-B58A-95464950C5E7}" type="pres">
      <dgm:prSet presAssocID="{F493ECFF-5DFA-2A49-9D62-130EECD0B435}" presName="conn" presStyleLbl="parChTrans1D2" presStyleIdx="0" presStyleCnt="1"/>
      <dgm:spPr/>
    </dgm:pt>
    <dgm:pt modelId="{CEDA7E03-F089-B441-A55F-8E2962E0B88D}" type="pres">
      <dgm:prSet presAssocID="{F493ECFF-5DFA-2A49-9D62-130EECD0B435}" presName="extraNode" presStyleLbl="node1" presStyleIdx="0" presStyleCnt="4"/>
      <dgm:spPr/>
    </dgm:pt>
    <dgm:pt modelId="{BB108242-8403-A04C-8275-51949E3B0B98}" type="pres">
      <dgm:prSet presAssocID="{F493ECFF-5DFA-2A49-9D62-130EECD0B435}" presName="dstNode" presStyleLbl="node1" presStyleIdx="0" presStyleCnt="4"/>
      <dgm:spPr/>
    </dgm:pt>
    <dgm:pt modelId="{AD995886-7E2F-EB44-8EB2-66F478A9CBC5}" type="pres">
      <dgm:prSet presAssocID="{B1B1DFF8-2CA2-B14F-9854-9CC064AF4C94}" presName="text_1" presStyleLbl="node1" presStyleIdx="0" presStyleCnt="4">
        <dgm:presLayoutVars>
          <dgm:bulletEnabled val="1"/>
        </dgm:presLayoutVars>
      </dgm:prSet>
      <dgm:spPr/>
    </dgm:pt>
    <dgm:pt modelId="{B6736184-B026-814E-BE07-AC3A0DFC28A1}" type="pres">
      <dgm:prSet presAssocID="{B1B1DFF8-2CA2-B14F-9854-9CC064AF4C94}" presName="accent_1" presStyleCnt="0"/>
      <dgm:spPr/>
    </dgm:pt>
    <dgm:pt modelId="{7F50636D-2B79-F144-92A6-152383F4B0D3}" type="pres">
      <dgm:prSet presAssocID="{B1B1DFF8-2CA2-B14F-9854-9CC064AF4C94}" presName="accentRepeatNode" presStyleLbl="solidFgAcc1" presStyleIdx="0" presStyleCnt="4"/>
      <dgm:spPr/>
    </dgm:pt>
    <dgm:pt modelId="{D15F4C5D-316A-3F4C-A9E1-5EAE311F74C1}" type="pres">
      <dgm:prSet presAssocID="{A0A1C9BC-9FE8-774C-862A-736EC0B97B20}" presName="text_2" presStyleLbl="node1" presStyleIdx="1" presStyleCnt="4">
        <dgm:presLayoutVars>
          <dgm:bulletEnabled val="1"/>
        </dgm:presLayoutVars>
      </dgm:prSet>
      <dgm:spPr/>
    </dgm:pt>
    <dgm:pt modelId="{6EE46B55-7AF7-B84F-BA6D-C50C8CCADC8C}" type="pres">
      <dgm:prSet presAssocID="{A0A1C9BC-9FE8-774C-862A-736EC0B97B20}" presName="accent_2" presStyleCnt="0"/>
      <dgm:spPr/>
    </dgm:pt>
    <dgm:pt modelId="{9ED2B17B-0801-7645-B2CC-399BDFA5FD95}" type="pres">
      <dgm:prSet presAssocID="{A0A1C9BC-9FE8-774C-862A-736EC0B97B20}" presName="accentRepeatNode" presStyleLbl="solidFgAcc1" presStyleIdx="1" presStyleCnt="4"/>
      <dgm:spPr/>
    </dgm:pt>
    <dgm:pt modelId="{20659E77-17FE-EA41-8669-76744D512D7C}" type="pres">
      <dgm:prSet presAssocID="{65618CC7-A6DE-FE4D-877B-9138CBA8C80B}" presName="text_3" presStyleLbl="node1" presStyleIdx="2" presStyleCnt="4">
        <dgm:presLayoutVars>
          <dgm:bulletEnabled val="1"/>
        </dgm:presLayoutVars>
      </dgm:prSet>
      <dgm:spPr/>
    </dgm:pt>
    <dgm:pt modelId="{96668478-4E2C-CF4C-A22E-A738136DF6B2}" type="pres">
      <dgm:prSet presAssocID="{65618CC7-A6DE-FE4D-877B-9138CBA8C80B}" presName="accent_3" presStyleCnt="0"/>
      <dgm:spPr/>
    </dgm:pt>
    <dgm:pt modelId="{E6B269D1-C182-8D4B-A279-97CAB4B5A76F}" type="pres">
      <dgm:prSet presAssocID="{65618CC7-A6DE-FE4D-877B-9138CBA8C80B}" presName="accentRepeatNode" presStyleLbl="solidFgAcc1" presStyleIdx="2" presStyleCnt="4"/>
      <dgm:spPr/>
    </dgm:pt>
    <dgm:pt modelId="{030829C7-F457-F340-B189-FD9B5826A330}" type="pres">
      <dgm:prSet presAssocID="{51312868-B9D7-6140-8F83-E1969F63F8A0}" presName="text_4" presStyleLbl="node1" presStyleIdx="3" presStyleCnt="4">
        <dgm:presLayoutVars>
          <dgm:bulletEnabled val="1"/>
        </dgm:presLayoutVars>
      </dgm:prSet>
      <dgm:spPr/>
    </dgm:pt>
    <dgm:pt modelId="{A3D8318A-5109-DF44-AAA0-DCF647749EFA}" type="pres">
      <dgm:prSet presAssocID="{51312868-B9D7-6140-8F83-E1969F63F8A0}" presName="accent_4" presStyleCnt="0"/>
      <dgm:spPr/>
    </dgm:pt>
    <dgm:pt modelId="{F2725A1A-83DB-6C4C-B039-A2CB512A58E4}" type="pres">
      <dgm:prSet presAssocID="{51312868-B9D7-6140-8F83-E1969F63F8A0}" presName="accentRepeatNode" presStyleLbl="solidFgAcc1" presStyleIdx="3" presStyleCnt="4"/>
      <dgm:spPr/>
    </dgm:pt>
  </dgm:ptLst>
  <dgm:cxnLst>
    <dgm:cxn modelId="{5C0D6C01-3F96-B94C-99BB-F2C6075AE607}" srcId="{F493ECFF-5DFA-2A49-9D62-130EECD0B435}" destId="{65618CC7-A6DE-FE4D-877B-9138CBA8C80B}" srcOrd="2" destOrd="0" parTransId="{9DC543F6-0579-BC4D-8844-DE203CD55FC7}" sibTransId="{422A72D5-431D-EE41-A9A6-5DDE74C1238D}"/>
    <dgm:cxn modelId="{F4FAC723-A004-6B43-BC5B-44A0F1861CEC}" type="presOf" srcId="{F493ECFF-5DFA-2A49-9D62-130EECD0B435}" destId="{3C732127-76BD-974C-A56A-ED99E029E638}" srcOrd="0" destOrd="0" presId="urn:microsoft.com/office/officeart/2008/layout/VerticalCurvedList"/>
    <dgm:cxn modelId="{E00CA02B-4E77-7B4C-83D4-0B7C0B7539F0}" srcId="{F493ECFF-5DFA-2A49-9D62-130EECD0B435}" destId="{A0A1C9BC-9FE8-774C-862A-736EC0B97B20}" srcOrd="1" destOrd="0" parTransId="{8C58C6AE-0CD8-9946-9815-E69AA9B44992}" sibTransId="{522C87DE-FEA2-D745-9D5E-2A8AC5731A0D}"/>
    <dgm:cxn modelId="{A7CF0534-1C97-0747-A709-2B91F398F0AB}" srcId="{F493ECFF-5DFA-2A49-9D62-130EECD0B435}" destId="{B1B1DFF8-2CA2-B14F-9854-9CC064AF4C94}" srcOrd="0" destOrd="0" parTransId="{F6C2F3DA-B7D3-2544-99A9-49477DCF4DD4}" sibTransId="{586EA86E-0F93-E248-8B51-BB074B46B4E7}"/>
    <dgm:cxn modelId="{0F6BA43D-2ADC-3F40-9A29-4BE6C813C857}" type="presOf" srcId="{65618CC7-A6DE-FE4D-877B-9138CBA8C80B}" destId="{20659E77-17FE-EA41-8669-76744D512D7C}" srcOrd="0" destOrd="0" presId="urn:microsoft.com/office/officeart/2008/layout/VerticalCurvedList"/>
    <dgm:cxn modelId="{7C468873-B506-8A4B-A877-EDD5C1274366}" type="presOf" srcId="{B1B1DFF8-2CA2-B14F-9854-9CC064AF4C94}" destId="{AD995886-7E2F-EB44-8EB2-66F478A9CBC5}" srcOrd="0" destOrd="0" presId="urn:microsoft.com/office/officeart/2008/layout/VerticalCurvedList"/>
    <dgm:cxn modelId="{DD33BE88-B24E-7F43-8A8A-B473F8C497F6}" type="presOf" srcId="{586EA86E-0F93-E248-8B51-BB074B46B4E7}" destId="{EFB293CC-A631-9C4E-B58A-95464950C5E7}" srcOrd="0" destOrd="0" presId="urn:microsoft.com/office/officeart/2008/layout/VerticalCurvedList"/>
    <dgm:cxn modelId="{DA43BF89-BA39-9546-9613-DC3C7133CDFE}" type="presOf" srcId="{A0A1C9BC-9FE8-774C-862A-736EC0B97B20}" destId="{D15F4C5D-316A-3F4C-A9E1-5EAE311F74C1}" srcOrd="0" destOrd="0" presId="urn:microsoft.com/office/officeart/2008/layout/VerticalCurvedList"/>
    <dgm:cxn modelId="{700F6AC7-CF6F-6E42-9790-F95348DD2E72}" type="presOf" srcId="{51312868-B9D7-6140-8F83-E1969F63F8A0}" destId="{030829C7-F457-F340-B189-FD9B5826A330}" srcOrd="0" destOrd="0" presId="urn:microsoft.com/office/officeart/2008/layout/VerticalCurvedList"/>
    <dgm:cxn modelId="{EF4C1FFE-5E2A-3641-8314-2925587E51C1}" srcId="{F493ECFF-5DFA-2A49-9D62-130EECD0B435}" destId="{51312868-B9D7-6140-8F83-E1969F63F8A0}" srcOrd="3" destOrd="0" parTransId="{985154D3-95AF-1F4E-9916-D6E31255547E}" sibTransId="{9B233C24-AB0E-4E41-8035-44F0D76E1BD5}"/>
    <dgm:cxn modelId="{49B391E8-A3B1-0245-B6C8-233D53EC3CE5}" type="presParOf" srcId="{3C732127-76BD-974C-A56A-ED99E029E638}" destId="{E566F3A8-996B-8A4D-B1E3-85D415ADE72B}" srcOrd="0" destOrd="0" presId="urn:microsoft.com/office/officeart/2008/layout/VerticalCurvedList"/>
    <dgm:cxn modelId="{2AD3278D-0562-1A49-ACA4-69842B9CAE27}" type="presParOf" srcId="{E566F3A8-996B-8A4D-B1E3-85D415ADE72B}" destId="{EB89ED62-4C3D-0842-BF8B-3252E8A796F8}" srcOrd="0" destOrd="0" presId="urn:microsoft.com/office/officeart/2008/layout/VerticalCurvedList"/>
    <dgm:cxn modelId="{11437568-6026-D746-AF37-ECB5F62A3FE3}" type="presParOf" srcId="{EB89ED62-4C3D-0842-BF8B-3252E8A796F8}" destId="{0A6CBE7B-DB41-E54A-A575-C68C42F34C62}" srcOrd="0" destOrd="0" presId="urn:microsoft.com/office/officeart/2008/layout/VerticalCurvedList"/>
    <dgm:cxn modelId="{726C7F9C-F827-9C4E-8498-8E18E8E99836}" type="presParOf" srcId="{EB89ED62-4C3D-0842-BF8B-3252E8A796F8}" destId="{EFB293CC-A631-9C4E-B58A-95464950C5E7}" srcOrd="1" destOrd="0" presId="urn:microsoft.com/office/officeart/2008/layout/VerticalCurvedList"/>
    <dgm:cxn modelId="{4DEE38BD-96B1-404B-A626-B2AF8356BEC5}" type="presParOf" srcId="{EB89ED62-4C3D-0842-BF8B-3252E8A796F8}" destId="{CEDA7E03-F089-B441-A55F-8E2962E0B88D}" srcOrd="2" destOrd="0" presId="urn:microsoft.com/office/officeart/2008/layout/VerticalCurvedList"/>
    <dgm:cxn modelId="{A5008E47-D666-A344-9AAF-16C755365003}" type="presParOf" srcId="{EB89ED62-4C3D-0842-BF8B-3252E8A796F8}" destId="{BB108242-8403-A04C-8275-51949E3B0B98}" srcOrd="3" destOrd="0" presId="urn:microsoft.com/office/officeart/2008/layout/VerticalCurvedList"/>
    <dgm:cxn modelId="{691F429B-769D-114F-A601-6DE00AEF4C70}" type="presParOf" srcId="{E566F3A8-996B-8A4D-B1E3-85D415ADE72B}" destId="{AD995886-7E2F-EB44-8EB2-66F478A9CBC5}" srcOrd="1" destOrd="0" presId="urn:microsoft.com/office/officeart/2008/layout/VerticalCurvedList"/>
    <dgm:cxn modelId="{4E3B4F84-21D0-204D-8CFC-6939F2FFDC21}" type="presParOf" srcId="{E566F3A8-996B-8A4D-B1E3-85D415ADE72B}" destId="{B6736184-B026-814E-BE07-AC3A0DFC28A1}" srcOrd="2" destOrd="0" presId="urn:microsoft.com/office/officeart/2008/layout/VerticalCurvedList"/>
    <dgm:cxn modelId="{16005F17-1DEA-964A-8518-0B9CF9647948}" type="presParOf" srcId="{B6736184-B026-814E-BE07-AC3A0DFC28A1}" destId="{7F50636D-2B79-F144-92A6-152383F4B0D3}" srcOrd="0" destOrd="0" presId="urn:microsoft.com/office/officeart/2008/layout/VerticalCurvedList"/>
    <dgm:cxn modelId="{5AE6EBC0-267C-D040-882F-C3BD73AA735F}" type="presParOf" srcId="{E566F3A8-996B-8A4D-B1E3-85D415ADE72B}" destId="{D15F4C5D-316A-3F4C-A9E1-5EAE311F74C1}" srcOrd="3" destOrd="0" presId="urn:microsoft.com/office/officeart/2008/layout/VerticalCurvedList"/>
    <dgm:cxn modelId="{C3FE2960-00A0-974E-8983-1E6E9ECCFCBE}" type="presParOf" srcId="{E566F3A8-996B-8A4D-B1E3-85D415ADE72B}" destId="{6EE46B55-7AF7-B84F-BA6D-C50C8CCADC8C}" srcOrd="4" destOrd="0" presId="urn:microsoft.com/office/officeart/2008/layout/VerticalCurvedList"/>
    <dgm:cxn modelId="{981E0E58-E617-964E-AD02-3908112E9C86}" type="presParOf" srcId="{6EE46B55-7AF7-B84F-BA6D-C50C8CCADC8C}" destId="{9ED2B17B-0801-7645-B2CC-399BDFA5FD95}" srcOrd="0" destOrd="0" presId="urn:microsoft.com/office/officeart/2008/layout/VerticalCurvedList"/>
    <dgm:cxn modelId="{20933666-1461-6F47-A708-3CC95D2158F1}" type="presParOf" srcId="{E566F3A8-996B-8A4D-B1E3-85D415ADE72B}" destId="{20659E77-17FE-EA41-8669-76744D512D7C}" srcOrd="5" destOrd="0" presId="urn:microsoft.com/office/officeart/2008/layout/VerticalCurvedList"/>
    <dgm:cxn modelId="{59DB6A4F-258E-7E44-B1EA-5DB277267C63}" type="presParOf" srcId="{E566F3A8-996B-8A4D-B1E3-85D415ADE72B}" destId="{96668478-4E2C-CF4C-A22E-A738136DF6B2}" srcOrd="6" destOrd="0" presId="urn:microsoft.com/office/officeart/2008/layout/VerticalCurvedList"/>
    <dgm:cxn modelId="{4F85CBB4-A281-2144-8FC8-175955872AA4}" type="presParOf" srcId="{96668478-4E2C-CF4C-A22E-A738136DF6B2}" destId="{E6B269D1-C182-8D4B-A279-97CAB4B5A76F}" srcOrd="0" destOrd="0" presId="urn:microsoft.com/office/officeart/2008/layout/VerticalCurvedList"/>
    <dgm:cxn modelId="{57322567-3E2F-3D46-9516-671A678067CC}" type="presParOf" srcId="{E566F3A8-996B-8A4D-B1E3-85D415ADE72B}" destId="{030829C7-F457-F340-B189-FD9B5826A330}" srcOrd="7" destOrd="0" presId="urn:microsoft.com/office/officeart/2008/layout/VerticalCurvedList"/>
    <dgm:cxn modelId="{40051B02-AAFE-154A-8026-1BA2789D96E4}" type="presParOf" srcId="{E566F3A8-996B-8A4D-B1E3-85D415ADE72B}" destId="{A3D8318A-5109-DF44-AAA0-DCF647749EFA}" srcOrd="8" destOrd="0" presId="urn:microsoft.com/office/officeart/2008/layout/VerticalCurvedList"/>
    <dgm:cxn modelId="{EA99A29F-205D-CE4D-B3B5-84945F131B39}" type="presParOf" srcId="{A3D8318A-5109-DF44-AAA0-DCF647749EFA}" destId="{F2725A1A-83DB-6C4C-B039-A2CB512A58E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b="1">
              <a:solidFill>
                <a:schemeClr val="tx2"/>
              </a:solidFill>
            </a:rPr>
            <a:t>F</a:t>
          </a:r>
          <a:r>
            <a:rPr lang="en-US" sz="1800">
              <a:solidFill>
                <a:schemeClr val="tx2"/>
              </a:solidFill>
            </a:rPr>
            <a:t> - Faith &amp; Belief</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b="1">
              <a:solidFill>
                <a:schemeClr val="tx2"/>
              </a:solidFill>
            </a:rPr>
            <a:t>I</a:t>
          </a:r>
          <a:r>
            <a:rPr lang="en-US" sz="1800">
              <a:solidFill>
                <a:schemeClr val="tx2"/>
              </a:solidFill>
            </a:rPr>
            <a:t> - Importance &amp; Influence</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6C052821-4474-434B-92FC-70131CD9161A}">
      <dgm:prSet phldrT="[Text]" custT="1"/>
      <dgm:spPr/>
      <dgm:t>
        <a:bodyPr/>
        <a:lstStyle/>
        <a:p>
          <a:r>
            <a:rPr lang="en-US" sz="2000" b="1">
              <a:solidFill>
                <a:schemeClr val="tx2"/>
              </a:solidFill>
            </a:rPr>
            <a:t>C</a:t>
          </a:r>
          <a:r>
            <a:rPr lang="en-US" sz="1800">
              <a:solidFill>
                <a:schemeClr val="tx2"/>
              </a:solidFill>
            </a:rPr>
            <a:t> - Community</a:t>
          </a:r>
        </a:p>
      </dgm:t>
    </dgm:pt>
    <dgm:pt modelId="{DAF6B480-F941-3948-9DE5-5B250E169F1C}" type="parTrans" cxnId="{29663068-6C2A-4641-9513-45176100C158}">
      <dgm:prSet/>
      <dgm:spPr/>
      <dgm:t>
        <a:bodyPr/>
        <a:lstStyle/>
        <a:p>
          <a:endParaRPr lang="en-US" sz="2000"/>
        </a:p>
      </dgm:t>
    </dgm:pt>
    <dgm:pt modelId="{4B8756DC-E9C3-AD4F-975B-BA2B05A2F566}" type="sibTrans" cxnId="{29663068-6C2A-4641-9513-45176100C158}">
      <dgm:prSet/>
      <dgm:spPr/>
      <dgm:t>
        <a:bodyPr/>
        <a:lstStyle/>
        <a:p>
          <a:endParaRPr lang="en-US" sz="2000"/>
        </a:p>
      </dgm:t>
    </dgm:pt>
    <dgm:pt modelId="{BA815B61-E3D6-8242-8F72-66744D7F0DC4}">
      <dgm:prSet custT="1"/>
      <dgm:spPr/>
      <dgm:t>
        <a:bodyPr/>
        <a:lstStyle/>
        <a:p>
          <a:r>
            <a:rPr lang="en-US" sz="1600"/>
            <a:t>Do you consider yourself spiritual or religious?</a:t>
          </a:r>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r>
            <a:rPr lang="en-US" sz="1600"/>
            <a:t>What importance does your faith or belief have in your life?</a:t>
          </a:r>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DC8685DC-AC4E-6B47-9327-5E13AE8E0B6B}">
      <dgm:prSet custT="1"/>
      <dgm:spPr/>
      <dgm:t>
        <a:bodyPr/>
        <a:lstStyle/>
        <a:p>
          <a:r>
            <a:rPr lang="en-US" sz="1600"/>
            <a:t>Are you part of a spiritual or religious community?</a:t>
          </a:r>
        </a:p>
      </dgm:t>
    </dgm:pt>
    <dgm:pt modelId="{10E3B328-638D-5B4F-A8C2-7DE4772DFBD4}" type="parTrans" cxnId="{BA59914B-9E06-9B48-8B66-C68CA7CA9FCE}">
      <dgm:prSet/>
      <dgm:spPr/>
      <dgm:t>
        <a:bodyPr/>
        <a:lstStyle/>
        <a:p>
          <a:endParaRPr lang="en-US"/>
        </a:p>
      </dgm:t>
    </dgm:pt>
    <dgm:pt modelId="{24A8AC4B-97EC-C043-8A36-4026AC4C8ADF}" type="sibTrans" cxnId="{BA59914B-9E06-9B48-8B66-C68CA7CA9FCE}">
      <dgm:prSet/>
      <dgm:spPr/>
      <dgm:t>
        <a:bodyPr/>
        <a:lstStyle/>
        <a:p>
          <a:endParaRPr lang="en-US"/>
        </a:p>
      </dgm:t>
    </dgm:pt>
    <dgm:pt modelId="{1805BACF-AC24-C64B-B044-96762BEEB7E3}">
      <dgm:prSet custT="1"/>
      <dgm:spPr/>
      <dgm:t>
        <a:bodyPr/>
        <a:lstStyle/>
        <a:p>
          <a:r>
            <a:rPr lang="en-US" sz="2000" b="1">
              <a:solidFill>
                <a:schemeClr val="tx2"/>
              </a:solidFill>
            </a:rPr>
            <a:t>A</a:t>
          </a:r>
          <a:r>
            <a:rPr lang="en-US" sz="1800">
              <a:solidFill>
                <a:schemeClr val="tx2"/>
              </a:solidFill>
            </a:rPr>
            <a:t> - Address in Care</a:t>
          </a:r>
        </a:p>
      </dgm:t>
    </dgm:pt>
    <dgm:pt modelId="{A54723BF-9D69-2B43-BF5A-BFCF836C96A6}" type="parTrans" cxnId="{2FEA8089-86D3-6F43-B024-DA1D658B7D59}">
      <dgm:prSet/>
      <dgm:spPr/>
      <dgm:t>
        <a:bodyPr/>
        <a:lstStyle/>
        <a:p>
          <a:endParaRPr lang="en-US"/>
        </a:p>
      </dgm:t>
    </dgm:pt>
    <dgm:pt modelId="{C5594B59-864F-224F-918D-6E350717CECE}" type="sibTrans" cxnId="{2FEA8089-86D3-6F43-B024-DA1D658B7D59}">
      <dgm:prSet/>
      <dgm:spPr/>
      <dgm:t>
        <a:bodyPr/>
        <a:lstStyle/>
        <a:p>
          <a:endParaRPr lang="en-US"/>
        </a:p>
      </dgm:t>
    </dgm:pt>
    <dgm:pt modelId="{26D5D47A-2C9B-794A-86A2-4F0BC8375AE4}">
      <dgm:prSet custT="1"/>
      <dgm:spPr/>
      <dgm:t>
        <a:bodyPr/>
        <a:lstStyle/>
        <a:p>
          <a:r>
            <a:rPr lang="en-US" sz="1600"/>
            <a:t>Do you have spiritual beliefs that help you cope with stress?</a:t>
          </a:r>
        </a:p>
      </dgm:t>
    </dgm:pt>
    <dgm:pt modelId="{22269C62-6F4A-5342-91C5-29A8932C19E4}" type="parTrans" cxnId="{74CE4CD3-64BF-FA4C-9683-BAB5AFA765FC}">
      <dgm:prSet/>
      <dgm:spPr/>
      <dgm:t>
        <a:bodyPr/>
        <a:lstStyle/>
        <a:p>
          <a:endParaRPr lang="en-US"/>
        </a:p>
      </dgm:t>
    </dgm:pt>
    <dgm:pt modelId="{E49890F9-3B0B-0342-9774-1D877505C9C9}" type="sibTrans" cxnId="{74CE4CD3-64BF-FA4C-9683-BAB5AFA765FC}">
      <dgm:prSet/>
      <dgm:spPr/>
      <dgm:t>
        <a:bodyPr/>
        <a:lstStyle/>
        <a:p>
          <a:endParaRPr lang="en-US"/>
        </a:p>
      </dgm:t>
    </dgm:pt>
    <dgm:pt modelId="{AA636660-8F9C-174C-BA63-DB58A3ECB426}">
      <dgm:prSet custT="1"/>
      <dgm:spPr/>
      <dgm:t>
        <a:bodyPr/>
        <a:lstStyle/>
        <a:p>
          <a:r>
            <a:rPr lang="en-US" sz="1600"/>
            <a:t>What gives your life meaning?</a:t>
          </a:r>
        </a:p>
      </dgm:t>
    </dgm:pt>
    <dgm:pt modelId="{7165AB02-B263-EB42-8358-0A7A82859798}" type="parTrans" cxnId="{8590740D-0974-6D4B-BE14-9CF5D2C90663}">
      <dgm:prSet/>
      <dgm:spPr/>
      <dgm:t>
        <a:bodyPr/>
        <a:lstStyle/>
        <a:p>
          <a:endParaRPr lang="en-US"/>
        </a:p>
      </dgm:t>
    </dgm:pt>
    <dgm:pt modelId="{9A104832-4D4F-374F-83BF-51EB7019C239}" type="sibTrans" cxnId="{8590740D-0974-6D4B-BE14-9CF5D2C90663}">
      <dgm:prSet/>
      <dgm:spPr/>
      <dgm:t>
        <a:bodyPr/>
        <a:lstStyle/>
        <a:p>
          <a:endParaRPr lang="en-US"/>
        </a:p>
      </dgm:t>
    </dgm:pt>
    <dgm:pt modelId="{F91186E6-5A0D-A143-8D38-741AD552DE67}">
      <dgm:prSet custT="1"/>
      <dgm:spPr/>
      <dgm:t>
        <a:bodyPr/>
        <a:lstStyle/>
        <a:p>
          <a:pPr>
            <a:buFont typeface="Arial" panose="020B0604020202020204" pitchFamily="34" charset="0"/>
            <a:buChar char="•"/>
          </a:pPr>
          <a:r>
            <a:rPr lang="en-US" sz="1600"/>
            <a:t>How do they influence you in how you take care of yourself?</a:t>
          </a:r>
        </a:p>
      </dgm:t>
    </dgm:pt>
    <dgm:pt modelId="{B1278A85-A558-A74C-A14F-7DC7C45147C2}" type="parTrans" cxnId="{B196FFA9-35D6-B449-9699-17FCF0E93B7C}">
      <dgm:prSet/>
      <dgm:spPr/>
      <dgm:t>
        <a:bodyPr/>
        <a:lstStyle/>
        <a:p>
          <a:endParaRPr lang="en-US"/>
        </a:p>
      </dgm:t>
    </dgm:pt>
    <dgm:pt modelId="{AF90CB4C-981A-7741-ACD0-0ED619610AA8}" type="sibTrans" cxnId="{B196FFA9-35D6-B449-9699-17FCF0E93B7C}">
      <dgm:prSet/>
      <dgm:spPr/>
      <dgm:t>
        <a:bodyPr/>
        <a:lstStyle/>
        <a:p>
          <a:endParaRPr lang="en-US"/>
        </a:p>
      </dgm:t>
    </dgm:pt>
    <dgm:pt modelId="{4F34B286-248C-DC49-8726-8F900C21E8DC}">
      <dgm:prSet custT="1"/>
      <dgm:spPr/>
      <dgm:t>
        <a:bodyPr/>
        <a:lstStyle/>
        <a:p>
          <a:r>
            <a:rPr lang="en-US" sz="1600"/>
            <a:t>What aspects of your faith or beliefs are helpful or not so helpful to you?</a:t>
          </a:r>
        </a:p>
      </dgm:t>
    </dgm:pt>
    <dgm:pt modelId="{470E13F5-F000-7849-A3CE-C8C0D4053ADC}" type="parTrans" cxnId="{A3C4EFF0-B614-CA48-B451-EA4ADB233FF3}">
      <dgm:prSet/>
      <dgm:spPr/>
      <dgm:t>
        <a:bodyPr/>
        <a:lstStyle/>
        <a:p>
          <a:endParaRPr lang="en-US"/>
        </a:p>
      </dgm:t>
    </dgm:pt>
    <dgm:pt modelId="{06DEBC84-F325-A043-8D49-CAB5FD5CF7E3}" type="sibTrans" cxnId="{A3C4EFF0-B614-CA48-B451-EA4ADB233FF3}">
      <dgm:prSet/>
      <dgm:spPr/>
      <dgm:t>
        <a:bodyPr/>
        <a:lstStyle/>
        <a:p>
          <a:endParaRPr lang="en-US"/>
        </a:p>
      </dgm:t>
    </dgm:pt>
    <dgm:pt modelId="{09CA32FB-3649-F141-BE3B-F8AB75B0343E}">
      <dgm:prSet custT="1"/>
      <dgm:spPr/>
      <dgm:t>
        <a:bodyPr/>
        <a:lstStyle/>
        <a:p>
          <a:pPr>
            <a:buFont typeface="Arial" panose="020B0604020202020204" pitchFamily="34" charset="0"/>
            <a:buChar char="•"/>
          </a:pPr>
          <a:r>
            <a:rPr lang="en-US" sz="1600"/>
            <a:t>Is this of support to you and how?</a:t>
          </a:r>
        </a:p>
      </dgm:t>
    </dgm:pt>
    <dgm:pt modelId="{8C17B97B-5C55-E240-83AC-8C5FDBD7EC2D}" type="parTrans" cxnId="{2BDDCDAE-BCDB-2044-8C85-80975ED0ADC8}">
      <dgm:prSet/>
      <dgm:spPr/>
      <dgm:t>
        <a:bodyPr/>
        <a:lstStyle/>
        <a:p>
          <a:endParaRPr lang="en-US"/>
        </a:p>
      </dgm:t>
    </dgm:pt>
    <dgm:pt modelId="{DE46FC4F-282F-174B-82C8-9E3432CBF971}" type="sibTrans" cxnId="{2BDDCDAE-BCDB-2044-8C85-80975ED0ADC8}">
      <dgm:prSet/>
      <dgm:spPr/>
      <dgm:t>
        <a:bodyPr/>
        <a:lstStyle/>
        <a:p>
          <a:endParaRPr lang="en-US"/>
        </a:p>
      </dgm:t>
    </dgm:pt>
    <dgm:pt modelId="{AD0294B2-8CA6-404B-B129-72A2C7232464}">
      <dgm:prSet custT="1"/>
      <dgm:spPr/>
      <dgm:t>
        <a:bodyPr/>
        <a:lstStyle/>
        <a:p>
          <a:r>
            <a:rPr lang="en-US" sz="1600"/>
            <a:t>Is there a group of people you really love or who are important to you?</a:t>
          </a:r>
        </a:p>
      </dgm:t>
    </dgm:pt>
    <dgm:pt modelId="{EAE8D51F-549B-1B43-A4BA-B57344C753B2}" type="parTrans" cxnId="{A503F8FA-90BB-6D43-9098-82F4C87ECD13}">
      <dgm:prSet/>
      <dgm:spPr/>
      <dgm:t>
        <a:bodyPr/>
        <a:lstStyle/>
        <a:p>
          <a:endParaRPr lang="en-US"/>
        </a:p>
      </dgm:t>
    </dgm:pt>
    <dgm:pt modelId="{B5A9B111-A9A1-E246-9CB1-47895608B282}" type="sibTrans" cxnId="{A503F8FA-90BB-6D43-9098-82F4C87ECD13}">
      <dgm:prSet/>
      <dgm:spPr/>
      <dgm:t>
        <a:bodyPr/>
        <a:lstStyle/>
        <a:p>
          <a:endParaRPr lang="en-US"/>
        </a:p>
      </dgm:t>
    </dgm:pt>
    <dgm:pt modelId="{9B7526DB-FF10-604C-90EA-E6B0591DFBC7}">
      <dgm:prSet custT="1"/>
      <dgm:spPr/>
      <dgm:t>
        <a:bodyPr/>
        <a:lstStyle/>
        <a:p>
          <a:pPr>
            <a:buFont typeface="Arial" panose="020B0604020202020204" pitchFamily="34" charset="0"/>
            <a:buChar char="•"/>
          </a:pPr>
          <a:r>
            <a:rPr lang="en-US" sz="1600"/>
            <a:t>How do you need me to help you address these issues in your recovery?</a:t>
          </a:r>
        </a:p>
      </dgm:t>
    </dgm:pt>
    <dgm:pt modelId="{D79E3BB1-FF14-1944-91B3-77318328A6B9}" type="parTrans" cxnId="{E109B862-389D-9248-846A-B1267A5DA69A}">
      <dgm:prSet/>
      <dgm:spPr/>
      <dgm:t>
        <a:bodyPr/>
        <a:lstStyle/>
        <a:p>
          <a:endParaRPr lang="en-US"/>
        </a:p>
      </dgm:t>
    </dgm:pt>
    <dgm:pt modelId="{DD734763-3E4B-C846-B2F7-0671F3BB1FF8}" type="sibTrans" cxnId="{E109B862-389D-9248-846A-B1267A5DA69A}">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43339" custScaleY="70399">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62375" custScaleY="70399">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44353" custScaleY="65906">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7B1657A8-1130-0C43-B1C7-9E7E2CD219FB}" type="pres">
      <dgm:prSet presAssocID="{4B8756DC-E9C3-AD4F-975B-BA2B05A2F566}" presName="spaceBetweenRectangles" presStyleCnt="0"/>
      <dgm:spPr/>
    </dgm:pt>
    <dgm:pt modelId="{93BB8022-2905-7E49-8F8A-3D2E32883945}" type="pres">
      <dgm:prSet presAssocID="{1805BACF-AC24-C64B-B044-96762BEEB7E3}" presName="parentLin" presStyleCnt="0"/>
      <dgm:spPr/>
    </dgm:pt>
    <dgm:pt modelId="{B4BF1D01-F6ED-F74D-B1A6-4D563ABE7EAA}" type="pres">
      <dgm:prSet presAssocID="{1805BACF-AC24-C64B-B044-96762BEEB7E3}" presName="parentLeftMargin" presStyleLbl="node1" presStyleIdx="2" presStyleCnt="4"/>
      <dgm:spPr/>
    </dgm:pt>
    <dgm:pt modelId="{2CBD6753-49A0-794B-BC36-16B2B5B0EABB}" type="pres">
      <dgm:prSet presAssocID="{1805BACF-AC24-C64B-B044-96762BEEB7E3}" presName="parentText" presStyleLbl="node1" presStyleIdx="3" presStyleCnt="4" custScaleX="42883" custScaleY="79328">
        <dgm:presLayoutVars>
          <dgm:chMax val="0"/>
          <dgm:bulletEnabled val="1"/>
        </dgm:presLayoutVars>
      </dgm:prSet>
      <dgm:spPr/>
    </dgm:pt>
    <dgm:pt modelId="{5C37E329-984E-DB47-AA2C-377092A4D763}" type="pres">
      <dgm:prSet presAssocID="{1805BACF-AC24-C64B-B044-96762BEEB7E3}" presName="negativeSpace" presStyleCnt="0"/>
      <dgm:spPr/>
    </dgm:pt>
    <dgm:pt modelId="{693D42BF-6CF8-E945-BC77-FAF45440DBBE}" type="pres">
      <dgm:prSet presAssocID="{1805BACF-AC24-C64B-B044-96762BEEB7E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84CD30A-3CDE-D24A-991F-41CCF89B9C8E}" type="presOf" srcId="{1805BACF-AC24-C64B-B044-96762BEEB7E3}" destId="{2CBD6753-49A0-794B-BC36-16B2B5B0EABB}" srcOrd="1" destOrd="0" presId="urn:microsoft.com/office/officeart/2005/8/layout/list1"/>
    <dgm:cxn modelId="{8590740D-0974-6D4B-BE14-9CF5D2C90663}" srcId="{E51B4F87-557D-704D-BBC2-FD5DE5B91108}" destId="{AA636660-8F9C-174C-BA63-DB58A3ECB426}" srcOrd="2" destOrd="0" parTransId="{7165AB02-B263-EB42-8358-0A7A82859798}" sibTransId="{9A104832-4D4F-374F-83BF-51EB7019C239}"/>
    <dgm:cxn modelId="{17F24525-E7CA-DF41-AF93-2CF4ADC2798A}" type="presOf" srcId="{AA636660-8F9C-174C-BA63-DB58A3ECB426}" destId="{D6C0FFC7-BE70-424B-8B61-BCEF30813520}" srcOrd="0" destOrd="2" presId="urn:microsoft.com/office/officeart/2005/8/layout/list1"/>
    <dgm:cxn modelId="{19F3E927-C3B5-EA43-A279-C6D400BF8F35}" type="presOf" srcId="{26D5D47A-2C9B-794A-86A2-4F0BC8375AE4}" destId="{D6C0FFC7-BE70-424B-8B61-BCEF30813520}" srcOrd="0" destOrd="1"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BA9F1441-1139-5A43-B341-935FE57191A9}" type="presOf" srcId="{DC8685DC-AC4E-6B47-9327-5E13AE8E0B6B}" destId="{C2076692-2E43-3147-B055-836931F1812E}" srcOrd="0" destOrd="0" presId="urn:microsoft.com/office/officeart/2005/8/layout/list1"/>
    <dgm:cxn modelId="{E109B862-389D-9248-846A-B1267A5DA69A}" srcId="{1805BACF-AC24-C64B-B044-96762BEEB7E3}" destId="{9B7526DB-FF10-604C-90EA-E6B0591DFBC7}" srcOrd="0" destOrd="0" parTransId="{D79E3BB1-FF14-1944-91B3-77318328A6B9}" sibTransId="{DD734763-3E4B-C846-B2F7-0671F3BB1FF8}"/>
    <dgm:cxn modelId="{29663068-6C2A-4641-9513-45176100C158}" srcId="{5DADAC35-B6F5-7749-BBBD-F232B4E6F49B}" destId="{6C052821-4474-434B-92FC-70131CD9161A}" srcOrd="2" destOrd="0" parTransId="{DAF6B480-F941-3948-9DE5-5B250E169F1C}" sibTransId="{4B8756DC-E9C3-AD4F-975B-BA2B05A2F566}"/>
    <dgm:cxn modelId="{BA59914B-9E06-9B48-8B66-C68CA7CA9FCE}" srcId="{6C052821-4474-434B-92FC-70131CD9161A}" destId="{DC8685DC-AC4E-6B47-9327-5E13AE8E0B6B}" srcOrd="0" destOrd="0" parTransId="{10E3B328-638D-5B4F-A8C2-7DE4772DFBD4}" sibTransId="{24A8AC4B-97EC-C043-8A36-4026AC4C8ADF}"/>
    <dgm:cxn modelId="{A2332D4D-D2FF-AF4E-A065-B6EC8D563CA8}" type="presOf" srcId="{6C052821-4474-434B-92FC-70131CD9161A}" destId="{6F8D7746-DB44-1145-9883-1DC23DDEA38D}" srcOrd="0"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B66B7B77-4422-8742-B830-327E1347A1CC}" type="presOf" srcId="{4F34B286-248C-DC49-8726-8F900C21E8DC}" destId="{079E5664-4E22-4447-A59C-FE064B6804D0}" srcOrd="0" destOrd="2" presId="urn:microsoft.com/office/officeart/2005/8/layout/list1"/>
    <dgm:cxn modelId="{2FEA8089-86D3-6F43-B024-DA1D658B7D59}" srcId="{5DADAC35-B6F5-7749-BBBD-F232B4E6F49B}" destId="{1805BACF-AC24-C64B-B044-96762BEEB7E3}" srcOrd="3" destOrd="0" parTransId="{A54723BF-9D69-2B43-BF5A-BFCF836C96A6}" sibTransId="{C5594B59-864F-224F-918D-6E350717CECE}"/>
    <dgm:cxn modelId="{BF3CFE8B-8E79-3B44-8C55-95C28F43242F}" type="presOf" srcId="{F91186E6-5A0D-A143-8D38-741AD552DE67}" destId="{079E5664-4E22-4447-A59C-FE064B6804D0}" srcOrd="0" destOrd="1" presId="urn:microsoft.com/office/officeart/2005/8/layout/list1"/>
    <dgm:cxn modelId="{F6183B8F-3595-6048-A06E-116CA1AEB58F}" srcId="{5DADAC35-B6F5-7749-BBBD-F232B4E6F49B}" destId="{64D2DF65-5BDE-FB4C-980B-70FA55D1B688}" srcOrd="1" destOrd="0" parTransId="{66A8080F-BFA8-314E-91E5-5C40932CFA6C}" sibTransId="{52CAA7DB-645F-8745-9767-804E1A23ACA0}"/>
    <dgm:cxn modelId="{67D5DE92-CD2C-8E43-84DE-2ABE6DA90208}" type="presOf" srcId="{AD0294B2-8CA6-404B-B129-72A2C7232464}" destId="{C2076692-2E43-3147-B055-836931F1812E}" srcOrd="0" destOrd="2" presId="urn:microsoft.com/office/officeart/2005/8/layout/list1"/>
    <dgm:cxn modelId="{A5F66795-86A2-5E48-9E8D-14C8049522D7}" type="presOf" srcId="{BA815B61-E3D6-8242-8F72-66744D7F0DC4}" destId="{D6C0FFC7-BE70-424B-8B61-BCEF30813520}" srcOrd="0" destOrd="0" presId="urn:microsoft.com/office/officeart/2005/8/layout/list1"/>
    <dgm:cxn modelId="{B196FFA9-35D6-B449-9699-17FCF0E93B7C}" srcId="{64D2DF65-5BDE-FB4C-980B-70FA55D1B688}" destId="{F91186E6-5A0D-A143-8D38-741AD552DE67}" srcOrd="1" destOrd="0" parTransId="{B1278A85-A558-A74C-A14F-7DC7C45147C2}" sibTransId="{AF90CB4C-981A-7741-ACD0-0ED619610AA8}"/>
    <dgm:cxn modelId="{777E96AE-8E9B-D648-A4F9-5F629F08AA93}" srcId="{E51B4F87-557D-704D-BBC2-FD5DE5B91108}" destId="{BA815B61-E3D6-8242-8F72-66744D7F0DC4}" srcOrd="0" destOrd="0" parTransId="{6F34474E-DBFD-ED4E-9292-AA4A52AAEDC9}" sibTransId="{80F1BE7B-2D49-1944-AB7E-5215549DA193}"/>
    <dgm:cxn modelId="{2BDDCDAE-BCDB-2044-8C85-80975ED0ADC8}" srcId="{6C052821-4474-434B-92FC-70131CD9161A}" destId="{09CA32FB-3649-F141-BE3B-F8AB75B0343E}" srcOrd="1" destOrd="0" parTransId="{8C17B97B-5C55-E240-83AC-8C5FDBD7EC2D}" sibTransId="{DE46FC4F-282F-174B-82C8-9E3432CBF971}"/>
    <dgm:cxn modelId="{EEC8AFB5-B2BF-BD4B-BA48-FDFE7BDF4522}" type="presOf" srcId="{1805BACF-AC24-C64B-B044-96762BEEB7E3}" destId="{B4BF1D01-F6ED-F74D-B1A6-4D563ABE7EAA}" srcOrd="0" destOrd="0" presId="urn:microsoft.com/office/officeart/2005/8/layout/list1"/>
    <dgm:cxn modelId="{339DD4CC-87F5-0E4F-BBCB-5018B15B3E13}" type="presOf" srcId="{09CA32FB-3649-F141-BE3B-F8AB75B0343E}" destId="{C2076692-2E43-3147-B055-836931F1812E}" srcOrd="0" destOrd="1" presId="urn:microsoft.com/office/officeart/2005/8/layout/list1"/>
    <dgm:cxn modelId="{74CE4CD3-64BF-FA4C-9683-BAB5AFA765FC}" srcId="{E51B4F87-557D-704D-BBC2-FD5DE5B91108}" destId="{26D5D47A-2C9B-794A-86A2-4F0BC8375AE4}" srcOrd="1" destOrd="0" parTransId="{22269C62-6F4A-5342-91C5-29A8932C19E4}" sibTransId="{E49890F9-3B0B-0342-9774-1D877505C9C9}"/>
    <dgm:cxn modelId="{5602AED4-6D89-9942-93E5-9EE24E33E586}" type="presOf" srcId="{9B7526DB-FF10-604C-90EA-E6B0591DFBC7}" destId="{693D42BF-6CF8-E945-BC77-FAF45440DBBE}" srcOrd="0"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A3C4EFF0-B614-CA48-B451-EA4ADB233FF3}" srcId="{64D2DF65-5BDE-FB4C-980B-70FA55D1B688}" destId="{4F34B286-248C-DC49-8726-8F900C21E8DC}" srcOrd="2" destOrd="0" parTransId="{470E13F5-F000-7849-A3CE-C8C0D4053ADC}" sibTransId="{06DEBC84-F325-A043-8D49-CAB5FD5CF7E3}"/>
    <dgm:cxn modelId="{E69FFEF9-3E19-F945-BC57-4154D76C2A41}" type="presOf" srcId="{5DADAC35-B6F5-7749-BBBD-F232B4E6F49B}" destId="{CB3ECC5D-5B81-4047-86A2-4F9EFACFB109}" srcOrd="0" destOrd="0" presId="urn:microsoft.com/office/officeart/2005/8/layout/list1"/>
    <dgm:cxn modelId="{A503F8FA-90BB-6D43-9098-82F4C87ECD13}" srcId="{6C052821-4474-434B-92FC-70131CD9161A}" destId="{AD0294B2-8CA6-404B-B129-72A2C7232464}" srcOrd="2" destOrd="0" parTransId="{EAE8D51F-549B-1B43-A4BA-B57344C753B2}" sibTransId="{B5A9B111-A9A1-E246-9CB1-47895608B282}"/>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3B16CECF-1E5E-E74B-A070-B9039C434D74}" type="presParOf" srcId="{CB3ECC5D-5B81-4047-86A2-4F9EFACFB109}" destId="{7B1657A8-1130-0C43-B1C7-9E7E2CD219FB}" srcOrd="11" destOrd="0" presId="urn:microsoft.com/office/officeart/2005/8/layout/list1"/>
    <dgm:cxn modelId="{BF69A842-9957-DF4A-A8B3-7FDE7F44243F}" type="presParOf" srcId="{CB3ECC5D-5B81-4047-86A2-4F9EFACFB109}" destId="{93BB8022-2905-7E49-8F8A-3D2E32883945}" srcOrd="12" destOrd="0" presId="urn:microsoft.com/office/officeart/2005/8/layout/list1"/>
    <dgm:cxn modelId="{41992A3F-721A-D04D-A275-0D8446CCB863}" type="presParOf" srcId="{93BB8022-2905-7E49-8F8A-3D2E32883945}" destId="{B4BF1D01-F6ED-F74D-B1A6-4D563ABE7EAA}" srcOrd="0" destOrd="0" presId="urn:microsoft.com/office/officeart/2005/8/layout/list1"/>
    <dgm:cxn modelId="{B20FCFCA-B647-D84F-8B48-92C793AD752E}" type="presParOf" srcId="{93BB8022-2905-7E49-8F8A-3D2E32883945}" destId="{2CBD6753-49A0-794B-BC36-16B2B5B0EABB}" srcOrd="1" destOrd="0" presId="urn:microsoft.com/office/officeart/2005/8/layout/list1"/>
    <dgm:cxn modelId="{318F4B74-46E1-5740-BA59-3BDB56184DF9}" type="presParOf" srcId="{CB3ECC5D-5B81-4047-86A2-4F9EFACFB109}" destId="{5C37E329-984E-DB47-AA2C-377092A4D763}" srcOrd="13" destOrd="0" presId="urn:microsoft.com/office/officeart/2005/8/layout/list1"/>
    <dgm:cxn modelId="{EBCE9D74-2FE6-2049-89BB-D8CDD32D7DD5}" type="presParOf" srcId="{CB3ECC5D-5B81-4047-86A2-4F9EFACFB109}" destId="{693D42BF-6CF8-E945-BC77-FAF45440DBB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383D5C2-8B30-2547-8A14-F99B3D8B2CE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15868531-67DB-884C-B25B-CCC2B9A63BB4}">
      <dgm:prSet phldrT="[Text]" custT="1"/>
      <dgm:spPr/>
      <dgm:t>
        <a:bodyPr/>
        <a:lstStyle/>
        <a:p>
          <a:pPr>
            <a:buFont typeface="Arial" panose="020B0604020202020204" pitchFamily="34" charset="0"/>
            <a:buChar char="•"/>
          </a:pPr>
          <a:r>
            <a:rPr lang="en-US" sz="1600" b="1">
              <a:solidFill>
                <a:schemeClr val="tx2"/>
              </a:solidFill>
            </a:rPr>
            <a:t>Begin by working on yourself</a:t>
          </a:r>
          <a:r>
            <a:rPr lang="en-US" sz="1600">
              <a:solidFill>
                <a:schemeClr val="tx2"/>
              </a:solidFill>
            </a:rPr>
            <a:t>.</a:t>
          </a:r>
          <a:endParaRPr lang="en-US" sz="1600" b="1">
            <a:solidFill>
              <a:schemeClr val="tx2"/>
            </a:solidFill>
          </a:endParaRPr>
        </a:p>
      </dgm:t>
    </dgm:pt>
    <dgm:pt modelId="{7E50236A-8EA0-EC47-8A4C-0667A270FE60}" type="parTrans" cxnId="{42C96DC3-A99E-7D47-8014-F99446D6C2B3}">
      <dgm:prSet/>
      <dgm:spPr/>
      <dgm:t>
        <a:bodyPr/>
        <a:lstStyle/>
        <a:p>
          <a:endParaRPr lang="en-US" sz="1600" b="1">
            <a:solidFill>
              <a:schemeClr val="tx2"/>
            </a:solidFill>
          </a:endParaRPr>
        </a:p>
      </dgm:t>
    </dgm:pt>
    <dgm:pt modelId="{81C3AA9C-5B42-7B42-B9DC-5573785C9B72}" type="sibTrans" cxnId="{42C96DC3-A99E-7D47-8014-F99446D6C2B3}">
      <dgm:prSet/>
      <dgm:spPr/>
      <dgm:t>
        <a:bodyPr/>
        <a:lstStyle/>
        <a:p>
          <a:endParaRPr lang="en-US" sz="1600" b="1">
            <a:solidFill>
              <a:schemeClr val="tx2"/>
            </a:solidFill>
          </a:endParaRPr>
        </a:p>
      </dgm:t>
    </dgm:pt>
    <dgm:pt modelId="{BAB516F5-D97F-544D-A335-5BF232B80016}">
      <dgm:prSet phldrT="[Text]" custT="1"/>
      <dgm:spPr/>
      <dgm:t>
        <a:bodyPr/>
        <a:lstStyle/>
        <a:p>
          <a:pPr>
            <a:buFont typeface="Arial" panose="020B0604020202020204" pitchFamily="34" charset="0"/>
            <a:buChar char="•"/>
          </a:pPr>
          <a:r>
            <a:rPr lang="en-US" sz="1600" b="1">
              <a:solidFill>
                <a:schemeClr val="tx2"/>
              </a:solidFill>
            </a:rPr>
            <a:t>Use the spiritual assessment questions for personal reflection.</a:t>
          </a:r>
        </a:p>
      </dgm:t>
    </dgm:pt>
    <dgm:pt modelId="{7AE11F00-66EE-D345-8D1A-378CBC08FD50}" type="parTrans" cxnId="{496856A9-4CD7-1248-8B2D-0013BA6B0825}">
      <dgm:prSet/>
      <dgm:spPr/>
      <dgm:t>
        <a:bodyPr/>
        <a:lstStyle/>
        <a:p>
          <a:endParaRPr lang="en-US" sz="1600" b="1">
            <a:solidFill>
              <a:schemeClr val="tx2"/>
            </a:solidFill>
          </a:endParaRPr>
        </a:p>
      </dgm:t>
    </dgm:pt>
    <dgm:pt modelId="{B6C07626-18B3-214E-A4E6-030A9C4AC330}" type="sibTrans" cxnId="{496856A9-4CD7-1248-8B2D-0013BA6B0825}">
      <dgm:prSet/>
      <dgm:spPr/>
      <dgm:t>
        <a:bodyPr/>
        <a:lstStyle/>
        <a:p>
          <a:endParaRPr lang="en-US" sz="1600" b="1">
            <a:solidFill>
              <a:schemeClr val="tx2"/>
            </a:solidFill>
          </a:endParaRPr>
        </a:p>
      </dgm:t>
    </dgm:pt>
    <dgm:pt modelId="{9F48D8E1-1879-074B-9982-7D58BB9BA7EA}">
      <dgm:prSet phldrT="[Text]" custT="1"/>
      <dgm:spPr/>
      <dgm:t>
        <a:bodyPr/>
        <a:lstStyle/>
        <a:p>
          <a:pPr>
            <a:buFont typeface="Arial" panose="020B0604020202020204" pitchFamily="34" charset="0"/>
            <a:buChar char="•"/>
          </a:pPr>
          <a:r>
            <a:rPr lang="en-US" sz="1600" b="1">
              <a:solidFill>
                <a:schemeClr val="tx2"/>
              </a:solidFill>
            </a:rPr>
            <a:t>Get clear on how far you are willing &amp; able to go discussing spirituality &amp; religion</a:t>
          </a:r>
        </a:p>
      </dgm:t>
    </dgm:pt>
    <dgm:pt modelId="{C928155F-6915-D746-B813-816D5F368CC8}" type="parTrans" cxnId="{342C4435-BC42-6441-919A-591D16930C3E}">
      <dgm:prSet/>
      <dgm:spPr/>
      <dgm:t>
        <a:bodyPr/>
        <a:lstStyle/>
        <a:p>
          <a:endParaRPr lang="en-US" sz="1600" b="1">
            <a:solidFill>
              <a:schemeClr val="tx2"/>
            </a:solidFill>
          </a:endParaRPr>
        </a:p>
      </dgm:t>
    </dgm:pt>
    <dgm:pt modelId="{2F28E10C-4071-BF4E-A7F0-7565390D8B43}" type="sibTrans" cxnId="{342C4435-BC42-6441-919A-591D16930C3E}">
      <dgm:prSet/>
      <dgm:spPr/>
      <dgm:t>
        <a:bodyPr/>
        <a:lstStyle/>
        <a:p>
          <a:endParaRPr lang="en-US" sz="1600" b="1">
            <a:solidFill>
              <a:schemeClr val="tx2"/>
            </a:solidFill>
          </a:endParaRPr>
        </a:p>
      </dgm:t>
    </dgm:pt>
    <dgm:pt modelId="{12B0BD42-9E93-7F45-880F-46DDD10F6B94}">
      <dgm:prSet custT="1"/>
      <dgm:spPr/>
      <dgm:t>
        <a:bodyPr/>
        <a:lstStyle/>
        <a:p>
          <a:pPr>
            <a:buFont typeface="Arial" panose="020B0604020202020204" pitchFamily="34" charset="0"/>
            <a:buChar char="•"/>
          </a:pPr>
          <a:r>
            <a:rPr lang="en-US" sz="1600" b="1">
              <a:solidFill>
                <a:schemeClr val="tx2"/>
              </a:solidFill>
            </a:rPr>
            <a:t>Approach spiritual conversations with an eye toward </a:t>
          </a:r>
          <a:r>
            <a:rPr lang="en-US" sz="1600" b="1" i="1">
              <a:solidFill>
                <a:schemeClr val="tx2"/>
              </a:solidFill>
            </a:rPr>
            <a:t>finding</a:t>
          </a:r>
          <a:r>
            <a:rPr lang="en-US" sz="1600" b="1">
              <a:solidFill>
                <a:schemeClr val="tx2"/>
              </a:solidFill>
            </a:rPr>
            <a:t> </a:t>
          </a:r>
          <a:r>
            <a:rPr lang="en-US" sz="1600" b="1" i="1">
              <a:solidFill>
                <a:schemeClr val="tx2"/>
              </a:solidFill>
            </a:rPr>
            <a:t>strengths</a:t>
          </a:r>
          <a:r>
            <a:rPr lang="en-US" sz="1600" b="1">
              <a:solidFill>
                <a:schemeClr val="tx2"/>
              </a:solidFill>
            </a:rPr>
            <a:t> and an attitude of </a:t>
          </a:r>
          <a:r>
            <a:rPr lang="en-US" sz="1600" b="1" i="1">
              <a:solidFill>
                <a:schemeClr val="tx2"/>
              </a:solidFill>
            </a:rPr>
            <a:t>curiosity</a:t>
          </a:r>
          <a:endParaRPr lang="en-US" sz="1600">
            <a:solidFill>
              <a:schemeClr val="tx2"/>
            </a:solidFill>
          </a:endParaRPr>
        </a:p>
      </dgm:t>
    </dgm:pt>
    <dgm:pt modelId="{81CB25BA-A0C6-4346-B13E-DD74B3561F03}" type="parTrans" cxnId="{154EBE96-3A98-5148-8690-FC5016838DE7}">
      <dgm:prSet/>
      <dgm:spPr/>
      <dgm:t>
        <a:bodyPr/>
        <a:lstStyle/>
        <a:p>
          <a:endParaRPr lang="en-US" sz="1600">
            <a:solidFill>
              <a:schemeClr val="tx2"/>
            </a:solidFill>
          </a:endParaRPr>
        </a:p>
      </dgm:t>
    </dgm:pt>
    <dgm:pt modelId="{34E6F021-1447-D24A-B36A-96B681972278}" type="sibTrans" cxnId="{154EBE96-3A98-5148-8690-FC5016838DE7}">
      <dgm:prSet/>
      <dgm:spPr/>
      <dgm:t>
        <a:bodyPr/>
        <a:lstStyle/>
        <a:p>
          <a:endParaRPr lang="en-US" sz="1600">
            <a:solidFill>
              <a:schemeClr val="tx2"/>
            </a:solidFill>
          </a:endParaRPr>
        </a:p>
      </dgm:t>
    </dgm:pt>
    <dgm:pt modelId="{DE7BBF7F-3E0F-7946-892A-8DA797696BDC}" type="pres">
      <dgm:prSet presAssocID="{5383D5C2-8B30-2547-8A14-F99B3D8B2CE8}" presName="linear" presStyleCnt="0">
        <dgm:presLayoutVars>
          <dgm:dir/>
          <dgm:animLvl val="lvl"/>
          <dgm:resizeHandles val="exact"/>
        </dgm:presLayoutVars>
      </dgm:prSet>
      <dgm:spPr/>
    </dgm:pt>
    <dgm:pt modelId="{8F6E4CB0-7289-334F-A581-294743A0FC4B}" type="pres">
      <dgm:prSet presAssocID="{15868531-67DB-884C-B25B-CCC2B9A63BB4}" presName="parentLin" presStyleCnt="0"/>
      <dgm:spPr/>
    </dgm:pt>
    <dgm:pt modelId="{3A15BAB7-8D61-9147-B8AB-405B5D470406}" type="pres">
      <dgm:prSet presAssocID="{15868531-67DB-884C-B25B-CCC2B9A63BB4}" presName="parentLeftMargin" presStyleLbl="node1" presStyleIdx="0" presStyleCnt="4"/>
      <dgm:spPr/>
    </dgm:pt>
    <dgm:pt modelId="{143096D5-7C2D-C147-8D9B-0FE5675B4F57}" type="pres">
      <dgm:prSet presAssocID="{15868531-67DB-884C-B25B-CCC2B9A63BB4}" presName="parentText" presStyleLbl="node1" presStyleIdx="0" presStyleCnt="4" custScaleX="135913">
        <dgm:presLayoutVars>
          <dgm:chMax val="0"/>
          <dgm:bulletEnabled val="1"/>
        </dgm:presLayoutVars>
      </dgm:prSet>
      <dgm:spPr/>
    </dgm:pt>
    <dgm:pt modelId="{77CFE616-A0B1-CD4B-94D2-0E99A90B6DD9}" type="pres">
      <dgm:prSet presAssocID="{15868531-67DB-884C-B25B-CCC2B9A63BB4}" presName="negativeSpace" presStyleCnt="0"/>
      <dgm:spPr/>
    </dgm:pt>
    <dgm:pt modelId="{012443A6-0B0F-0F48-B0C1-E21FC85C97B7}" type="pres">
      <dgm:prSet presAssocID="{15868531-67DB-884C-B25B-CCC2B9A63BB4}" presName="childText" presStyleLbl="conFgAcc1" presStyleIdx="0" presStyleCnt="4">
        <dgm:presLayoutVars>
          <dgm:bulletEnabled val="1"/>
        </dgm:presLayoutVars>
      </dgm:prSet>
      <dgm:spPr/>
    </dgm:pt>
    <dgm:pt modelId="{B22099D6-6408-5448-8259-2789EA450FE1}" type="pres">
      <dgm:prSet presAssocID="{81C3AA9C-5B42-7B42-B9DC-5573785C9B72}" presName="spaceBetweenRectangles" presStyleCnt="0"/>
      <dgm:spPr/>
    </dgm:pt>
    <dgm:pt modelId="{A3C368A4-25E3-784D-8FC9-CBEC26E89B13}" type="pres">
      <dgm:prSet presAssocID="{BAB516F5-D97F-544D-A335-5BF232B80016}" presName="parentLin" presStyleCnt="0"/>
      <dgm:spPr/>
    </dgm:pt>
    <dgm:pt modelId="{EA0FA124-FC45-B84A-A0AD-C9E98ECD94D9}" type="pres">
      <dgm:prSet presAssocID="{BAB516F5-D97F-544D-A335-5BF232B80016}" presName="parentLeftMargin" presStyleLbl="node1" presStyleIdx="0" presStyleCnt="4"/>
      <dgm:spPr/>
    </dgm:pt>
    <dgm:pt modelId="{9F97B65E-B694-BC43-BA19-0F4841E23776}" type="pres">
      <dgm:prSet presAssocID="{BAB516F5-D97F-544D-A335-5BF232B80016}" presName="parentText" presStyleLbl="node1" presStyleIdx="1" presStyleCnt="4" custScaleX="135913">
        <dgm:presLayoutVars>
          <dgm:chMax val="0"/>
          <dgm:bulletEnabled val="1"/>
        </dgm:presLayoutVars>
      </dgm:prSet>
      <dgm:spPr/>
    </dgm:pt>
    <dgm:pt modelId="{B335B35A-15A3-A342-9C2D-D88EEEB9C7BD}" type="pres">
      <dgm:prSet presAssocID="{BAB516F5-D97F-544D-A335-5BF232B80016}" presName="negativeSpace" presStyleCnt="0"/>
      <dgm:spPr/>
    </dgm:pt>
    <dgm:pt modelId="{BD1BC629-3226-1842-9BD4-221B13F24F31}" type="pres">
      <dgm:prSet presAssocID="{BAB516F5-D97F-544D-A335-5BF232B80016}" presName="childText" presStyleLbl="conFgAcc1" presStyleIdx="1" presStyleCnt="4">
        <dgm:presLayoutVars>
          <dgm:bulletEnabled val="1"/>
        </dgm:presLayoutVars>
      </dgm:prSet>
      <dgm:spPr/>
    </dgm:pt>
    <dgm:pt modelId="{2AD09F50-6815-7B44-9089-DCC3C82064E4}" type="pres">
      <dgm:prSet presAssocID="{B6C07626-18B3-214E-A4E6-030A9C4AC330}" presName="spaceBetweenRectangles" presStyleCnt="0"/>
      <dgm:spPr/>
    </dgm:pt>
    <dgm:pt modelId="{744E303D-CB8E-AA44-9BBB-664E7DF31966}" type="pres">
      <dgm:prSet presAssocID="{9F48D8E1-1879-074B-9982-7D58BB9BA7EA}" presName="parentLin" presStyleCnt="0"/>
      <dgm:spPr/>
    </dgm:pt>
    <dgm:pt modelId="{F310FF4B-9C2D-5244-905E-B19E52338453}" type="pres">
      <dgm:prSet presAssocID="{9F48D8E1-1879-074B-9982-7D58BB9BA7EA}" presName="parentLeftMargin" presStyleLbl="node1" presStyleIdx="1" presStyleCnt="4"/>
      <dgm:spPr/>
    </dgm:pt>
    <dgm:pt modelId="{31980DA5-A93B-1C4E-BCCE-754A176F31EA}" type="pres">
      <dgm:prSet presAssocID="{9F48D8E1-1879-074B-9982-7D58BB9BA7EA}" presName="parentText" presStyleLbl="node1" presStyleIdx="2" presStyleCnt="4" custScaleX="135913" custScaleY="147590">
        <dgm:presLayoutVars>
          <dgm:chMax val="0"/>
          <dgm:bulletEnabled val="1"/>
        </dgm:presLayoutVars>
      </dgm:prSet>
      <dgm:spPr/>
    </dgm:pt>
    <dgm:pt modelId="{4BACB673-7262-904A-88CA-6101672CAE52}" type="pres">
      <dgm:prSet presAssocID="{9F48D8E1-1879-074B-9982-7D58BB9BA7EA}" presName="negativeSpace" presStyleCnt="0"/>
      <dgm:spPr/>
    </dgm:pt>
    <dgm:pt modelId="{FA63CED5-F13D-A048-9E2C-919FF04D3AD9}" type="pres">
      <dgm:prSet presAssocID="{9F48D8E1-1879-074B-9982-7D58BB9BA7EA}" presName="childText" presStyleLbl="conFgAcc1" presStyleIdx="2" presStyleCnt="4">
        <dgm:presLayoutVars>
          <dgm:bulletEnabled val="1"/>
        </dgm:presLayoutVars>
      </dgm:prSet>
      <dgm:spPr/>
    </dgm:pt>
    <dgm:pt modelId="{F416609D-A463-F74E-88C4-EDEA9163A421}" type="pres">
      <dgm:prSet presAssocID="{2F28E10C-4071-BF4E-A7F0-7565390D8B43}" presName="spaceBetweenRectangles" presStyleCnt="0"/>
      <dgm:spPr/>
    </dgm:pt>
    <dgm:pt modelId="{2B4987C8-CCB6-BC41-8D94-5D16CCF4C035}" type="pres">
      <dgm:prSet presAssocID="{12B0BD42-9E93-7F45-880F-46DDD10F6B94}" presName="parentLin" presStyleCnt="0"/>
      <dgm:spPr/>
    </dgm:pt>
    <dgm:pt modelId="{BA99EA2E-1415-C946-B23D-D55A0497A121}" type="pres">
      <dgm:prSet presAssocID="{12B0BD42-9E93-7F45-880F-46DDD10F6B94}" presName="parentLeftMargin" presStyleLbl="node1" presStyleIdx="2" presStyleCnt="4"/>
      <dgm:spPr/>
    </dgm:pt>
    <dgm:pt modelId="{D0E8E1D7-CF3B-7E4F-AB63-A1A078E899A2}" type="pres">
      <dgm:prSet presAssocID="{12B0BD42-9E93-7F45-880F-46DDD10F6B94}" presName="parentText" presStyleLbl="node1" presStyleIdx="3" presStyleCnt="4" custScaleX="135913" custScaleY="143880">
        <dgm:presLayoutVars>
          <dgm:chMax val="0"/>
          <dgm:bulletEnabled val="1"/>
        </dgm:presLayoutVars>
      </dgm:prSet>
      <dgm:spPr/>
    </dgm:pt>
    <dgm:pt modelId="{4F13DCA7-A12B-3A4B-9524-37381872E208}" type="pres">
      <dgm:prSet presAssocID="{12B0BD42-9E93-7F45-880F-46DDD10F6B94}" presName="negativeSpace" presStyleCnt="0"/>
      <dgm:spPr/>
    </dgm:pt>
    <dgm:pt modelId="{5FD2BF38-8B28-A34E-9DD8-CCD0E70527BA}" type="pres">
      <dgm:prSet presAssocID="{12B0BD42-9E93-7F45-880F-46DDD10F6B94}" presName="childText" presStyleLbl="conFgAcc1" presStyleIdx="3" presStyleCnt="4">
        <dgm:presLayoutVars>
          <dgm:bulletEnabled val="1"/>
        </dgm:presLayoutVars>
      </dgm:prSet>
      <dgm:spPr/>
    </dgm:pt>
  </dgm:ptLst>
  <dgm:cxnLst>
    <dgm:cxn modelId="{CB92410B-865C-C945-8230-168253F2B38A}" type="presOf" srcId="{9F48D8E1-1879-074B-9982-7D58BB9BA7EA}" destId="{F310FF4B-9C2D-5244-905E-B19E52338453}" srcOrd="0" destOrd="0" presId="urn:microsoft.com/office/officeart/2005/8/layout/list1"/>
    <dgm:cxn modelId="{FB653921-A5B5-3640-9A2F-6DAE3F3C041D}" type="presOf" srcId="{5383D5C2-8B30-2547-8A14-F99B3D8B2CE8}" destId="{DE7BBF7F-3E0F-7946-892A-8DA797696BDC}" srcOrd="0" destOrd="0" presId="urn:microsoft.com/office/officeart/2005/8/layout/list1"/>
    <dgm:cxn modelId="{342C4435-BC42-6441-919A-591D16930C3E}" srcId="{5383D5C2-8B30-2547-8A14-F99B3D8B2CE8}" destId="{9F48D8E1-1879-074B-9982-7D58BB9BA7EA}" srcOrd="2" destOrd="0" parTransId="{C928155F-6915-D746-B813-816D5F368CC8}" sibTransId="{2F28E10C-4071-BF4E-A7F0-7565390D8B43}"/>
    <dgm:cxn modelId="{C77D3975-A066-8C41-B1A9-D14581A6BED6}" type="presOf" srcId="{15868531-67DB-884C-B25B-CCC2B9A63BB4}" destId="{3A15BAB7-8D61-9147-B8AB-405B5D470406}" srcOrd="0" destOrd="0" presId="urn:microsoft.com/office/officeart/2005/8/layout/list1"/>
    <dgm:cxn modelId="{E361D055-E06F-7E43-824D-03BDEE545A57}" type="presOf" srcId="{BAB516F5-D97F-544D-A335-5BF232B80016}" destId="{EA0FA124-FC45-B84A-A0AD-C9E98ECD94D9}" srcOrd="0" destOrd="0" presId="urn:microsoft.com/office/officeart/2005/8/layout/list1"/>
    <dgm:cxn modelId="{9AF91258-010E-9841-BD69-20CDFA678B8E}" type="presOf" srcId="{15868531-67DB-884C-B25B-CCC2B9A63BB4}" destId="{143096D5-7C2D-C147-8D9B-0FE5675B4F57}" srcOrd="1" destOrd="0" presId="urn:microsoft.com/office/officeart/2005/8/layout/list1"/>
    <dgm:cxn modelId="{0CF04A58-EFA2-C94A-842F-6CD21E70BE00}" type="presOf" srcId="{9F48D8E1-1879-074B-9982-7D58BB9BA7EA}" destId="{31980DA5-A93B-1C4E-BCCE-754A176F31EA}" srcOrd="1" destOrd="0" presId="urn:microsoft.com/office/officeart/2005/8/layout/list1"/>
    <dgm:cxn modelId="{EB72B294-DC8F-2A48-ABDD-C72E22C50B7D}" type="presOf" srcId="{12B0BD42-9E93-7F45-880F-46DDD10F6B94}" destId="{BA99EA2E-1415-C946-B23D-D55A0497A121}" srcOrd="0" destOrd="0" presId="urn:microsoft.com/office/officeart/2005/8/layout/list1"/>
    <dgm:cxn modelId="{154EBE96-3A98-5148-8690-FC5016838DE7}" srcId="{5383D5C2-8B30-2547-8A14-F99B3D8B2CE8}" destId="{12B0BD42-9E93-7F45-880F-46DDD10F6B94}" srcOrd="3" destOrd="0" parTransId="{81CB25BA-A0C6-4346-B13E-DD74B3561F03}" sibTransId="{34E6F021-1447-D24A-B36A-96B681972278}"/>
    <dgm:cxn modelId="{A8690F98-FF9C-5945-8B1D-1DEE0504D060}" type="presOf" srcId="{12B0BD42-9E93-7F45-880F-46DDD10F6B94}" destId="{D0E8E1D7-CF3B-7E4F-AB63-A1A078E899A2}" srcOrd="1" destOrd="0" presId="urn:microsoft.com/office/officeart/2005/8/layout/list1"/>
    <dgm:cxn modelId="{496856A9-4CD7-1248-8B2D-0013BA6B0825}" srcId="{5383D5C2-8B30-2547-8A14-F99B3D8B2CE8}" destId="{BAB516F5-D97F-544D-A335-5BF232B80016}" srcOrd="1" destOrd="0" parTransId="{7AE11F00-66EE-D345-8D1A-378CBC08FD50}" sibTransId="{B6C07626-18B3-214E-A4E6-030A9C4AC330}"/>
    <dgm:cxn modelId="{42C96DC3-A99E-7D47-8014-F99446D6C2B3}" srcId="{5383D5C2-8B30-2547-8A14-F99B3D8B2CE8}" destId="{15868531-67DB-884C-B25B-CCC2B9A63BB4}" srcOrd="0" destOrd="0" parTransId="{7E50236A-8EA0-EC47-8A4C-0667A270FE60}" sibTransId="{81C3AA9C-5B42-7B42-B9DC-5573785C9B72}"/>
    <dgm:cxn modelId="{54DF46DF-70CE-1545-9865-F8A5AE438C12}" type="presOf" srcId="{BAB516F5-D97F-544D-A335-5BF232B80016}" destId="{9F97B65E-B694-BC43-BA19-0F4841E23776}" srcOrd="1" destOrd="0" presId="urn:microsoft.com/office/officeart/2005/8/layout/list1"/>
    <dgm:cxn modelId="{84518AC9-D18E-584B-A5C1-A4D2D5D5FC1C}" type="presParOf" srcId="{DE7BBF7F-3E0F-7946-892A-8DA797696BDC}" destId="{8F6E4CB0-7289-334F-A581-294743A0FC4B}" srcOrd="0" destOrd="0" presId="urn:microsoft.com/office/officeart/2005/8/layout/list1"/>
    <dgm:cxn modelId="{2ABFBD2F-5346-0849-AF09-7C9C1E36D0AD}" type="presParOf" srcId="{8F6E4CB0-7289-334F-A581-294743A0FC4B}" destId="{3A15BAB7-8D61-9147-B8AB-405B5D470406}" srcOrd="0" destOrd="0" presId="urn:microsoft.com/office/officeart/2005/8/layout/list1"/>
    <dgm:cxn modelId="{44FC6F57-3D58-964D-8C24-B7EF094B7D5E}" type="presParOf" srcId="{8F6E4CB0-7289-334F-A581-294743A0FC4B}" destId="{143096D5-7C2D-C147-8D9B-0FE5675B4F57}" srcOrd="1" destOrd="0" presId="urn:microsoft.com/office/officeart/2005/8/layout/list1"/>
    <dgm:cxn modelId="{59A6024C-F210-6C40-866E-2F7946D76EDF}" type="presParOf" srcId="{DE7BBF7F-3E0F-7946-892A-8DA797696BDC}" destId="{77CFE616-A0B1-CD4B-94D2-0E99A90B6DD9}" srcOrd="1" destOrd="0" presId="urn:microsoft.com/office/officeart/2005/8/layout/list1"/>
    <dgm:cxn modelId="{33715FB4-2CF2-BB46-A53B-7401F5A426F1}" type="presParOf" srcId="{DE7BBF7F-3E0F-7946-892A-8DA797696BDC}" destId="{012443A6-0B0F-0F48-B0C1-E21FC85C97B7}" srcOrd="2" destOrd="0" presId="urn:microsoft.com/office/officeart/2005/8/layout/list1"/>
    <dgm:cxn modelId="{3A9B950B-06EC-074C-957A-B7FCCBD2DCCC}" type="presParOf" srcId="{DE7BBF7F-3E0F-7946-892A-8DA797696BDC}" destId="{B22099D6-6408-5448-8259-2789EA450FE1}" srcOrd="3" destOrd="0" presId="urn:microsoft.com/office/officeart/2005/8/layout/list1"/>
    <dgm:cxn modelId="{1DC65BE5-A931-1D44-ADF8-2B3156621B22}" type="presParOf" srcId="{DE7BBF7F-3E0F-7946-892A-8DA797696BDC}" destId="{A3C368A4-25E3-784D-8FC9-CBEC26E89B13}" srcOrd="4" destOrd="0" presId="urn:microsoft.com/office/officeart/2005/8/layout/list1"/>
    <dgm:cxn modelId="{F4C64195-E7AC-C341-A3A1-C5E40872C38F}" type="presParOf" srcId="{A3C368A4-25E3-784D-8FC9-CBEC26E89B13}" destId="{EA0FA124-FC45-B84A-A0AD-C9E98ECD94D9}" srcOrd="0" destOrd="0" presId="urn:microsoft.com/office/officeart/2005/8/layout/list1"/>
    <dgm:cxn modelId="{09FE67BC-3D0A-7B4F-8D21-F9E2ECED9ABC}" type="presParOf" srcId="{A3C368A4-25E3-784D-8FC9-CBEC26E89B13}" destId="{9F97B65E-B694-BC43-BA19-0F4841E23776}" srcOrd="1" destOrd="0" presId="urn:microsoft.com/office/officeart/2005/8/layout/list1"/>
    <dgm:cxn modelId="{596A3C46-9B00-8043-806D-E8BF59D6428B}" type="presParOf" srcId="{DE7BBF7F-3E0F-7946-892A-8DA797696BDC}" destId="{B335B35A-15A3-A342-9C2D-D88EEEB9C7BD}" srcOrd="5" destOrd="0" presId="urn:microsoft.com/office/officeart/2005/8/layout/list1"/>
    <dgm:cxn modelId="{B37007F8-8A4C-144C-988F-BE3CE9D6164E}" type="presParOf" srcId="{DE7BBF7F-3E0F-7946-892A-8DA797696BDC}" destId="{BD1BC629-3226-1842-9BD4-221B13F24F31}" srcOrd="6" destOrd="0" presId="urn:microsoft.com/office/officeart/2005/8/layout/list1"/>
    <dgm:cxn modelId="{D3409676-5AD4-E944-A9C3-92B3B9646E8D}" type="presParOf" srcId="{DE7BBF7F-3E0F-7946-892A-8DA797696BDC}" destId="{2AD09F50-6815-7B44-9089-DCC3C82064E4}" srcOrd="7" destOrd="0" presId="urn:microsoft.com/office/officeart/2005/8/layout/list1"/>
    <dgm:cxn modelId="{60E1CC37-CA0C-0543-B8DC-8F16D52BFF3E}" type="presParOf" srcId="{DE7BBF7F-3E0F-7946-892A-8DA797696BDC}" destId="{744E303D-CB8E-AA44-9BBB-664E7DF31966}" srcOrd="8" destOrd="0" presId="urn:microsoft.com/office/officeart/2005/8/layout/list1"/>
    <dgm:cxn modelId="{D2085506-6581-334E-8B9C-00841CF41BA3}" type="presParOf" srcId="{744E303D-CB8E-AA44-9BBB-664E7DF31966}" destId="{F310FF4B-9C2D-5244-905E-B19E52338453}" srcOrd="0" destOrd="0" presId="urn:microsoft.com/office/officeart/2005/8/layout/list1"/>
    <dgm:cxn modelId="{BA3BCD57-E13A-4B4E-AE8F-B2538739BB5C}" type="presParOf" srcId="{744E303D-CB8E-AA44-9BBB-664E7DF31966}" destId="{31980DA5-A93B-1C4E-BCCE-754A176F31EA}" srcOrd="1" destOrd="0" presId="urn:microsoft.com/office/officeart/2005/8/layout/list1"/>
    <dgm:cxn modelId="{C27F1B76-4BAE-0E4A-872F-E04CC2DD94FD}" type="presParOf" srcId="{DE7BBF7F-3E0F-7946-892A-8DA797696BDC}" destId="{4BACB673-7262-904A-88CA-6101672CAE52}" srcOrd="9" destOrd="0" presId="urn:microsoft.com/office/officeart/2005/8/layout/list1"/>
    <dgm:cxn modelId="{0CBFCF4E-8F5E-5543-8F9B-2E973B71D381}" type="presParOf" srcId="{DE7BBF7F-3E0F-7946-892A-8DA797696BDC}" destId="{FA63CED5-F13D-A048-9E2C-919FF04D3AD9}" srcOrd="10" destOrd="0" presId="urn:microsoft.com/office/officeart/2005/8/layout/list1"/>
    <dgm:cxn modelId="{2D88AD44-4D79-4B46-9B70-95D8E0B190F3}" type="presParOf" srcId="{DE7BBF7F-3E0F-7946-892A-8DA797696BDC}" destId="{F416609D-A463-F74E-88C4-EDEA9163A421}" srcOrd="11" destOrd="0" presId="urn:microsoft.com/office/officeart/2005/8/layout/list1"/>
    <dgm:cxn modelId="{9F82BB8D-7FF8-9E4B-A860-865C4D4C2C07}" type="presParOf" srcId="{DE7BBF7F-3E0F-7946-892A-8DA797696BDC}" destId="{2B4987C8-CCB6-BC41-8D94-5D16CCF4C035}" srcOrd="12" destOrd="0" presId="urn:microsoft.com/office/officeart/2005/8/layout/list1"/>
    <dgm:cxn modelId="{40453E16-B6C5-324E-8189-72495F927EDF}" type="presParOf" srcId="{2B4987C8-CCB6-BC41-8D94-5D16CCF4C035}" destId="{BA99EA2E-1415-C946-B23D-D55A0497A121}" srcOrd="0" destOrd="0" presId="urn:microsoft.com/office/officeart/2005/8/layout/list1"/>
    <dgm:cxn modelId="{4C7EC51D-A6E5-7B47-87B4-8F24974EB4E2}" type="presParOf" srcId="{2B4987C8-CCB6-BC41-8D94-5D16CCF4C035}" destId="{D0E8E1D7-CF3B-7E4F-AB63-A1A078E899A2}" srcOrd="1" destOrd="0" presId="urn:microsoft.com/office/officeart/2005/8/layout/list1"/>
    <dgm:cxn modelId="{74104401-8066-704F-89B6-4CBE2B69FAE9}" type="presParOf" srcId="{DE7BBF7F-3E0F-7946-892A-8DA797696BDC}" destId="{4F13DCA7-A12B-3A4B-9524-37381872E208}" srcOrd="13" destOrd="0" presId="urn:microsoft.com/office/officeart/2005/8/layout/list1"/>
    <dgm:cxn modelId="{4E4C398A-6105-1D43-B365-23F4502D4A98}" type="presParOf" srcId="{DE7BBF7F-3E0F-7946-892A-8DA797696BDC}" destId="{5FD2BF38-8B28-A34E-9DD8-CCD0E70527BA}"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400" b="1">
              <a:solidFill>
                <a:schemeClr val="tx2"/>
              </a:solidFill>
            </a:rPr>
            <a:t>F</a:t>
          </a:r>
          <a:r>
            <a:rPr lang="en-US" sz="1800">
              <a:solidFill>
                <a:schemeClr val="tx2"/>
              </a:solidFill>
            </a:rPr>
            <a:t> - </a:t>
          </a:r>
          <a:r>
            <a:rPr lang="en-US" sz="2000">
              <a:solidFill>
                <a:schemeClr val="tx2"/>
              </a:solidFill>
            </a:rPr>
            <a:t>Faith &amp; Belief</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400" b="1">
              <a:solidFill>
                <a:schemeClr val="tx2"/>
              </a:solidFill>
            </a:rPr>
            <a:t>I</a:t>
          </a:r>
          <a:r>
            <a:rPr lang="en-US" sz="1800">
              <a:solidFill>
                <a:schemeClr val="tx2"/>
              </a:solidFill>
            </a:rPr>
            <a:t> - </a:t>
          </a:r>
          <a:r>
            <a:rPr lang="en-US" sz="2000">
              <a:solidFill>
                <a:schemeClr val="tx2"/>
              </a:solidFill>
            </a:rPr>
            <a:t>Importance &amp; Influence</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6C052821-4474-434B-92FC-70131CD9161A}">
      <dgm:prSet phldrT="[Text]" custT="1"/>
      <dgm:spPr/>
      <dgm:t>
        <a:bodyPr/>
        <a:lstStyle/>
        <a:p>
          <a:r>
            <a:rPr lang="en-US" sz="2400" b="1">
              <a:solidFill>
                <a:schemeClr val="tx2"/>
              </a:solidFill>
            </a:rPr>
            <a:t>C</a:t>
          </a:r>
          <a:r>
            <a:rPr lang="en-US" sz="1800">
              <a:solidFill>
                <a:schemeClr val="tx2"/>
              </a:solidFill>
            </a:rPr>
            <a:t> - </a:t>
          </a:r>
          <a:r>
            <a:rPr lang="en-US" sz="2000">
              <a:solidFill>
                <a:schemeClr val="tx2"/>
              </a:solidFill>
            </a:rPr>
            <a:t>Community</a:t>
          </a:r>
        </a:p>
      </dgm:t>
    </dgm:pt>
    <dgm:pt modelId="{DAF6B480-F941-3948-9DE5-5B250E169F1C}" type="parTrans" cxnId="{29663068-6C2A-4641-9513-45176100C158}">
      <dgm:prSet/>
      <dgm:spPr/>
      <dgm:t>
        <a:bodyPr/>
        <a:lstStyle/>
        <a:p>
          <a:endParaRPr lang="en-US" sz="2000"/>
        </a:p>
      </dgm:t>
    </dgm:pt>
    <dgm:pt modelId="{4B8756DC-E9C3-AD4F-975B-BA2B05A2F566}" type="sibTrans" cxnId="{29663068-6C2A-4641-9513-45176100C158}">
      <dgm:prSet/>
      <dgm:spPr/>
      <dgm:t>
        <a:bodyPr/>
        <a:lstStyle/>
        <a:p>
          <a:endParaRPr lang="en-US" sz="2000"/>
        </a:p>
      </dgm:t>
    </dgm:pt>
    <dgm:pt modelId="{1805BACF-AC24-C64B-B044-96762BEEB7E3}">
      <dgm:prSet custT="1"/>
      <dgm:spPr/>
      <dgm:t>
        <a:bodyPr/>
        <a:lstStyle/>
        <a:p>
          <a:r>
            <a:rPr lang="en-US" sz="2400" b="1">
              <a:solidFill>
                <a:schemeClr val="tx2"/>
              </a:solidFill>
            </a:rPr>
            <a:t>A</a:t>
          </a:r>
          <a:r>
            <a:rPr lang="en-US" sz="1800">
              <a:solidFill>
                <a:schemeClr val="tx2"/>
              </a:solidFill>
            </a:rPr>
            <a:t> - </a:t>
          </a:r>
          <a:r>
            <a:rPr lang="en-US" sz="2000">
              <a:solidFill>
                <a:schemeClr val="tx2"/>
              </a:solidFill>
            </a:rPr>
            <a:t>Address in Care</a:t>
          </a:r>
        </a:p>
      </dgm:t>
    </dgm:pt>
    <dgm:pt modelId="{A54723BF-9D69-2B43-BF5A-BFCF836C96A6}" type="parTrans" cxnId="{2FEA8089-86D3-6F43-B024-DA1D658B7D59}">
      <dgm:prSet/>
      <dgm:spPr/>
      <dgm:t>
        <a:bodyPr/>
        <a:lstStyle/>
        <a:p>
          <a:endParaRPr lang="en-US"/>
        </a:p>
      </dgm:t>
    </dgm:pt>
    <dgm:pt modelId="{C5594B59-864F-224F-918D-6E350717CECE}" type="sibTrans" cxnId="{2FEA8089-86D3-6F43-B024-DA1D658B7D59}">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142857" custScaleY="96799">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142895" custScaleY="96799">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142857" custScaleY="97057">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7B1657A8-1130-0C43-B1C7-9E7E2CD219FB}" type="pres">
      <dgm:prSet presAssocID="{4B8756DC-E9C3-AD4F-975B-BA2B05A2F566}" presName="spaceBetweenRectangles" presStyleCnt="0"/>
      <dgm:spPr/>
    </dgm:pt>
    <dgm:pt modelId="{93BB8022-2905-7E49-8F8A-3D2E32883945}" type="pres">
      <dgm:prSet presAssocID="{1805BACF-AC24-C64B-B044-96762BEEB7E3}" presName="parentLin" presStyleCnt="0"/>
      <dgm:spPr/>
    </dgm:pt>
    <dgm:pt modelId="{B4BF1D01-F6ED-F74D-B1A6-4D563ABE7EAA}" type="pres">
      <dgm:prSet presAssocID="{1805BACF-AC24-C64B-B044-96762BEEB7E3}" presName="parentLeftMargin" presStyleLbl="node1" presStyleIdx="2" presStyleCnt="4"/>
      <dgm:spPr/>
    </dgm:pt>
    <dgm:pt modelId="{2CBD6753-49A0-794B-BC36-16B2B5B0EABB}" type="pres">
      <dgm:prSet presAssocID="{1805BACF-AC24-C64B-B044-96762BEEB7E3}" presName="parentText" presStyleLbl="node1" presStyleIdx="3" presStyleCnt="4" custScaleX="142857" custScaleY="103252">
        <dgm:presLayoutVars>
          <dgm:chMax val="0"/>
          <dgm:bulletEnabled val="1"/>
        </dgm:presLayoutVars>
      </dgm:prSet>
      <dgm:spPr/>
    </dgm:pt>
    <dgm:pt modelId="{5C37E329-984E-DB47-AA2C-377092A4D763}" type="pres">
      <dgm:prSet presAssocID="{1805BACF-AC24-C64B-B044-96762BEEB7E3}" presName="negativeSpace" presStyleCnt="0"/>
      <dgm:spPr/>
    </dgm:pt>
    <dgm:pt modelId="{693D42BF-6CF8-E945-BC77-FAF45440DBBE}" type="pres">
      <dgm:prSet presAssocID="{1805BACF-AC24-C64B-B044-96762BEEB7E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84CD30A-3CDE-D24A-991F-41CCF89B9C8E}" type="presOf" srcId="{1805BACF-AC24-C64B-B044-96762BEEB7E3}" destId="{2CBD6753-49A0-794B-BC36-16B2B5B0EABB}" srcOrd="1"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29663068-6C2A-4641-9513-45176100C158}" srcId="{5DADAC35-B6F5-7749-BBBD-F232B4E6F49B}" destId="{6C052821-4474-434B-92FC-70131CD9161A}" srcOrd="2" destOrd="0" parTransId="{DAF6B480-F941-3948-9DE5-5B250E169F1C}" sibTransId="{4B8756DC-E9C3-AD4F-975B-BA2B05A2F566}"/>
    <dgm:cxn modelId="{A2332D4D-D2FF-AF4E-A065-B6EC8D563CA8}" type="presOf" srcId="{6C052821-4474-434B-92FC-70131CD9161A}" destId="{6F8D7746-DB44-1145-9883-1DC23DDEA38D}" srcOrd="0" destOrd="0" presId="urn:microsoft.com/office/officeart/2005/8/layout/list1"/>
    <dgm:cxn modelId="{2FEA8089-86D3-6F43-B024-DA1D658B7D59}" srcId="{5DADAC35-B6F5-7749-BBBD-F232B4E6F49B}" destId="{1805BACF-AC24-C64B-B044-96762BEEB7E3}" srcOrd="3" destOrd="0" parTransId="{A54723BF-9D69-2B43-BF5A-BFCF836C96A6}" sibTransId="{C5594B59-864F-224F-918D-6E350717CECE}"/>
    <dgm:cxn modelId="{F6183B8F-3595-6048-A06E-116CA1AEB58F}" srcId="{5DADAC35-B6F5-7749-BBBD-F232B4E6F49B}" destId="{64D2DF65-5BDE-FB4C-980B-70FA55D1B688}" srcOrd="1" destOrd="0" parTransId="{66A8080F-BFA8-314E-91E5-5C40932CFA6C}" sibTransId="{52CAA7DB-645F-8745-9767-804E1A23ACA0}"/>
    <dgm:cxn modelId="{EEC8AFB5-B2BF-BD4B-BA48-FDFE7BDF4522}" type="presOf" srcId="{1805BACF-AC24-C64B-B044-96762BEEB7E3}" destId="{B4BF1D01-F6ED-F74D-B1A6-4D563ABE7EAA}" srcOrd="0"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3B16CECF-1E5E-E74B-A070-B9039C434D74}" type="presParOf" srcId="{CB3ECC5D-5B81-4047-86A2-4F9EFACFB109}" destId="{7B1657A8-1130-0C43-B1C7-9E7E2CD219FB}" srcOrd="11" destOrd="0" presId="urn:microsoft.com/office/officeart/2005/8/layout/list1"/>
    <dgm:cxn modelId="{BF69A842-9957-DF4A-A8B3-7FDE7F44243F}" type="presParOf" srcId="{CB3ECC5D-5B81-4047-86A2-4F9EFACFB109}" destId="{93BB8022-2905-7E49-8F8A-3D2E32883945}" srcOrd="12" destOrd="0" presId="urn:microsoft.com/office/officeart/2005/8/layout/list1"/>
    <dgm:cxn modelId="{41992A3F-721A-D04D-A275-0D8446CCB863}" type="presParOf" srcId="{93BB8022-2905-7E49-8F8A-3D2E32883945}" destId="{B4BF1D01-F6ED-F74D-B1A6-4D563ABE7EAA}" srcOrd="0" destOrd="0" presId="urn:microsoft.com/office/officeart/2005/8/layout/list1"/>
    <dgm:cxn modelId="{B20FCFCA-B647-D84F-8B48-92C793AD752E}" type="presParOf" srcId="{93BB8022-2905-7E49-8F8A-3D2E32883945}" destId="{2CBD6753-49A0-794B-BC36-16B2B5B0EABB}" srcOrd="1" destOrd="0" presId="urn:microsoft.com/office/officeart/2005/8/layout/list1"/>
    <dgm:cxn modelId="{318F4B74-46E1-5740-BA59-3BDB56184DF9}" type="presParOf" srcId="{CB3ECC5D-5B81-4047-86A2-4F9EFACFB109}" destId="{5C37E329-984E-DB47-AA2C-377092A4D763}" srcOrd="13" destOrd="0" presId="urn:microsoft.com/office/officeart/2005/8/layout/list1"/>
    <dgm:cxn modelId="{EBCE9D74-2FE6-2049-89BB-D8CDD32D7DD5}" type="presParOf" srcId="{CB3ECC5D-5B81-4047-86A2-4F9EFACFB109}" destId="{693D42BF-6CF8-E945-BC77-FAF45440DBB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293CC-A631-9C4E-B58A-95464950C5E7}">
      <dsp:nvSpPr>
        <dsp:cNvPr id="0" name=""/>
        <dsp:cNvSpPr/>
      </dsp:nvSpPr>
      <dsp:spPr>
        <a:xfrm>
          <a:off x="-2946093" y="-453831"/>
          <a:ext cx="3514823" cy="3514823"/>
        </a:xfrm>
        <a:prstGeom prst="blockArc">
          <a:avLst>
            <a:gd name="adj1" fmla="val 18900000"/>
            <a:gd name="adj2" fmla="val 2700000"/>
            <a:gd name="adj3" fmla="val 615"/>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D995886-7E2F-EB44-8EB2-66F478A9CBC5}">
      <dsp:nvSpPr>
        <dsp:cNvPr id="0" name=""/>
        <dsp:cNvSpPr/>
      </dsp:nvSpPr>
      <dsp:spPr>
        <a:xfrm>
          <a:off x="298410" y="200438"/>
          <a:ext cx="4455169" cy="40108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362"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1 ½ time more likely to use alcohol and cigarettes</a:t>
          </a:r>
        </a:p>
      </dsp:txBody>
      <dsp:txXfrm>
        <a:off x="298410" y="200438"/>
        <a:ext cx="4455169" cy="401085"/>
      </dsp:txXfrm>
    </dsp:sp>
    <dsp:sp modelId="{7F50636D-2B79-F144-92A6-152383F4B0D3}">
      <dsp:nvSpPr>
        <dsp:cNvPr id="0" name=""/>
        <dsp:cNvSpPr/>
      </dsp:nvSpPr>
      <dsp:spPr>
        <a:xfrm>
          <a:off x="47732" y="150302"/>
          <a:ext cx="501356" cy="501356"/>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5F4C5D-316A-3F4C-A9E1-5EAE311F74C1}">
      <dsp:nvSpPr>
        <dsp:cNvPr id="0" name=""/>
        <dsp:cNvSpPr/>
      </dsp:nvSpPr>
      <dsp:spPr>
        <a:xfrm>
          <a:off x="528362" y="802170"/>
          <a:ext cx="4225217" cy="40108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362"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3 times more likely to binge drink</a:t>
          </a:r>
        </a:p>
      </dsp:txBody>
      <dsp:txXfrm>
        <a:off x="528362" y="802170"/>
        <a:ext cx="4225217" cy="401085"/>
      </dsp:txXfrm>
    </dsp:sp>
    <dsp:sp modelId="{9ED2B17B-0801-7645-B2CC-399BDFA5FD95}">
      <dsp:nvSpPr>
        <dsp:cNvPr id="0" name=""/>
        <dsp:cNvSpPr/>
      </dsp:nvSpPr>
      <dsp:spPr>
        <a:xfrm>
          <a:off x="277683" y="752035"/>
          <a:ext cx="501356" cy="501356"/>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0659E77-17FE-EA41-8669-76744D512D7C}">
      <dsp:nvSpPr>
        <dsp:cNvPr id="0" name=""/>
        <dsp:cNvSpPr/>
      </dsp:nvSpPr>
      <dsp:spPr>
        <a:xfrm>
          <a:off x="528362" y="1403903"/>
          <a:ext cx="4225217" cy="40108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362"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4 times more likely to use illicit drugs other than marijuana</a:t>
          </a:r>
        </a:p>
      </dsp:txBody>
      <dsp:txXfrm>
        <a:off x="528362" y="1403903"/>
        <a:ext cx="4225217" cy="401085"/>
      </dsp:txXfrm>
    </dsp:sp>
    <dsp:sp modelId="{E6B269D1-C182-8D4B-A279-97CAB4B5A76F}">
      <dsp:nvSpPr>
        <dsp:cNvPr id="0" name=""/>
        <dsp:cNvSpPr/>
      </dsp:nvSpPr>
      <dsp:spPr>
        <a:xfrm>
          <a:off x="277683" y="1353767"/>
          <a:ext cx="501356" cy="501356"/>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829C7-F457-F340-B189-FD9B5826A330}">
      <dsp:nvSpPr>
        <dsp:cNvPr id="0" name=""/>
        <dsp:cNvSpPr/>
      </dsp:nvSpPr>
      <dsp:spPr>
        <a:xfrm>
          <a:off x="298410" y="2005636"/>
          <a:ext cx="4455169" cy="401085"/>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18362" tIns="40640" rIns="40640" bIns="4064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tx2"/>
              </a:solidFill>
            </a:rPr>
            <a:t>6 times more likely to use marijuana</a:t>
          </a:r>
        </a:p>
      </dsp:txBody>
      <dsp:txXfrm>
        <a:off x="298410" y="2005636"/>
        <a:ext cx="4455169" cy="401085"/>
      </dsp:txXfrm>
    </dsp:sp>
    <dsp:sp modelId="{F2725A1A-83DB-6C4C-B039-A2CB512A58E4}">
      <dsp:nvSpPr>
        <dsp:cNvPr id="0" name=""/>
        <dsp:cNvSpPr/>
      </dsp:nvSpPr>
      <dsp:spPr>
        <a:xfrm>
          <a:off x="47732" y="1955500"/>
          <a:ext cx="501356" cy="501356"/>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164037"/>
          <a:ext cx="8138160" cy="1226925"/>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612" tIns="395732" rIns="63161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Do you consider yourself spiritual or religious?</a:t>
          </a:r>
        </a:p>
        <a:p>
          <a:pPr marL="171450" lvl="1" indent="-171450" algn="l" defTabSz="711200">
            <a:lnSpc>
              <a:spcPct val="90000"/>
            </a:lnSpc>
            <a:spcBef>
              <a:spcPct val="0"/>
            </a:spcBef>
            <a:spcAft>
              <a:spcPct val="15000"/>
            </a:spcAft>
            <a:buChar char="•"/>
          </a:pPr>
          <a:r>
            <a:rPr lang="en-US" sz="1600" kern="1200"/>
            <a:t>Do you have spiritual beliefs that help you cope with stress?</a:t>
          </a:r>
        </a:p>
        <a:p>
          <a:pPr marL="171450" lvl="1" indent="-171450" algn="l" defTabSz="711200">
            <a:lnSpc>
              <a:spcPct val="90000"/>
            </a:lnSpc>
            <a:spcBef>
              <a:spcPct val="0"/>
            </a:spcBef>
            <a:spcAft>
              <a:spcPct val="15000"/>
            </a:spcAft>
            <a:buChar char="•"/>
          </a:pPr>
          <a:r>
            <a:rPr lang="en-US" sz="1600" kern="1200"/>
            <a:t>What gives your life meaning?</a:t>
          </a:r>
        </a:p>
      </dsp:txBody>
      <dsp:txXfrm>
        <a:off x="0" y="164037"/>
        <a:ext cx="8138160" cy="1226925"/>
      </dsp:txXfrm>
    </dsp:sp>
    <dsp:sp modelId="{030B927E-93CE-C04A-9051-260CAF1891F8}">
      <dsp:nvSpPr>
        <dsp:cNvPr id="0" name=""/>
        <dsp:cNvSpPr/>
      </dsp:nvSpPr>
      <dsp:spPr>
        <a:xfrm>
          <a:off x="406908" y="49623"/>
          <a:ext cx="2468898" cy="39485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322" tIns="0" rIns="215322"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F</a:t>
          </a:r>
          <a:r>
            <a:rPr lang="en-US" sz="1800" kern="1200">
              <a:solidFill>
                <a:schemeClr val="tx2"/>
              </a:solidFill>
            </a:rPr>
            <a:t> - Faith &amp; Belief</a:t>
          </a:r>
        </a:p>
      </dsp:txBody>
      <dsp:txXfrm>
        <a:off x="426183" y="68898"/>
        <a:ext cx="2430348" cy="356303"/>
      </dsp:txXfrm>
    </dsp:sp>
    <dsp:sp modelId="{079E5664-4E22-4447-A59C-FE064B6804D0}">
      <dsp:nvSpPr>
        <dsp:cNvPr id="0" name=""/>
        <dsp:cNvSpPr/>
      </dsp:nvSpPr>
      <dsp:spPr>
        <a:xfrm>
          <a:off x="0" y="1607975"/>
          <a:ext cx="8138160" cy="1226925"/>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612" tIns="395732" rIns="63161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What importance does your faith or belief have in your life?</a:t>
          </a:r>
        </a:p>
        <a:p>
          <a:pPr marL="171450" lvl="1" indent="-171450" algn="l" defTabSz="711200">
            <a:lnSpc>
              <a:spcPct val="90000"/>
            </a:lnSpc>
            <a:spcBef>
              <a:spcPct val="0"/>
            </a:spcBef>
            <a:spcAft>
              <a:spcPct val="15000"/>
            </a:spcAft>
            <a:buFont typeface="Arial" panose="020B0604020202020204" pitchFamily="34" charset="0"/>
            <a:buChar char="•"/>
          </a:pPr>
          <a:r>
            <a:rPr lang="en-US" sz="1600" kern="1200"/>
            <a:t>How do they influence you in how you take care of yourself?</a:t>
          </a:r>
        </a:p>
        <a:p>
          <a:pPr marL="171450" lvl="1" indent="-171450" algn="l" defTabSz="711200">
            <a:lnSpc>
              <a:spcPct val="90000"/>
            </a:lnSpc>
            <a:spcBef>
              <a:spcPct val="0"/>
            </a:spcBef>
            <a:spcAft>
              <a:spcPct val="15000"/>
            </a:spcAft>
            <a:buChar char="•"/>
          </a:pPr>
          <a:r>
            <a:rPr lang="en-US" sz="1600" kern="1200"/>
            <a:t>What aspects of your faith or beliefs are helpful or not so helpful to you?</a:t>
          </a:r>
        </a:p>
      </dsp:txBody>
      <dsp:txXfrm>
        <a:off x="0" y="1607975"/>
        <a:ext cx="8138160" cy="1226925"/>
      </dsp:txXfrm>
    </dsp:sp>
    <dsp:sp modelId="{1B5AB667-0045-CA48-8463-8D2D77D5793E}">
      <dsp:nvSpPr>
        <dsp:cNvPr id="0" name=""/>
        <dsp:cNvSpPr/>
      </dsp:nvSpPr>
      <dsp:spPr>
        <a:xfrm>
          <a:off x="406908" y="1493562"/>
          <a:ext cx="3553324" cy="39485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322" tIns="0" rIns="215322"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I</a:t>
          </a:r>
          <a:r>
            <a:rPr lang="en-US" sz="1800" kern="1200">
              <a:solidFill>
                <a:schemeClr val="tx2"/>
              </a:solidFill>
            </a:rPr>
            <a:t> - Importance &amp; Influence</a:t>
          </a:r>
        </a:p>
      </dsp:txBody>
      <dsp:txXfrm>
        <a:off x="426183" y="1512837"/>
        <a:ext cx="3514774" cy="356303"/>
      </dsp:txXfrm>
    </dsp:sp>
    <dsp:sp modelId="{C2076692-2E43-3147-B055-836931F1812E}">
      <dsp:nvSpPr>
        <dsp:cNvPr id="0" name=""/>
        <dsp:cNvSpPr/>
      </dsp:nvSpPr>
      <dsp:spPr>
        <a:xfrm>
          <a:off x="0" y="3026714"/>
          <a:ext cx="8138160" cy="1226925"/>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612" tIns="395732" rIns="631612"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Are you part of a spiritual or religious community?</a:t>
          </a:r>
        </a:p>
        <a:p>
          <a:pPr marL="171450" lvl="1" indent="-171450" algn="l" defTabSz="711200">
            <a:lnSpc>
              <a:spcPct val="90000"/>
            </a:lnSpc>
            <a:spcBef>
              <a:spcPct val="0"/>
            </a:spcBef>
            <a:spcAft>
              <a:spcPct val="15000"/>
            </a:spcAft>
            <a:buFont typeface="Arial" panose="020B0604020202020204" pitchFamily="34" charset="0"/>
            <a:buChar char="•"/>
          </a:pPr>
          <a:r>
            <a:rPr lang="en-US" sz="1600" kern="1200"/>
            <a:t>Is this of support to you and how?</a:t>
          </a:r>
        </a:p>
        <a:p>
          <a:pPr marL="171450" lvl="1" indent="-171450" algn="l" defTabSz="711200">
            <a:lnSpc>
              <a:spcPct val="90000"/>
            </a:lnSpc>
            <a:spcBef>
              <a:spcPct val="0"/>
            </a:spcBef>
            <a:spcAft>
              <a:spcPct val="15000"/>
            </a:spcAft>
            <a:buChar char="•"/>
          </a:pPr>
          <a:r>
            <a:rPr lang="en-US" sz="1600" kern="1200"/>
            <a:t>Is there a group of people you really love or who are important to you?</a:t>
          </a:r>
        </a:p>
      </dsp:txBody>
      <dsp:txXfrm>
        <a:off x="0" y="3026714"/>
        <a:ext cx="8138160" cy="1226925"/>
      </dsp:txXfrm>
    </dsp:sp>
    <dsp:sp modelId="{7DFBF9F1-7B45-AD45-925A-B93AC342B642}">
      <dsp:nvSpPr>
        <dsp:cNvPr id="0" name=""/>
        <dsp:cNvSpPr/>
      </dsp:nvSpPr>
      <dsp:spPr>
        <a:xfrm>
          <a:off x="406908" y="2937500"/>
          <a:ext cx="2526662" cy="36965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322" tIns="0" rIns="215322"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C</a:t>
          </a:r>
          <a:r>
            <a:rPr lang="en-US" sz="1800" kern="1200">
              <a:solidFill>
                <a:schemeClr val="tx2"/>
              </a:solidFill>
            </a:rPr>
            <a:t> - Community</a:t>
          </a:r>
        </a:p>
      </dsp:txBody>
      <dsp:txXfrm>
        <a:off x="424953" y="2955545"/>
        <a:ext cx="2490572" cy="333563"/>
      </dsp:txXfrm>
    </dsp:sp>
    <dsp:sp modelId="{693D42BF-6CF8-E945-BC77-FAF45440DBBE}">
      <dsp:nvSpPr>
        <dsp:cNvPr id="0" name=""/>
        <dsp:cNvSpPr/>
      </dsp:nvSpPr>
      <dsp:spPr>
        <a:xfrm>
          <a:off x="0" y="4520734"/>
          <a:ext cx="8138160" cy="733162"/>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1612" tIns="395732" rIns="631612" bIns="113792" numCol="1" spcCol="1270" anchor="t"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kern="1200"/>
            <a:t>How do you need me to help you address these issues in your recovery?</a:t>
          </a:r>
        </a:p>
      </dsp:txBody>
      <dsp:txXfrm>
        <a:off x="0" y="4520734"/>
        <a:ext cx="8138160" cy="733162"/>
      </dsp:txXfrm>
    </dsp:sp>
    <dsp:sp modelId="{2CBD6753-49A0-794B-BC36-16B2B5B0EABB}">
      <dsp:nvSpPr>
        <dsp:cNvPr id="0" name=""/>
        <dsp:cNvSpPr/>
      </dsp:nvSpPr>
      <dsp:spPr>
        <a:xfrm>
          <a:off x="406908" y="4356239"/>
          <a:ext cx="2442921" cy="444934"/>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322" tIns="0" rIns="215322" bIns="0" numCol="1" spcCol="1270" anchor="ctr" anchorCtr="0">
          <a:noAutofit/>
        </a:bodyPr>
        <a:lstStyle/>
        <a:p>
          <a:pPr marL="0" lvl="0" indent="0" algn="l" defTabSz="889000">
            <a:lnSpc>
              <a:spcPct val="90000"/>
            </a:lnSpc>
            <a:spcBef>
              <a:spcPct val="0"/>
            </a:spcBef>
            <a:spcAft>
              <a:spcPct val="35000"/>
            </a:spcAft>
            <a:buNone/>
          </a:pPr>
          <a:r>
            <a:rPr lang="en-US" sz="2000" b="1" kern="1200">
              <a:solidFill>
                <a:schemeClr val="tx2"/>
              </a:solidFill>
            </a:rPr>
            <a:t>A</a:t>
          </a:r>
          <a:r>
            <a:rPr lang="en-US" sz="1800" kern="1200">
              <a:solidFill>
                <a:schemeClr val="tx2"/>
              </a:solidFill>
            </a:rPr>
            <a:t> - Address in Care</a:t>
          </a:r>
        </a:p>
      </dsp:txBody>
      <dsp:txXfrm>
        <a:off x="428628" y="4377959"/>
        <a:ext cx="2399481" cy="40149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2443A6-0B0F-0F48-B0C1-E21FC85C97B7}">
      <dsp:nvSpPr>
        <dsp:cNvPr id="0" name=""/>
        <dsp:cNvSpPr/>
      </dsp:nvSpPr>
      <dsp:spPr>
        <a:xfrm>
          <a:off x="0" y="193601"/>
          <a:ext cx="7522425"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43096D5-7C2D-C147-8D9B-0FE5675B4F57}">
      <dsp:nvSpPr>
        <dsp:cNvPr id="0" name=""/>
        <dsp:cNvSpPr/>
      </dsp:nvSpPr>
      <dsp:spPr>
        <a:xfrm>
          <a:off x="375386" y="1721"/>
          <a:ext cx="7142789" cy="3837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31" tIns="0" rIns="199031"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tx2"/>
              </a:solidFill>
            </a:rPr>
            <a:t>Begin by working on yourself</a:t>
          </a:r>
          <a:r>
            <a:rPr lang="en-US" sz="1600" kern="1200">
              <a:solidFill>
                <a:schemeClr val="tx2"/>
              </a:solidFill>
            </a:rPr>
            <a:t>.</a:t>
          </a:r>
          <a:endParaRPr lang="en-US" sz="1600" b="1" kern="1200">
            <a:solidFill>
              <a:schemeClr val="tx2"/>
            </a:solidFill>
          </a:endParaRPr>
        </a:p>
      </dsp:txBody>
      <dsp:txXfrm>
        <a:off x="394120" y="20455"/>
        <a:ext cx="7105321" cy="346292"/>
      </dsp:txXfrm>
    </dsp:sp>
    <dsp:sp modelId="{BD1BC629-3226-1842-9BD4-221B13F24F31}">
      <dsp:nvSpPr>
        <dsp:cNvPr id="0" name=""/>
        <dsp:cNvSpPr/>
      </dsp:nvSpPr>
      <dsp:spPr>
        <a:xfrm>
          <a:off x="0" y="783281"/>
          <a:ext cx="7522425"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F97B65E-B694-BC43-BA19-0F4841E23776}">
      <dsp:nvSpPr>
        <dsp:cNvPr id="0" name=""/>
        <dsp:cNvSpPr/>
      </dsp:nvSpPr>
      <dsp:spPr>
        <a:xfrm>
          <a:off x="375386" y="591401"/>
          <a:ext cx="7142789" cy="38376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31" tIns="0" rIns="199031"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tx2"/>
              </a:solidFill>
            </a:rPr>
            <a:t>Use the spiritual assessment questions for personal reflection.</a:t>
          </a:r>
        </a:p>
      </dsp:txBody>
      <dsp:txXfrm>
        <a:off x="394120" y="610135"/>
        <a:ext cx="7105321" cy="346292"/>
      </dsp:txXfrm>
    </dsp:sp>
    <dsp:sp modelId="{FA63CED5-F13D-A048-9E2C-919FF04D3AD9}">
      <dsp:nvSpPr>
        <dsp:cNvPr id="0" name=""/>
        <dsp:cNvSpPr/>
      </dsp:nvSpPr>
      <dsp:spPr>
        <a:xfrm>
          <a:off x="0" y="1555593"/>
          <a:ext cx="7522425"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1980DA5-A93B-1C4E-BCCE-754A176F31EA}">
      <dsp:nvSpPr>
        <dsp:cNvPr id="0" name=""/>
        <dsp:cNvSpPr/>
      </dsp:nvSpPr>
      <dsp:spPr>
        <a:xfrm>
          <a:off x="375386" y="1181081"/>
          <a:ext cx="7142789" cy="56639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31" tIns="0" rIns="199031"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tx2"/>
              </a:solidFill>
            </a:rPr>
            <a:t>Get clear on how far you are willing &amp; able to go discussing spirituality &amp; religion</a:t>
          </a:r>
        </a:p>
      </dsp:txBody>
      <dsp:txXfrm>
        <a:off x="403035" y="1208730"/>
        <a:ext cx="7087491" cy="511093"/>
      </dsp:txXfrm>
    </dsp:sp>
    <dsp:sp modelId="{5FD2BF38-8B28-A34E-9DD8-CCD0E70527BA}">
      <dsp:nvSpPr>
        <dsp:cNvPr id="0" name=""/>
        <dsp:cNvSpPr/>
      </dsp:nvSpPr>
      <dsp:spPr>
        <a:xfrm>
          <a:off x="0" y="2313667"/>
          <a:ext cx="7522425" cy="327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E8E1D7-CF3B-7E4F-AB63-A1A078E899A2}">
      <dsp:nvSpPr>
        <dsp:cNvPr id="0" name=""/>
        <dsp:cNvSpPr/>
      </dsp:nvSpPr>
      <dsp:spPr>
        <a:xfrm>
          <a:off x="375386" y="1953393"/>
          <a:ext cx="7142789" cy="55215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031" tIns="0" rIns="199031"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tx2"/>
              </a:solidFill>
            </a:rPr>
            <a:t>Approach spiritual conversations with an eye toward </a:t>
          </a:r>
          <a:r>
            <a:rPr lang="en-US" sz="1600" b="1" i="1" kern="1200">
              <a:solidFill>
                <a:schemeClr val="tx2"/>
              </a:solidFill>
            </a:rPr>
            <a:t>finding</a:t>
          </a:r>
          <a:r>
            <a:rPr lang="en-US" sz="1600" b="1" kern="1200">
              <a:solidFill>
                <a:schemeClr val="tx2"/>
              </a:solidFill>
            </a:rPr>
            <a:t> </a:t>
          </a:r>
          <a:r>
            <a:rPr lang="en-US" sz="1600" b="1" i="1" kern="1200">
              <a:solidFill>
                <a:schemeClr val="tx2"/>
              </a:solidFill>
            </a:rPr>
            <a:t>strengths</a:t>
          </a:r>
          <a:r>
            <a:rPr lang="en-US" sz="1600" b="1" kern="1200">
              <a:solidFill>
                <a:schemeClr val="tx2"/>
              </a:solidFill>
            </a:rPr>
            <a:t> and an attitude of </a:t>
          </a:r>
          <a:r>
            <a:rPr lang="en-US" sz="1600" b="1" i="1" kern="1200">
              <a:solidFill>
                <a:schemeClr val="tx2"/>
              </a:solidFill>
            </a:rPr>
            <a:t>curiosity</a:t>
          </a:r>
          <a:endParaRPr lang="en-US" sz="1600" kern="1200">
            <a:solidFill>
              <a:schemeClr val="tx2"/>
            </a:solidFill>
          </a:endParaRPr>
        </a:p>
      </dsp:txBody>
      <dsp:txXfrm>
        <a:off x="402340" y="1980347"/>
        <a:ext cx="7088881" cy="49824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30451"/>
          <a:ext cx="433449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B927E-93CE-C04A-9051-260CAF1891F8}">
      <dsp:nvSpPr>
        <dsp:cNvPr id="0" name=""/>
        <dsp:cNvSpPr/>
      </dsp:nvSpPr>
      <dsp:spPr>
        <a:xfrm>
          <a:off x="206354" y="23225"/>
          <a:ext cx="4127076" cy="42862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683" tIns="0" rIns="114683" bIns="0" numCol="1" spcCol="1270" anchor="ctr" anchorCtr="0">
          <a:noAutofit/>
        </a:bodyPr>
        <a:lstStyle/>
        <a:p>
          <a:pPr marL="0" lvl="0" indent="0" algn="l" defTabSz="1066800">
            <a:lnSpc>
              <a:spcPct val="90000"/>
            </a:lnSpc>
            <a:spcBef>
              <a:spcPct val="0"/>
            </a:spcBef>
            <a:spcAft>
              <a:spcPct val="35000"/>
            </a:spcAft>
            <a:buNone/>
          </a:pPr>
          <a:r>
            <a:rPr lang="en-US" sz="2400" b="1" kern="1200">
              <a:solidFill>
                <a:schemeClr val="tx2"/>
              </a:solidFill>
            </a:rPr>
            <a:t>F</a:t>
          </a:r>
          <a:r>
            <a:rPr lang="en-US" sz="1800" kern="1200">
              <a:solidFill>
                <a:schemeClr val="tx2"/>
              </a:solidFill>
            </a:rPr>
            <a:t> - </a:t>
          </a:r>
          <a:r>
            <a:rPr lang="en-US" sz="2000" kern="1200">
              <a:solidFill>
                <a:schemeClr val="tx2"/>
              </a:solidFill>
            </a:rPr>
            <a:t>Faith &amp; Belief</a:t>
          </a:r>
        </a:p>
      </dsp:txBody>
      <dsp:txXfrm>
        <a:off x="227278" y="44149"/>
        <a:ext cx="4085228" cy="386777"/>
      </dsp:txXfrm>
    </dsp:sp>
    <dsp:sp modelId="{079E5664-4E22-4447-A59C-FE064B6804D0}">
      <dsp:nvSpPr>
        <dsp:cNvPr id="0" name=""/>
        <dsp:cNvSpPr/>
      </dsp:nvSpPr>
      <dsp:spPr>
        <a:xfrm>
          <a:off x="0" y="896677"/>
          <a:ext cx="433449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5AB667-0045-CA48-8463-8D2D77D5793E}">
      <dsp:nvSpPr>
        <dsp:cNvPr id="0" name=""/>
        <dsp:cNvSpPr/>
      </dsp:nvSpPr>
      <dsp:spPr>
        <a:xfrm>
          <a:off x="206142" y="689451"/>
          <a:ext cx="4123940" cy="42862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683" tIns="0" rIns="114683" bIns="0" numCol="1" spcCol="1270" anchor="ctr" anchorCtr="0">
          <a:noAutofit/>
        </a:bodyPr>
        <a:lstStyle/>
        <a:p>
          <a:pPr marL="0" lvl="0" indent="0" algn="l" defTabSz="1066800">
            <a:lnSpc>
              <a:spcPct val="90000"/>
            </a:lnSpc>
            <a:spcBef>
              <a:spcPct val="0"/>
            </a:spcBef>
            <a:spcAft>
              <a:spcPct val="35000"/>
            </a:spcAft>
            <a:buNone/>
          </a:pPr>
          <a:r>
            <a:rPr lang="en-US" sz="2400" b="1" kern="1200">
              <a:solidFill>
                <a:schemeClr val="tx2"/>
              </a:solidFill>
            </a:rPr>
            <a:t>I</a:t>
          </a:r>
          <a:r>
            <a:rPr lang="en-US" sz="1800" kern="1200">
              <a:solidFill>
                <a:schemeClr val="tx2"/>
              </a:solidFill>
            </a:rPr>
            <a:t> - </a:t>
          </a:r>
          <a:r>
            <a:rPr lang="en-US" sz="2000" kern="1200">
              <a:solidFill>
                <a:schemeClr val="tx2"/>
              </a:solidFill>
            </a:rPr>
            <a:t>Importance &amp; Influence</a:t>
          </a:r>
        </a:p>
      </dsp:txBody>
      <dsp:txXfrm>
        <a:off x="227066" y="710375"/>
        <a:ext cx="4082092" cy="386777"/>
      </dsp:txXfrm>
    </dsp:sp>
    <dsp:sp modelId="{C2076692-2E43-3147-B055-836931F1812E}">
      <dsp:nvSpPr>
        <dsp:cNvPr id="0" name=""/>
        <dsp:cNvSpPr/>
      </dsp:nvSpPr>
      <dsp:spPr>
        <a:xfrm>
          <a:off x="0" y="1564046"/>
          <a:ext cx="433449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DFBF9F1-7B45-AD45-925A-B93AC342B642}">
      <dsp:nvSpPr>
        <dsp:cNvPr id="0" name=""/>
        <dsp:cNvSpPr/>
      </dsp:nvSpPr>
      <dsp:spPr>
        <a:xfrm>
          <a:off x="206354" y="1355677"/>
          <a:ext cx="4127076" cy="42976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683" tIns="0" rIns="114683" bIns="0" numCol="1" spcCol="1270" anchor="ctr" anchorCtr="0">
          <a:noAutofit/>
        </a:bodyPr>
        <a:lstStyle/>
        <a:p>
          <a:pPr marL="0" lvl="0" indent="0" algn="l" defTabSz="1066800">
            <a:lnSpc>
              <a:spcPct val="90000"/>
            </a:lnSpc>
            <a:spcBef>
              <a:spcPct val="0"/>
            </a:spcBef>
            <a:spcAft>
              <a:spcPct val="35000"/>
            </a:spcAft>
            <a:buNone/>
          </a:pPr>
          <a:r>
            <a:rPr lang="en-US" sz="2400" b="1" kern="1200">
              <a:solidFill>
                <a:schemeClr val="tx2"/>
              </a:solidFill>
            </a:rPr>
            <a:t>C</a:t>
          </a:r>
          <a:r>
            <a:rPr lang="en-US" sz="1800" kern="1200">
              <a:solidFill>
                <a:schemeClr val="tx2"/>
              </a:solidFill>
            </a:rPr>
            <a:t> - </a:t>
          </a:r>
          <a:r>
            <a:rPr lang="en-US" sz="2000" kern="1200">
              <a:solidFill>
                <a:schemeClr val="tx2"/>
              </a:solidFill>
            </a:rPr>
            <a:t>Community</a:t>
          </a:r>
        </a:p>
      </dsp:txBody>
      <dsp:txXfrm>
        <a:off x="227334" y="1376657"/>
        <a:ext cx="4085116" cy="387808"/>
      </dsp:txXfrm>
    </dsp:sp>
    <dsp:sp modelId="{693D42BF-6CF8-E945-BC77-FAF45440DBBE}">
      <dsp:nvSpPr>
        <dsp:cNvPr id="0" name=""/>
        <dsp:cNvSpPr/>
      </dsp:nvSpPr>
      <dsp:spPr>
        <a:xfrm>
          <a:off x="0" y="2258846"/>
          <a:ext cx="4334493"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BD6753-49A0-794B-BC36-16B2B5B0EABB}">
      <dsp:nvSpPr>
        <dsp:cNvPr id="0" name=""/>
        <dsp:cNvSpPr/>
      </dsp:nvSpPr>
      <dsp:spPr>
        <a:xfrm>
          <a:off x="206354" y="2023046"/>
          <a:ext cx="4127076" cy="45719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683" tIns="0" rIns="114683" bIns="0" numCol="1" spcCol="1270" anchor="ctr" anchorCtr="0">
          <a:noAutofit/>
        </a:bodyPr>
        <a:lstStyle/>
        <a:p>
          <a:pPr marL="0" lvl="0" indent="0" algn="l" defTabSz="1066800">
            <a:lnSpc>
              <a:spcPct val="90000"/>
            </a:lnSpc>
            <a:spcBef>
              <a:spcPct val="0"/>
            </a:spcBef>
            <a:spcAft>
              <a:spcPct val="35000"/>
            </a:spcAft>
            <a:buNone/>
          </a:pPr>
          <a:r>
            <a:rPr lang="en-US" sz="2400" b="1" kern="1200">
              <a:solidFill>
                <a:schemeClr val="tx2"/>
              </a:solidFill>
            </a:rPr>
            <a:t>A</a:t>
          </a:r>
          <a:r>
            <a:rPr lang="en-US" sz="1800" kern="1200">
              <a:solidFill>
                <a:schemeClr val="tx2"/>
              </a:solidFill>
            </a:rPr>
            <a:t> - </a:t>
          </a:r>
          <a:r>
            <a:rPr lang="en-US" sz="2000" kern="1200">
              <a:solidFill>
                <a:schemeClr val="tx2"/>
              </a:solidFill>
            </a:rPr>
            <a:t>Address in Care</a:t>
          </a:r>
        </a:p>
      </dsp:txBody>
      <dsp:txXfrm>
        <a:off x="228673" y="2045365"/>
        <a:ext cx="4082438" cy="412561"/>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BF9811-2D3F-3D41-B6FC-FCAE5FC09153}" type="datetimeFigureOut">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74DEBF-BD97-2E49-949A-929EF7FD3CB1}" type="slidenum">
              <a:t>‹#›</a:t>
            </a:fld>
            <a:endParaRPr lang="en-US"/>
          </a:p>
        </p:txBody>
      </p:sp>
    </p:spTree>
    <p:extLst>
      <p:ext uri="{BB962C8B-B14F-4D97-AF65-F5344CB8AC3E}">
        <p14:creationId xmlns:p14="http://schemas.microsoft.com/office/powerpoint/2010/main" val="29194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https://www.spirit-view.com/main/wp-content/uploads/2011/09/Different_Pathways-351x2251.jpg</a:t>
            </a:r>
          </a:p>
          <a:p>
            <a:r>
              <a:rPr lang="en-US"/>
              <a:t>https://sexandrelationshiphealing.com/wp-content/uploads/2019/10/Spirituality-2-FB-Link-Size.jpg</a:t>
            </a:r>
          </a:p>
        </p:txBody>
      </p:sp>
      <p:sp>
        <p:nvSpPr>
          <p:cNvPr id="4" name="Slide Number Placeholder 3"/>
          <p:cNvSpPr>
            <a:spLocks noGrp="1"/>
          </p:cNvSpPr>
          <p:nvPr>
            <p:ph type="sldNum" sz="quarter" idx="5"/>
          </p:nvPr>
        </p:nvSpPr>
        <p:spPr/>
        <p:txBody>
          <a:bodyPr/>
          <a:lstStyle/>
          <a:p>
            <a:fld id="{C574DEBF-BD97-2E49-949A-929EF7FD3CB1}" type="slidenum">
              <a:t>2</a:t>
            </a:fld>
            <a:endParaRPr lang="en-US"/>
          </a:p>
        </p:txBody>
      </p:sp>
    </p:spTree>
    <p:extLst>
      <p:ext uri="{BB962C8B-B14F-4D97-AF65-F5344CB8AC3E}">
        <p14:creationId xmlns:p14="http://schemas.microsoft.com/office/powerpoint/2010/main" val="252258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In small groups, take turns role-playing a peer specialist &amp; practice using the FICA assessment tool (complete FICA on p. 7 in participant manual)</a:t>
            </a:r>
          </a:p>
        </p:txBody>
      </p:sp>
      <p:sp>
        <p:nvSpPr>
          <p:cNvPr id="4" name="Slide Number Placeholder 3"/>
          <p:cNvSpPr>
            <a:spLocks noGrp="1"/>
          </p:cNvSpPr>
          <p:nvPr>
            <p:ph type="sldNum" sz="quarter" idx="5"/>
          </p:nvPr>
        </p:nvSpPr>
        <p:spPr/>
        <p:txBody>
          <a:bodyPr/>
          <a:lstStyle/>
          <a:p>
            <a:fld id="{C574DEBF-BD97-2E49-949A-929EF7FD3CB1}" type="slidenum">
              <a:t>11</a:t>
            </a:fld>
            <a:endParaRPr lang="en-US"/>
          </a:p>
        </p:txBody>
      </p:sp>
    </p:spTree>
    <p:extLst>
      <p:ext uri="{BB962C8B-B14F-4D97-AF65-F5344CB8AC3E}">
        <p14:creationId xmlns:p14="http://schemas.microsoft.com/office/powerpoint/2010/main" val="1771419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Discussion Questions:</a:t>
            </a:r>
          </a:p>
          <a:p>
            <a:endParaRPr lang="en-US"/>
          </a:p>
          <a:p>
            <a:r>
              <a:rPr lang="en-US"/>
              <a:t>- What is an estimate of the percentage of peers you may work with that have shared that they personally attribute their recovery to a Higher Power/Spirituality? Share your answer with the group if you wish.</a:t>
            </a:r>
          </a:p>
          <a:p>
            <a:endParaRPr lang="en-US"/>
          </a:p>
          <a:p>
            <a:r>
              <a:rPr lang="en-US"/>
              <a:t>- What is one thing you hope to get out of this session?</a:t>
            </a:r>
          </a:p>
          <a:p>
            <a:endParaRPr lang="en-US"/>
          </a:p>
          <a:p>
            <a:r>
              <a:rPr lang="en-US"/>
              <a:t>https://www.clipartmax.com/max/m2H7i8b1Z5H7b1i8/</a:t>
            </a:r>
          </a:p>
        </p:txBody>
      </p:sp>
      <p:sp>
        <p:nvSpPr>
          <p:cNvPr id="4" name="Slide Number Placeholder 3"/>
          <p:cNvSpPr>
            <a:spLocks noGrp="1"/>
          </p:cNvSpPr>
          <p:nvPr>
            <p:ph type="sldNum" sz="quarter" idx="5"/>
          </p:nvPr>
        </p:nvSpPr>
        <p:spPr/>
        <p:txBody>
          <a:bodyPr/>
          <a:lstStyle/>
          <a:p>
            <a:fld id="{C574DEBF-BD97-2E49-949A-929EF7FD3CB1}" type="slidenum">
              <a:t>3</a:t>
            </a:fld>
            <a:endParaRPr lang="en-US"/>
          </a:p>
        </p:txBody>
      </p:sp>
    </p:spTree>
    <p:extLst>
      <p:ext uri="{BB962C8B-B14F-4D97-AF65-F5344CB8AC3E}">
        <p14:creationId xmlns:p14="http://schemas.microsoft.com/office/powerpoint/2010/main" val="3046864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prompt group for a volunteer to read the definition of recovery</a:t>
            </a:r>
          </a:p>
          <a:p>
            <a:r>
              <a:rPr lang="en-US"/>
              <a:t>https://clipartstation.com/wp-content/uploads/2017/11/future-clipart-7.jpg</a:t>
            </a:r>
          </a:p>
        </p:txBody>
      </p:sp>
      <p:sp>
        <p:nvSpPr>
          <p:cNvPr id="4" name="Slide Number Placeholder 3"/>
          <p:cNvSpPr>
            <a:spLocks noGrp="1"/>
          </p:cNvSpPr>
          <p:nvPr>
            <p:ph type="sldNum" sz="quarter" idx="5"/>
          </p:nvPr>
        </p:nvSpPr>
        <p:spPr/>
        <p:txBody>
          <a:bodyPr/>
          <a:lstStyle/>
          <a:p>
            <a:fld id="{C574DEBF-BD97-2E49-949A-929EF7FD3CB1}" type="slidenum">
              <a:rPr lang="en-US"/>
              <a:t>4</a:t>
            </a:fld>
            <a:endParaRPr lang="en-US"/>
          </a:p>
        </p:txBody>
      </p:sp>
    </p:spTree>
    <p:extLst>
      <p:ext uri="{BB962C8B-B14F-4D97-AF65-F5344CB8AC3E}">
        <p14:creationId xmlns:p14="http://schemas.microsoft.com/office/powerpoint/2010/main" val="1588624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Prompt for volunteers to read these definitions, from slide or manual</a:t>
            </a:r>
          </a:p>
          <a:p>
            <a:r>
              <a:rPr lang="en-US"/>
              <a:t>http://allisnow.com/images/discovery-place/interfaith/s2/image_rotator.php</a:t>
            </a:r>
          </a:p>
        </p:txBody>
      </p:sp>
      <p:sp>
        <p:nvSpPr>
          <p:cNvPr id="4" name="Slide Number Placeholder 3"/>
          <p:cNvSpPr>
            <a:spLocks noGrp="1"/>
          </p:cNvSpPr>
          <p:nvPr>
            <p:ph type="sldNum" sz="quarter" idx="5"/>
          </p:nvPr>
        </p:nvSpPr>
        <p:spPr/>
        <p:txBody>
          <a:bodyPr/>
          <a:lstStyle/>
          <a:p>
            <a:fld id="{C574DEBF-BD97-2E49-949A-929EF7FD3CB1}" type="slidenum">
              <a:rPr lang="en-US"/>
              <a:t>5</a:t>
            </a:fld>
            <a:endParaRPr lang="en-US"/>
          </a:p>
        </p:txBody>
      </p:sp>
    </p:spTree>
    <p:extLst>
      <p:ext uri="{BB962C8B-B14F-4D97-AF65-F5344CB8AC3E}">
        <p14:creationId xmlns:p14="http://schemas.microsoft.com/office/powerpoint/2010/main" val="733358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Prompt for volunteers to read these definitions, from slide or manual</a:t>
            </a:r>
          </a:p>
          <a:p>
            <a:r>
              <a:rPr lang="en-US"/>
              <a:t>Discussion question: What spiritual activites, if any, have helped you in your recovery?</a:t>
            </a:r>
          </a:p>
          <a:p>
            <a:r>
              <a:rPr lang="en-US"/>
              <a:t>https://www.subpng.com/png-ywpz9q/download.html</a:t>
            </a:r>
          </a:p>
        </p:txBody>
      </p:sp>
      <p:sp>
        <p:nvSpPr>
          <p:cNvPr id="4" name="Slide Number Placeholder 3"/>
          <p:cNvSpPr>
            <a:spLocks noGrp="1"/>
          </p:cNvSpPr>
          <p:nvPr>
            <p:ph type="sldNum" sz="quarter" idx="5"/>
          </p:nvPr>
        </p:nvSpPr>
        <p:spPr/>
        <p:txBody>
          <a:bodyPr/>
          <a:lstStyle/>
          <a:p>
            <a:fld id="{C574DEBF-BD97-2E49-949A-929EF7FD3CB1}" type="slidenum">
              <a:rPr lang="en-US"/>
              <a:t>6</a:t>
            </a:fld>
            <a:endParaRPr lang="en-US"/>
          </a:p>
        </p:txBody>
      </p:sp>
    </p:spTree>
    <p:extLst>
      <p:ext uri="{BB962C8B-B14F-4D97-AF65-F5344CB8AC3E}">
        <p14:creationId xmlns:p14="http://schemas.microsoft.com/office/powerpoint/2010/main" val="1685571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Review the stats with group</a:t>
            </a:r>
          </a:p>
        </p:txBody>
      </p:sp>
      <p:sp>
        <p:nvSpPr>
          <p:cNvPr id="4" name="Slide Number Placeholder 3"/>
          <p:cNvSpPr>
            <a:spLocks noGrp="1"/>
          </p:cNvSpPr>
          <p:nvPr>
            <p:ph type="sldNum" sz="quarter" idx="5"/>
          </p:nvPr>
        </p:nvSpPr>
        <p:spPr/>
        <p:txBody>
          <a:bodyPr/>
          <a:lstStyle/>
          <a:p>
            <a:fld id="{C574DEBF-BD97-2E49-949A-929EF7FD3CB1}" type="slidenum">
              <a:rPr lang="en-US"/>
              <a:t>7</a:t>
            </a:fld>
            <a:endParaRPr lang="en-US"/>
          </a:p>
        </p:txBody>
      </p:sp>
    </p:spTree>
    <p:extLst>
      <p:ext uri="{BB962C8B-B14F-4D97-AF65-F5344CB8AC3E}">
        <p14:creationId xmlns:p14="http://schemas.microsoft.com/office/powerpoint/2010/main" val="1149759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Prompt group for volunteer to read</a:t>
            </a:r>
          </a:p>
          <a:p>
            <a:r>
              <a:rPr lang="en-US"/>
              <a:t>https://verobeach.com/images/business/csc-logo-30011.jpg</a:t>
            </a:r>
          </a:p>
        </p:txBody>
      </p:sp>
      <p:sp>
        <p:nvSpPr>
          <p:cNvPr id="4" name="Slide Number Placeholder 3"/>
          <p:cNvSpPr>
            <a:spLocks noGrp="1"/>
          </p:cNvSpPr>
          <p:nvPr>
            <p:ph type="sldNum" sz="quarter" idx="5"/>
          </p:nvPr>
        </p:nvSpPr>
        <p:spPr/>
        <p:txBody>
          <a:bodyPr/>
          <a:lstStyle/>
          <a:p>
            <a:fld id="{C574DEBF-BD97-2E49-949A-929EF7FD3CB1}" type="slidenum">
              <a:t>8</a:t>
            </a:fld>
            <a:endParaRPr lang="en-US"/>
          </a:p>
        </p:txBody>
      </p:sp>
    </p:spTree>
    <p:extLst>
      <p:ext uri="{BB962C8B-B14F-4D97-AF65-F5344CB8AC3E}">
        <p14:creationId xmlns:p14="http://schemas.microsoft.com/office/powerpoint/2010/main" val="1383549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Review the FICA tool</a:t>
            </a:r>
          </a:p>
        </p:txBody>
      </p:sp>
      <p:sp>
        <p:nvSpPr>
          <p:cNvPr id="4" name="Slide Number Placeholder 3"/>
          <p:cNvSpPr>
            <a:spLocks noGrp="1"/>
          </p:cNvSpPr>
          <p:nvPr>
            <p:ph type="sldNum" sz="quarter" idx="5"/>
          </p:nvPr>
        </p:nvSpPr>
        <p:spPr/>
        <p:txBody>
          <a:bodyPr/>
          <a:lstStyle/>
          <a:p>
            <a:fld id="{C574DEBF-BD97-2E49-949A-929EF7FD3CB1}" type="slidenum">
              <a:t>9</a:t>
            </a:fld>
            <a:endParaRPr lang="en-US"/>
          </a:p>
        </p:txBody>
      </p:sp>
    </p:spTree>
    <p:extLst>
      <p:ext uri="{BB962C8B-B14F-4D97-AF65-F5344CB8AC3E}">
        <p14:creationId xmlns:p14="http://schemas.microsoft.com/office/powerpoint/2010/main" val="217209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Prompt group for volunteer to read</a:t>
            </a:r>
          </a:p>
        </p:txBody>
      </p:sp>
      <p:sp>
        <p:nvSpPr>
          <p:cNvPr id="4" name="Slide Number Placeholder 3"/>
          <p:cNvSpPr>
            <a:spLocks noGrp="1"/>
          </p:cNvSpPr>
          <p:nvPr>
            <p:ph type="sldNum" sz="quarter" idx="5"/>
          </p:nvPr>
        </p:nvSpPr>
        <p:spPr/>
        <p:txBody>
          <a:bodyPr/>
          <a:lstStyle/>
          <a:p>
            <a:fld id="{C574DEBF-BD97-2E49-949A-929EF7FD3CB1}" type="slidenum">
              <a:t>10</a:t>
            </a:fld>
            <a:endParaRPr lang="en-US"/>
          </a:p>
        </p:txBody>
      </p:sp>
    </p:spTree>
    <p:extLst>
      <p:ext uri="{BB962C8B-B14F-4D97-AF65-F5344CB8AC3E}">
        <p14:creationId xmlns:p14="http://schemas.microsoft.com/office/powerpoint/2010/main" val="842377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488012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73127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049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59809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546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91546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0423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5047735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38505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990941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B8DC77D-6D79-8B44-8602-436BD7EA055C}" type="datetimeFigureOut">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013656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B8DC77D-6D79-8B44-8602-436BD7EA055C}" type="datetimeFigureOut">
              <a:t>1/27/2025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165242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B8DC77D-6D79-8B44-8602-436BD7EA055C}" type="datetimeFigureOut">
              <a:t>1/27/2025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15398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DC77D-6D79-8B44-8602-436BD7EA055C}" type="datetimeFigureOut">
              <a:t>1/27/2025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9142091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B8DC77D-6D79-8B44-8602-436BD7EA055C}" type="datetimeFigureOut">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2861581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
        <p:nvSpPr>
          <p:cNvPr id="5" name="Date Placeholder 4"/>
          <p:cNvSpPr>
            <a:spLocks noGrp="1"/>
          </p:cNvSpPr>
          <p:nvPr>
            <p:ph type="dt" sz="half" idx="10"/>
          </p:nvPr>
        </p:nvSpPr>
        <p:spPr/>
        <p:txBody>
          <a:bodyPr/>
          <a:lstStyle/>
          <a:p>
            <a:fld id="{9B8DC77D-6D79-8B44-8602-436BD7EA055C}" type="datetimeFigureOut">
              <a:t>1/27/2025</a:t>
            </a:fld>
            <a:endParaRPr lang="en-US"/>
          </a:p>
        </p:txBody>
      </p:sp>
    </p:spTree>
    <p:extLst>
      <p:ext uri="{BB962C8B-B14F-4D97-AF65-F5344CB8AC3E}">
        <p14:creationId xmlns:p14="http://schemas.microsoft.com/office/powerpoint/2010/main" val="67206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8DC77D-6D79-8B44-8602-436BD7EA055C}" type="datetimeFigureOut">
              <a:t>1/27/2025</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BCC2F5-BA60-DE43-919C-8BE0F11FF702}" type="slidenum">
              <a:t>‹#›</a:t>
            </a:fld>
            <a:endParaRPr lang="en-US"/>
          </a:p>
        </p:txBody>
      </p:sp>
    </p:spTree>
    <p:extLst>
      <p:ext uri="{BB962C8B-B14F-4D97-AF65-F5344CB8AC3E}">
        <p14:creationId xmlns:p14="http://schemas.microsoft.com/office/powerpoint/2010/main" val="376723349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tiff"/></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507066" y="3127506"/>
            <a:ext cx="8486019" cy="923330"/>
          </a:xfrm>
        </p:spPr>
        <p:txBody>
          <a:bodyPr wrap="square">
            <a:spAutoFit/>
          </a:bodyPr>
          <a:lstStyle/>
          <a:p>
            <a:pPr algn="ctr"/>
            <a:r>
              <a:rPr lang="en-US" dirty="0">
                <a:solidFill>
                  <a:schemeClr val="tx2"/>
                </a:solidFill>
              </a:rPr>
              <a:t>Spirituality</a:t>
            </a:r>
          </a:p>
        </p:txBody>
      </p:sp>
      <p:sp>
        <p:nvSpPr>
          <p:cNvPr id="3" name="Subtitle 2">
            <a:extLst>
              <a:ext uri="{FF2B5EF4-FFF2-40B4-BE49-F238E27FC236}">
                <a16:creationId xmlns:a16="http://schemas.microsoft.com/office/drawing/2014/main" id="{3DFA5932-EA5C-714B-9287-A8C95634F2BC}"/>
              </a:ext>
            </a:extLst>
          </p:cNvPr>
          <p:cNvSpPr>
            <a:spLocks noGrp="1"/>
          </p:cNvSpPr>
          <p:nvPr>
            <p:ph type="subTitle" idx="1"/>
          </p:nvPr>
        </p:nvSpPr>
        <p:spPr/>
        <p:txBody>
          <a:bodyPr>
            <a:normAutofit/>
          </a:bodyPr>
          <a:lstStyle/>
          <a:p>
            <a:pPr algn="ctr"/>
            <a:r>
              <a:rPr lang="en-US" sz="3600" dirty="0"/>
              <a:t>Session 19</a:t>
            </a:r>
          </a:p>
        </p:txBody>
      </p:sp>
    </p:spTree>
    <p:extLst>
      <p:ext uri="{BB962C8B-B14F-4D97-AF65-F5344CB8AC3E}">
        <p14:creationId xmlns:p14="http://schemas.microsoft.com/office/powerpoint/2010/main" val="927079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300734" y="831143"/>
            <a:ext cx="7950144" cy="430887"/>
          </a:xfrm>
        </p:spPr>
        <p:txBody>
          <a:bodyPr wrap="square" lIns="0" tIns="0" rIns="0" bIns="0">
            <a:spAutoFit/>
          </a:bodyPr>
          <a:lstStyle/>
          <a:p>
            <a:pPr algn="ctr"/>
            <a:r>
              <a:rPr lang="en-US" sz="2800" u="sng">
                <a:solidFill>
                  <a:schemeClr val="tx2"/>
                </a:solidFill>
              </a:rPr>
              <a:t>Being Present for Conversations about Spirituality</a:t>
            </a:r>
            <a:endParaRPr lang="en-US" sz="2800">
              <a:solidFill>
                <a:schemeClr val="tx2"/>
              </a:solidFill>
            </a:endParaRPr>
          </a:p>
        </p:txBody>
      </p:sp>
      <p:sp>
        <p:nvSpPr>
          <p:cNvPr id="10" name="TextBox 9">
            <a:extLst>
              <a:ext uri="{FF2B5EF4-FFF2-40B4-BE49-F238E27FC236}">
                <a16:creationId xmlns:a16="http://schemas.microsoft.com/office/drawing/2014/main" id="{F7911D8C-9A99-7E4E-A2F0-FC11D4A24AC5}"/>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11" name="Title 1">
            <a:extLst>
              <a:ext uri="{FF2B5EF4-FFF2-40B4-BE49-F238E27FC236}">
                <a16:creationId xmlns:a16="http://schemas.microsoft.com/office/drawing/2014/main" id="{BBDD859F-50A9-4942-A88D-D58E4D545736}"/>
              </a:ext>
            </a:extLst>
          </p:cNvPr>
          <p:cNvSpPr txBox="1">
            <a:spLocks/>
          </p:cNvSpPr>
          <p:nvPr/>
        </p:nvSpPr>
        <p:spPr>
          <a:xfrm>
            <a:off x="1447900" y="1489899"/>
            <a:ext cx="7802978" cy="2369880"/>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a:solidFill>
                  <a:schemeClr val="tx2"/>
                </a:solidFill>
              </a:rPr>
              <a:t>For some peer specialists, conversations with peers about spirituality can be uncomfortable. Since conversations about spirituality could be a common occurrence in the work of a peer specialist, it is important that peer specialists work to improve their comfort with talking to peers about spirituality and helping peers develop their recovery goals that include their spiritual beliefs and practices.</a:t>
            </a:r>
          </a:p>
          <a:p>
            <a:pPr algn="l">
              <a:spcBef>
                <a:spcPts val="1200"/>
              </a:spcBef>
            </a:pPr>
            <a:r>
              <a:rPr lang="en-US" sz="1800">
                <a:solidFill>
                  <a:schemeClr val="tx2"/>
                </a:solidFill>
              </a:rPr>
              <a:t>Below are some recommendations on effectively working with peers when it comes to spirituality (please refer to p. 8 for specific tips &amp; examples):</a:t>
            </a:r>
          </a:p>
        </p:txBody>
      </p:sp>
      <p:graphicFrame>
        <p:nvGraphicFramePr>
          <p:cNvPr id="4" name="Diagram 3">
            <a:extLst>
              <a:ext uri="{FF2B5EF4-FFF2-40B4-BE49-F238E27FC236}">
                <a16:creationId xmlns:a16="http://schemas.microsoft.com/office/drawing/2014/main" id="{5924EA01-F8BB-1A41-BCAB-6A4A45F04B3D}"/>
              </a:ext>
            </a:extLst>
          </p:cNvPr>
          <p:cNvGraphicFramePr/>
          <p:nvPr>
            <p:extLst>
              <p:ext uri="{D42A27DB-BD31-4B8C-83A1-F6EECF244321}">
                <p14:modId xmlns:p14="http://schemas.microsoft.com/office/powerpoint/2010/main" val="2536561887"/>
              </p:ext>
            </p:extLst>
          </p:nvPr>
        </p:nvGraphicFramePr>
        <p:xfrm>
          <a:off x="1300734" y="4087648"/>
          <a:ext cx="7522425" cy="26429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93647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143096D5-7C2D-C147-8D9B-0FE5675B4F57}"/>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9F97B65E-B694-BC43-BA19-0F4841E2377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31980DA5-A93B-1C4E-BCCE-754A176F31EA}"/>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D0E8E1D7-CF3B-7E4F-AB63-A1A078E899A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3479502" y="784113"/>
            <a:ext cx="3085755" cy="492443"/>
          </a:xfrm>
        </p:spPr>
        <p:txBody>
          <a:bodyPr wrap="square" lIns="0" tIns="0" rIns="0" bIns="0">
            <a:spAutoFit/>
          </a:bodyPr>
          <a:lstStyle/>
          <a:p>
            <a:pPr algn="ctr"/>
            <a:r>
              <a:rPr lang="en-US" sz="3200" u="sng">
                <a:solidFill>
                  <a:schemeClr val="tx2"/>
                </a:solidFill>
              </a:rPr>
              <a:t>Activity</a:t>
            </a:r>
            <a:endParaRPr lang="en-US" sz="3200">
              <a:solidFill>
                <a:schemeClr val="tx2"/>
              </a:solidFill>
            </a:endParaRPr>
          </a:p>
        </p:txBody>
      </p:sp>
      <p:sp>
        <p:nvSpPr>
          <p:cNvPr id="16" name="TextBox 15">
            <a:extLst>
              <a:ext uri="{FF2B5EF4-FFF2-40B4-BE49-F238E27FC236}">
                <a16:creationId xmlns:a16="http://schemas.microsoft.com/office/drawing/2014/main" id="{84E12258-B2B4-D74D-A4EC-B548E93E1E01}"/>
              </a:ext>
            </a:extLst>
          </p:cNvPr>
          <p:cNvSpPr txBox="1"/>
          <p:nvPr/>
        </p:nvSpPr>
        <p:spPr>
          <a:xfrm>
            <a:off x="1839347" y="1704682"/>
            <a:ext cx="6366064" cy="461665"/>
          </a:xfrm>
          <a:prstGeom prst="rect">
            <a:avLst/>
          </a:prstGeom>
          <a:noFill/>
        </p:spPr>
        <p:txBody>
          <a:bodyPr wrap="square" rtlCol="0">
            <a:spAutoFit/>
          </a:bodyPr>
          <a:lstStyle/>
          <a:p>
            <a:pPr lvl="0" algn="ctr"/>
            <a:r>
              <a:rPr lang="en-US" sz="2400">
                <a:solidFill>
                  <a:srgbClr val="2C3C43"/>
                </a:solidFill>
              </a:rPr>
              <a:t>practice using the </a:t>
            </a:r>
            <a:r>
              <a:rPr lang="en-US" sz="2400" b="1">
                <a:solidFill>
                  <a:srgbClr val="2C3C43"/>
                </a:solidFill>
              </a:rPr>
              <a:t>FICA</a:t>
            </a:r>
            <a:r>
              <a:rPr lang="en-US" sz="2400">
                <a:solidFill>
                  <a:srgbClr val="2C3C43"/>
                </a:solidFill>
              </a:rPr>
              <a:t> assessment tool</a:t>
            </a:r>
          </a:p>
        </p:txBody>
      </p:sp>
      <p:sp>
        <p:nvSpPr>
          <p:cNvPr id="10" name="TextBox 9">
            <a:extLst>
              <a:ext uri="{FF2B5EF4-FFF2-40B4-BE49-F238E27FC236}">
                <a16:creationId xmlns:a16="http://schemas.microsoft.com/office/drawing/2014/main" id="{C2E1561B-F212-2B4D-B32D-7E479DF06415}"/>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graphicFrame>
        <p:nvGraphicFramePr>
          <p:cNvPr id="21" name="Diagram 20">
            <a:extLst>
              <a:ext uri="{FF2B5EF4-FFF2-40B4-BE49-F238E27FC236}">
                <a16:creationId xmlns:a16="http://schemas.microsoft.com/office/drawing/2014/main" id="{7EC06BD3-EBD4-FB44-B6BD-7EE23233290E}"/>
              </a:ext>
            </a:extLst>
          </p:cNvPr>
          <p:cNvGraphicFramePr>
            <a:graphicFrameLocks/>
          </p:cNvGraphicFramePr>
          <p:nvPr>
            <p:extLst>
              <p:ext uri="{D42A27DB-BD31-4B8C-83A1-F6EECF244321}">
                <p14:modId xmlns:p14="http://schemas.microsoft.com/office/powerpoint/2010/main" val="1262154216"/>
              </p:ext>
            </p:extLst>
          </p:nvPr>
        </p:nvGraphicFramePr>
        <p:xfrm>
          <a:off x="2855133" y="2594472"/>
          <a:ext cx="4334493" cy="2660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982683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103515" y="545452"/>
            <a:ext cx="7969442" cy="492443"/>
          </a:xfrm>
        </p:spPr>
        <p:txBody>
          <a:bodyPr wrap="square" lIns="0" tIns="0" rIns="0" bIns="0">
            <a:spAutoFit/>
          </a:bodyPr>
          <a:lstStyle/>
          <a:p>
            <a:pPr algn="ctr"/>
            <a:r>
              <a:rPr lang="en-US" sz="3200" u="sng">
                <a:solidFill>
                  <a:schemeClr val="tx2"/>
                </a:solidFill>
              </a:rPr>
              <a:t>Review</a:t>
            </a:r>
            <a:endParaRPr lang="en-US" sz="3200">
              <a:solidFill>
                <a:schemeClr val="tx2"/>
              </a:solidFill>
            </a:endParaRP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715434" y="4542378"/>
            <a:ext cx="9076266"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mj-lt"/>
              <a:buAutoNum type="arabicPeriod" startAt="4"/>
            </a:pPr>
            <a:r>
              <a:rPr lang="en-US" sz="2000">
                <a:solidFill>
                  <a:schemeClr val="tx2"/>
                </a:solidFill>
              </a:rPr>
              <a:t>What does FICA stand for?</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317715" y="4946223"/>
            <a:ext cx="4050420"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a:solidFill>
                  <a:schemeClr val="tx2"/>
                </a:solidFill>
              </a:rPr>
              <a:t>F – </a:t>
            </a:r>
            <a:r>
              <a:rPr lang="en-US" sz="2000" i="1">
                <a:solidFill>
                  <a:schemeClr val="tx2"/>
                </a:solidFill>
              </a:rPr>
              <a:t>faith &amp; belief</a:t>
            </a:r>
            <a:endParaRPr lang="en-US" sz="2000">
              <a:solidFill>
                <a:schemeClr val="tx2"/>
              </a:solidFill>
            </a:endParaRPr>
          </a:p>
        </p:txBody>
      </p:sp>
      <p:sp>
        <p:nvSpPr>
          <p:cNvPr id="8" name="Title 1">
            <a:extLst>
              <a:ext uri="{FF2B5EF4-FFF2-40B4-BE49-F238E27FC236}">
                <a16:creationId xmlns:a16="http://schemas.microsoft.com/office/drawing/2014/main" id="{9C48E22E-A248-044E-A1FB-A5F26DBD9A89}"/>
              </a:ext>
            </a:extLst>
          </p:cNvPr>
          <p:cNvSpPr txBox="1">
            <a:spLocks/>
          </p:cNvSpPr>
          <p:nvPr/>
        </p:nvSpPr>
        <p:spPr>
          <a:xfrm>
            <a:off x="1317715" y="5394725"/>
            <a:ext cx="4050420"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b="1">
                <a:solidFill>
                  <a:schemeClr val="tx2"/>
                </a:solidFill>
              </a:rPr>
              <a:t>I</a:t>
            </a:r>
            <a:r>
              <a:rPr lang="en-US" sz="2000">
                <a:solidFill>
                  <a:schemeClr val="tx2"/>
                </a:solidFill>
              </a:rPr>
              <a:t> – </a:t>
            </a:r>
            <a:r>
              <a:rPr lang="en-US" sz="2000" i="1">
                <a:solidFill>
                  <a:schemeClr val="tx2"/>
                </a:solidFill>
              </a:rPr>
              <a:t>importance &amp; influence</a:t>
            </a:r>
            <a:r>
              <a:rPr lang="en-US" sz="2000">
                <a:solidFill>
                  <a:schemeClr val="tx2"/>
                </a:solidFill>
              </a:rPr>
              <a:t> </a:t>
            </a:r>
            <a:endParaRPr lang="en-US" sz="2000" b="1">
              <a:solidFill>
                <a:schemeClr val="tx2"/>
              </a:solidFill>
            </a:endParaRPr>
          </a:p>
        </p:txBody>
      </p:sp>
      <p:sp>
        <p:nvSpPr>
          <p:cNvPr id="11" name="Title 1">
            <a:extLst>
              <a:ext uri="{FF2B5EF4-FFF2-40B4-BE49-F238E27FC236}">
                <a16:creationId xmlns:a16="http://schemas.microsoft.com/office/drawing/2014/main" id="{730B4B0D-DB6B-9246-BAEB-4175916CE722}"/>
              </a:ext>
            </a:extLst>
          </p:cNvPr>
          <p:cNvSpPr txBox="1">
            <a:spLocks/>
          </p:cNvSpPr>
          <p:nvPr/>
        </p:nvSpPr>
        <p:spPr>
          <a:xfrm>
            <a:off x="1317715" y="5843227"/>
            <a:ext cx="4050420"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b="1">
                <a:solidFill>
                  <a:schemeClr val="tx2"/>
                </a:solidFill>
              </a:rPr>
              <a:t>C</a:t>
            </a:r>
            <a:r>
              <a:rPr lang="en-US" sz="2000">
                <a:solidFill>
                  <a:schemeClr val="tx2"/>
                </a:solidFill>
              </a:rPr>
              <a:t> - </a:t>
            </a:r>
            <a:r>
              <a:rPr lang="en-US" sz="2000" i="1">
                <a:solidFill>
                  <a:schemeClr val="tx2"/>
                </a:solidFill>
              </a:rPr>
              <a:t>community</a:t>
            </a:r>
            <a:endParaRPr lang="en-US" sz="2000" b="1">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715434" y="1389962"/>
            <a:ext cx="9076266"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a:pPr>
            <a:r>
              <a:rPr lang="en-US" sz="2000">
                <a:solidFill>
                  <a:schemeClr val="tx2"/>
                </a:solidFill>
              </a:rPr>
              <a:t>How many pathways to recovery are there?</a:t>
            </a:r>
          </a:p>
        </p:txBody>
      </p:sp>
      <p:sp>
        <p:nvSpPr>
          <p:cNvPr id="14" name="Title 1">
            <a:extLst>
              <a:ext uri="{FF2B5EF4-FFF2-40B4-BE49-F238E27FC236}">
                <a16:creationId xmlns:a16="http://schemas.microsoft.com/office/drawing/2014/main" id="{530FC90E-DF97-A449-9C91-B77C8EACF68A}"/>
              </a:ext>
            </a:extLst>
          </p:cNvPr>
          <p:cNvSpPr txBox="1">
            <a:spLocks/>
          </p:cNvSpPr>
          <p:nvPr/>
        </p:nvSpPr>
        <p:spPr>
          <a:xfrm>
            <a:off x="1294457" y="1720443"/>
            <a:ext cx="8397779"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000" i="1">
                <a:solidFill>
                  <a:schemeClr val="tx2"/>
                </a:solidFill>
              </a:rPr>
              <a:t>many</a:t>
            </a:r>
          </a:p>
        </p:txBody>
      </p:sp>
      <p:sp>
        <p:nvSpPr>
          <p:cNvPr id="12" name="TextBox 11">
            <a:extLst>
              <a:ext uri="{FF2B5EF4-FFF2-40B4-BE49-F238E27FC236}">
                <a16:creationId xmlns:a16="http://schemas.microsoft.com/office/drawing/2014/main" id="{58F53C3B-802E-8C47-B830-34A56D53E183}"/>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19" name="Title 1">
            <a:extLst>
              <a:ext uri="{FF2B5EF4-FFF2-40B4-BE49-F238E27FC236}">
                <a16:creationId xmlns:a16="http://schemas.microsoft.com/office/drawing/2014/main" id="{C4DFCDBD-E378-2E4F-AB5E-7E84AB5A3A11}"/>
              </a:ext>
            </a:extLst>
          </p:cNvPr>
          <p:cNvSpPr txBox="1">
            <a:spLocks/>
          </p:cNvSpPr>
          <p:nvPr/>
        </p:nvSpPr>
        <p:spPr>
          <a:xfrm>
            <a:off x="715434" y="2349102"/>
            <a:ext cx="9200462"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startAt="2"/>
            </a:pPr>
            <a:r>
              <a:rPr lang="en-US" sz="2000">
                <a:solidFill>
                  <a:schemeClr val="tx2"/>
                </a:solidFill>
              </a:rPr>
              <a:t>True/false: Religious &amp; spiritual beliefs are always the same</a:t>
            </a:r>
          </a:p>
        </p:txBody>
      </p:sp>
      <p:sp>
        <p:nvSpPr>
          <p:cNvPr id="20" name="Title 1">
            <a:extLst>
              <a:ext uri="{FF2B5EF4-FFF2-40B4-BE49-F238E27FC236}">
                <a16:creationId xmlns:a16="http://schemas.microsoft.com/office/drawing/2014/main" id="{158C3AB5-8DCC-764A-AB88-8FE6783BCA3E}"/>
              </a:ext>
            </a:extLst>
          </p:cNvPr>
          <p:cNvSpPr txBox="1">
            <a:spLocks/>
          </p:cNvSpPr>
          <p:nvPr/>
        </p:nvSpPr>
        <p:spPr>
          <a:xfrm>
            <a:off x="1317717" y="2746793"/>
            <a:ext cx="8397779"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000" i="1">
                <a:solidFill>
                  <a:schemeClr val="tx2"/>
                </a:solidFill>
              </a:rPr>
              <a:t>false</a:t>
            </a:r>
          </a:p>
        </p:txBody>
      </p:sp>
      <p:sp>
        <p:nvSpPr>
          <p:cNvPr id="21" name="Title 1">
            <a:extLst>
              <a:ext uri="{FF2B5EF4-FFF2-40B4-BE49-F238E27FC236}">
                <a16:creationId xmlns:a16="http://schemas.microsoft.com/office/drawing/2014/main" id="{7EAD42D0-0E15-124A-9DEB-B253E72ADF0D}"/>
              </a:ext>
            </a:extLst>
          </p:cNvPr>
          <p:cNvSpPr txBox="1">
            <a:spLocks/>
          </p:cNvSpPr>
          <p:nvPr/>
        </p:nvSpPr>
        <p:spPr>
          <a:xfrm>
            <a:off x="715434" y="3244829"/>
            <a:ext cx="9200462" cy="615553"/>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71500" indent="-571500" algn="l">
              <a:buFont typeface="+mj-lt"/>
              <a:buAutoNum type="arabicPeriod" startAt="3"/>
            </a:pPr>
            <a:r>
              <a:rPr lang="en-US" sz="2000">
                <a:solidFill>
                  <a:schemeClr val="tx2"/>
                </a:solidFill>
              </a:rPr>
              <a:t>Peer specialists are expected to work towards being comfortable talking about __________ with peers</a:t>
            </a:r>
          </a:p>
        </p:txBody>
      </p:sp>
      <p:sp>
        <p:nvSpPr>
          <p:cNvPr id="22" name="Title 1">
            <a:extLst>
              <a:ext uri="{FF2B5EF4-FFF2-40B4-BE49-F238E27FC236}">
                <a16:creationId xmlns:a16="http://schemas.microsoft.com/office/drawing/2014/main" id="{239F07FC-F821-1841-BDFE-540BD720DDCB}"/>
              </a:ext>
            </a:extLst>
          </p:cNvPr>
          <p:cNvSpPr txBox="1">
            <a:spLocks/>
          </p:cNvSpPr>
          <p:nvPr/>
        </p:nvSpPr>
        <p:spPr>
          <a:xfrm>
            <a:off x="1379813" y="3961215"/>
            <a:ext cx="8397779"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000" i="1">
                <a:solidFill>
                  <a:schemeClr val="tx2"/>
                </a:solidFill>
              </a:rPr>
              <a:t>spirituality</a:t>
            </a:r>
          </a:p>
        </p:txBody>
      </p:sp>
      <p:sp>
        <p:nvSpPr>
          <p:cNvPr id="23" name="Title 1">
            <a:extLst>
              <a:ext uri="{FF2B5EF4-FFF2-40B4-BE49-F238E27FC236}">
                <a16:creationId xmlns:a16="http://schemas.microsoft.com/office/drawing/2014/main" id="{912AE6F8-19E3-5645-8D3D-590BCBA2E47D}"/>
              </a:ext>
            </a:extLst>
          </p:cNvPr>
          <p:cNvSpPr txBox="1">
            <a:spLocks/>
          </p:cNvSpPr>
          <p:nvPr/>
        </p:nvSpPr>
        <p:spPr>
          <a:xfrm>
            <a:off x="1294457" y="6291729"/>
            <a:ext cx="4050420" cy="307777"/>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b="1">
                <a:solidFill>
                  <a:schemeClr val="tx2"/>
                </a:solidFill>
              </a:rPr>
              <a:t>A</a:t>
            </a:r>
            <a:r>
              <a:rPr lang="en-US" sz="2000">
                <a:solidFill>
                  <a:schemeClr val="tx2"/>
                </a:solidFill>
              </a:rPr>
              <a:t> – </a:t>
            </a:r>
            <a:r>
              <a:rPr lang="en-US" sz="2000" i="1">
                <a:solidFill>
                  <a:schemeClr val="tx2"/>
                </a:solidFill>
              </a:rPr>
              <a:t>address in care</a:t>
            </a:r>
            <a:endParaRPr lang="en-US" sz="2000" b="1">
              <a:solidFill>
                <a:schemeClr val="tx2"/>
              </a:solidFill>
            </a:endParaRPr>
          </a:p>
        </p:txBody>
      </p:sp>
    </p:spTree>
    <p:extLst>
      <p:ext uri="{BB962C8B-B14F-4D97-AF65-F5344CB8AC3E}">
        <p14:creationId xmlns:p14="http://schemas.microsoft.com/office/powerpoint/2010/main" val="2794892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8" grpId="0"/>
      <p:bldP spid="11" grpId="0"/>
      <p:bldP spid="5" grpId="0"/>
      <p:bldP spid="14"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668867" y="843148"/>
            <a:ext cx="3365568" cy="1399562"/>
          </a:xfrm>
        </p:spPr>
        <p:txBody>
          <a:bodyPr lIns="0" tIns="0" rIns="0" bIns="0">
            <a:normAutofit/>
          </a:bodyPr>
          <a:lstStyle/>
          <a:p>
            <a:pPr>
              <a:lnSpc>
                <a:spcPct val="90000"/>
              </a:lnSpc>
            </a:pPr>
            <a:r>
              <a:rPr lang="en-US" sz="2600">
                <a:solidFill>
                  <a:schemeClr val="tx2"/>
                </a:solidFill>
              </a:rPr>
              <a:t>The path to recovery is determined by the person in recovery.</a:t>
            </a:r>
          </a:p>
        </p:txBody>
      </p:sp>
      <p:cxnSp>
        <p:nvCxnSpPr>
          <p:cNvPr id="11" name="Straight Connector 10">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9A750F08-E196-C948-8A37-2B2B68B0C0DD}"/>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14" name="Title 1">
            <a:extLst>
              <a:ext uri="{FF2B5EF4-FFF2-40B4-BE49-F238E27FC236}">
                <a16:creationId xmlns:a16="http://schemas.microsoft.com/office/drawing/2014/main" id="{08A63E22-E36E-7F48-8A60-C19907ABDFD4}"/>
              </a:ext>
            </a:extLst>
          </p:cNvPr>
          <p:cNvSpPr txBox="1">
            <a:spLocks/>
          </p:cNvSpPr>
          <p:nvPr/>
        </p:nvSpPr>
        <p:spPr>
          <a:xfrm>
            <a:off x="3939001" y="4757008"/>
            <a:ext cx="5011387" cy="933849"/>
          </a:xfrm>
          <a:prstGeom prst="rect">
            <a:avLst/>
          </a:prstGeom>
        </p:spPr>
        <p:txBody>
          <a:bodyPr vert="horz" lIns="0" tIns="0" rIns="0" bIns="0" rtlCol="0" anchor="b">
            <a:normAutofit fontScale="92500" lnSpcReduction="10000"/>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90000"/>
              </a:lnSpc>
            </a:pPr>
            <a:r>
              <a:rPr lang="en-US" sz="2600">
                <a:solidFill>
                  <a:schemeClr val="tx2"/>
                </a:solidFill>
              </a:rPr>
              <a:t>This session provides an overview of spirituality &amp; how it is often used in recovery organizations.</a:t>
            </a:r>
          </a:p>
        </p:txBody>
      </p:sp>
      <p:pic>
        <p:nvPicPr>
          <p:cNvPr id="3" name="Picture 2">
            <a:extLst>
              <a:ext uri="{FF2B5EF4-FFF2-40B4-BE49-F238E27FC236}">
                <a16:creationId xmlns:a16="http://schemas.microsoft.com/office/drawing/2014/main" id="{01DAACEE-EB8B-314C-9C7E-39EFB99504F0}"/>
              </a:ext>
            </a:extLst>
          </p:cNvPr>
          <p:cNvPicPr>
            <a:picLocks noChangeAspect="1"/>
          </p:cNvPicPr>
          <p:nvPr/>
        </p:nvPicPr>
        <p:blipFill>
          <a:blip r:embed="rId3"/>
          <a:stretch>
            <a:fillRect/>
          </a:stretch>
        </p:blipFill>
        <p:spPr>
          <a:xfrm rot="600000">
            <a:off x="4875679" y="1137084"/>
            <a:ext cx="3863179" cy="2472434"/>
          </a:xfrm>
          <a:prstGeom prst="rect">
            <a:avLst/>
          </a:prstGeom>
        </p:spPr>
      </p:pic>
      <p:pic>
        <p:nvPicPr>
          <p:cNvPr id="5" name="Picture 4">
            <a:extLst>
              <a:ext uri="{FF2B5EF4-FFF2-40B4-BE49-F238E27FC236}">
                <a16:creationId xmlns:a16="http://schemas.microsoft.com/office/drawing/2014/main" id="{47B3FD96-BB26-B645-8171-8641A67D95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000000">
            <a:off x="757749" y="3668817"/>
            <a:ext cx="2793365" cy="2253411"/>
          </a:xfrm>
          <a:prstGeom prst="rect">
            <a:avLst/>
          </a:prstGeom>
        </p:spPr>
      </p:pic>
    </p:spTree>
    <p:extLst>
      <p:ext uri="{BB962C8B-B14F-4D97-AF65-F5344CB8AC3E}">
        <p14:creationId xmlns:p14="http://schemas.microsoft.com/office/powerpoint/2010/main" val="1643818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 name="Isosceles Triangle 91">
            <a:extLst>
              <a:ext uri="{FF2B5EF4-FFF2-40B4-BE49-F238E27FC236}">
                <a16:creationId xmlns:a16="http://schemas.microsoft.com/office/drawing/2014/main" id="{DC99427B-A97E-40A3-B1FD-4557346C6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6" name="TextBox 5">
            <a:extLst>
              <a:ext uri="{FF2B5EF4-FFF2-40B4-BE49-F238E27FC236}">
                <a16:creationId xmlns:a16="http://schemas.microsoft.com/office/drawing/2014/main" id="{9F8B7551-2AF5-0042-B6CB-A9E12246F2C0}"/>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7" name="Title 1">
            <a:extLst>
              <a:ext uri="{FF2B5EF4-FFF2-40B4-BE49-F238E27FC236}">
                <a16:creationId xmlns:a16="http://schemas.microsoft.com/office/drawing/2014/main" id="{9136ABA3-D62A-8443-9175-EDB72041D61B}"/>
              </a:ext>
            </a:extLst>
          </p:cNvPr>
          <p:cNvSpPr txBox="1">
            <a:spLocks/>
          </p:cNvSpPr>
          <p:nvPr/>
        </p:nvSpPr>
        <p:spPr>
          <a:xfrm>
            <a:off x="1033154" y="845397"/>
            <a:ext cx="7030191" cy="1846659"/>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a:solidFill>
                  <a:schemeClr val="tx2"/>
                </a:solidFill>
              </a:rPr>
              <a:t>The goal of this session is to provide an overview of the use of spirituality in the field of treatment and recovery support efforts. This session will also provide peer specialists the forum to better understand and strengthen the use of spirituality and faith based recovery support services in their daily practices. Among other things, we will review:</a:t>
            </a:r>
          </a:p>
        </p:txBody>
      </p:sp>
      <p:sp>
        <p:nvSpPr>
          <p:cNvPr id="8" name="TextBox 7">
            <a:extLst>
              <a:ext uri="{FF2B5EF4-FFF2-40B4-BE49-F238E27FC236}">
                <a16:creationId xmlns:a16="http://schemas.microsoft.com/office/drawing/2014/main" id="{F40782E4-BCFF-844A-B0EB-9D81A80B00D7}"/>
              </a:ext>
            </a:extLst>
          </p:cNvPr>
          <p:cNvSpPr txBox="1"/>
          <p:nvPr/>
        </p:nvSpPr>
        <p:spPr>
          <a:xfrm>
            <a:off x="1033154" y="3028890"/>
            <a:ext cx="6906891" cy="400110"/>
          </a:xfrm>
          <a:prstGeom prst="rect">
            <a:avLst/>
          </a:prstGeom>
          <a:noFill/>
        </p:spPr>
        <p:txBody>
          <a:bodyPr wrap="none" rtlCol="0">
            <a:spAutoFit/>
          </a:bodyPr>
          <a:lstStyle/>
          <a:p>
            <a:pPr marL="342900" indent="-342900">
              <a:buFont typeface="Arial" panose="020B0604020202020204" pitchFamily="34" charset="0"/>
              <a:buChar char="•"/>
            </a:pPr>
            <a:r>
              <a:rPr lang="en-US" sz="2000"/>
              <a:t>Faith Based Foundational Input to Recovery Movement</a:t>
            </a:r>
          </a:p>
        </p:txBody>
      </p:sp>
      <p:sp>
        <p:nvSpPr>
          <p:cNvPr id="11" name="TextBox 10">
            <a:extLst>
              <a:ext uri="{FF2B5EF4-FFF2-40B4-BE49-F238E27FC236}">
                <a16:creationId xmlns:a16="http://schemas.microsoft.com/office/drawing/2014/main" id="{6931B9A8-7B27-EE42-87F9-9A2771989AEB}"/>
              </a:ext>
            </a:extLst>
          </p:cNvPr>
          <p:cNvSpPr txBox="1"/>
          <p:nvPr/>
        </p:nvSpPr>
        <p:spPr>
          <a:xfrm>
            <a:off x="1033154" y="3537550"/>
            <a:ext cx="6023637" cy="400110"/>
          </a:xfrm>
          <a:prstGeom prst="rect">
            <a:avLst/>
          </a:prstGeom>
          <a:noFill/>
        </p:spPr>
        <p:txBody>
          <a:bodyPr wrap="none" rtlCol="0">
            <a:spAutoFit/>
          </a:bodyPr>
          <a:lstStyle/>
          <a:p>
            <a:pPr marL="342900" indent="-342900">
              <a:buFont typeface="Arial" panose="020B0604020202020204" pitchFamily="34" charset="0"/>
              <a:buChar char="•"/>
            </a:pPr>
            <a:r>
              <a:rPr lang="en-US" sz="2000"/>
              <a:t>Review National Guiding Principles for Recovery</a:t>
            </a:r>
          </a:p>
        </p:txBody>
      </p:sp>
      <p:sp>
        <p:nvSpPr>
          <p:cNvPr id="13" name="TextBox 12">
            <a:extLst>
              <a:ext uri="{FF2B5EF4-FFF2-40B4-BE49-F238E27FC236}">
                <a16:creationId xmlns:a16="http://schemas.microsoft.com/office/drawing/2014/main" id="{911C8234-336E-C44E-A471-48E667227FE1}"/>
              </a:ext>
            </a:extLst>
          </p:cNvPr>
          <p:cNvSpPr txBox="1"/>
          <p:nvPr/>
        </p:nvSpPr>
        <p:spPr>
          <a:xfrm>
            <a:off x="1033154" y="4046210"/>
            <a:ext cx="6661632" cy="400110"/>
          </a:xfrm>
          <a:prstGeom prst="rect">
            <a:avLst/>
          </a:prstGeom>
          <a:noFill/>
        </p:spPr>
        <p:txBody>
          <a:bodyPr wrap="none" rtlCol="0">
            <a:spAutoFit/>
          </a:bodyPr>
          <a:lstStyle/>
          <a:p>
            <a:pPr marL="342900" indent="-342900">
              <a:buFont typeface="Arial" panose="020B0604020202020204" pitchFamily="34" charset="0"/>
              <a:buChar char="•"/>
            </a:pPr>
            <a:r>
              <a:rPr lang="en-US" sz="2000"/>
              <a:t>Define differences between Religion and Spirituality</a:t>
            </a:r>
          </a:p>
        </p:txBody>
      </p:sp>
      <p:sp>
        <p:nvSpPr>
          <p:cNvPr id="15" name="TextBox 14">
            <a:extLst>
              <a:ext uri="{FF2B5EF4-FFF2-40B4-BE49-F238E27FC236}">
                <a16:creationId xmlns:a16="http://schemas.microsoft.com/office/drawing/2014/main" id="{DB67B5C4-6FC3-6B43-91A8-D7FD1DEE044D}"/>
              </a:ext>
            </a:extLst>
          </p:cNvPr>
          <p:cNvSpPr txBox="1"/>
          <p:nvPr/>
        </p:nvSpPr>
        <p:spPr>
          <a:xfrm>
            <a:off x="1033154" y="4554870"/>
            <a:ext cx="6204006" cy="400110"/>
          </a:xfrm>
          <a:prstGeom prst="rect">
            <a:avLst/>
          </a:prstGeom>
          <a:noFill/>
        </p:spPr>
        <p:txBody>
          <a:bodyPr wrap="none" rtlCol="0">
            <a:spAutoFit/>
          </a:bodyPr>
          <a:lstStyle/>
          <a:p>
            <a:pPr marL="342900" indent="-342900">
              <a:buFont typeface="Arial" panose="020B0604020202020204" pitchFamily="34" charset="0"/>
              <a:buChar char="•"/>
            </a:pPr>
            <a:r>
              <a:rPr lang="en-US" sz="2000"/>
              <a:t>Review National Data on Spirituality in Recovery</a:t>
            </a:r>
          </a:p>
        </p:txBody>
      </p:sp>
      <p:sp>
        <p:nvSpPr>
          <p:cNvPr id="16" name="Title 1">
            <a:extLst>
              <a:ext uri="{FF2B5EF4-FFF2-40B4-BE49-F238E27FC236}">
                <a16:creationId xmlns:a16="http://schemas.microsoft.com/office/drawing/2014/main" id="{D3C76045-8B59-B948-BC42-54F78DA96FC2}"/>
              </a:ext>
            </a:extLst>
          </p:cNvPr>
          <p:cNvSpPr txBox="1">
            <a:spLocks/>
          </p:cNvSpPr>
          <p:nvPr/>
        </p:nvSpPr>
        <p:spPr>
          <a:xfrm>
            <a:off x="228253" y="5350336"/>
            <a:ext cx="8134599" cy="1107996"/>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pPr>
            <a:r>
              <a:rPr lang="en-US" sz="2000" i="1">
                <a:solidFill>
                  <a:schemeClr val="tx2"/>
                </a:solidFill>
              </a:rPr>
              <a:t>It’s important to note that peer specialists are not required to believe in or participate in faith-based recovery practice. Understanding spirituality and its role in recovery for many peers and its use in many organizations can help peer specialists provide support to peers.</a:t>
            </a:r>
          </a:p>
        </p:txBody>
      </p:sp>
      <p:pic>
        <p:nvPicPr>
          <p:cNvPr id="3" name="Picture 2">
            <a:extLst>
              <a:ext uri="{FF2B5EF4-FFF2-40B4-BE49-F238E27FC236}">
                <a16:creationId xmlns:a16="http://schemas.microsoft.com/office/drawing/2014/main" id="{E92F4828-B739-FB49-88DB-4982F9A3A5C7}"/>
              </a:ext>
            </a:extLst>
          </p:cNvPr>
          <p:cNvPicPr>
            <a:picLocks noChangeAspect="1"/>
          </p:cNvPicPr>
          <p:nvPr/>
        </p:nvPicPr>
        <p:blipFill>
          <a:blip r:embed="rId3" cstate="screen">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7940045" y="2336184"/>
            <a:ext cx="1916079" cy="2519776"/>
          </a:xfrm>
          <a:prstGeom prst="rect">
            <a:avLst/>
          </a:prstGeom>
        </p:spPr>
      </p:pic>
    </p:spTree>
    <p:extLst>
      <p:ext uri="{BB962C8B-B14F-4D97-AF65-F5344CB8AC3E}">
        <p14:creationId xmlns:p14="http://schemas.microsoft.com/office/powerpoint/2010/main" val="164984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773739" y="798354"/>
            <a:ext cx="7969442" cy="492443"/>
          </a:xfrm>
        </p:spPr>
        <p:txBody>
          <a:bodyPr wrap="square" lIns="0" tIns="0" rIns="0" bIns="0">
            <a:spAutoFit/>
          </a:bodyPr>
          <a:lstStyle/>
          <a:p>
            <a:pPr algn="ctr"/>
            <a:r>
              <a:rPr lang="en-US" sz="3200" u="sng">
                <a:solidFill>
                  <a:schemeClr val="tx2"/>
                </a:solidFill>
              </a:rPr>
              <a:t>Let’s briefly review:</a:t>
            </a:r>
            <a:endParaRPr lang="en-US" sz="320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654985" y="1592456"/>
            <a:ext cx="8227758"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63550" indent="-463550" algn="l">
              <a:buFont typeface="Arial" panose="020B0604020202020204" pitchFamily="34" charset="0"/>
              <a:buChar char="•"/>
            </a:pPr>
            <a:r>
              <a:rPr lang="en-US" sz="2000">
                <a:solidFill>
                  <a:schemeClr val="tx2"/>
                </a:solidFill>
              </a:rPr>
              <a:t>Guiding principles of recovery (see p. 3 in manual for complete list)</a:t>
            </a:r>
          </a:p>
        </p:txBody>
      </p:sp>
      <p:sp>
        <p:nvSpPr>
          <p:cNvPr id="6" name="Title 1">
            <a:extLst>
              <a:ext uri="{FF2B5EF4-FFF2-40B4-BE49-F238E27FC236}">
                <a16:creationId xmlns:a16="http://schemas.microsoft.com/office/drawing/2014/main" id="{2BA03D7A-A118-4545-A2ED-DF46FC3C782B}"/>
              </a:ext>
            </a:extLst>
          </p:cNvPr>
          <p:cNvSpPr txBox="1">
            <a:spLocks/>
          </p:cNvSpPr>
          <p:nvPr/>
        </p:nvSpPr>
        <p:spPr>
          <a:xfrm>
            <a:off x="1141874" y="5221530"/>
            <a:ext cx="5769565" cy="83099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A process of change through which individuals improve their health and wellness, live a self-directed life, and strive to reach their full potential.</a:t>
            </a:r>
            <a:endParaRPr lang="en-US" sz="1800">
              <a:solidFill>
                <a:schemeClr val="tx2"/>
              </a:solidFill>
            </a:endParaRPr>
          </a:p>
        </p:txBody>
      </p:sp>
      <p:sp>
        <p:nvSpPr>
          <p:cNvPr id="7" name="TextBox 6">
            <a:extLst>
              <a:ext uri="{FF2B5EF4-FFF2-40B4-BE49-F238E27FC236}">
                <a16:creationId xmlns:a16="http://schemas.microsoft.com/office/drawing/2014/main" id="{41C4C827-C1A8-D14D-B512-D098BB7BE659}"/>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8" name="Title 1">
            <a:extLst>
              <a:ext uri="{FF2B5EF4-FFF2-40B4-BE49-F238E27FC236}">
                <a16:creationId xmlns:a16="http://schemas.microsoft.com/office/drawing/2014/main" id="{E5AAB1A9-7C28-4C43-89E1-7AB27C9539B1}"/>
              </a:ext>
            </a:extLst>
          </p:cNvPr>
          <p:cNvSpPr txBox="1">
            <a:spLocks/>
          </p:cNvSpPr>
          <p:nvPr/>
        </p:nvSpPr>
        <p:spPr>
          <a:xfrm>
            <a:off x="1238824" y="2013284"/>
            <a:ext cx="40504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Many pathways to recovery</a:t>
            </a:r>
          </a:p>
        </p:txBody>
      </p:sp>
      <p:sp>
        <p:nvSpPr>
          <p:cNvPr id="9" name="Title 1">
            <a:extLst>
              <a:ext uri="{FF2B5EF4-FFF2-40B4-BE49-F238E27FC236}">
                <a16:creationId xmlns:a16="http://schemas.microsoft.com/office/drawing/2014/main" id="{542DEAEB-22E8-ED4A-96FA-B5C202449F37}"/>
              </a:ext>
            </a:extLst>
          </p:cNvPr>
          <p:cNvSpPr txBox="1">
            <a:spLocks/>
          </p:cNvSpPr>
          <p:nvPr/>
        </p:nvSpPr>
        <p:spPr>
          <a:xfrm>
            <a:off x="1238824" y="2461786"/>
            <a:ext cx="5161976"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Recovery is self-directed and empowering</a:t>
            </a:r>
          </a:p>
        </p:txBody>
      </p:sp>
      <p:sp>
        <p:nvSpPr>
          <p:cNvPr id="10" name="Title 1">
            <a:extLst>
              <a:ext uri="{FF2B5EF4-FFF2-40B4-BE49-F238E27FC236}">
                <a16:creationId xmlns:a16="http://schemas.microsoft.com/office/drawing/2014/main" id="{ACFD5A78-3292-BE4B-9961-BC94AB552B8F}"/>
              </a:ext>
            </a:extLst>
          </p:cNvPr>
          <p:cNvSpPr txBox="1">
            <a:spLocks/>
          </p:cNvSpPr>
          <p:nvPr/>
        </p:nvSpPr>
        <p:spPr>
          <a:xfrm>
            <a:off x="1238824" y="2910288"/>
            <a:ext cx="4948220"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Personal recognition of a need for change</a:t>
            </a:r>
          </a:p>
        </p:txBody>
      </p:sp>
      <p:sp>
        <p:nvSpPr>
          <p:cNvPr id="12" name="Title 1">
            <a:extLst>
              <a:ext uri="{FF2B5EF4-FFF2-40B4-BE49-F238E27FC236}">
                <a16:creationId xmlns:a16="http://schemas.microsoft.com/office/drawing/2014/main" id="{73D70EC0-B87C-5849-899B-B6647CAE7AE2}"/>
              </a:ext>
            </a:extLst>
          </p:cNvPr>
          <p:cNvSpPr txBox="1">
            <a:spLocks/>
          </p:cNvSpPr>
          <p:nvPr/>
        </p:nvSpPr>
        <p:spPr>
          <a:xfrm>
            <a:off x="1238823" y="3358790"/>
            <a:ext cx="4948219"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Recovery is holistic &amp; has cultural dimensions</a:t>
            </a:r>
          </a:p>
        </p:txBody>
      </p:sp>
      <p:sp>
        <p:nvSpPr>
          <p:cNvPr id="13" name="Title 1">
            <a:extLst>
              <a:ext uri="{FF2B5EF4-FFF2-40B4-BE49-F238E27FC236}">
                <a16:creationId xmlns:a16="http://schemas.microsoft.com/office/drawing/2014/main" id="{040561C0-6C48-A74B-8955-FAA33DAE2B47}"/>
              </a:ext>
            </a:extLst>
          </p:cNvPr>
          <p:cNvSpPr txBox="1">
            <a:spLocks/>
          </p:cNvSpPr>
          <p:nvPr/>
        </p:nvSpPr>
        <p:spPr>
          <a:xfrm>
            <a:off x="1238824" y="3807292"/>
            <a:ext cx="4857176"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Recovery is supported by peers and allies</a:t>
            </a:r>
          </a:p>
        </p:txBody>
      </p:sp>
      <p:sp>
        <p:nvSpPr>
          <p:cNvPr id="14" name="Title 1">
            <a:extLst>
              <a:ext uri="{FF2B5EF4-FFF2-40B4-BE49-F238E27FC236}">
                <a16:creationId xmlns:a16="http://schemas.microsoft.com/office/drawing/2014/main" id="{239458B7-EC23-C643-AB8C-9B1E35E0C9ED}"/>
              </a:ext>
            </a:extLst>
          </p:cNvPr>
          <p:cNvSpPr txBox="1">
            <a:spLocks/>
          </p:cNvSpPr>
          <p:nvPr/>
        </p:nvSpPr>
        <p:spPr>
          <a:xfrm>
            <a:off x="1238823" y="4255794"/>
            <a:ext cx="5672615" cy="276999"/>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Recovery emerges from hope and gratitude</a:t>
            </a:r>
          </a:p>
        </p:txBody>
      </p:sp>
      <p:sp>
        <p:nvSpPr>
          <p:cNvPr id="15" name="Title 1">
            <a:extLst>
              <a:ext uri="{FF2B5EF4-FFF2-40B4-BE49-F238E27FC236}">
                <a16:creationId xmlns:a16="http://schemas.microsoft.com/office/drawing/2014/main" id="{B626DD7A-34BE-7A41-A05F-87B9966ACB76}"/>
              </a:ext>
            </a:extLst>
          </p:cNvPr>
          <p:cNvSpPr txBox="1">
            <a:spLocks/>
          </p:cNvSpPr>
          <p:nvPr/>
        </p:nvSpPr>
        <p:spPr>
          <a:xfrm>
            <a:off x="654985" y="4803879"/>
            <a:ext cx="7882570"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63550" indent="-463550" algn="l">
              <a:buFont typeface="Arial" panose="020B0604020202020204" pitchFamily="34" charset="0"/>
              <a:buChar char="•"/>
            </a:pPr>
            <a:r>
              <a:rPr lang="en-US" sz="2000">
                <a:solidFill>
                  <a:schemeClr val="tx2"/>
                </a:solidFill>
              </a:rPr>
              <a:t>Definition of recovery</a:t>
            </a:r>
          </a:p>
        </p:txBody>
      </p:sp>
      <p:pic>
        <p:nvPicPr>
          <p:cNvPr id="4" name="Picture 3">
            <a:extLst>
              <a:ext uri="{FF2B5EF4-FFF2-40B4-BE49-F238E27FC236}">
                <a16:creationId xmlns:a16="http://schemas.microsoft.com/office/drawing/2014/main" id="{EA0D1D1E-A594-5148-AA72-C889F42A700F}"/>
              </a:ext>
            </a:extLst>
          </p:cNvPr>
          <p:cNvPicPr>
            <a:picLocks noChangeAspect="1"/>
          </p:cNvPicPr>
          <p:nvPr/>
        </p:nvPicPr>
        <p:blipFill>
          <a:blip r:embed="rId3"/>
          <a:stretch>
            <a:fillRect/>
          </a:stretch>
        </p:blipFill>
        <p:spPr>
          <a:xfrm>
            <a:off x="6911438" y="2075911"/>
            <a:ext cx="2211371" cy="3109740"/>
          </a:xfrm>
          <a:prstGeom prst="rect">
            <a:avLst/>
          </a:prstGeom>
        </p:spPr>
      </p:pic>
    </p:spTree>
    <p:extLst>
      <p:ext uri="{BB962C8B-B14F-4D97-AF65-F5344CB8AC3E}">
        <p14:creationId xmlns:p14="http://schemas.microsoft.com/office/powerpoint/2010/main" val="2318330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E4951899-B99C-47AB-9C7C-16264D7A14C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0" name="Straight Connector 29">
              <a:extLst>
                <a:ext uri="{FF2B5EF4-FFF2-40B4-BE49-F238E27FC236}">
                  <a16:creationId xmlns:a16="http://schemas.microsoft.com/office/drawing/2014/main" id="{B94D217E-92A1-48B2-B6BF-8B6A35AF9DD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69582FD9-95AB-4339-8A07-BAD420BE1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2" name="Rectangle 23">
              <a:extLst>
                <a:ext uri="{FF2B5EF4-FFF2-40B4-BE49-F238E27FC236}">
                  <a16:creationId xmlns:a16="http://schemas.microsoft.com/office/drawing/2014/main" id="{6778DC79-DE09-4F89-81B1-275C542D7F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EAEC370A-1F34-4D8E-B065-81F6F568AA7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33">
              <a:extLst>
                <a:ext uri="{FF2B5EF4-FFF2-40B4-BE49-F238E27FC236}">
                  <a16:creationId xmlns:a16="http://schemas.microsoft.com/office/drawing/2014/main" id="{A816EDF3-D9EE-488C-AFDC-0223815139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E8330BD4-97D9-4D24-815A-0E557B04F9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Rectangle 28">
              <a:extLst>
                <a:ext uri="{FF2B5EF4-FFF2-40B4-BE49-F238E27FC236}">
                  <a16:creationId xmlns:a16="http://schemas.microsoft.com/office/drawing/2014/main" id="{EA8EDE67-BAC0-478C-99D9-BBC5AD5320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33DFB3F3-2523-4F1F-BC2B-B97C172F2C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5E5660E4-7443-4FCC-AD43-9D1AE972B5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Isosceles Triangle 38">
              <a:extLst>
                <a:ext uri="{FF2B5EF4-FFF2-40B4-BE49-F238E27FC236}">
                  <a16:creationId xmlns:a16="http://schemas.microsoft.com/office/drawing/2014/main" id="{4EDF9C36-B365-4426-85B9-82E0DE187A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41" name="Rectangle 40">
            <a:extLst>
              <a:ext uri="{FF2B5EF4-FFF2-40B4-BE49-F238E27FC236}">
                <a16:creationId xmlns:a16="http://schemas.microsoft.com/office/drawing/2014/main" id="{4A5A35EE-7AE1-4E24-8916-B0122B9740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lose up of a logo&#10;&#10;Description automatically generated">
            <a:extLst>
              <a:ext uri="{FF2B5EF4-FFF2-40B4-BE49-F238E27FC236}">
                <a16:creationId xmlns:a16="http://schemas.microsoft.com/office/drawing/2014/main" id="{E20203F3-501A-5A4F-81E8-90723F86B1FE}"/>
              </a:ext>
            </a:extLst>
          </p:cNvPr>
          <p:cNvPicPr>
            <a:picLocks noChangeAspect="1"/>
          </p:cNvPicPr>
          <p:nvPr/>
        </p:nvPicPr>
        <p:blipFill rotWithShape="1">
          <a:blip r:embed="rId3" cstate="screen">
            <a:duotone>
              <a:schemeClr val="bg2">
                <a:shade val="45000"/>
                <a:satMod val="135000"/>
              </a:schemeClr>
              <a:prstClr val="white"/>
            </a:duotone>
            <a:alphaModFix amt="25000"/>
            <a:extLst>
              <a:ext uri="{28A0092B-C50C-407E-A947-70E740481C1C}">
                <a14:useLocalDpi xmlns:a14="http://schemas.microsoft.com/office/drawing/2010/main"/>
              </a:ext>
            </a:extLst>
          </a:blip>
          <a:srcRect r="-1"/>
          <a:stretch/>
        </p:blipFill>
        <p:spPr>
          <a:xfrm>
            <a:off x="1" y="10"/>
            <a:ext cx="12191999" cy="6857990"/>
          </a:xfrm>
          <a:prstGeom prst="rect">
            <a:avLst/>
          </a:prstGeom>
        </p:spPr>
      </p:pic>
      <p:grpSp>
        <p:nvGrpSpPr>
          <p:cNvPr id="43" name="Group 42">
            <a:extLst>
              <a:ext uri="{FF2B5EF4-FFF2-40B4-BE49-F238E27FC236}">
                <a16:creationId xmlns:a16="http://schemas.microsoft.com/office/drawing/2014/main" id="{F3BC879B-A529-47C3-A6A5-914D67AAAA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4" name="Straight Connector 43">
              <a:extLst>
                <a:ext uri="{FF2B5EF4-FFF2-40B4-BE49-F238E27FC236}">
                  <a16:creationId xmlns:a16="http://schemas.microsoft.com/office/drawing/2014/main" id="{DCE937C4-AD3B-4C21-A5D1-4010EAA70C6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4986751B-E456-450E-8103-86D186F55F5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6" name="Rectangle 23">
              <a:extLst>
                <a:ext uri="{FF2B5EF4-FFF2-40B4-BE49-F238E27FC236}">
                  <a16:creationId xmlns:a16="http://schemas.microsoft.com/office/drawing/2014/main" id="{7A7080CB-F07A-45DB-98B4-1BCEEFC2D8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7" name="Rectangle 25">
              <a:extLst>
                <a:ext uri="{FF2B5EF4-FFF2-40B4-BE49-F238E27FC236}">
                  <a16:creationId xmlns:a16="http://schemas.microsoft.com/office/drawing/2014/main" id="{43DABF26-4789-46EF-843D-D8974E51B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8" name="Isosceles Triangle 47">
              <a:extLst>
                <a:ext uri="{FF2B5EF4-FFF2-40B4-BE49-F238E27FC236}">
                  <a16:creationId xmlns:a16="http://schemas.microsoft.com/office/drawing/2014/main" id="{CF33A112-C756-43C1-8DA7-13D97888B2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49" name="Rectangle 27">
              <a:extLst>
                <a:ext uri="{FF2B5EF4-FFF2-40B4-BE49-F238E27FC236}">
                  <a16:creationId xmlns:a16="http://schemas.microsoft.com/office/drawing/2014/main" id="{FDCCB7E1-C0C5-4607-ADB9-05E385551A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 name="Rectangle 28">
              <a:extLst>
                <a:ext uri="{FF2B5EF4-FFF2-40B4-BE49-F238E27FC236}">
                  <a16:creationId xmlns:a16="http://schemas.microsoft.com/office/drawing/2014/main" id="{71C3B597-3C1A-490D-B48E-19BF2BD8DB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1" name="Rectangle 29">
              <a:extLst>
                <a:ext uri="{FF2B5EF4-FFF2-40B4-BE49-F238E27FC236}">
                  <a16:creationId xmlns:a16="http://schemas.microsoft.com/office/drawing/2014/main" id="{DA3635CF-FEC9-43B7-A12B-1A736C7CA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Isosceles Triangle 51">
              <a:extLst>
                <a:ext uri="{FF2B5EF4-FFF2-40B4-BE49-F238E27FC236}">
                  <a16:creationId xmlns:a16="http://schemas.microsoft.com/office/drawing/2014/main" id="{CEDF3AA6-619F-44C9-A06F-9C38A91197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Isosceles Triangle 52">
              <a:extLst>
                <a:ext uri="{FF2B5EF4-FFF2-40B4-BE49-F238E27FC236}">
                  <a16:creationId xmlns:a16="http://schemas.microsoft.com/office/drawing/2014/main" id="{79D458F0-4F1F-4713-88F7-B65AFE8EB3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4" name="Title 1">
            <a:extLst>
              <a:ext uri="{FF2B5EF4-FFF2-40B4-BE49-F238E27FC236}">
                <a16:creationId xmlns:a16="http://schemas.microsoft.com/office/drawing/2014/main" id="{76EC2E9E-CA8E-8746-8C94-4FEE1CD67DC5}"/>
              </a:ext>
            </a:extLst>
          </p:cNvPr>
          <p:cNvSpPr txBox="1">
            <a:spLocks/>
          </p:cNvSpPr>
          <p:nvPr/>
        </p:nvSpPr>
        <p:spPr>
          <a:xfrm>
            <a:off x="677334" y="609600"/>
            <a:ext cx="8596668" cy="1320800"/>
          </a:xfrm>
          <a:prstGeom prst="rect">
            <a:avLst/>
          </a:prstGeom>
        </p:spPr>
        <p:txBody>
          <a:bodyPr vert="horz" lIns="91440" tIns="45720" rIns="91440" bIns="45720" rtlCol="0" anchor="t">
            <a:norm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spcAft>
                <a:spcPts val="600"/>
              </a:spcAft>
            </a:pPr>
            <a:r>
              <a:rPr lang="en-US" sz="2800" u="sng">
                <a:solidFill>
                  <a:schemeClr val="tx2"/>
                </a:solidFill>
              </a:rPr>
              <a:t>Defining Religion and Spirituality</a:t>
            </a:r>
          </a:p>
        </p:txBody>
      </p:sp>
      <p:sp>
        <p:nvSpPr>
          <p:cNvPr id="13" name="Title 1">
            <a:extLst>
              <a:ext uri="{FF2B5EF4-FFF2-40B4-BE49-F238E27FC236}">
                <a16:creationId xmlns:a16="http://schemas.microsoft.com/office/drawing/2014/main" id="{F4174FB0-6B86-0D4B-A5FB-56A714F5B4CF}"/>
              </a:ext>
            </a:extLst>
          </p:cNvPr>
          <p:cNvSpPr txBox="1">
            <a:spLocks/>
          </p:cNvSpPr>
          <p:nvPr/>
        </p:nvSpPr>
        <p:spPr>
          <a:xfrm>
            <a:off x="5410060" y="2232686"/>
            <a:ext cx="4297680" cy="3108960"/>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spcAft>
                <a:spcPts val="600"/>
              </a:spcAft>
            </a:pPr>
            <a:r>
              <a:rPr lang="en-US" sz="2000">
                <a:solidFill>
                  <a:schemeClr val="tx2"/>
                </a:solidFill>
              </a:rPr>
              <a:t>Refers to a belief system to which an individual adheres. Religion involves particular rituals and practices — the externals of our belief system. Many people find spirituality through religion; however, some people find spirituality through communing with nature, music, the arts, quest for scientific truth, or a set of values and principles.</a:t>
            </a:r>
          </a:p>
        </p:txBody>
      </p:sp>
      <p:sp>
        <p:nvSpPr>
          <p:cNvPr id="15" name="TextBox 14">
            <a:extLst>
              <a:ext uri="{FF2B5EF4-FFF2-40B4-BE49-F238E27FC236}">
                <a16:creationId xmlns:a16="http://schemas.microsoft.com/office/drawing/2014/main" id="{29590D61-CF16-4F4F-A36C-79C83B4C7BED}"/>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16" name="Title 1">
            <a:extLst>
              <a:ext uri="{FF2B5EF4-FFF2-40B4-BE49-F238E27FC236}">
                <a16:creationId xmlns:a16="http://schemas.microsoft.com/office/drawing/2014/main" id="{EDACCC2A-0BEB-E34E-931C-32894ECCFCBE}"/>
              </a:ext>
            </a:extLst>
          </p:cNvPr>
          <p:cNvSpPr txBox="1">
            <a:spLocks/>
          </p:cNvSpPr>
          <p:nvPr/>
        </p:nvSpPr>
        <p:spPr>
          <a:xfrm>
            <a:off x="1798320" y="1630806"/>
            <a:ext cx="1609898"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spcAft>
                <a:spcPts val="600"/>
              </a:spcAft>
            </a:pPr>
            <a:r>
              <a:rPr lang="en-US" sz="2000" b="1" u="sng">
                <a:solidFill>
                  <a:schemeClr val="tx2"/>
                </a:solidFill>
              </a:rPr>
              <a:t>Spirituality</a:t>
            </a:r>
          </a:p>
        </p:txBody>
      </p:sp>
      <p:sp>
        <p:nvSpPr>
          <p:cNvPr id="24" name="Title 1">
            <a:extLst>
              <a:ext uri="{FF2B5EF4-FFF2-40B4-BE49-F238E27FC236}">
                <a16:creationId xmlns:a16="http://schemas.microsoft.com/office/drawing/2014/main" id="{1B86E7E2-F873-B946-976A-A4655280AD63}"/>
              </a:ext>
            </a:extLst>
          </p:cNvPr>
          <p:cNvSpPr txBox="1">
            <a:spLocks/>
          </p:cNvSpPr>
          <p:nvPr/>
        </p:nvSpPr>
        <p:spPr>
          <a:xfrm>
            <a:off x="6425500" y="1585086"/>
            <a:ext cx="1139079"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spcAft>
                <a:spcPts val="600"/>
              </a:spcAft>
            </a:pPr>
            <a:r>
              <a:rPr lang="en-US" sz="2000" b="1" u="sng">
                <a:solidFill>
                  <a:schemeClr val="tx2"/>
                </a:solidFill>
              </a:rPr>
              <a:t>Religion</a:t>
            </a:r>
          </a:p>
        </p:txBody>
      </p:sp>
      <p:sp>
        <p:nvSpPr>
          <p:cNvPr id="40" name="Title 1">
            <a:extLst>
              <a:ext uri="{FF2B5EF4-FFF2-40B4-BE49-F238E27FC236}">
                <a16:creationId xmlns:a16="http://schemas.microsoft.com/office/drawing/2014/main" id="{F7C182ED-1EF8-4048-B5E8-FAA7F9F5AD79}"/>
              </a:ext>
            </a:extLst>
          </p:cNvPr>
          <p:cNvSpPr txBox="1">
            <a:spLocks/>
          </p:cNvSpPr>
          <p:nvPr/>
        </p:nvSpPr>
        <p:spPr>
          <a:xfrm>
            <a:off x="759130" y="2232686"/>
            <a:ext cx="4297680" cy="3200400"/>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a:solidFill>
                  <a:schemeClr val="tx2"/>
                </a:solidFill>
              </a:rPr>
              <a:t>The quality or supernatural influence of any activity which drives the human being forward towards some form of development – physical, emotional, institutional, social – in advance of his present state.</a:t>
            </a:r>
          </a:p>
          <a:p>
            <a:pPr algn="l">
              <a:spcBef>
                <a:spcPts val="1200"/>
              </a:spcBef>
            </a:pPr>
            <a:r>
              <a:rPr lang="en-US" sz="2000">
                <a:solidFill>
                  <a:schemeClr val="tx2"/>
                </a:solidFill>
              </a:rPr>
              <a:t>For purposes of this session, supernatural is defined as that which cannot be explained by science or natural law.</a:t>
            </a:r>
          </a:p>
        </p:txBody>
      </p:sp>
    </p:spTree>
    <p:extLst>
      <p:ext uri="{BB962C8B-B14F-4D97-AF65-F5344CB8AC3E}">
        <p14:creationId xmlns:p14="http://schemas.microsoft.com/office/powerpoint/2010/main" val="1025237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7D597F-4CC6-094B-9602-4AC99D9EB858}"/>
              </a:ext>
            </a:extLst>
          </p:cNvPr>
          <p:cNvPicPr>
            <a:picLocks noChangeAspect="1"/>
          </p:cNvPicPr>
          <p:nvPr/>
        </p:nvPicPr>
        <p:blipFill>
          <a:blip r:embed="rId3" cstate="screen">
            <a:duotone>
              <a:schemeClr val="bg2">
                <a:shade val="45000"/>
                <a:satMod val="135000"/>
              </a:schemeClr>
              <a:prstClr val="white"/>
            </a:duotone>
            <a:alphaModFix amt="50000"/>
            <a:extLst>
              <a:ext uri="{28A0092B-C50C-407E-A947-70E740481C1C}">
                <a14:useLocalDpi xmlns:a14="http://schemas.microsoft.com/office/drawing/2010/main"/>
              </a:ext>
            </a:extLst>
          </a:blip>
          <a:stretch>
            <a:fillRect/>
          </a:stretch>
        </p:blipFill>
        <p:spPr>
          <a:xfrm>
            <a:off x="2964000" y="0"/>
            <a:ext cx="6264000" cy="6858000"/>
          </a:xfrm>
          <a:prstGeom prst="rect">
            <a:avLst/>
          </a:prstGeom>
        </p:spPr>
      </p:pic>
      <p:sp>
        <p:nvSpPr>
          <p:cNvPr id="9" name="Title 1">
            <a:extLst>
              <a:ext uri="{FF2B5EF4-FFF2-40B4-BE49-F238E27FC236}">
                <a16:creationId xmlns:a16="http://schemas.microsoft.com/office/drawing/2014/main" id="{9089DD29-F2BE-B54B-9866-7E7DFAA027F3}"/>
              </a:ext>
            </a:extLst>
          </p:cNvPr>
          <p:cNvSpPr txBox="1">
            <a:spLocks/>
          </p:cNvSpPr>
          <p:nvPr/>
        </p:nvSpPr>
        <p:spPr>
          <a:xfrm>
            <a:off x="759130" y="2114397"/>
            <a:ext cx="4114800" cy="1938992"/>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“Many individuals in recovery cite strength acquired from religion and spirituality as main factors in contributing to their long-term recovery as a source of personal strength, and as a self-protection mechanism.”</a:t>
            </a:r>
          </a:p>
        </p:txBody>
      </p:sp>
      <p:sp>
        <p:nvSpPr>
          <p:cNvPr id="14" name="Title 1">
            <a:extLst>
              <a:ext uri="{FF2B5EF4-FFF2-40B4-BE49-F238E27FC236}">
                <a16:creationId xmlns:a16="http://schemas.microsoft.com/office/drawing/2014/main" id="{76EC2E9E-CA8E-8746-8C94-4FEE1CD67DC5}"/>
              </a:ext>
            </a:extLst>
          </p:cNvPr>
          <p:cNvSpPr txBox="1">
            <a:spLocks/>
          </p:cNvSpPr>
          <p:nvPr/>
        </p:nvSpPr>
        <p:spPr>
          <a:xfrm>
            <a:off x="1727742" y="728149"/>
            <a:ext cx="6529875" cy="4308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u="sng">
                <a:solidFill>
                  <a:schemeClr val="tx2"/>
                </a:solidFill>
              </a:rPr>
              <a:t>Religion and Spirituality (con’t)</a:t>
            </a:r>
          </a:p>
        </p:txBody>
      </p:sp>
      <p:sp>
        <p:nvSpPr>
          <p:cNvPr id="13" name="Title 1">
            <a:extLst>
              <a:ext uri="{FF2B5EF4-FFF2-40B4-BE49-F238E27FC236}">
                <a16:creationId xmlns:a16="http://schemas.microsoft.com/office/drawing/2014/main" id="{F4174FB0-6B86-0D4B-A5FB-56A714F5B4CF}"/>
              </a:ext>
            </a:extLst>
          </p:cNvPr>
          <p:cNvSpPr txBox="1">
            <a:spLocks/>
          </p:cNvSpPr>
          <p:nvPr/>
        </p:nvSpPr>
        <p:spPr>
          <a:xfrm>
            <a:off x="5291310" y="2114397"/>
            <a:ext cx="4480560" cy="3046988"/>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Not everyone is religious, nor is religion a requirement for spirituality. Within a spiritual assessment, it is important to determine if a peer has a religious affiliation; however, that is not the sole purpose of assessing spirituality. A person may not practice religion, but may still have spiritual needs that should be met. Any assessment process should identify those spiritual needs, in whatever form they take.</a:t>
            </a:r>
          </a:p>
        </p:txBody>
      </p:sp>
      <p:sp>
        <p:nvSpPr>
          <p:cNvPr id="15" name="TextBox 14">
            <a:extLst>
              <a:ext uri="{FF2B5EF4-FFF2-40B4-BE49-F238E27FC236}">
                <a16:creationId xmlns:a16="http://schemas.microsoft.com/office/drawing/2014/main" id="{29590D61-CF16-4F4F-A36C-79C83B4C7BED}"/>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
        <p:nvSpPr>
          <p:cNvPr id="16" name="Title 1">
            <a:extLst>
              <a:ext uri="{FF2B5EF4-FFF2-40B4-BE49-F238E27FC236}">
                <a16:creationId xmlns:a16="http://schemas.microsoft.com/office/drawing/2014/main" id="{EDACCC2A-0BEB-E34E-931C-32894ECCFCBE}"/>
              </a:ext>
            </a:extLst>
          </p:cNvPr>
          <p:cNvSpPr txBox="1">
            <a:spLocks/>
          </p:cNvSpPr>
          <p:nvPr/>
        </p:nvSpPr>
        <p:spPr>
          <a:xfrm>
            <a:off x="759130" y="1589772"/>
            <a:ext cx="3789119"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b="1" u="sng">
                <a:solidFill>
                  <a:schemeClr val="tx2"/>
                </a:solidFill>
              </a:rPr>
              <a:t>SAMHSA National Summit, 2009</a:t>
            </a:r>
          </a:p>
        </p:txBody>
      </p:sp>
      <p:sp>
        <p:nvSpPr>
          <p:cNvPr id="24" name="Title 1">
            <a:extLst>
              <a:ext uri="{FF2B5EF4-FFF2-40B4-BE49-F238E27FC236}">
                <a16:creationId xmlns:a16="http://schemas.microsoft.com/office/drawing/2014/main" id="{1B86E7E2-F873-B946-976A-A4655280AD63}"/>
              </a:ext>
            </a:extLst>
          </p:cNvPr>
          <p:cNvSpPr txBox="1">
            <a:spLocks/>
          </p:cNvSpPr>
          <p:nvPr/>
        </p:nvSpPr>
        <p:spPr>
          <a:xfrm>
            <a:off x="5291310" y="1585086"/>
            <a:ext cx="4410834"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000" b="1" u="sng">
                <a:solidFill>
                  <a:schemeClr val="tx2"/>
                </a:solidFill>
              </a:rPr>
              <a:t>Joint Commission: </a:t>
            </a:r>
            <a:r>
              <a:rPr lang="en-US" sz="2000" b="1" i="1" u="sng">
                <a:solidFill>
                  <a:schemeClr val="tx2"/>
                </a:solidFill>
              </a:rPr>
              <a:t>The Source</a:t>
            </a:r>
            <a:r>
              <a:rPr lang="en-US" sz="2000" b="1" u="sng">
                <a:solidFill>
                  <a:schemeClr val="tx2"/>
                </a:solidFill>
              </a:rPr>
              <a:t>, 2009</a:t>
            </a:r>
            <a:endParaRPr lang="en-US" sz="2000" b="1" i="1" u="sng">
              <a:solidFill>
                <a:schemeClr val="tx2"/>
              </a:solidFill>
            </a:endParaRPr>
          </a:p>
        </p:txBody>
      </p:sp>
      <p:sp>
        <p:nvSpPr>
          <p:cNvPr id="8" name="Title 1">
            <a:extLst>
              <a:ext uri="{FF2B5EF4-FFF2-40B4-BE49-F238E27FC236}">
                <a16:creationId xmlns:a16="http://schemas.microsoft.com/office/drawing/2014/main" id="{95DE8825-50F4-9B43-9E6F-ECBAF56830E3}"/>
              </a:ext>
            </a:extLst>
          </p:cNvPr>
          <p:cNvSpPr txBox="1">
            <a:spLocks/>
          </p:cNvSpPr>
          <p:nvPr/>
        </p:nvSpPr>
        <p:spPr>
          <a:xfrm>
            <a:off x="641269" y="5784358"/>
            <a:ext cx="7984487" cy="498598"/>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lnSpc>
                <a:spcPct val="90000"/>
              </a:lnSpc>
            </a:pPr>
            <a:r>
              <a:rPr lang="en-US" sz="1800" b="1">
                <a:solidFill>
                  <a:schemeClr val="tx2"/>
                </a:solidFill>
              </a:rPr>
              <a:t>*Discussion: What spiritual activites, if any, have helped in your recovery?</a:t>
            </a:r>
          </a:p>
          <a:p>
            <a:pPr algn="ctr">
              <a:lnSpc>
                <a:spcPct val="90000"/>
              </a:lnSpc>
            </a:pPr>
            <a:r>
              <a:rPr lang="en-US" sz="1800" b="1">
                <a:solidFill>
                  <a:schemeClr val="tx2"/>
                </a:solidFill>
              </a:rPr>
              <a:t>(please see p. 5 in your manual for examples)</a:t>
            </a:r>
          </a:p>
        </p:txBody>
      </p:sp>
    </p:spTree>
    <p:extLst>
      <p:ext uri="{BB962C8B-B14F-4D97-AF65-F5344CB8AC3E}">
        <p14:creationId xmlns:p14="http://schemas.microsoft.com/office/powerpoint/2010/main" val="212244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089DD29-F2BE-B54B-9866-7E7DFAA027F3}"/>
              </a:ext>
            </a:extLst>
          </p:cNvPr>
          <p:cNvSpPr txBox="1">
            <a:spLocks/>
          </p:cNvSpPr>
          <p:nvPr/>
        </p:nvSpPr>
        <p:spPr>
          <a:xfrm>
            <a:off x="767442" y="1521652"/>
            <a:ext cx="8743208" cy="83099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a:solidFill>
                  <a:schemeClr val="tx2"/>
                </a:solidFill>
              </a:rPr>
              <a:t>A 2001 study by National Center on Addiction and Substance Abuse (CASA) at Columbia University concluded that God, religion, and spirituality are key factors for many in prevention and treatment of substance abuse and in continuing recovery.</a:t>
            </a:r>
          </a:p>
        </p:txBody>
      </p:sp>
      <p:sp>
        <p:nvSpPr>
          <p:cNvPr id="14" name="Title 1">
            <a:extLst>
              <a:ext uri="{FF2B5EF4-FFF2-40B4-BE49-F238E27FC236}">
                <a16:creationId xmlns:a16="http://schemas.microsoft.com/office/drawing/2014/main" id="{76EC2E9E-CA8E-8746-8C94-4FEE1CD67DC5}"/>
              </a:ext>
            </a:extLst>
          </p:cNvPr>
          <p:cNvSpPr txBox="1">
            <a:spLocks/>
          </p:cNvSpPr>
          <p:nvPr/>
        </p:nvSpPr>
        <p:spPr>
          <a:xfrm>
            <a:off x="1727742" y="728149"/>
            <a:ext cx="6529875" cy="4308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800" u="sng">
                <a:solidFill>
                  <a:schemeClr val="tx2"/>
                </a:solidFill>
              </a:rPr>
              <a:t>Impact of Spirituality on Recovery</a:t>
            </a:r>
          </a:p>
        </p:txBody>
      </p:sp>
      <p:sp>
        <p:nvSpPr>
          <p:cNvPr id="15" name="TextBox 14">
            <a:extLst>
              <a:ext uri="{FF2B5EF4-FFF2-40B4-BE49-F238E27FC236}">
                <a16:creationId xmlns:a16="http://schemas.microsoft.com/office/drawing/2014/main" id="{29590D61-CF16-4F4F-A36C-79C83B4C7BED}"/>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graphicFrame>
        <p:nvGraphicFramePr>
          <p:cNvPr id="2" name="Diagram 1">
            <a:extLst>
              <a:ext uri="{FF2B5EF4-FFF2-40B4-BE49-F238E27FC236}">
                <a16:creationId xmlns:a16="http://schemas.microsoft.com/office/drawing/2014/main" id="{9CBA12E9-96A4-D946-AF55-2CAEE63424C5}"/>
              </a:ext>
            </a:extLst>
          </p:cNvPr>
          <p:cNvGraphicFramePr/>
          <p:nvPr>
            <p:extLst>
              <p:ext uri="{D42A27DB-BD31-4B8C-83A1-F6EECF244321}">
                <p14:modId xmlns:p14="http://schemas.microsoft.com/office/powerpoint/2010/main" val="1286161062"/>
              </p:ext>
            </p:extLst>
          </p:nvPr>
        </p:nvGraphicFramePr>
        <p:xfrm>
          <a:off x="4512622" y="2553195"/>
          <a:ext cx="4785757" cy="26071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E2D32375-17DC-B549-9E22-CA90D894F9A5}"/>
              </a:ext>
            </a:extLst>
          </p:cNvPr>
          <p:cNvSpPr txBox="1">
            <a:spLocks/>
          </p:cNvSpPr>
          <p:nvPr/>
        </p:nvSpPr>
        <p:spPr>
          <a:xfrm>
            <a:off x="1954385" y="3304400"/>
            <a:ext cx="2558237" cy="83099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1800">
                <a:solidFill>
                  <a:schemeClr val="tx2"/>
                </a:solidFill>
              </a:rPr>
              <a:t>Key findings show that adults without emphasis on spiritual belief are:</a:t>
            </a:r>
          </a:p>
        </p:txBody>
      </p:sp>
      <p:sp>
        <p:nvSpPr>
          <p:cNvPr id="12" name="Title 1">
            <a:extLst>
              <a:ext uri="{FF2B5EF4-FFF2-40B4-BE49-F238E27FC236}">
                <a16:creationId xmlns:a16="http://schemas.microsoft.com/office/drawing/2014/main" id="{09DAA6A1-D09B-EE4C-AC7E-163D4A43E37A}"/>
              </a:ext>
            </a:extLst>
          </p:cNvPr>
          <p:cNvSpPr txBox="1">
            <a:spLocks/>
          </p:cNvSpPr>
          <p:nvPr/>
        </p:nvSpPr>
        <p:spPr>
          <a:xfrm>
            <a:off x="409202" y="5377978"/>
            <a:ext cx="8743208" cy="1107996"/>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1800" i="1">
                <a:solidFill>
                  <a:schemeClr val="tx2"/>
                </a:solidFill>
              </a:rPr>
              <a:t>It’s important to understand that while religious or spiritual beliefs can serve as a protective factor, it does not mean having such beliefs are necessary for successful recovery. However, for those in recovery who have spiritual beliefs, it is important that they be able to include those beliefs as part of their recovery.</a:t>
            </a:r>
          </a:p>
        </p:txBody>
      </p:sp>
    </p:spTree>
    <p:extLst>
      <p:ext uri="{BB962C8B-B14F-4D97-AF65-F5344CB8AC3E}">
        <p14:creationId xmlns:p14="http://schemas.microsoft.com/office/powerpoint/2010/main" val="2615815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D6280969-F024-466D-A1DB-4F848C51DE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4" name="Straight Connector 33">
              <a:extLst>
                <a:ext uri="{FF2B5EF4-FFF2-40B4-BE49-F238E27FC236}">
                  <a16:creationId xmlns:a16="http://schemas.microsoft.com/office/drawing/2014/main" id="{63FDD802-E6D8-4979-A1B9-BA705AE4DA8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35" name="Straight Connector 34">
              <a:extLst>
                <a:ext uri="{FF2B5EF4-FFF2-40B4-BE49-F238E27FC236}">
                  <a16:creationId xmlns:a16="http://schemas.microsoft.com/office/drawing/2014/main" id="{BDE509DD-4B76-45F0-8144-02F1D7E1AE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6" name="Rectangle 23">
              <a:extLst>
                <a:ext uri="{FF2B5EF4-FFF2-40B4-BE49-F238E27FC236}">
                  <a16:creationId xmlns:a16="http://schemas.microsoft.com/office/drawing/2014/main" id="{FEAEFD53-0220-48B1-9EA8-3EAE151E84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5">
              <a:extLst>
                <a:ext uri="{FF2B5EF4-FFF2-40B4-BE49-F238E27FC236}">
                  <a16:creationId xmlns:a16="http://schemas.microsoft.com/office/drawing/2014/main" id="{92E7FABD-916D-4FF9-B5F3-44E53AFD39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826F9772-AEFE-4C6D-82B6-1207069B86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Rectangle 27">
              <a:extLst>
                <a:ext uri="{FF2B5EF4-FFF2-40B4-BE49-F238E27FC236}">
                  <a16:creationId xmlns:a16="http://schemas.microsoft.com/office/drawing/2014/main" id="{ACFBF3A9-B76A-4B4B-B6D7-CA4651F5C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0" name="Rectangle 28">
              <a:extLst>
                <a:ext uri="{FF2B5EF4-FFF2-40B4-BE49-F238E27FC236}">
                  <a16:creationId xmlns:a16="http://schemas.microsoft.com/office/drawing/2014/main" id="{BF0FAA0A-B682-4A83-BDD8-BCE0AB41C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1" name="Rectangle 29">
              <a:extLst>
                <a:ext uri="{FF2B5EF4-FFF2-40B4-BE49-F238E27FC236}">
                  <a16:creationId xmlns:a16="http://schemas.microsoft.com/office/drawing/2014/main" id="{7874A013-E5E2-4AE1-8E93-029A2B41EB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2" name="Isosceles Triangle 41">
              <a:extLst>
                <a:ext uri="{FF2B5EF4-FFF2-40B4-BE49-F238E27FC236}">
                  <a16:creationId xmlns:a16="http://schemas.microsoft.com/office/drawing/2014/main" id="{4355329E-E608-4F7A-B4EF-8FEF07D755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43" name="Isosceles Triangle 42">
              <a:extLst>
                <a:ext uri="{FF2B5EF4-FFF2-40B4-BE49-F238E27FC236}">
                  <a16:creationId xmlns:a16="http://schemas.microsoft.com/office/drawing/2014/main" id="{53D9BFDF-B250-44FF-9BD7-C204EFBFC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458398" y="786673"/>
            <a:ext cx="8348648" cy="733093"/>
          </a:xfrm>
        </p:spPr>
        <p:txBody>
          <a:bodyPr vert="horz" lIns="91440" tIns="45720" rIns="91440" bIns="45720" rtlCol="0" anchor="t">
            <a:normAutofit/>
          </a:bodyPr>
          <a:lstStyle/>
          <a:p>
            <a:pPr algn="l"/>
            <a:r>
              <a:rPr lang="en-US" sz="2800" u="sng">
                <a:solidFill>
                  <a:schemeClr val="tx2"/>
                </a:solidFill>
              </a:rPr>
              <a:t>Talking to Peers about their Spirituality</a:t>
            </a:r>
            <a:endParaRPr lang="en-US" sz="2800">
              <a:solidFill>
                <a:schemeClr val="tx2"/>
              </a:solidFill>
            </a:endParaRPr>
          </a:p>
        </p:txBody>
      </p:sp>
      <p:pic>
        <p:nvPicPr>
          <p:cNvPr id="3" name="Picture 2" descr="A drawing of a face&#10;&#10;Description automatically generated">
            <a:extLst>
              <a:ext uri="{FF2B5EF4-FFF2-40B4-BE49-F238E27FC236}">
                <a16:creationId xmlns:a16="http://schemas.microsoft.com/office/drawing/2014/main" id="{57A06460-C89C-6047-B22A-29C6546BB775}"/>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4700"/>
                    </a14:imgEffect>
                  </a14:imgLayer>
                </a14:imgProps>
              </a:ext>
            </a:extLst>
          </a:blip>
          <a:stretch>
            <a:fillRect/>
          </a:stretch>
        </p:blipFill>
        <p:spPr>
          <a:xfrm>
            <a:off x="1280334" y="2159331"/>
            <a:ext cx="1990253" cy="3651842"/>
          </a:xfrm>
          <a:prstGeom prst="rect">
            <a:avLst/>
          </a:prstGeom>
        </p:spPr>
      </p:pic>
      <p:sp>
        <p:nvSpPr>
          <p:cNvPr id="11" name="Title 1">
            <a:extLst>
              <a:ext uri="{FF2B5EF4-FFF2-40B4-BE49-F238E27FC236}">
                <a16:creationId xmlns:a16="http://schemas.microsoft.com/office/drawing/2014/main" id="{BBDD859F-50A9-4942-A88D-D58E4D545736}"/>
              </a:ext>
            </a:extLst>
          </p:cNvPr>
          <p:cNvSpPr txBox="1">
            <a:spLocks/>
          </p:cNvSpPr>
          <p:nvPr/>
        </p:nvSpPr>
        <p:spPr>
          <a:xfrm>
            <a:off x="4046958" y="2044865"/>
            <a:ext cx="5207839" cy="3880773"/>
          </a:xfrm>
          <a:prstGeom prst="rect">
            <a:avLst/>
          </a:prstGeom>
        </p:spPr>
        <p:txBody>
          <a:bodyPr vert="horz" lIns="91440" tIns="45720" rIns="91440" bIns="45720" rtlCol="0">
            <a:norm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lnSpc>
                <a:spcPct val="90000"/>
              </a:lnSpc>
              <a:spcBef>
                <a:spcPts val="1000"/>
              </a:spcBef>
              <a:buClr>
                <a:schemeClr val="accent1"/>
              </a:buClr>
              <a:buSzPct val="80000"/>
            </a:pPr>
            <a:r>
              <a:rPr lang="en-US" sz="2000">
                <a:solidFill>
                  <a:schemeClr val="tx1">
                    <a:lumMod val="75000"/>
                    <a:lumOff val="25000"/>
                  </a:schemeClr>
                </a:solidFill>
                <a:latin typeface="+mn-lt"/>
                <a:ea typeface="+mn-ea"/>
                <a:cs typeface="+mn-cs"/>
              </a:rPr>
              <a:t>Spirituality will play different roles in recovery for each individual peer. Peer specialists should be ready to engage in conversations as necessary with peers about their spirituality and how they see their spirituality playing a part in their recovery.</a:t>
            </a:r>
          </a:p>
          <a:p>
            <a:pPr algn="l">
              <a:lnSpc>
                <a:spcPct val="90000"/>
              </a:lnSpc>
              <a:spcBef>
                <a:spcPts val="1000"/>
              </a:spcBef>
              <a:buClr>
                <a:schemeClr val="accent1"/>
              </a:buClr>
              <a:buSzPct val="80000"/>
            </a:pPr>
            <a:endParaRPr lang="en-US" sz="2000">
              <a:solidFill>
                <a:schemeClr val="tx1">
                  <a:lumMod val="75000"/>
                  <a:lumOff val="25000"/>
                </a:schemeClr>
              </a:solidFill>
              <a:latin typeface="+mn-lt"/>
              <a:ea typeface="+mn-ea"/>
              <a:cs typeface="+mn-cs"/>
            </a:endParaRPr>
          </a:p>
          <a:p>
            <a:pPr algn="l">
              <a:lnSpc>
                <a:spcPct val="90000"/>
              </a:lnSpc>
              <a:spcBef>
                <a:spcPts val="1000"/>
              </a:spcBef>
              <a:buClr>
                <a:schemeClr val="accent1"/>
              </a:buClr>
              <a:buSzPct val="80000"/>
            </a:pPr>
            <a:r>
              <a:rPr lang="en-US" sz="2000">
                <a:solidFill>
                  <a:schemeClr val="tx1">
                    <a:lumMod val="75000"/>
                    <a:lumOff val="25000"/>
                  </a:schemeClr>
                </a:solidFill>
                <a:latin typeface="+mn-lt"/>
                <a:ea typeface="+mn-ea"/>
                <a:cs typeface="+mn-cs"/>
              </a:rPr>
              <a:t>The assessment tool called the </a:t>
            </a:r>
            <a:r>
              <a:rPr lang="en-US" sz="2000" b="1">
                <a:solidFill>
                  <a:schemeClr val="tx1">
                    <a:lumMod val="75000"/>
                    <a:lumOff val="25000"/>
                  </a:schemeClr>
                </a:solidFill>
                <a:latin typeface="+mn-lt"/>
                <a:ea typeface="+mn-ea"/>
                <a:cs typeface="+mn-cs"/>
              </a:rPr>
              <a:t>FICA</a:t>
            </a:r>
            <a:r>
              <a:rPr lang="en-US" sz="2000">
                <a:solidFill>
                  <a:schemeClr val="tx1">
                    <a:lumMod val="75000"/>
                    <a:lumOff val="25000"/>
                  </a:schemeClr>
                </a:solidFill>
                <a:latin typeface="+mn-lt"/>
                <a:ea typeface="+mn-ea"/>
                <a:cs typeface="+mn-cs"/>
              </a:rPr>
              <a:t>, can help peer specialists and other health professionals ask non-judgmental and open-ended questions about spirituality.</a:t>
            </a:r>
          </a:p>
        </p:txBody>
      </p:sp>
      <p:sp>
        <p:nvSpPr>
          <p:cNvPr id="10" name="TextBox 9">
            <a:extLst>
              <a:ext uri="{FF2B5EF4-FFF2-40B4-BE49-F238E27FC236}">
                <a16:creationId xmlns:a16="http://schemas.microsoft.com/office/drawing/2014/main" id="{F7911D8C-9A99-7E4E-A2F0-FC11D4A24AC5}"/>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Tree>
    <p:extLst>
      <p:ext uri="{BB962C8B-B14F-4D97-AF65-F5344CB8AC3E}">
        <p14:creationId xmlns:p14="http://schemas.microsoft.com/office/powerpoint/2010/main" val="32616502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3393092" y="496695"/>
            <a:ext cx="3085755" cy="430887"/>
          </a:xfrm>
        </p:spPr>
        <p:txBody>
          <a:bodyPr wrap="square" lIns="0" tIns="0" rIns="0" bIns="0">
            <a:spAutoFit/>
          </a:bodyPr>
          <a:lstStyle/>
          <a:p>
            <a:pPr algn="ctr"/>
            <a:r>
              <a:rPr lang="en-US" sz="2800" u="sng">
                <a:solidFill>
                  <a:schemeClr val="tx2"/>
                </a:solidFill>
              </a:rPr>
              <a:t>FICA</a:t>
            </a:r>
            <a:endParaRPr lang="en-US" sz="2800">
              <a:solidFill>
                <a:schemeClr val="tx2"/>
              </a:solidFill>
            </a:endParaRPr>
          </a:p>
        </p:txBody>
      </p:sp>
      <p:graphicFrame>
        <p:nvGraphicFramePr>
          <p:cNvPr id="15" name="Diagram 14">
            <a:extLst>
              <a:ext uri="{FF2B5EF4-FFF2-40B4-BE49-F238E27FC236}">
                <a16:creationId xmlns:a16="http://schemas.microsoft.com/office/drawing/2014/main" id="{7905F61A-8BDC-E44A-8FCD-B1BD2A93788B}"/>
              </a:ext>
            </a:extLst>
          </p:cNvPr>
          <p:cNvGraphicFramePr>
            <a:graphicFrameLocks/>
          </p:cNvGraphicFramePr>
          <p:nvPr>
            <p:extLst>
              <p:ext uri="{D42A27DB-BD31-4B8C-83A1-F6EECF244321}">
                <p14:modId xmlns:p14="http://schemas.microsoft.com/office/powerpoint/2010/main" val="245316054"/>
              </p:ext>
            </p:extLst>
          </p:nvPr>
        </p:nvGraphicFramePr>
        <p:xfrm>
          <a:off x="1032262" y="1210654"/>
          <a:ext cx="8138160" cy="53035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C2E1561B-F212-2B4D-B32D-7E479DF06415}"/>
              </a:ext>
            </a:extLst>
          </p:cNvPr>
          <p:cNvSpPr txBox="1"/>
          <p:nvPr/>
        </p:nvSpPr>
        <p:spPr>
          <a:xfrm>
            <a:off x="937260" y="127363"/>
            <a:ext cx="1639685" cy="369332"/>
          </a:xfrm>
          <a:prstGeom prst="rect">
            <a:avLst/>
          </a:prstGeom>
          <a:noFill/>
        </p:spPr>
        <p:txBody>
          <a:bodyPr wrap="square" rtlCol="0">
            <a:spAutoFit/>
          </a:bodyPr>
          <a:lstStyle/>
          <a:p>
            <a:pPr>
              <a:spcAft>
                <a:spcPts val="600"/>
              </a:spcAft>
            </a:pPr>
            <a:r>
              <a:rPr lang="en-US"/>
              <a:t>Spirituality</a:t>
            </a:r>
          </a:p>
        </p:txBody>
      </p:sp>
    </p:spTree>
    <p:extLst>
      <p:ext uri="{BB962C8B-B14F-4D97-AF65-F5344CB8AC3E}">
        <p14:creationId xmlns:p14="http://schemas.microsoft.com/office/powerpoint/2010/main" val="33176436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1403</Words>
  <Application>Microsoft Office PowerPoint</Application>
  <PresentationFormat>Widescreen</PresentationFormat>
  <Paragraphs>128</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Trebuchet MS</vt:lpstr>
      <vt:lpstr>Wingdings 3</vt:lpstr>
      <vt:lpstr>Facet</vt:lpstr>
      <vt:lpstr>Spirituality</vt:lpstr>
      <vt:lpstr>The path to recovery is determined by the person in recovery.</vt:lpstr>
      <vt:lpstr>PowerPoint Presentation</vt:lpstr>
      <vt:lpstr>Let’s briefly review:</vt:lpstr>
      <vt:lpstr>PowerPoint Presentation</vt:lpstr>
      <vt:lpstr>PowerPoint Presentation</vt:lpstr>
      <vt:lpstr>PowerPoint Presentation</vt:lpstr>
      <vt:lpstr>Talking to Peers about their Spirituality</vt:lpstr>
      <vt:lpstr>FICA</vt:lpstr>
      <vt:lpstr>Being Present for Conversations about Spirituality</vt:lpstr>
      <vt:lpstr>Activity</vt:lpstr>
      <vt:lpstr>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Spirituality</dc:title>
  <dc:creator>Sheila Mihalick</dc:creator>
  <cp:lastModifiedBy>Kimberly Crouch</cp:lastModifiedBy>
  <cp:revision>5</cp:revision>
  <dcterms:created xsi:type="dcterms:W3CDTF">2020-07-21T19:22:04Z</dcterms:created>
  <dcterms:modified xsi:type="dcterms:W3CDTF">2025-01-27T17:35:34Z</dcterms:modified>
</cp:coreProperties>
</file>