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73" r:id="rId7"/>
    <p:sldId id="271" r:id="rId8"/>
    <p:sldId id="272" r:id="rId9"/>
    <p:sldId id="276" r:id="rId10"/>
    <p:sldId id="274" r:id="rId11"/>
    <p:sldId id="275" r:id="rId12"/>
    <p:sldId id="277" r:id="rId13"/>
    <p:sldId id="278" r:id="rId14"/>
    <p:sldId id="261" r:id="rId15"/>
    <p:sldId id="279" r:id="rId16"/>
    <p:sldId id="280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88" r:id="rId25"/>
    <p:sldId id="281" r:id="rId26"/>
    <p:sldId id="28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rrera, Mirna" initials="HM" lastIdx="1" clrIdx="0">
    <p:extLst>
      <p:ext uri="{19B8F6BF-5375-455C-9EA6-DF929625EA0E}">
        <p15:presenceInfo xmlns:p15="http://schemas.microsoft.com/office/powerpoint/2012/main" userId="S-1-5-21-1312900125-98573899-875254131-477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7-23T10:59:26.984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B3F578-0C36-43C1-82BB-52FD2787F4F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2AF32F9-FB4E-4F80-9A1C-E5E300A074BB}">
      <dgm:prSet/>
      <dgm:spPr/>
      <dgm:t>
        <a:bodyPr/>
        <a:lstStyle/>
        <a:p>
          <a:r>
            <a:rPr lang="en-US"/>
            <a:t>Treatment Goal- Clinical and usually set by a treatment team.</a:t>
          </a:r>
        </a:p>
      </dgm:t>
    </dgm:pt>
    <dgm:pt modelId="{DEAA548E-22D5-4962-9E7B-40C227DC6E7A}" type="parTrans" cxnId="{4234D155-7BC3-41D1-9375-07C9FE23C11C}">
      <dgm:prSet/>
      <dgm:spPr/>
      <dgm:t>
        <a:bodyPr/>
        <a:lstStyle/>
        <a:p>
          <a:endParaRPr lang="en-US"/>
        </a:p>
      </dgm:t>
    </dgm:pt>
    <dgm:pt modelId="{8CACAD25-6873-4BC6-ABF5-4AF2A41BEA3E}" type="sibTrans" cxnId="{4234D155-7BC3-41D1-9375-07C9FE23C11C}">
      <dgm:prSet/>
      <dgm:spPr/>
      <dgm:t>
        <a:bodyPr/>
        <a:lstStyle/>
        <a:p>
          <a:endParaRPr lang="en-US"/>
        </a:p>
      </dgm:t>
    </dgm:pt>
    <dgm:pt modelId="{FC135631-E902-4EAC-B911-217CD5B04BC1}">
      <dgm:prSet/>
      <dgm:spPr/>
      <dgm:t>
        <a:bodyPr/>
        <a:lstStyle/>
        <a:p>
          <a:r>
            <a:rPr lang="en-US"/>
            <a:t>Recovery Goal- Non-Clinical and Self-Directed</a:t>
          </a:r>
        </a:p>
      </dgm:t>
    </dgm:pt>
    <dgm:pt modelId="{FA2D8522-5957-44BD-B523-23925962CF15}" type="parTrans" cxnId="{BB5D8C54-DE5C-4DB1-B4D1-F85A86BB4040}">
      <dgm:prSet/>
      <dgm:spPr/>
      <dgm:t>
        <a:bodyPr/>
        <a:lstStyle/>
        <a:p>
          <a:endParaRPr lang="en-US"/>
        </a:p>
      </dgm:t>
    </dgm:pt>
    <dgm:pt modelId="{05D0CEDE-A7DE-43A2-86BC-68F9FE1A02C0}" type="sibTrans" cxnId="{BB5D8C54-DE5C-4DB1-B4D1-F85A86BB4040}">
      <dgm:prSet/>
      <dgm:spPr/>
      <dgm:t>
        <a:bodyPr/>
        <a:lstStyle/>
        <a:p>
          <a:endParaRPr lang="en-US"/>
        </a:p>
      </dgm:t>
    </dgm:pt>
    <dgm:pt modelId="{F95B028D-8C34-4E1F-983F-A0C2794D023D}" type="pres">
      <dgm:prSet presAssocID="{BDB3F578-0C36-43C1-82BB-52FD2787F4F7}" presName="root" presStyleCnt="0">
        <dgm:presLayoutVars>
          <dgm:dir/>
          <dgm:resizeHandles val="exact"/>
        </dgm:presLayoutVars>
      </dgm:prSet>
      <dgm:spPr/>
    </dgm:pt>
    <dgm:pt modelId="{A2700F60-FCAC-4DA3-BB6E-BE23EB34B6F4}" type="pres">
      <dgm:prSet presAssocID="{F2AF32F9-FB4E-4F80-9A1C-E5E300A074BB}" presName="compNode" presStyleCnt="0"/>
      <dgm:spPr/>
    </dgm:pt>
    <dgm:pt modelId="{089E7FAD-872B-46D2-ACAB-E7BF2DEB77AA}" type="pres">
      <dgm:prSet presAssocID="{F2AF32F9-FB4E-4F80-9A1C-E5E300A074BB}" presName="bgRect" presStyleLbl="bgShp" presStyleIdx="0" presStyleCnt="2"/>
      <dgm:spPr/>
    </dgm:pt>
    <dgm:pt modelId="{B9171E44-0F8D-4472-AC07-915E1DE7A1EF}" type="pres">
      <dgm:prSet presAssocID="{F2AF32F9-FB4E-4F80-9A1C-E5E300A074BB}" presName="iconRect" presStyleLbl="node1" presStyleIdx="0" presStyleCnt="2"/>
      <dgm:spPr>
        <a:blipFill>
          <a:blip xmlns:r="http://schemas.openxmlformats.org/officeDocument/2006/relationships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dicine"/>
        </a:ext>
      </dgm:extLst>
    </dgm:pt>
    <dgm:pt modelId="{F50D4439-36E6-48F9-996E-344755729C48}" type="pres">
      <dgm:prSet presAssocID="{F2AF32F9-FB4E-4F80-9A1C-E5E300A074BB}" presName="spaceRect" presStyleCnt="0"/>
      <dgm:spPr/>
    </dgm:pt>
    <dgm:pt modelId="{6C1CA7DF-1623-4815-9007-2B80B635E298}" type="pres">
      <dgm:prSet presAssocID="{F2AF32F9-FB4E-4F80-9A1C-E5E300A074BB}" presName="parTx" presStyleLbl="revTx" presStyleIdx="0" presStyleCnt="2">
        <dgm:presLayoutVars>
          <dgm:chMax val="0"/>
          <dgm:chPref val="0"/>
        </dgm:presLayoutVars>
      </dgm:prSet>
      <dgm:spPr/>
    </dgm:pt>
    <dgm:pt modelId="{72739F02-856B-474C-8224-0A2553AE56DE}" type="pres">
      <dgm:prSet presAssocID="{8CACAD25-6873-4BC6-ABF5-4AF2A41BEA3E}" presName="sibTrans" presStyleCnt="0"/>
      <dgm:spPr/>
    </dgm:pt>
    <dgm:pt modelId="{C3F1FA94-9F8E-4CEA-B3D9-4FDEC4DD28EC}" type="pres">
      <dgm:prSet presAssocID="{FC135631-E902-4EAC-B911-217CD5B04BC1}" presName="compNode" presStyleCnt="0"/>
      <dgm:spPr/>
    </dgm:pt>
    <dgm:pt modelId="{A77961B0-F610-4A2D-853E-14F8F0288857}" type="pres">
      <dgm:prSet presAssocID="{FC135631-E902-4EAC-B911-217CD5B04BC1}" presName="bgRect" presStyleLbl="bgShp" presStyleIdx="1" presStyleCnt="2"/>
      <dgm:spPr/>
    </dgm:pt>
    <dgm:pt modelId="{D9220918-6333-4F0A-A211-6E456EC6FC91}" type="pres">
      <dgm:prSet presAssocID="{FC135631-E902-4EAC-B911-217CD5B04BC1}" presName="iconRect" presStyleLbl="node1" presStyleIdx="1" presStyleCnt="2"/>
      <dgm:spPr>
        <a:blipFill>
          <a:blip xmlns:r="http://schemas.openxmlformats.org/officeDocument/2006/relationships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DA22EF3C-EEC5-4803-B424-1648FA6B6B50}" type="pres">
      <dgm:prSet presAssocID="{FC135631-E902-4EAC-B911-217CD5B04BC1}" presName="spaceRect" presStyleCnt="0"/>
      <dgm:spPr/>
    </dgm:pt>
    <dgm:pt modelId="{253ADD96-1FCE-4B51-B6F4-8C148E0B675C}" type="pres">
      <dgm:prSet presAssocID="{FC135631-E902-4EAC-B911-217CD5B04BC1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3299AF1F-EE31-4451-BB4A-D6E3CC81CFB9}" type="presOf" srcId="{BDB3F578-0C36-43C1-82BB-52FD2787F4F7}" destId="{F95B028D-8C34-4E1F-983F-A0C2794D023D}" srcOrd="0" destOrd="0" presId="urn:microsoft.com/office/officeart/2018/2/layout/IconVerticalSolidList"/>
    <dgm:cxn modelId="{BB5D8C54-DE5C-4DB1-B4D1-F85A86BB4040}" srcId="{BDB3F578-0C36-43C1-82BB-52FD2787F4F7}" destId="{FC135631-E902-4EAC-B911-217CD5B04BC1}" srcOrd="1" destOrd="0" parTransId="{FA2D8522-5957-44BD-B523-23925962CF15}" sibTransId="{05D0CEDE-A7DE-43A2-86BC-68F9FE1A02C0}"/>
    <dgm:cxn modelId="{4234D155-7BC3-41D1-9375-07C9FE23C11C}" srcId="{BDB3F578-0C36-43C1-82BB-52FD2787F4F7}" destId="{F2AF32F9-FB4E-4F80-9A1C-E5E300A074BB}" srcOrd="0" destOrd="0" parTransId="{DEAA548E-22D5-4962-9E7B-40C227DC6E7A}" sibTransId="{8CACAD25-6873-4BC6-ABF5-4AF2A41BEA3E}"/>
    <dgm:cxn modelId="{2D96BF9B-6A1D-4EB4-89E2-7A2793724AB2}" type="presOf" srcId="{FC135631-E902-4EAC-B911-217CD5B04BC1}" destId="{253ADD96-1FCE-4B51-B6F4-8C148E0B675C}" srcOrd="0" destOrd="0" presId="urn:microsoft.com/office/officeart/2018/2/layout/IconVerticalSolidList"/>
    <dgm:cxn modelId="{8C2901AF-0F1F-431D-845B-4EAEEBD11888}" type="presOf" srcId="{F2AF32F9-FB4E-4F80-9A1C-E5E300A074BB}" destId="{6C1CA7DF-1623-4815-9007-2B80B635E298}" srcOrd="0" destOrd="0" presId="urn:microsoft.com/office/officeart/2018/2/layout/IconVerticalSolidList"/>
    <dgm:cxn modelId="{866EC92C-4B4A-40A9-80E6-58619DA58A24}" type="presParOf" srcId="{F95B028D-8C34-4E1F-983F-A0C2794D023D}" destId="{A2700F60-FCAC-4DA3-BB6E-BE23EB34B6F4}" srcOrd="0" destOrd="0" presId="urn:microsoft.com/office/officeart/2018/2/layout/IconVerticalSolidList"/>
    <dgm:cxn modelId="{DDD290E8-07B8-47E2-AE18-7ADC4CDFD70A}" type="presParOf" srcId="{A2700F60-FCAC-4DA3-BB6E-BE23EB34B6F4}" destId="{089E7FAD-872B-46D2-ACAB-E7BF2DEB77AA}" srcOrd="0" destOrd="0" presId="urn:microsoft.com/office/officeart/2018/2/layout/IconVerticalSolidList"/>
    <dgm:cxn modelId="{4F4786CE-6696-41C3-A484-ACCDB2A6FFD7}" type="presParOf" srcId="{A2700F60-FCAC-4DA3-BB6E-BE23EB34B6F4}" destId="{B9171E44-0F8D-4472-AC07-915E1DE7A1EF}" srcOrd="1" destOrd="0" presId="urn:microsoft.com/office/officeart/2018/2/layout/IconVerticalSolidList"/>
    <dgm:cxn modelId="{30670B02-6BBB-4848-B10E-1EFA3CF60700}" type="presParOf" srcId="{A2700F60-FCAC-4DA3-BB6E-BE23EB34B6F4}" destId="{F50D4439-36E6-48F9-996E-344755729C48}" srcOrd="2" destOrd="0" presId="urn:microsoft.com/office/officeart/2018/2/layout/IconVerticalSolidList"/>
    <dgm:cxn modelId="{4A026C78-A060-43E6-A7F6-B3D41AA30C67}" type="presParOf" srcId="{A2700F60-FCAC-4DA3-BB6E-BE23EB34B6F4}" destId="{6C1CA7DF-1623-4815-9007-2B80B635E298}" srcOrd="3" destOrd="0" presId="urn:microsoft.com/office/officeart/2018/2/layout/IconVerticalSolidList"/>
    <dgm:cxn modelId="{95090E9A-FF1D-457E-9959-7A141F203EFB}" type="presParOf" srcId="{F95B028D-8C34-4E1F-983F-A0C2794D023D}" destId="{72739F02-856B-474C-8224-0A2553AE56DE}" srcOrd="1" destOrd="0" presId="urn:microsoft.com/office/officeart/2018/2/layout/IconVerticalSolidList"/>
    <dgm:cxn modelId="{F88EB19F-A11F-422C-B24E-C419F01E9715}" type="presParOf" srcId="{F95B028D-8C34-4E1F-983F-A0C2794D023D}" destId="{C3F1FA94-9F8E-4CEA-B3D9-4FDEC4DD28EC}" srcOrd="2" destOrd="0" presId="urn:microsoft.com/office/officeart/2018/2/layout/IconVerticalSolidList"/>
    <dgm:cxn modelId="{CD33C654-83A7-4DB7-A830-1BA2199F63DB}" type="presParOf" srcId="{C3F1FA94-9F8E-4CEA-B3D9-4FDEC4DD28EC}" destId="{A77961B0-F610-4A2D-853E-14F8F0288857}" srcOrd="0" destOrd="0" presId="urn:microsoft.com/office/officeart/2018/2/layout/IconVerticalSolidList"/>
    <dgm:cxn modelId="{CCD37790-6342-4446-B476-48E40A444808}" type="presParOf" srcId="{C3F1FA94-9F8E-4CEA-B3D9-4FDEC4DD28EC}" destId="{D9220918-6333-4F0A-A211-6E456EC6FC91}" srcOrd="1" destOrd="0" presId="urn:microsoft.com/office/officeart/2018/2/layout/IconVerticalSolidList"/>
    <dgm:cxn modelId="{515CBF58-767C-47E9-9E08-03696A2F9F5B}" type="presParOf" srcId="{C3F1FA94-9F8E-4CEA-B3D9-4FDEC4DD28EC}" destId="{DA22EF3C-EEC5-4803-B424-1648FA6B6B50}" srcOrd="2" destOrd="0" presId="urn:microsoft.com/office/officeart/2018/2/layout/IconVerticalSolidList"/>
    <dgm:cxn modelId="{399CDB86-D0A0-4CA3-B9C0-E1FA2AB469EC}" type="presParOf" srcId="{C3F1FA94-9F8E-4CEA-B3D9-4FDEC4DD28EC}" destId="{253ADD96-1FCE-4B51-B6F4-8C148E0B675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00FE8C-577E-0844-835E-ECFA46B11021}" type="doc">
      <dgm:prSet loTypeId="urn:microsoft.com/office/officeart/2008/layout/PictureAccent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C4CC060-4F74-3B47-AEBA-8C6D94871214}">
      <dgm:prSet phldrT="[Text]" custT="1"/>
      <dgm:spPr/>
      <dgm:t>
        <a:bodyPr/>
        <a:lstStyle/>
        <a:p>
          <a:r>
            <a:rPr lang="en-US" sz="3200" u="sng">
              <a:solidFill>
                <a:schemeClr val="tx2"/>
              </a:solidFill>
            </a:rPr>
            <a:t>The OARS Model</a:t>
          </a:r>
        </a:p>
        <a:p>
          <a:r>
            <a:rPr lang="en-US" sz="2800" u="sng">
              <a:solidFill>
                <a:schemeClr val="tx2"/>
              </a:solidFill>
            </a:rPr>
            <a:t>Includes 4 Basic Skills</a:t>
          </a:r>
        </a:p>
      </dgm:t>
    </dgm:pt>
    <dgm:pt modelId="{E453A233-3ACA-5149-B9DD-367D1F24E6D7}" type="parTrans" cxnId="{F42601C5-2063-054F-AA59-4C957D5F31EF}">
      <dgm:prSet/>
      <dgm:spPr/>
      <dgm:t>
        <a:bodyPr/>
        <a:lstStyle/>
        <a:p>
          <a:endParaRPr lang="en-US"/>
        </a:p>
      </dgm:t>
    </dgm:pt>
    <dgm:pt modelId="{FF0B00AE-C00A-C64F-B659-009892288558}" type="sibTrans" cxnId="{F42601C5-2063-054F-AA59-4C957D5F31EF}">
      <dgm:prSet/>
      <dgm:spPr/>
      <dgm:t>
        <a:bodyPr/>
        <a:lstStyle/>
        <a:p>
          <a:endParaRPr lang="en-US"/>
        </a:p>
      </dgm:t>
    </dgm:pt>
    <dgm:pt modelId="{2EC78229-5B9D-D34C-86E5-2E4CE76D8680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Open-Ended Questions</a:t>
          </a:r>
        </a:p>
      </dgm:t>
    </dgm:pt>
    <dgm:pt modelId="{EF63BE00-335A-2941-877E-0BC4A46028D1}" type="parTrans" cxnId="{9D0D7431-36E3-744E-A847-7EC9AB730A82}">
      <dgm:prSet/>
      <dgm:spPr/>
      <dgm:t>
        <a:bodyPr/>
        <a:lstStyle/>
        <a:p>
          <a:endParaRPr lang="en-US"/>
        </a:p>
      </dgm:t>
    </dgm:pt>
    <dgm:pt modelId="{85ADE5A3-2C95-C74C-9F1B-015239CBE9EE}" type="sibTrans" cxnId="{9D0D7431-36E3-744E-A847-7EC9AB730A82}">
      <dgm:prSet/>
      <dgm:spPr/>
      <dgm:t>
        <a:bodyPr/>
        <a:lstStyle/>
        <a:p>
          <a:endParaRPr lang="en-US"/>
        </a:p>
      </dgm:t>
    </dgm:pt>
    <dgm:pt modelId="{960D27F8-FD2E-3A4A-96DD-209C4129876A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Affirmations</a:t>
          </a:r>
        </a:p>
      </dgm:t>
    </dgm:pt>
    <dgm:pt modelId="{067B43CC-56FA-0E44-A346-AD0FC7A9B4E8}" type="parTrans" cxnId="{2298B666-E5DE-A641-8E8A-2B8E5917E9F0}">
      <dgm:prSet/>
      <dgm:spPr/>
      <dgm:t>
        <a:bodyPr/>
        <a:lstStyle/>
        <a:p>
          <a:endParaRPr lang="en-US"/>
        </a:p>
      </dgm:t>
    </dgm:pt>
    <dgm:pt modelId="{721FDB77-8A9E-2946-B335-D804E55CE033}" type="sibTrans" cxnId="{2298B666-E5DE-A641-8E8A-2B8E5917E9F0}">
      <dgm:prSet/>
      <dgm:spPr/>
      <dgm:t>
        <a:bodyPr/>
        <a:lstStyle/>
        <a:p>
          <a:endParaRPr lang="en-US"/>
        </a:p>
      </dgm:t>
    </dgm:pt>
    <dgm:pt modelId="{419DED41-99F6-3E4E-B3F6-F9AE9C13F1EC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Reflective Listening</a:t>
          </a:r>
        </a:p>
      </dgm:t>
    </dgm:pt>
    <dgm:pt modelId="{7EABD4A6-338B-6144-A903-D8246767164A}" type="parTrans" cxnId="{87145DE3-C14D-5143-A886-E60B26F91AE2}">
      <dgm:prSet/>
      <dgm:spPr/>
      <dgm:t>
        <a:bodyPr/>
        <a:lstStyle/>
        <a:p>
          <a:endParaRPr lang="en-US"/>
        </a:p>
      </dgm:t>
    </dgm:pt>
    <dgm:pt modelId="{02A21491-607D-F043-8DFF-BE3DFCEFAC5B}" type="sibTrans" cxnId="{87145DE3-C14D-5143-A886-E60B26F91AE2}">
      <dgm:prSet/>
      <dgm:spPr/>
      <dgm:t>
        <a:bodyPr/>
        <a:lstStyle/>
        <a:p>
          <a:endParaRPr lang="en-US"/>
        </a:p>
      </dgm:t>
    </dgm:pt>
    <dgm:pt modelId="{43F16B83-BAF6-224F-A26F-01C472D3B777}">
      <dgm:prSet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Summarizing</a:t>
          </a:r>
        </a:p>
      </dgm:t>
    </dgm:pt>
    <dgm:pt modelId="{3A060C0B-0717-CE43-B3B3-58E101490ADC}" type="parTrans" cxnId="{1171A1D0-3354-8648-A8C0-8FA6333D7D71}">
      <dgm:prSet/>
      <dgm:spPr/>
      <dgm:t>
        <a:bodyPr/>
        <a:lstStyle/>
        <a:p>
          <a:endParaRPr lang="en-US"/>
        </a:p>
      </dgm:t>
    </dgm:pt>
    <dgm:pt modelId="{DBBE440F-5873-944E-8101-A1D3A10380A5}" type="sibTrans" cxnId="{1171A1D0-3354-8648-A8C0-8FA6333D7D71}">
      <dgm:prSet/>
      <dgm:spPr/>
      <dgm:t>
        <a:bodyPr/>
        <a:lstStyle/>
        <a:p>
          <a:endParaRPr lang="en-US"/>
        </a:p>
      </dgm:t>
    </dgm:pt>
    <dgm:pt modelId="{97478BB4-A671-2142-8789-74AA897817CA}" type="pres">
      <dgm:prSet presAssocID="{8200FE8C-577E-0844-835E-ECFA46B1102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</dgm:pt>
    <dgm:pt modelId="{3DAB6952-749B-9F40-BD05-4C06047F80C2}" type="pres">
      <dgm:prSet presAssocID="{0C4CC060-4F74-3B47-AEBA-8C6D94871214}" presName="root" presStyleCnt="0">
        <dgm:presLayoutVars>
          <dgm:chMax/>
          <dgm:chPref val="4"/>
        </dgm:presLayoutVars>
      </dgm:prSet>
      <dgm:spPr/>
    </dgm:pt>
    <dgm:pt modelId="{51F0B552-FC63-674B-A680-919103FA1D47}" type="pres">
      <dgm:prSet presAssocID="{0C4CC060-4F74-3B47-AEBA-8C6D94871214}" presName="rootComposite" presStyleCnt="0">
        <dgm:presLayoutVars/>
      </dgm:prSet>
      <dgm:spPr/>
    </dgm:pt>
    <dgm:pt modelId="{64F56512-1D67-5540-818E-F3DDE205C544}" type="pres">
      <dgm:prSet presAssocID="{0C4CC060-4F74-3B47-AEBA-8C6D94871214}" presName="rootText" presStyleLbl="node0" presStyleIdx="0" presStyleCnt="1" custScaleY="123928">
        <dgm:presLayoutVars>
          <dgm:chMax/>
          <dgm:chPref val="4"/>
        </dgm:presLayoutVars>
      </dgm:prSet>
      <dgm:spPr/>
    </dgm:pt>
    <dgm:pt modelId="{1A092E80-8D0B-E447-91A6-71CBC2470579}" type="pres">
      <dgm:prSet presAssocID="{0C4CC060-4F74-3B47-AEBA-8C6D94871214}" presName="childShape" presStyleCnt="0">
        <dgm:presLayoutVars>
          <dgm:chMax val="0"/>
          <dgm:chPref val="0"/>
        </dgm:presLayoutVars>
      </dgm:prSet>
      <dgm:spPr/>
    </dgm:pt>
    <dgm:pt modelId="{D56F4F6F-9135-7446-9558-4F0B230BFE3E}" type="pres">
      <dgm:prSet presAssocID="{2EC78229-5B9D-D34C-86E5-2E4CE76D8680}" presName="childComposite" presStyleCnt="0">
        <dgm:presLayoutVars>
          <dgm:chMax val="0"/>
          <dgm:chPref val="0"/>
        </dgm:presLayoutVars>
      </dgm:prSet>
      <dgm:spPr/>
    </dgm:pt>
    <dgm:pt modelId="{196A7DF0-601D-9D42-A416-80866F5EC65F}" type="pres">
      <dgm:prSet presAssocID="{2EC78229-5B9D-D34C-86E5-2E4CE76D8680}" presName="Image" presStyleLbl="node1" presStyleIdx="0" presStyleCnt="4"/>
      <dgm:spPr/>
    </dgm:pt>
    <dgm:pt modelId="{1B347C5B-2CBD-4843-ACEE-1E7E14FAF218}" type="pres">
      <dgm:prSet presAssocID="{2EC78229-5B9D-D34C-86E5-2E4CE76D8680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</dgm:pt>
    <dgm:pt modelId="{7F85541F-457C-9E4F-999C-18293865D15A}" type="pres">
      <dgm:prSet presAssocID="{960D27F8-FD2E-3A4A-96DD-209C4129876A}" presName="childComposite" presStyleCnt="0">
        <dgm:presLayoutVars>
          <dgm:chMax val="0"/>
          <dgm:chPref val="0"/>
        </dgm:presLayoutVars>
      </dgm:prSet>
      <dgm:spPr/>
    </dgm:pt>
    <dgm:pt modelId="{16F507FA-1F44-5C4D-9E67-D2A7335E7AC3}" type="pres">
      <dgm:prSet presAssocID="{960D27F8-FD2E-3A4A-96DD-209C4129876A}" presName="Image" presStyleLbl="node1" presStyleIdx="1" presStyleCnt="4"/>
      <dgm:spPr/>
    </dgm:pt>
    <dgm:pt modelId="{D2D07CFB-4D6A-C64E-8FBB-66F0F54F2865}" type="pres">
      <dgm:prSet presAssocID="{960D27F8-FD2E-3A4A-96DD-209C4129876A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</dgm:pt>
    <dgm:pt modelId="{E9BFE14A-BC19-684F-BB0C-7234B6894C21}" type="pres">
      <dgm:prSet presAssocID="{419DED41-99F6-3E4E-B3F6-F9AE9C13F1EC}" presName="childComposite" presStyleCnt="0">
        <dgm:presLayoutVars>
          <dgm:chMax val="0"/>
          <dgm:chPref val="0"/>
        </dgm:presLayoutVars>
      </dgm:prSet>
      <dgm:spPr/>
    </dgm:pt>
    <dgm:pt modelId="{C6BA32E9-DFAF-2E4E-9E19-1AA998F037C4}" type="pres">
      <dgm:prSet presAssocID="{419DED41-99F6-3E4E-B3F6-F9AE9C13F1EC}" presName="Image" presStyleLbl="node1" presStyleIdx="2" presStyleCnt="4"/>
      <dgm:spPr/>
    </dgm:pt>
    <dgm:pt modelId="{A2618CEA-9385-044C-9399-5B0DDEBAF2E9}" type="pres">
      <dgm:prSet presAssocID="{419DED41-99F6-3E4E-B3F6-F9AE9C13F1EC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</dgm:pt>
    <dgm:pt modelId="{7D669FA8-0605-6649-8D01-5FE9E6E9F0EF}" type="pres">
      <dgm:prSet presAssocID="{43F16B83-BAF6-224F-A26F-01C472D3B777}" presName="childComposite" presStyleCnt="0">
        <dgm:presLayoutVars>
          <dgm:chMax val="0"/>
          <dgm:chPref val="0"/>
        </dgm:presLayoutVars>
      </dgm:prSet>
      <dgm:spPr/>
    </dgm:pt>
    <dgm:pt modelId="{41D5E833-1089-8F40-B2F2-0CA78E0C39E3}" type="pres">
      <dgm:prSet presAssocID="{43F16B83-BAF6-224F-A26F-01C472D3B777}" presName="Image" presStyleLbl="node1" presStyleIdx="3" presStyleCnt="4"/>
      <dgm:spPr/>
    </dgm:pt>
    <dgm:pt modelId="{E0AE262C-D8A8-A041-BA89-7ABC69ED1B9E}" type="pres">
      <dgm:prSet presAssocID="{43F16B83-BAF6-224F-A26F-01C472D3B777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3A718A19-BF36-4414-B949-5B7A98912AC5}" type="presOf" srcId="{43F16B83-BAF6-224F-A26F-01C472D3B777}" destId="{E0AE262C-D8A8-A041-BA89-7ABC69ED1B9E}" srcOrd="0" destOrd="0" presId="urn:microsoft.com/office/officeart/2008/layout/PictureAccentList"/>
    <dgm:cxn modelId="{FE195023-8087-42EE-9CBC-D2728A9D17BA}" type="presOf" srcId="{960D27F8-FD2E-3A4A-96DD-209C4129876A}" destId="{D2D07CFB-4D6A-C64E-8FBB-66F0F54F2865}" srcOrd="0" destOrd="0" presId="urn:microsoft.com/office/officeart/2008/layout/PictureAccentList"/>
    <dgm:cxn modelId="{BC2D2A27-A498-42F9-A1E6-78DAEB9A5BFE}" type="presOf" srcId="{0C4CC060-4F74-3B47-AEBA-8C6D94871214}" destId="{64F56512-1D67-5540-818E-F3DDE205C544}" srcOrd="0" destOrd="0" presId="urn:microsoft.com/office/officeart/2008/layout/PictureAccentList"/>
    <dgm:cxn modelId="{9D0D7431-36E3-744E-A847-7EC9AB730A82}" srcId="{0C4CC060-4F74-3B47-AEBA-8C6D94871214}" destId="{2EC78229-5B9D-D34C-86E5-2E4CE76D8680}" srcOrd="0" destOrd="0" parTransId="{EF63BE00-335A-2941-877E-0BC4A46028D1}" sibTransId="{85ADE5A3-2C95-C74C-9F1B-015239CBE9EE}"/>
    <dgm:cxn modelId="{2298B666-E5DE-A641-8E8A-2B8E5917E9F0}" srcId="{0C4CC060-4F74-3B47-AEBA-8C6D94871214}" destId="{960D27F8-FD2E-3A4A-96DD-209C4129876A}" srcOrd="1" destOrd="0" parTransId="{067B43CC-56FA-0E44-A346-AD0FC7A9B4E8}" sibTransId="{721FDB77-8A9E-2946-B335-D804E55CE033}"/>
    <dgm:cxn modelId="{ED9D5A9D-8556-44F0-B9FE-460AB07C0BBC}" type="presOf" srcId="{2EC78229-5B9D-D34C-86E5-2E4CE76D8680}" destId="{1B347C5B-2CBD-4843-ACEE-1E7E14FAF218}" srcOrd="0" destOrd="0" presId="urn:microsoft.com/office/officeart/2008/layout/PictureAccentList"/>
    <dgm:cxn modelId="{36D371C2-6BDB-43B6-BD73-F3CB21E9F0E1}" type="presOf" srcId="{8200FE8C-577E-0844-835E-ECFA46B11021}" destId="{97478BB4-A671-2142-8789-74AA897817CA}" srcOrd="0" destOrd="0" presId="urn:microsoft.com/office/officeart/2008/layout/PictureAccentList"/>
    <dgm:cxn modelId="{F42601C5-2063-054F-AA59-4C957D5F31EF}" srcId="{8200FE8C-577E-0844-835E-ECFA46B11021}" destId="{0C4CC060-4F74-3B47-AEBA-8C6D94871214}" srcOrd="0" destOrd="0" parTransId="{E453A233-3ACA-5149-B9DD-367D1F24E6D7}" sibTransId="{FF0B00AE-C00A-C64F-B659-009892288558}"/>
    <dgm:cxn modelId="{1171A1D0-3354-8648-A8C0-8FA6333D7D71}" srcId="{0C4CC060-4F74-3B47-AEBA-8C6D94871214}" destId="{43F16B83-BAF6-224F-A26F-01C472D3B777}" srcOrd="3" destOrd="0" parTransId="{3A060C0B-0717-CE43-B3B3-58E101490ADC}" sibTransId="{DBBE440F-5873-944E-8101-A1D3A10380A5}"/>
    <dgm:cxn modelId="{0954AAD6-C931-40B0-ABB8-0517047D8E2A}" type="presOf" srcId="{419DED41-99F6-3E4E-B3F6-F9AE9C13F1EC}" destId="{A2618CEA-9385-044C-9399-5B0DDEBAF2E9}" srcOrd="0" destOrd="0" presId="urn:microsoft.com/office/officeart/2008/layout/PictureAccentList"/>
    <dgm:cxn modelId="{87145DE3-C14D-5143-A886-E60B26F91AE2}" srcId="{0C4CC060-4F74-3B47-AEBA-8C6D94871214}" destId="{419DED41-99F6-3E4E-B3F6-F9AE9C13F1EC}" srcOrd="2" destOrd="0" parTransId="{7EABD4A6-338B-6144-A903-D8246767164A}" sibTransId="{02A21491-607D-F043-8DFF-BE3DFCEFAC5B}"/>
    <dgm:cxn modelId="{1F9D86A9-55F1-4682-9CF1-20F50AF81FB9}" type="presParOf" srcId="{97478BB4-A671-2142-8789-74AA897817CA}" destId="{3DAB6952-749B-9F40-BD05-4C06047F80C2}" srcOrd="0" destOrd="0" presId="urn:microsoft.com/office/officeart/2008/layout/PictureAccentList"/>
    <dgm:cxn modelId="{3CD730DE-A11B-4100-9613-3EB2F9F1BD6C}" type="presParOf" srcId="{3DAB6952-749B-9F40-BD05-4C06047F80C2}" destId="{51F0B552-FC63-674B-A680-919103FA1D47}" srcOrd="0" destOrd="0" presId="urn:microsoft.com/office/officeart/2008/layout/PictureAccentList"/>
    <dgm:cxn modelId="{62E93998-29B1-4348-BCB9-9AF5C2E2FF69}" type="presParOf" srcId="{51F0B552-FC63-674B-A680-919103FA1D47}" destId="{64F56512-1D67-5540-818E-F3DDE205C544}" srcOrd="0" destOrd="0" presId="urn:microsoft.com/office/officeart/2008/layout/PictureAccentList"/>
    <dgm:cxn modelId="{D54BF7B0-11AD-4975-B4A6-E74F666FF687}" type="presParOf" srcId="{3DAB6952-749B-9F40-BD05-4C06047F80C2}" destId="{1A092E80-8D0B-E447-91A6-71CBC2470579}" srcOrd="1" destOrd="0" presId="urn:microsoft.com/office/officeart/2008/layout/PictureAccentList"/>
    <dgm:cxn modelId="{40E464C1-92E4-4480-8CA9-3927E2BB9872}" type="presParOf" srcId="{1A092E80-8D0B-E447-91A6-71CBC2470579}" destId="{D56F4F6F-9135-7446-9558-4F0B230BFE3E}" srcOrd="0" destOrd="0" presId="urn:microsoft.com/office/officeart/2008/layout/PictureAccentList"/>
    <dgm:cxn modelId="{239C16F6-FF78-49D2-B06F-A173B81C7D46}" type="presParOf" srcId="{D56F4F6F-9135-7446-9558-4F0B230BFE3E}" destId="{196A7DF0-601D-9D42-A416-80866F5EC65F}" srcOrd="0" destOrd="0" presId="urn:microsoft.com/office/officeart/2008/layout/PictureAccentList"/>
    <dgm:cxn modelId="{C352DF57-CD13-4AD5-ACC9-B91FA0658762}" type="presParOf" srcId="{D56F4F6F-9135-7446-9558-4F0B230BFE3E}" destId="{1B347C5B-2CBD-4843-ACEE-1E7E14FAF218}" srcOrd="1" destOrd="0" presId="urn:microsoft.com/office/officeart/2008/layout/PictureAccentList"/>
    <dgm:cxn modelId="{531B6ADE-364E-4C1B-B699-D8DF883EC2D4}" type="presParOf" srcId="{1A092E80-8D0B-E447-91A6-71CBC2470579}" destId="{7F85541F-457C-9E4F-999C-18293865D15A}" srcOrd="1" destOrd="0" presId="urn:microsoft.com/office/officeart/2008/layout/PictureAccentList"/>
    <dgm:cxn modelId="{727C562F-83ED-43F7-9E16-583CBE1ABC2E}" type="presParOf" srcId="{7F85541F-457C-9E4F-999C-18293865D15A}" destId="{16F507FA-1F44-5C4D-9E67-D2A7335E7AC3}" srcOrd="0" destOrd="0" presId="urn:microsoft.com/office/officeart/2008/layout/PictureAccentList"/>
    <dgm:cxn modelId="{10928DA7-08D8-4635-A1E7-C43134B591EB}" type="presParOf" srcId="{7F85541F-457C-9E4F-999C-18293865D15A}" destId="{D2D07CFB-4D6A-C64E-8FBB-66F0F54F2865}" srcOrd="1" destOrd="0" presId="urn:microsoft.com/office/officeart/2008/layout/PictureAccentList"/>
    <dgm:cxn modelId="{01ED5ECF-9D59-494B-9D7E-4516EF79BF4A}" type="presParOf" srcId="{1A092E80-8D0B-E447-91A6-71CBC2470579}" destId="{E9BFE14A-BC19-684F-BB0C-7234B6894C21}" srcOrd="2" destOrd="0" presId="urn:microsoft.com/office/officeart/2008/layout/PictureAccentList"/>
    <dgm:cxn modelId="{F3795E88-E195-4FFC-B506-25E062EFCFEC}" type="presParOf" srcId="{E9BFE14A-BC19-684F-BB0C-7234B6894C21}" destId="{C6BA32E9-DFAF-2E4E-9E19-1AA998F037C4}" srcOrd="0" destOrd="0" presId="urn:microsoft.com/office/officeart/2008/layout/PictureAccentList"/>
    <dgm:cxn modelId="{42885084-7BED-4DBC-AB55-17E0B0F676C1}" type="presParOf" srcId="{E9BFE14A-BC19-684F-BB0C-7234B6894C21}" destId="{A2618CEA-9385-044C-9399-5B0DDEBAF2E9}" srcOrd="1" destOrd="0" presId="urn:microsoft.com/office/officeart/2008/layout/PictureAccentList"/>
    <dgm:cxn modelId="{525B651E-E15C-4859-9562-5112E2D4BBE3}" type="presParOf" srcId="{1A092E80-8D0B-E447-91A6-71CBC2470579}" destId="{7D669FA8-0605-6649-8D01-5FE9E6E9F0EF}" srcOrd="3" destOrd="0" presId="urn:microsoft.com/office/officeart/2008/layout/PictureAccentList"/>
    <dgm:cxn modelId="{1660B45D-8D26-4011-8A1F-5920A36BB8D8}" type="presParOf" srcId="{7D669FA8-0605-6649-8D01-5FE9E6E9F0EF}" destId="{41D5E833-1089-8F40-B2F2-0CA78E0C39E3}" srcOrd="0" destOrd="0" presId="urn:microsoft.com/office/officeart/2008/layout/PictureAccentList"/>
    <dgm:cxn modelId="{7898C895-F809-43F7-B64C-346D4141215E}" type="presParOf" srcId="{7D669FA8-0605-6649-8D01-5FE9E6E9F0EF}" destId="{E0AE262C-D8A8-A041-BA89-7ABC69ED1B9E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E7FAD-872B-46D2-ACAB-E7BF2DEB77AA}">
      <dsp:nvSpPr>
        <dsp:cNvPr id="0" name=""/>
        <dsp:cNvSpPr/>
      </dsp:nvSpPr>
      <dsp:spPr>
        <a:xfrm>
          <a:off x="0" y="783768"/>
          <a:ext cx="6692813" cy="14469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171E44-0F8D-4472-AC07-915E1DE7A1EF}">
      <dsp:nvSpPr>
        <dsp:cNvPr id="0" name=""/>
        <dsp:cNvSpPr/>
      </dsp:nvSpPr>
      <dsp:spPr>
        <a:xfrm>
          <a:off x="437704" y="1109333"/>
          <a:ext cx="795826" cy="795826"/>
        </a:xfrm>
        <a:prstGeom prst="rect">
          <a:avLst/>
        </a:prstGeom>
        <a:blipFill>
          <a:blip xmlns:r="http://schemas.openxmlformats.org/officeDocument/2006/relationships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1CA7DF-1623-4815-9007-2B80B635E298}">
      <dsp:nvSpPr>
        <dsp:cNvPr id="0" name=""/>
        <dsp:cNvSpPr/>
      </dsp:nvSpPr>
      <dsp:spPr>
        <a:xfrm>
          <a:off x="1671235" y="783768"/>
          <a:ext cx="5021578" cy="144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136" tIns="153136" rIns="153136" bIns="153136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Treatment Goal- Clinical and usually set by a treatment team.</a:t>
          </a:r>
        </a:p>
      </dsp:txBody>
      <dsp:txXfrm>
        <a:off x="1671235" y="783768"/>
        <a:ext cx="5021578" cy="1446957"/>
      </dsp:txXfrm>
    </dsp:sp>
    <dsp:sp modelId="{A77961B0-F610-4A2D-853E-14F8F0288857}">
      <dsp:nvSpPr>
        <dsp:cNvPr id="0" name=""/>
        <dsp:cNvSpPr/>
      </dsp:nvSpPr>
      <dsp:spPr>
        <a:xfrm>
          <a:off x="0" y="2592464"/>
          <a:ext cx="6692813" cy="144695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220918-6333-4F0A-A211-6E456EC6FC91}">
      <dsp:nvSpPr>
        <dsp:cNvPr id="0" name=""/>
        <dsp:cNvSpPr/>
      </dsp:nvSpPr>
      <dsp:spPr>
        <a:xfrm>
          <a:off x="437704" y="2918029"/>
          <a:ext cx="795826" cy="795826"/>
        </a:xfrm>
        <a:prstGeom prst="rect">
          <a:avLst/>
        </a:prstGeom>
        <a:blipFill>
          <a:blip xmlns:r="http://schemas.openxmlformats.org/officeDocument/2006/relationships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3ADD96-1FCE-4B51-B6F4-8C148E0B675C}">
      <dsp:nvSpPr>
        <dsp:cNvPr id="0" name=""/>
        <dsp:cNvSpPr/>
      </dsp:nvSpPr>
      <dsp:spPr>
        <a:xfrm>
          <a:off x="1671235" y="2592464"/>
          <a:ext cx="5021578" cy="144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3136" tIns="153136" rIns="153136" bIns="153136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Recovery Goal- Non-Clinical and Self-Directed</a:t>
          </a:r>
        </a:p>
      </dsp:txBody>
      <dsp:txXfrm>
        <a:off x="1671235" y="2592464"/>
        <a:ext cx="5021578" cy="14469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F56512-1D67-5540-818E-F3DDE205C544}">
      <dsp:nvSpPr>
        <dsp:cNvPr id="0" name=""/>
        <dsp:cNvSpPr/>
      </dsp:nvSpPr>
      <dsp:spPr>
        <a:xfrm>
          <a:off x="1254125" y="2824"/>
          <a:ext cx="5619749" cy="11607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u="sng" kern="1200">
              <a:solidFill>
                <a:schemeClr val="tx2"/>
              </a:solidFill>
            </a:rPr>
            <a:t>The OARS Model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u="sng" kern="1200">
              <a:solidFill>
                <a:schemeClr val="tx2"/>
              </a:solidFill>
            </a:rPr>
            <a:t>Includes 4 Basic Skills</a:t>
          </a:r>
        </a:p>
      </dsp:txBody>
      <dsp:txXfrm>
        <a:off x="1288122" y="36821"/>
        <a:ext cx="5551755" cy="1092746"/>
      </dsp:txXfrm>
    </dsp:sp>
    <dsp:sp modelId="{196A7DF0-601D-9D42-A416-80866F5EC65F}">
      <dsp:nvSpPr>
        <dsp:cNvPr id="0" name=""/>
        <dsp:cNvSpPr/>
      </dsp:nvSpPr>
      <dsp:spPr>
        <a:xfrm>
          <a:off x="1254125" y="1332157"/>
          <a:ext cx="936625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347C5B-2CBD-4843-ACEE-1E7E14FAF218}">
      <dsp:nvSpPr>
        <dsp:cNvPr id="0" name=""/>
        <dsp:cNvSpPr/>
      </dsp:nvSpPr>
      <dsp:spPr>
        <a:xfrm>
          <a:off x="2246947" y="1332157"/>
          <a:ext cx="4626927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Open-Ended Questions</a:t>
          </a:r>
        </a:p>
      </dsp:txBody>
      <dsp:txXfrm>
        <a:off x="2292677" y="1377887"/>
        <a:ext cx="4535467" cy="845165"/>
      </dsp:txXfrm>
    </dsp:sp>
    <dsp:sp modelId="{16F507FA-1F44-5C4D-9E67-D2A7335E7AC3}">
      <dsp:nvSpPr>
        <dsp:cNvPr id="0" name=""/>
        <dsp:cNvSpPr/>
      </dsp:nvSpPr>
      <dsp:spPr>
        <a:xfrm>
          <a:off x="1254125" y="2381177"/>
          <a:ext cx="936625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D07CFB-4D6A-C64E-8FBB-66F0F54F2865}">
      <dsp:nvSpPr>
        <dsp:cNvPr id="0" name=""/>
        <dsp:cNvSpPr/>
      </dsp:nvSpPr>
      <dsp:spPr>
        <a:xfrm>
          <a:off x="2246947" y="2381177"/>
          <a:ext cx="4626927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Affirmations</a:t>
          </a:r>
        </a:p>
      </dsp:txBody>
      <dsp:txXfrm>
        <a:off x="2292677" y="2426907"/>
        <a:ext cx="4535467" cy="845165"/>
      </dsp:txXfrm>
    </dsp:sp>
    <dsp:sp modelId="{C6BA32E9-DFAF-2E4E-9E19-1AA998F037C4}">
      <dsp:nvSpPr>
        <dsp:cNvPr id="0" name=""/>
        <dsp:cNvSpPr/>
      </dsp:nvSpPr>
      <dsp:spPr>
        <a:xfrm>
          <a:off x="1254125" y="3430197"/>
          <a:ext cx="936625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618CEA-9385-044C-9399-5B0DDEBAF2E9}">
      <dsp:nvSpPr>
        <dsp:cNvPr id="0" name=""/>
        <dsp:cNvSpPr/>
      </dsp:nvSpPr>
      <dsp:spPr>
        <a:xfrm>
          <a:off x="2246947" y="3430197"/>
          <a:ext cx="4626927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Reflective Listening</a:t>
          </a:r>
        </a:p>
      </dsp:txBody>
      <dsp:txXfrm>
        <a:off x="2292677" y="3475927"/>
        <a:ext cx="4535467" cy="845165"/>
      </dsp:txXfrm>
    </dsp:sp>
    <dsp:sp modelId="{41D5E833-1089-8F40-B2F2-0CA78E0C39E3}">
      <dsp:nvSpPr>
        <dsp:cNvPr id="0" name=""/>
        <dsp:cNvSpPr/>
      </dsp:nvSpPr>
      <dsp:spPr>
        <a:xfrm>
          <a:off x="1254125" y="4479217"/>
          <a:ext cx="936625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AE262C-D8A8-A041-BA89-7ABC69ED1B9E}">
      <dsp:nvSpPr>
        <dsp:cNvPr id="0" name=""/>
        <dsp:cNvSpPr/>
      </dsp:nvSpPr>
      <dsp:spPr>
        <a:xfrm>
          <a:off x="2246947" y="4479217"/>
          <a:ext cx="4626927" cy="9366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Summarizing</a:t>
          </a:r>
        </a:p>
      </dsp:txBody>
      <dsp:txXfrm>
        <a:off x="2292677" y="4524947"/>
        <a:ext cx="4535467" cy="845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31E4E-5047-47EC-9455-7DEE0CEA9724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6F27E5-AAD7-4B8E-A270-7511E19D6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49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Covered day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6064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36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2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598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2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122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Day</a:t>
            </a:r>
            <a:r>
              <a:rPr lang="en-US" baseline="0" dirty="0"/>
              <a:t> 2 zoom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0973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2</a:t>
            </a:r>
            <a:r>
              <a:rPr lang="en-US" baseline="0" dirty="0"/>
              <a:t> zoom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933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2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13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809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15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1589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98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Covered day 1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173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173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2700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8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3 Video</a:t>
            </a:r>
          </a:p>
          <a:p>
            <a:r>
              <a:rPr lang="en-US" dirty="0"/>
              <a:t>Session 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9427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4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9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4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780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Covered day 1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619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</a:t>
            </a:r>
            <a:r>
              <a:rPr lang="en-US" baseline="0" dirty="0"/>
              <a:t> 1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323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  <a:r>
              <a:rPr lang="en-US" baseline="0" dirty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34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Covered day 2 zoom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69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040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8094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Day 1 video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F27E5-AAD7-4B8E-A270-7511E19D6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16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33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41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3843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767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2144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297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069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231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196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86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378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3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0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721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2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894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53253-46EB-498A-BD84-620A2F290032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EE20187-C239-46A3-8297-2697EBFC6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44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://ejusa.org/newark-nj-trauma-informed-responses-to-violence-policecommunity-training-initiative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en/hands-holding-embracing-loving-718562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://jjenglishcareers.commons.gc.cuny.edu/teaching/mental-health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d/3.0/" TargetMode="External"/><Relationship Id="rId4" Type="http://schemas.openxmlformats.org/officeDocument/2006/relationships/hyperlink" Target="https://recoveringengineer.com/category/resolving-conflict/problem-solving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anupturnedsoul.wordpress.com/2014/08/17/what-is-the-silent-treatment/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onmeditation.com/mindfulness-exercises-staying-present-here-now/" TargetMode="External"/><Relationship Id="rId3" Type="http://schemas.openxmlformats.org/officeDocument/2006/relationships/image" Target="../media/image20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de/check-this-youtube-schild-achtung-1714210/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://unfetteredbrilliance.blogspot.com/2012/09/play-ball.htm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CPS training 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821175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Igniting the Spark of Hope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490473"/>
            <a:ext cx="8795850" cy="4505170"/>
          </a:xfrm>
        </p:spPr>
        <p:txBody>
          <a:bodyPr>
            <a:normAutofit/>
          </a:bodyPr>
          <a:lstStyle/>
          <a:p>
            <a:r>
              <a:rPr lang="en-US" sz="2800" dirty="0"/>
              <a:t>Identify an area of interest</a:t>
            </a:r>
          </a:p>
          <a:p>
            <a:r>
              <a:rPr lang="en-US" sz="2800" dirty="0"/>
              <a:t>Create excitement around this possibility</a:t>
            </a:r>
          </a:p>
          <a:p>
            <a:r>
              <a:rPr lang="en-US" sz="2800" dirty="0"/>
              <a:t>Find actions to take</a:t>
            </a:r>
          </a:p>
          <a:p>
            <a:r>
              <a:rPr lang="en-US" sz="2800" dirty="0"/>
              <a:t>Discover skills</a:t>
            </a:r>
          </a:p>
          <a:p>
            <a:r>
              <a:rPr lang="en-US" sz="2800" dirty="0"/>
              <a:t>Use your recovery experience to strengthen the relationship</a:t>
            </a:r>
          </a:p>
        </p:txBody>
      </p:sp>
    </p:spTree>
    <p:extLst>
      <p:ext uri="{BB962C8B-B14F-4D97-AF65-F5344CB8AC3E}">
        <p14:creationId xmlns:p14="http://schemas.microsoft.com/office/powerpoint/2010/main" val="1587411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Change 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64793"/>
            <a:ext cx="8596668" cy="4285714"/>
          </a:xfrm>
        </p:spPr>
        <p:txBody>
          <a:bodyPr>
            <a:normAutofit/>
          </a:bodyPr>
          <a:lstStyle/>
          <a:p>
            <a:r>
              <a:rPr lang="en-US" sz="2800" dirty="0"/>
              <a:t>Plan (for the change)</a:t>
            </a:r>
          </a:p>
          <a:p>
            <a:r>
              <a:rPr lang="en-US" sz="2800" dirty="0"/>
              <a:t>Clarify roles</a:t>
            </a:r>
          </a:p>
          <a:p>
            <a:r>
              <a:rPr lang="en-US" sz="2800" dirty="0"/>
              <a:t>Benefits to motivate</a:t>
            </a:r>
          </a:p>
          <a:p>
            <a:r>
              <a:rPr lang="en-US" sz="2800" dirty="0"/>
              <a:t>Measure and evaluate</a:t>
            </a:r>
          </a:p>
          <a:p>
            <a:r>
              <a:rPr lang="en-US" sz="2800" dirty="0"/>
              <a:t>Acknowledge and reward the small accomplishment</a:t>
            </a:r>
          </a:p>
        </p:txBody>
      </p:sp>
    </p:spTree>
    <p:extLst>
      <p:ext uri="{BB962C8B-B14F-4D97-AF65-F5344CB8AC3E}">
        <p14:creationId xmlns:p14="http://schemas.microsoft.com/office/powerpoint/2010/main" val="1160442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listening- things to listen for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Goals</a:t>
            </a:r>
          </a:p>
          <a:p>
            <a:r>
              <a:rPr lang="en-US" sz="3600" dirty="0"/>
              <a:t>Barriers</a:t>
            </a:r>
          </a:p>
          <a:p>
            <a:r>
              <a:rPr lang="en-US" sz="3600" dirty="0"/>
              <a:t>Self-image</a:t>
            </a:r>
          </a:p>
        </p:txBody>
      </p:sp>
    </p:spTree>
    <p:extLst>
      <p:ext uri="{BB962C8B-B14F-4D97-AF65-F5344CB8AC3E}">
        <p14:creationId xmlns:p14="http://schemas.microsoft.com/office/powerpoint/2010/main" val="3842291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three qualities of Good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Open-ended and honest</a:t>
            </a:r>
          </a:p>
          <a:p>
            <a:r>
              <a:rPr lang="en-US" sz="3200" dirty="0"/>
              <a:t>From deep attentiveness</a:t>
            </a:r>
          </a:p>
          <a:p>
            <a:r>
              <a:rPr lang="en-US" sz="3200" dirty="0"/>
              <a:t>Help the peer get in touch with their “inner-truth”</a:t>
            </a:r>
          </a:p>
        </p:txBody>
      </p:sp>
    </p:spTree>
    <p:extLst>
      <p:ext uri="{BB962C8B-B14F-4D97-AF65-F5344CB8AC3E}">
        <p14:creationId xmlns:p14="http://schemas.microsoft.com/office/powerpoint/2010/main" val="2250087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F0DB449-F9D2-8449-81C2-B2E345C88298}"/>
              </a:ext>
            </a:extLst>
          </p:cNvPr>
          <p:cNvSpPr txBox="1"/>
          <p:nvPr/>
        </p:nvSpPr>
        <p:spPr>
          <a:xfrm>
            <a:off x="937260" y="127363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Motivational Interviewing for Peers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909F636-22E5-8741-BCA8-39B8D5F426B5}"/>
              </a:ext>
            </a:extLst>
          </p:cNvPr>
          <p:cNvGrpSpPr/>
          <p:nvPr/>
        </p:nvGrpSpPr>
        <p:grpSpPr>
          <a:xfrm>
            <a:off x="1161773" y="719666"/>
            <a:ext cx="8128000" cy="5418667"/>
            <a:chOff x="1161773" y="719666"/>
            <a:chExt cx="8128000" cy="5418667"/>
          </a:xfrm>
        </p:grpSpPr>
        <p:graphicFrame>
          <p:nvGraphicFramePr>
            <p:cNvPr id="5" name="Diagram 4">
              <a:extLst>
                <a:ext uri="{FF2B5EF4-FFF2-40B4-BE49-F238E27FC236}">
                  <a16:creationId xmlns:a16="http://schemas.microsoft.com/office/drawing/2014/main" id="{D99EA12C-513B-1F4F-BFE5-BF58B3E27C31}"/>
                </a:ext>
              </a:extLst>
            </p:cNvPr>
            <p:cNvGraphicFramePr/>
            <p:nvPr/>
          </p:nvGraphicFramePr>
          <p:xfrm>
            <a:off x="1161773" y="719666"/>
            <a:ext cx="8128000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960D48E-F767-A743-AD2D-A2FD68BB10E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673627" y="2278222"/>
              <a:ext cx="457200" cy="457200"/>
            </a:xfrm>
            <a:prstGeom prst="rect">
              <a:avLst/>
            </a:prstGeom>
            <a:solidFill>
              <a:schemeClr val="accent1">
                <a:hueOff val="0"/>
                <a:satOff val="0"/>
                <a:lumOff val="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O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9449714-7BC3-4F4D-B550-E9F7A9D6E66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673627" y="3341708"/>
              <a:ext cx="457200" cy="457200"/>
            </a:xfrm>
            <a:prstGeom prst="rect">
              <a:avLst/>
            </a:prstGeom>
            <a:solidFill>
              <a:schemeClr val="accent1">
                <a:hueOff val="0"/>
                <a:satOff val="0"/>
                <a:lumOff val="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458C4F4-28D2-714C-AC18-20295AF6244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673627" y="4403306"/>
              <a:ext cx="478022" cy="478022"/>
            </a:xfrm>
            <a:prstGeom prst="rect">
              <a:avLst/>
            </a:prstGeom>
            <a:solidFill>
              <a:schemeClr val="accent1">
                <a:hueOff val="0"/>
                <a:satOff val="0"/>
                <a:lumOff val="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D240C57-DF1D-7E42-883C-20F3F66FD2E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633871" y="5466792"/>
              <a:ext cx="496956" cy="461665"/>
            </a:xfrm>
            <a:prstGeom prst="rect">
              <a:avLst/>
            </a:prstGeom>
            <a:solidFill>
              <a:schemeClr val="accent1">
                <a:hueOff val="0"/>
                <a:satOff val="0"/>
                <a:lumOff val="0"/>
              </a:schemeClr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400" b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8070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Decisional Balance Worksheet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1291" y="1690688"/>
            <a:ext cx="1080444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24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Plan Worksheet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0472"/>
            <a:ext cx="10515600" cy="5129783"/>
          </a:xfrm>
        </p:spPr>
        <p:txBody>
          <a:bodyPr>
            <a:normAutofit/>
          </a:bodyPr>
          <a:lstStyle/>
          <a:p>
            <a:r>
              <a:rPr lang="en-US" sz="2400" dirty="0"/>
              <a:t>The change I want to make is:</a:t>
            </a:r>
          </a:p>
          <a:p>
            <a:r>
              <a:rPr lang="en-US" sz="2400" dirty="0"/>
              <a:t>The most important reason I want to make this change is:</a:t>
            </a:r>
          </a:p>
          <a:p>
            <a:r>
              <a:rPr lang="en-US" sz="2400" dirty="0"/>
              <a:t>My main goal for making this change is:</a:t>
            </a:r>
          </a:p>
          <a:p>
            <a:r>
              <a:rPr lang="en-US" sz="2400" dirty="0"/>
              <a:t>I plan to do these things to achieve my goal:</a:t>
            </a:r>
          </a:p>
          <a:p>
            <a:r>
              <a:rPr lang="en-US" sz="2400" dirty="0"/>
              <a:t>The first steps I plan to take in changing are:</a:t>
            </a:r>
          </a:p>
          <a:p>
            <a:r>
              <a:rPr lang="en-US" sz="2400" dirty="0"/>
              <a:t>Some things that could interfere with my plans are:</a:t>
            </a:r>
          </a:p>
          <a:p>
            <a:r>
              <a:rPr lang="en-US" sz="2400" dirty="0"/>
              <a:t>Other people who could help me in changing in these ways;</a:t>
            </a:r>
          </a:p>
          <a:p>
            <a:r>
              <a:rPr lang="en-US" sz="2400" dirty="0"/>
              <a:t>I hope my plan will have these positive results</a:t>
            </a:r>
          </a:p>
          <a:p>
            <a:r>
              <a:rPr lang="en-US" sz="2400" dirty="0"/>
              <a:t>I will know my plan is working when: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40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4317"/>
          </a:xfrm>
        </p:spPr>
        <p:txBody>
          <a:bodyPr anchor="t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Definition of Trauma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160" y="1430503"/>
            <a:ext cx="5207839" cy="527263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sz="3200" dirty="0"/>
              <a:t>The experience of violence and victimization including sexual abuse, physical abuse, severe neglect, domestic violence and/or the witnessing of violence, terrorism or disasters. </a:t>
            </a:r>
            <a:endParaRPr lang="en-US" sz="3200" b="1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264320" y="2007395"/>
            <a:ext cx="3557612" cy="36654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677334" y="5672810"/>
            <a:ext cx="3387466" cy="2308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sz="900">
                <a:hlinkClick r:id="rId4" tooltip="http://ejusa.org/newark-nj-trauma-informed-responses-to-violence-policecommunity-training-initiative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nc-nd/3.0/"/>
              </a:rPr>
              <a:t>CC BY-NC-ND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877531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1283494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Trauma Informed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1725" y="1983771"/>
            <a:ext cx="4512988" cy="417149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US" b="1" i="1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Refers to a “system wide” approach that offers </a:t>
            </a:r>
            <a:r>
              <a:rPr lang="en-US" sz="3600" b="1" u="sng" dirty="0">
                <a:solidFill>
                  <a:schemeClr val="tx1"/>
                </a:solidFill>
              </a:rPr>
              <a:t>ALL</a:t>
            </a:r>
            <a:r>
              <a:rPr lang="en-US" sz="3600" dirty="0">
                <a:solidFill>
                  <a:schemeClr val="tx1"/>
                </a:solidFill>
              </a:rPr>
              <a:t> services to </a:t>
            </a:r>
            <a:r>
              <a:rPr lang="en-US" sz="3600" b="1" u="sng" dirty="0">
                <a:solidFill>
                  <a:schemeClr val="tx1"/>
                </a:solidFill>
              </a:rPr>
              <a:t>ALL</a:t>
            </a:r>
            <a:r>
              <a:rPr lang="en-US" sz="3600" dirty="0">
                <a:solidFill>
                  <a:schemeClr val="tx1"/>
                </a:solidFill>
              </a:rPr>
              <a:t> people in a way that is sensitive to trauma</a:t>
            </a:r>
            <a:r>
              <a:rPr lang="en-US" dirty="0">
                <a:solidFill>
                  <a:srgbClr val="FFFFFF"/>
                </a:solidFill>
              </a:rPr>
              <a:t>.  </a:t>
            </a: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/>
        </p:blipFill>
        <p:spPr>
          <a:xfrm>
            <a:off x="593250" y="1430503"/>
            <a:ext cx="4831442" cy="402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0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: Shape 27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1958" y="609600"/>
            <a:ext cx="4512989" cy="1319213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Trauma Specific Services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958" y="1928813"/>
            <a:ext cx="4802755" cy="422645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US" b="1" i="1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3600" dirty="0">
                <a:solidFill>
                  <a:schemeClr val="tx1"/>
                </a:solidFill>
              </a:rPr>
              <a:t>Services that are designed to treat the specific symptoms or behaviors that can arise from trauma.  </a:t>
            </a:r>
          </a:p>
          <a:p>
            <a:pPr marL="0" indent="0"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842392" y="1357575"/>
            <a:ext cx="4165211" cy="33154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A1826B-7525-48D7-9642-39D020921AF1}"/>
              </a:ext>
            </a:extLst>
          </p:cNvPr>
          <p:cNvSpPr txBox="1"/>
          <p:nvPr/>
        </p:nvSpPr>
        <p:spPr>
          <a:xfrm>
            <a:off x="1449991" y="4315019"/>
            <a:ext cx="35576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://jjenglishcareers.commons.gc.cuny.edu/teaching/mental-health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nc-sa/3.0/"/>
              </a:rPr>
              <a:t>CC BY-SA-NC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064642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D9DB0-A676-4B44-AB20-9494B9B79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Recovery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82819-E476-4B68-9BFB-A7E745A54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44098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u="sng" dirty="0"/>
              <a:t>Recovery</a:t>
            </a:r>
            <a:r>
              <a:rPr lang="en-US" sz="3200" dirty="0"/>
              <a:t> is a process of change through which individuals improve their health and wellness, live a self-directed life, and strive to reach their full potential.</a:t>
            </a:r>
            <a:endParaRPr lang="en-US" sz="3200" b="1" u="sng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C5718A-C587-43DD-AF6D-0FA198E401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01" r="29586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76554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8628A-AB9B-418D-B5D7-96420410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562" y="138024"/>
            <a:ext cx="6915540" cy="120769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Dissatisfaction Tool to SET Recovery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7E5EB-3EAB-459A-AC21-68A201232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562" y="1449239"/>
            <a:ext cx="6424440" cy="4592124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en-US" sz="2800" dirty="0"/>
              <a:t>What are you unhappy with?  </a:t>
            </a:r>
          </a:p>
          <a:p>
            <a:pPr>
              <a:buAutoNum type="arabicPeriod"/>
            </a:pPr>
            <a:r>
              <a:rPr lang="en-US" sz="2800" dirty="0"/>
              <a:t>What do you not like about__________________? </a:t>
            </a:r>
          </a:p>
          <a:p>
            <a:pPr>
              <a:buAutoNum type="arabicPeriod"/>
            </a:pPr>
            <a:r>
              <a:rPr lang="en-US" sz="2800" dirty="0"/>
              <a:t>What would you rather be doing? </a:t>
            </a:r>
          </a:p>
          <a:p>
            <a:pPr>
              <a:buAutoNum type="arabicPeriod"/>
            </a:pPr>
            <a:r>
              <a:rPr lang="en-US" sz="2800" dirty="0"/>
              <a:t>What is keeping you from doing that? </a:t>
            </a:r>
          </a:p>
          <a:p>
            <a:pPr>
              <a:buAutoNum type="arabicPeriod"/>
            </a:pPr>
            <a:r>
              <a:rPr lang="en-US" sz="2800" dirty="0"/>
              <a:t>Who can support you in obtaining this goal? </a:t>
            </a:r>
          </a:p>
          <a:p>
            <a:pPr>
              <a:buAutoNum type="arabicPeriod"/>
            </a:pPr>
            <a:r>
              <a:rPr lang="en-US" sz="2800" dirty="0"/>
              <a:t>When do you want to start? </a:t>
            </a:r>
          </a:p>
        </p:txBody>
      </p:sp>
      <p:pic>
        <p:nvPicPr>
          <p:cNvPr id="8" name="Picture 4" descr="A close up&#10;&#10;Description automatically generated">
            <a:extLst>
              <a:ext uri="{FF2B5EF4-FFF2-40B4-BE49-F238E27FC236}">
                <a16:creationId xmlns:a16="http://schemas.microsoft.com/office/drawing/2014/main" id="{9B89B57A-EE6F-4BE7-983A-BBDDB1D517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434" r="35173" b="-1"/>
          <a:stretch/>
        </p:blipFill>
        <p:spPr>
          <a:xfrm>
            <a:off x="20" y="10"/>
            <a:ext cx="2734036" cy="6867719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461457" y="6858000"/>
                </a:lnTo>
                <a:lnTo>
                  <a:pt x="0" y="4134118"/>
                </a:lnTo>
                <a:close/>
              </a:path>
            </a:pathLst>
          </a:custGeom>
        </p:spPr>
      </p:pic>
      <p:sp>
        <p:nvSpPr>
          <p:cNvPr id="10" name="Isosceles Triangle 8">
            <a:extLst>
              <a:ext uri="{FF2B5EF4-FFF2-40B4-BE49-F238E27FC236}">
                <a16:creationId xmlns:a16="http://schemas.microsoft.com/office/drawing/2014/main" id="{ECD25CC7-FC66-488C-8D61-0FE7ECF16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1"/>
            <a:ext cx="476655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153915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5F1E0-B82B-46D7-B6E7-2997E6085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861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PICBA-Problem Solving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35905-A64B-4F23-933D-914472DC3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80227"/>
            <a:ext cx="8596668" cy="4661136"/>
          </a:xfrm>
        </p:spPr>
        <p:txBody>
          <a:bodyPr>
            <a:normAutofit/>
          </a:bodyPr>
          <a:lstStyle/>
          <a:p>
            <a:r>
              <a:rPr lang="en-US" sz="3600" b="1" dirty="0"/>
              <a:t>P- Problem</a:t>
            </a:r>
          </a:p>
          <a:p>
            <a:r>
              <a:rPr lang="en-US" sz="3600" b="1" dirty="0"/>
              <a:t>I- Impact</a:t>
            </a:r>
          </a:p>
          <a:p>
            <a:r>
              <a:rPr lang="en-US" sz="3600" b="1" dirty="0"/>
              <a:t>C- Cost/Benefits</a:t>
            </a:r>
          </a:p>
          <a:p>
            <a:r>
              <a:rPr lang="en-US" sz="3600" b="1" dirty="0"/>
              <a:t>B-Brainstorm</a:t>
            </a:r>
          </a:p>
          <a:p>
            <a:r>
              <a:rPr lang="en-US" sz="3600" b="1" dirty="0"/>
              <a:t>A-Action</a:t>
            </a:r>
          </a:p>
        </p:txBody>
      </p:sp>
      <p:pic>
        <p:nvPicPr>
          <p:cNvPr id="5" name="Picture 4" descr="A close up of a blackboard&#10;&#10;Description automatically generated">
            <a:extLst>
              <a:ext uri="{FF2B5EF4-FFF2-40B4-BE49-F238E27FC236}">
                <a16:creationId xmlns:a16="http://schemas.microsoft.com/office/drawing/2014/main" id="{E8A88884-AFDB-44C9-9F9F-110D2A5E2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841744" y="1791008"/>
            <a:ext cx="4048125" cy="26860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5BCAAA-5A2E-46BB-84E9-30BD4DA3A697}"/>
              </a:ext>
            </a:extLst>
          </p:cNvPr>
          <p:cNvSpPr txBox="1"/>
          <p:nvPr/>
        </p:nvSpPr>
        <p:spPr>
          <a:xfrm>
            <a:off x="5841744" y="4477058"/>
            <a:ext cx="40481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4" tooltip="https://recoveringengineer.com/category/resolving-conflict/problem-solving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5" tooltip="https://creativecommons.org/licenses/by-nd/3.0/"/>
              </a:rPr>
              <a:t>CC BY-ND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651154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01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Definition of Negative Self-Talk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6039" y="2160589"/>
            <a:ext cx="384883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/>
              <a:t>Negative Self-Talk-</a:t>
            </a:r>
          </a:p>
          <a:p>
            <a:pPr marL="0" indent="0">
              <a:buNone/>
            </a:pPr>
            <a:r>
              <a:rPr lang="en-US" sz="3200" dirty="0"/>
              <a:t>The negative things we tell ourselves that keep us from obtaining and keeping our goals.</a:t>
            </a:r>
          </a:p>
          <a:p>
            <a:pPr marL="0" indent="0">
              <a:buNone/>
            </a:pPr>
            <a:endParaRPr lang="en-US" sz="1500" b="1" i="1" dirty="0"/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None/>
            </a:pPr>
            <a:endParaRPr lang="en-US" sz="1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/>
        </p:blipFill>
        <p:spPr>
          <a:xfrm>
            <a:off x="870877" y="2159331"/>
            <a:ext cx="5176482" cy="38823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3376435" y="5841638"/>
            <a:ext cx="267092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anupturnedsoul.wordpress.com/2014/08/17/what-is-the-silent-treatment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949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518" y="170688"/>
            <a:ext cx="8596668" cy="6901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Combating Negative Self-Talk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9647" y="1157874"/>
            <a:ext cx="3848838" cy="157930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b="1" u="sng" dirty="0"/>
              <a:t>Step 1-</a:t>
            </a:r>
          </a:p>
          <a:p>
            <a:pPr marL="0" indent="0">
              <a:buNone/>
            </a:pPr>
            <a:r>
              <a:rPr lang="en-US" sz="6000" b="1" dirty="0"/>
              <a:t>Catch IT!!</a:t>
            </a:r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None/>
            </a:pPr>
            <a:endParaRPr lang="en-US" sz="15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680738" y="1047940"/>
            <a:ext cx="2398903" cy="17991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/>
        </p:blipFill>
        <p:spPr>
          <a:xfrm>
            <a:off x="870877" y="3034256"/>
            <a:ext cx="1881172" cy="188117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 txBox="1">
            <a:spLocks/>
          </p:cNvSpPr>
          <p:nvPr/>
        </p:nvSpPr>
        <p:spPr>
          <a:xfrm>
            <a:off x="3279647" y="3144772"/>
            <a:ext cx="3848838" cy="14684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u="sng" dirty="0"/>
              <a:t>Step 2-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b="1" dirty="0"/>
              <a:t>Check IT!!</a:t>
            </a:r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5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/>
        </p:blipFill>
        <p:spPr>
          <a:xfrm>
            <a:off x="802149" y="5102567"/>
            <a:ext cx="2018627" cy="1475147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 txBox="1">
            <a:spLocks/>
          </p:cNvSpPr>
          <p:nvPr/>
        </p:nvSpPr>
        <p:spPr>
          <a:xfrm>
            <a:off x="3125523" y="4915428"/>
            <a:ext cx="4358658" cy="1551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b="1" u="sng" dirty="0"/>
              <a:t>Step 3-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6000" b="1" dirty="0"/>
              <a:t>Change IT!!</a:t>
            </a:r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218748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Recovery Oriented Systems of Care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39452" y="1270000"/>
            <a:ext cx="3994484" cy="537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0376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FICA- tools for conversations about spirituality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F- Faith and Belief</a:t>
            </a:r>
          </a:p>
          <a:p>
            <a:r>
              <a:rPr lang="en-US" sz="2800" dirty="0"/>
              <a:t>I- Importance &amp; Influence</a:t>
            </a:r>
          </a:p>
          <a:p>
            <a:r>
              <a:rPr lang="en-US" sz="2800" dirty="0"/>
              <a:t>C- Community</a:t>
            </a:r>
          </a:p>
          <a:p>
            <a:r>
              <a:rPr lang="en-US" sz="2800" dirty="0"/>
              <a:t>A- Address in Care</a:t>
            </a:r>
          </a:p>
        </p:txBody>
      </p:sp>
    </p:spTree>
    <p:extLst>
      <p:ext uri="{BB962C8B-B14F-4D97-AF65-F5344CB8AC3E}">
        <p14:creationId xmlns:p14="http://schemas.microsoft.com/office/powerpoint/2010/main" val="17635906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boundary violation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37361"/>
            <a:ext cx="8596668" cy="4304002"/>
          </a:xfrm>
        </p:spPr>
        <p:txBody>
          <a:bodyPr/>
          <a:lstStyle/>
          <a:p>
            <a:r>
              <a:rPr lang="en-US" sz="2800" dirty="0"/>
              <a:t>Secrecy</a:t>
            </a:r>
          </a:p>
          <a:p>
            <a:r>
              <a:rPr lang="en-US" sz="2800" dirty="0"/>
              <a:t>Role Reversal</a:t>
            </a:r>
          </a:p>
          <a:p>
            <a:r>
              <a:rPr lang="en-US" sz="2800" dirty="0"/>
              <a:t>Double Bind</a:t>
            </a:r>
          </a:p>
          <a:p>
            <a:r>
              <a:rPr lang="en-US" sz="2800" dirty="0"/>
              <a:t>Indulgence of professional Privilege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948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390D9-EBC5-4222-862D-E628BD480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Hope Definition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235EF-6358-4A6C-BC33-96931F9E5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sz="3600" b="1" u="sng" dirty="0"/>
              <a:t>Hope</a:t>
            </a:r>
            <a:r>
              <a:rPr lang="en-US" sz="3600" b="1" dirty="0"/>
              <a:t> </a:t>
            </a:r>
            <a:r>
              <a:rPr lang="en-US" sz="3600" dirty="0"/>
              <a:t>is the belief that one has both the ability and the opportunity to engage in the recovery process.  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A close up of a plant&#10;&#10;Description automatically generated">
            <a:extLst>
              <a:ext uri="{FF2B5EF4-FFF2-40B4-BE49-F238E27FC236}">
                <a16:creationId xmlns:a16="http://schemas.microsoft.com/office/drawing/2014/main" id="{002A3E9C-3638-410C-92DD-6BA5C6E000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12" r="32878" b="-2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91442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B5AA8A5-25CC-4295-892F-367FCDAF2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9DD65AA-8280-4962-92F3-DF1CB53349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9068" y="-8467"/>
            <a:ext cx="4766733" cy="6866467"/>
            <a:chOff x="7425267" y="-8467"/>
            <a:chExt cx="4766733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8942788-FC6D-44C2-BFC1-6F064710DA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1093AC6-E5C2-4894-A520-5BE11049F2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F2EF9281-EAD8-4973-938C-52DECCD0F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F4D52681-7A79-4750-8E02-7C30DBAFE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132E88E-8003-49D3-88BD-E18DF69650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8C986A99-157C-40D0-97AD-371B6F55E3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264123D5-6D32-4F54-BAD5-43A5BAF6AF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5FCA8C06-6A3E-4C39-9EF2-1179873319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3F93416A-6C44-4D77-A94A-DEBC035EA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7E363A2-0CAE-4079-9428-E98D46678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anchor="ctr">
            <a:normAutofit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Treatment Goal VS. Recovery Goal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8F5D8F2-60E5-4377-B928-33E13CB95DF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52543" y="944564"/>
          <a:ext cx="6692814" cy="4823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50047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Symptoms/Triggers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4786" y="38530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5037826" y="39477"/>
            <a:ext cx="489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Recovery/ Stages of Change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33A0E8-1E5D-4B4A-9E03-62B3D44895C4}"/>
              </a:ext>
            </a:extLst>
          </p:cNvPr>
          <p:cNvCxnSpPr/>
          <p:nvPr/>
        </p:nvCxnSpPr>
        <p:spPr>
          <a:xfrm flipH="1">
            <a:off x="1360861" y="5464018"/>
            <a:ext cx="2116348" cy="1236453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3B4FB9B-9819-4605-A74B-7B6A10FD39C7}"/>
              </a:ext>
            </a:extLst>
          </p:cNvPr>
          <p:cNvSpPr txBox="1"/>
          <p:nvPr/>
        </p:nvSpPr>
        <p:spPr>
          <a:xfrm rot="19744682">
            <a:off x="925131" y="5890337"/>
            <a:ext cx="191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rgbClr val="C00000"/>
                </a:solidFill>
              </a:rPr>
              <a:t>? Of Support </a:t>
            </a:r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33F2354-61BB-4D11-96DD-2390BCA325B2}"/>
              </a:ext>
            </a:extLst>
          </p:cNvPr>
          <p:cNvCxnSpPr>
            <a:cxnSpLocks/>
          </p:cNvCxnSpPr>
          <p:nvPr/>
        </p:nvCxnSpPr>
        <p:spPr>
          <a:xfrm flipV="1">
            <a:off x="1184694" y="2639683"/>
            <a:ext cx="2076092" cy="609600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603A450-084C-4589-84E1-90C12DF16740}"/>
              </a:ext>
            </a:extLst>
          </p:cNvPr>
          <p:cNvSpPr txBox="1"/>
          <p:nvPr/>
        </p:nvSpPr>
        <p:spPr>
          <a:xfrm rot="20698577">
            <a:off x="1182171" y="2549767"/>
            <a:ext cx="222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i="1" dirty="0">
                <a:solidFill>
                  <a:srgbClr val="C00000"/>
                </a:solidFill>
              </a:rPr>
              <a:t>Responsibility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9983C51-2B74-40E2-B670-80AC330967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2217" y="564770"/>
            <a:ext cx="845070" cy="72701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54BF274-E15C-46A9-82C4-1C4004D8705B}"/>
              </a:ext>
            </a:extLst>
          </p:cNvPr>
          <p:cNvSpPr txBox="1"/>
          <p:nvPr/>
        </p:nvSpPr>
        <p:spPr>
          <a:xfrm>
            <a:off x="3574324" y="455850"/>
            <a:ext cx="1453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precontemplation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3C0D487-6EA7-4A5D-9BDA-05F5A4AACD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15615" y="4211270"/>
            <a:ext cx="993375" cy="86493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AC0497A2-537C-47DE-99E6-40C9C25CF7A7}"/>
              </a:ext>
            </a:extLst>
          </p:cNvPr>
          <p:cNvSpPr txBox="1"/>
          <p:nvPr/>
        </p:nvSpPr>
        <p:spPr>
          <a:xfrm>
            <a:off x="8300139" y="4772163"/>
            <a:ext cx="1246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Contemplation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FDB724F-8682-4A92-9368-0EECA42499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5280" y="4362861"/>
            <a:ext cx="842042" cy="86685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99D44AF-25F0-4960-A457-326314FC10F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10451" y="4285800"/>
            <a:ext cx="1163873" cy="89657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75A2A78-9C4B-44F8-AF3C-F62D3662352C}"/>
              </a:ext>
            </a:extLst>
          </p:cNvPr>
          <p:cNvSpPr txBox="1"/>
          <p:nvPr/>
        </p:nvSpPr>
        <p:spPr>
          <a:xfrm>
            <a:off x="5721313" y="5327002"/>
            <a:ext cx="1029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Preparation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2E3773-A457-4318-9073-AD9348F1F52A}"/>
              </a:ext>
            </a:extLst>
          </p:cNvPr>
          <p:cNvSpPr txBox="1"/>
          <p:nvPr/>
        </p:nvSpPr>
        <p:spPr>
          <a:xfrm>
            <a:off x="2423720" y="5186699"/>
            <a:ext cx="1029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Action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AD6118F-F0A5-49BA-89D0-4FAD8DBB6F7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4217" y="3311624"/>
            <a:ext cx="830872" cy="1068407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4C3ED16-F94E-458B-859A-CC44BAE55C85}"/>
              </a:ext>
            </a:extLst>
          </p:cNvPr>
          <p:cNvSpPr txBox="1"/>
          <p:nvPr/>
        </p:nvSpPr>
        <p:spPr>
          <a:xfrm>
            <a:off x="175990" y="4385466"/>
            <a:ext cx="10489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3078699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meeting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00201"/>
            <a:ext cx="8596668" cy="4441162"/>
          </a:xfrm>
        </p:spPr>
        <p:txBody>
          <a:bodyPr>
            <a:normAutofit/>
          </a:bodyPr>
          <a:lstStyle/>
          <a:p>
            <a:r>
              <a:rPr lang="en-US" sz="2800" dirty="0"/>
              <a:t>Explain your role</a:t>
            </a:r>
          </a:p>
          <a:p>
            <a:r>
              <a:rPr lang="en-US" sz="2800" dirty="0"/>
              <a:t>Give your background</a:t>
            </a:r>
          </a:p>
          <a:p>
            <a:r>
              <a:rPr lang="en-US" sz="2800" dirty="0"/>
              <a:t>Confidentiality</a:t>
            </a:r>
          </a:p>
          <a:p>
            <a:r>
              <a:rPr lang="en-US" sz="2800" dirty="0"/>
              <a:t>Availability</a:t>
            </a:r>
          </a:p>
          <a:p>
            <a:r>
              <a:rPr lang="en-US" sz="2800" dirty="0"/>
              <a:t>Anything on your mind?</a:t>
            </a:r>
          </a:p>
          <a:p>
            <a:r>
              <a:rPr lang="en-US" sz="2800" dirty="0"/>
              <a:t>End on a positive note</a:t>
            </a:r>
          </a:p>
        </p:txBody>
      </p:sp>
    </p:spTree>
    <p:extLst>
      <p:ext uri="{BB962C8B-B14F-4D97-AF65-F5344CB8AC3E}">
        <p14:creationId xmlns:p14="http://schemas.microsoft.com/office/powerpoint/2010/main" val="3607467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 parts of your recovery story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627633"/>
            <a:ext cx="8596668" cy="4413730"/>
          </a:xfrm>
        </p:spPr>
        <p:txBody>
          <a:bodyPr>
            <a:normAutofit/>
          </a:bodyPr>
          <a:lstStyle/>
          <a:p>
            <a:r>
              <a:rPr lang="en-US" sz="3200" dirty="0"/>
              <a:t>What you overcame</a:t>
            </a:r>
          </a:p>
          <a:p>
            <a:r>
              <a:rPr lang="en-US" sz="3200" dirty="0"/>
              <a:t>What you learned</a:t>
            </a:r>
          </a:p>
          <a:p>
            <a:r>
              <a:rPr lang="en-US" sz="3200" dirty="0"/>
              <a:t>What you gained</a:t>
            </a:r>
          </a:p>
          <a:p>
            <a:r>
              <a:rPr lang="en-US" sz="3200" dirty="0"/>
              <a:t>What are you doing now to keep your goal</a:t>
            </a:r>
          </a:p>
        </p:txBody>
      </p:sp>
    </p:spTree>
    <p:extLst>
      <p:ext uri="{BB962C8B-B14F-4D97-AF65-F5344CB8AC3E}">
        <p14:creationId xmlns:p14="http://schemas.microsoft.com/office/powerpoint/2010/main" val="3566290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18744"/>
            <a:ext cx="8596668" cy="1320800"/>
          </a:xfrm>
        </p:spPr>
        <p:txBody>
          <a:bodyPr>
            <a:normAutofit/>
          </a:bodyPr>
          <a:lstStyle/>
          <a:p>
            <a:r>
              <a:rPr lang="en-US" sz="4000" dirty="0"/>
              <a:t>4 Dimensions of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Health</a:t>
            </a:r>
          </a:p>
          <a:p>
            <a:r>
              <a:rPr lang="en-US" sz="3200" dirty="0"/>
              <a:t>Home</a:t>
            </a:r>
          </a:p>
          <a:p>
            <a:r>
              <a:rPr lang="en-US" sz="3200" dirty="0"/>
              <a:t>Purpose</a:t>
            </a:r>
          </a:p>
          <a:p>
            <a:r>
              <a:rPr lang="en-US" sz="3200" dirty="0"/>
              <a:t>Community</a:t>
            </a:r>
          </a:p>
        </p:txBody>
      </p:sp>
    </p:spTree>
    <p:extLst>
      <p:ext uri="{BB962C8B-B14F-4D97-AF65-F5344CB8AC3E}">
        <p14:creationId xmlns:p14="http://schemas.microsoft.com/office/powerpoint/2010/main" val="2115892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Establishing a trust based relationship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987874" cy="3880773"/>
          </a:xfrm>
        </p:spPr>
        <p:txBody>
          <a:bodyPr>
            <a:normAutofit/>
          </a:bodyPr>
          <a:lstStyle/>
          <a:p>
            <a:r>
              <a:rPr lang="en-US" sz="2800" dirty="0"/>
              <a:t>Find out what the person is interested in</a:t>
            </a:r>
          </a:p>
          <a:p>
            <a:r>
              <a:rPr lang="en-US" sz="2800" dirty="0"/>
              <a:t>You role model recovery. Share your story as appropriate</a:t>
            </a:r>
          </a:p>
          <a:p>
            <a:r>
              <a:rPr lang="en-US" sz="2800" dirty="0"/>
              <a:t>Count on you- Do what you say you are going to do</a:t>
            </a:r>
          </a:p>
          <a:p>
            <a:r>
              <a:rPr lang="en-US" sz="2800" dirty="0"/>
              <a:t>Listen- You don’t need to have answers</a:t>
            </a:r>
          </a:p>
          <a:p>
            <a:r>
              <a:rPr lang="en-US" sz="2800" dirty="0"/>
              <a:t>Affirmation is key</a:t>
            </a:r>
          </a:p>
        </p:txBody>
      </p:sp>
    </p:spTree>
    <p:extLst>
      <p:ext uri="{BB962C8B-B14F-4D97-AF65-F5344CB8AC3E}">
        <p14:creationId xmlns:p14="http://schemas.microsoft.com/office/powerpoint/2010/main" val="327613676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66</TotalTime>
  <Words>830</Words>
  <Application>Microsoft Office PowerPoint</Application>
  <PresentationFormat>Widescreen</PresentationFormat>
  <Paragraphs>215</Paragraphs>
  <Slides>26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Trebuchet MS</vt:lpstr>
      <vt:lpstr>Wingdings 3</vt:lpstr>
      <vt:lpstr>Facet</vt:lpstr>
      <vt:lpstr>CPS training  Review</vt:lpstr>
      <vt:lpstr>Recovery definition</vt:lpstr>
      <vt:lpstr>Hope Definition </vt:lpstr>
      <vt:lpstr>Treatment Goal VS. Recovery Goal</vt:lpstr>
      <vt:lpstr>PowerPoint Presentation</vt:lpstr>
      <vt:lpstr>Initial meeting </vt:lpstr>
      <vt:lpstr>4 parts of your recovery story </vt:lpstr>
      <vt:lpstr>4 Dimensions of Recovery</vt:lpstr>
      <vt:lpstr>Establishing a trust based relationship</vt:lpstr>
      <vt:lpstr>Igniting the Spark of Hope</vt:lpstr>
      <vt:lpstr>Supporting Change Actions</vt:lpstr>
      <vt:lpstr>Effective listening- things to listen for</vt:lpstr>
      <vt:lpstr>The three qualities of Good Questions</vt:lpstr>
      <vt:lpstr>PowerPoint Presentation</vt:lpstr>
      <vt:lpstr>Decisional Balance Worksheet</vt:lpstr>
      <vt:lpstr>Change Plan Worksheet</vt:lpstr>
      <vt:lpstr>Definition of Trauma</vt:lpstr>
      <vt:lpstr>Trauma Informed Care</vt:lpstr>
      <vt:lpstr>Trauma Specific Services </vt:lpstr>
      <vt:lpstr>Dissatisfaction Tool to SET Recovery Goals</vt:lpstr>
      <vt:lpstr>PICBA-Problem Solving Tool</vt:lpstr>
      <vt:lpstr>Definition of Negative Self-Talk</vt:lpstr>
      <vt:lpstr>Combating Negative Self-Talk Tool</vt:lpstr>
      <vt:lpstr>Recovery Oriented Systems of Care</vt:lpstr>
      <vt:lpstr>FICA- tools for conversations about spirituality</vt:lpstr>
      <vt:lpstr>Common boundary violation</vt:lpstr>
    </vt:vector>
  </TitlesOfParts>
  <Company>Truman Medical 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Herrera, Mirna</dc:creator>
  <cp:lastModifiedBy>Kimberly Crouch</cp:lastModifiedBy>
  <cp:revision>32</cp:revision>
  <dcterms:created xsi:type="dcterms:W3CDTF">2020-07-23T12:58:23Z</dcterms:created>
  <dcterms:modified xsi:type="dcterms:W3CDTF">2023-03-22T15:55:06Z</dcterms:modified>
</cp:coreProperties>
</file>