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9" r:id="rId1"/>
  </p:sldMasterIdLst>
  <p:sldIdLst>
    <p:sldId id="257" r:id="rId2"/>
    <p:sldId id="258" r:id="rId3"/>
    <p:sldId id="259" r:id="rId4"/>
    <p:sldId id="260" r:id="rId5"/>
    <p:sldId id="261" r:id="rId6"/>
    <p:sldId id="262" r:id="rId7"/>
    <p:sldId id="264" r:id="rId8"/>
    <p:sldId id="265" r:id="rId9"/>
    <p:sldId id="266" r:id="rId10"/>
    <p:sldId id="267"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0DD288-53E8-4269-A68D-074182D6F6B7}" v="24" dt="2020-07-18T16:40:42.5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114" d="100"/>
          <a:sy n="114" d="100"/>
        </p:scale>
        <p:origin x="18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132725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53709415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7910524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03187374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81751640"/>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16635763"/>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41609434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554561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535275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943065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83497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611247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4927134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850417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586B75A-687E-405C-8A0B-8D00578BA2C3}" type="datetimeFigureOut">
              <a:rPr lang="en-US" smtClean="0"/>
              <a:pPr/>
              <a:t>9/20/2024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3695827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pPr/>
              <a:t>‹#›</a:t>
            </a:fld>
            <a:endParaRPr lang="en-US" dirty="0"/>
          </a:p>
        </p:txBody>
      </p:sp>
      <p:sp>
        <p:nvSpPr>
          <p:cNvPr id="5" name="Date Placeholder 4"/>
          <p:cNvSpPr>
            <a:spLocks noGrp="1"/>
          </p:cNvSpPr>
          <p:nvPr>
            <p:ph type="dt" sz="half" idx="10"/>
          </p:nvPr>
        </p:nvSpPr>
        <p:spPr/>
        <p:txBody>
          <a:bodyPr/>
          <a:lstStyle/>
          <a:p>
            <a:fld id="{5586B75A-687E-405C-8A0B-8D00578BA2C3}" type="datetimeFigureOut">
              <a:rPr lang="en-US" smtClean="0"/>
              <a:pPr/>
              <a:t>9/20/2024</a:t>
            </a:fld>
            <a:endParaRPr lang="en-US" dirty="0"/>
          </a:p>
        </p:txBody>
      </p:sp>
    </p:spTree>
    <p:extLst>
      <p:ext uri="{BB962C8B-B14F-4D97-AF65-F5344CB8AC3E}">
        <p14:creationId xmlns:p14="http://schemas.microsoft.com/office/powerpoint/2010/main" val="2874394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586B75A-687E-405C-8A0B-8D00578BA2C3}" type="datetimeFigureOut">
              <a:rPr lang="en-US" smtClean="0"/>
              <a:pPr/>
              <a:t>9/20/2024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2781688873"/>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 id="2147483881" r:id="rId12"/>
    <p:sldLayoutId id="2147483882" r:id="rId13"/>
    <p:sldLayoutId id="2147483883" r:id="rId14"/>
    <p:sldLayoutId id="2147483884" r:id="rId15"/>
    <p:sldLayoutId id="2147483885"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recoveringengineer.com/category/resolving-conflict/problem-solving/" TargetMode="External"/><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hyperlink" Target="https://creativecommons.org/licenses/by-nd/3.0/"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nikhilsheth.blogspot.com/2012/06/doesnt-everyone-have-same-problems.html" TargetMode="External"/><Relationship Id="rId2" Type="http://schemas.openxmlformats.org/officeDocument/2006/relationships/image" Target="../media/image1.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problem-problem-solution-solution-98377/" TargetMode="External"/><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opensource.org/"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en.wiktionary.org/wiki/P"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commons.wikimedia.org/wiki/File:I,_heavily_serifed.png" TargetMode="External"/><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commons.wikimedia.org/wiki/File:Letter_c.svg" TargetMode="External"/><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n.wiktionary.org/wiki/B" TargetMode="External"/><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graphicdesign.stackexchange.com/questions/41264/incorrect-text-outline-in-illustrator" TargetMode="External"/><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B5E0D-F37E-4D7A-9BD4-28D83ED47BA0}"/>
              </a:ext>
            </a:extLst>
          </p:cNvPr>
          <p:cNvSpPr>
            <a:spLocks noGrp="1"/>
          </p:cNvSpPr>
          <p:nvPr>
            <p:ph type="ctrTitle"/>
          </p:nvPr>
        </p:nvSpPr>
        <p:spPr/>
        <p:txBody>
          <a:bodyPr/>
          <a:lstStyle/>
          <a:p>
            <a:pPr algn="ctr"/>
            <a:r>
              <a:rPr lang="en-US" dirty="0">
                <a:solidFill>
                  <a:schemeClr val="tx1"/>
                </a:solidFill>
              </a:rPr>
              <a:t>Problem Solving with Individuals</a:t>
            </a:r>
          </a:p>
        </p:txBody>
      </p:sp>
      <p:sp>
        <p:nvSpPr>
          <p:cNvPr id="3" name="Subtitle 2">
            <a:extLst>
              <a:ext uri="{FF2B5EF4-FFF2-40B4-BE49-F238E27FC236}">
                <a16:creationId xmlns:a16="http://schemas.microsoft.com/office/drawing/2014/main" id="{24D8E885-5F6E-4057-9A95-BEA229C435D5}"/>
              </a:ext>
            </a:extLst>
          </p:cNvPr>
          <p:cNvSpPr>
            <a:spLocks noGrp="1"/>
          </p:cNvSpPr>
          <p:nvPr>
            <p:ph type="subTitle" idx="1"/>
          </p:nvPr>
        </p:nvSpPr>
        <p:spPr/>
        <p:txBody>
          <a:bodyPr>
            <a:normAutofit/>
          </a:bodyPr>
          <a:lstStyle/>
          <a:p>
            <a:pPr algn="ctr"/>
            <a:r>
              <a:rPr lang="en-US" sz="2400"/>
              <a:t>Session 14</a:t>
            </a:r>
            <a:endParaRPr lang="en-US" sz="2400" dirty="0"/>
          </a:p>
        </p:txBody>
      </p:sp>
    </p:spTree>
    <p:extLst>
      <p:ext uri="{BB962C8B-B14F-4D97-AF65-F5344CB8AC3E}">
        <p14:creationId xmlns:p14="http://schemas.microsoft.com/office/powerpoint/2010/main" val="35811384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5F1E0-B82B-46D7-B6E7-2997E6085C73}"/>
              </a:ext>
            </a:extLst>
          </p:cNvPr>
          <p:cNvSpPr>
            <a:spLocks noGrp="1"/>
          </p:cNvSpPr>
          <p:nvPr>
            <p:ph type="title"/>
          </p:nvPr>
        </p:nvSpPr>
        <p:spPr>
          <a:xfrm>
            <a:off x="677334" y="609600"/>
            <a:ext cx="8596668" cy="678611"/>
          </a:xfrm>
        </p:spPr>
        <p:txBody>
          <a:bodyPr/>
          <a:lstStyle/>
          <a:p>
            <a:r>
              <a:rPr lang="en-US" dirty="0">
                <a:solidFill>
                  <a:schemeClr val="tx1"/>
                </a:solidFill>
              </a:rPr>
              <a:t>PICBA-Problem Solving Tool***</a:t>
            </a:r>
          </a:p>
        </p:txBody>
      </p:sp>
      <p:sp>
        <p:nvSpPr>
          <p:cNvPr id="3" name="Content Placeholder 2">
            <a:extLst>
              <a:ext uri="{FF2B5EF4-FFF2-40B4-BE49-F238E27FC236}">
                <a16:creationId xmlns:a16="http://schemas.microsoft.com/office/drawing/2014/main" id="{BAD35905-A64B-4F23-933D-914472DC3DA0}"/>
              </a:ext>
            </a:extLst>
          </p:cNvPr>
          <p:cNvSpPr>
            <a:spLocks noGrp="1"/>
          </p:cNvSpPr>
          <p:nvPr>
            <p:ph idx="1"/>
          </p:nvPr>
        </p:nvSpPr>
        <p:spPr>
          <a:xfrm>
            <a:off x="677334" y="1380227"/>
            <a:ext cx="8596668" cy="4661136"/>
          </a:xfrm>
        </p:spPr>
        <p:txBody>
          <a:bodyPr>
            <a:normAutofit/>
          </a:bodyPr>
          <a:lstStyle/>
          <a:p>
            <a:r>
              <a:rPr lang="en-US" sz="3600" b="1" dirty="0"/>
              <a:t>P- Problem</a:t>
            </a:r>
          </a:p>
          <a:p>
            <a:r>
              <a:rPr lang="en-US" sz="3600" b="1" dirty="0"/>
              <a:t>I- Impact</a:t>
            </a:r>
          </a:p>
          <a:p>
            <a:r>
              <a:rPr lang="en-US" sz="3600" b="1" dirty="0"/>
              <a:t>C- Cost/Benefits</a:t>
            </a:r>
          </a:p>
          <a:p>
            <a:r>
              <a:rPr lang="en-US" sz="3600" b="1" dirty="0"/>
              <a:t>B-Brainstorm</a:t>
            </a:r>
          </a:p>
          <a:p>
            <a:r>
              <a:rPr lang="en-US" sz="3600" b="1" dirty="0"/>
              <a:t>A-Action</a:t>
            </a:r>
          </a:p>
        </p:txBody>
      </p:sp>
      <p:pic>
        <p:nvPicPr>
          <p:cNvPr id="5" name="Picture 4" descr="A close up of a blackboard&#10;&#10;Description automatically generated">
            <a:extLst>
              <a:ext uri="{FF2B5EF4-FFF2-40B4-BE49-F238E27FC236}">
                <a16:creationId xmlns:a16="http://schemas.microsoft.com/office/drawing/2014/main" id="{E8A88884-AFDB-44C9-9F9F-110D2A5E20C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841744" y="1791008"/>
            <a:ext cx="4048125" cy="2686050"/>
          </a:xfrm>
          <a:prstGeom prst="rect">
            <a:avLst/>
          </a:prstGeom>
        </p:spPr>
      </p:pic>
      <p:sp>
        <p:nvSpPr>
          <p:cNvPr id="6" name="TextBox 5">
            <a:extLst>
              <a:ext uri="{FF2B5EF4-FFF2-40B4-BE49-F238E27FC236}">
                <a16:creationId xmlns:a16="http://schemas.microsoft.com/office/drawing/2014/main" id="{5F5BCAAA-5A2E-46BB-84E9-30BD4DA3A697}"/>
              </a:ext>
            </a:extLst>
          </p:cNvPr>
          <p:cNvSpPr txBox="1"/>
          <p:nvPr/>
        </p:nvSpPr>
        <p:spPr>
          <a:xfrm>
            <a:off x="5841744" y="4477058"/>
            <a:ext cx="4048125" cy="230832"/>
          </a:xfrm>
          <a:prstGeom prst="rect">
            <a:avLst/>
          </a:prstGeom>
          <a:noFill/>
        </p:spPr>
        <p:txBody>
          <a:bodyPr wrap="square" rtlCol="0">
            <a:spAutoFit/>
          </a:bodyPr>
          <a:lstStyle/>
          <a:p>
            <a:r>
              <a:rPr lang="en-US" sz="900">
                <a:hlinkClick r:id="rId3" tooltip="https://recoveringengineer.com/category/resolving-conflict/problem-solving/"/>
              </a:rPr>
              <a:t>This Photo</a:t>
            </a:r>
            <a:r>
              <a:rPr lang="en-US" sz="900"/>
              <a:t> by Unknown Author is licensed under </a:t>
            </a:r>
            <a:r>
              <a:rPr lang="en-US" sz="900">
                <a:hlinkClick r:id="rId4" tooltip="https://creativecommons.org/licenses/by-nd/3.0/"/>
              </a:rPr>
              <a:t>CC BY-ND</a:t>
            </a:r>
            <a:endParaRPr lang="en-US" sz="900"/>
          </a:p>
        </p:txBody>
      </p:sp>
    </p:spTree>
    <p:extLst>
      <p:ext uri="{BB962C8B-B14F-4D97-AF65-F5344CB8AC3E}">
        <p14:creationId xmlns:p14="http://schemas.microsoft.com/office/powerpoint/2010/main" val="1421820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805132"/>
          </a:xfrm>
        </p:spPr>
        <p:txBody>
          <a:bodyPr anchor="t">
            <a:normAutofit/>
          </a:bodyPr>
          <a:lstStyle/>
          <a:p>
            <a:pPr algn="ctr"/>
            <a:r>
              <a:rPr lang="en-US">
                <a:solidFill>
                  <a:schemeClr val="tx1"/>
                </a:solidFill>
              </a:rPr>
              <a:t>Problem Solving with Individuals</a:t>
            </a:r>
            <a:endParaRPr lang="en-US" dirty="0">
              <a:solidFill>
                <a:schemeClr val="tx1"/>
              </a:solidFill>
            </a:endParaRP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60741"/>
            <a:ext cx="5207839" cy="5242402"/>
          </a:xfrm>
        </p:spPr>
        <p:txBody>
          <a:bodyPr>
            <a:normAutofit/>
          </a:bodyPr>
          <a:lstStyle/>
          <a:p>
            <a:pPr>
              <a:buFont typeface="Arial" panose="020B0604020202020204" pitchFamily="34" charset="0"/>
              <a:buChar char="•"/>
            </a:pPr>
            <a:r>
              <a:rPr lang="en-US" sz="3200"/>
              <a:t>A problem is a situation or set of conditions that are preventing you from doing what you want to do.</a:t>
            </a:r>
          </a:p>
          <a:p>
            <a:pPr>
              <a:buFont typeface="Arial" panose="020B0604020202020204" pitchFamily="34" charset="0"/>
              <a:buChar char="•"/>
            </a:pPr>
            <a:r>
              <a:rPr lang="en-US" sz="3200"/>
              <a:t>Problem behaviors are what you do that helps create and sustain the problem.</a:t>
            </a:r>
            <a:br>
              <a:rPr lang="en-US"/>
            </a:br>
            <a:endParaRPr lang="en-US"/>
          </a:p>
          <a:p>
            <a:pPr marL="0" indent="0">
              <a:buNone/>
            </a:pPr>
            <a:endParaRPr lang="en-US" b="1" i="1" dirty="0"/>
          </a:p>
          <a:p>
            <a:pPr>
              <a:buFont typeface="+mj-lt"/>
              <a:buAutoNum type="arabicPeriod"/>
            </a:pPr>
            <a:endParaRPr lang="en-US" b="1" i="1" dirty="0"/>
          </a:p>
          <a:p>
            <a:pPr marL="0" indent="0">
              <a:buNone/>
            </a:pP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677334" y="2272258"/>
            <a:ext cx="3144597" cy="3656508"/>
          </a:xfrm>
          <a:prstGeom prst="rect">
            <a:avLst/>
          </a:prstGeom>
        </p:spPr>
      </p:pic>
      <p:sp>
        <p:nvSpPr>
          <p:cNvPr id="4" name="TextBox 3">
            <a:extLst>
              <a:ext uri="{FF2B5EF4-FFF2-40B4-BE49-F238E27FC236}">
                <a16:creationId xmlns:a16="http://schemas.microsoft.com/office/drawing/2014/main" id="{81DAD563-27B2-4D7F-AAAF-96198C0B5672}"/>
              </a:ext>
            </a:extLst>
          </p:cNvPr>
          <p:cNvSpPr txBox="1"/>
          <p:nvPr/>
        </p:nvSpPr>
        <p:spPr>
          <a:xfrm>
            <a:off x="677334" y="5928766"/>
            <a:ext cx="3182281" cy="230832"/>
          </a:xfrm>
          <a:prstGeom prst="rect">
            <a:avLst/>
          </a:prstGeom>
          <a:solidFill>
            <a:srgbClr val="000000"/>
          </a:solidFill>
        </p:spPr>
        <p:txBody>
          <a:bodyPr wrap="none" rtlCol="0">
            <a:spAutoFit/>
          </a:bodyPr>
          <a:lstStyle/>
          <a:p>
            <a:r>
              <a:rPr lang="en-US" sz="900">
                <a:hlinkClick r:id="rId3" tooltip="http://nikhilsheth.blogspot.com/2012/06/doesnt-everyone-have-same-problems.html"/>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411313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69374"/>
          </a:xfrm>
        </p:spPr>
        <p:txBody>
          <a:bodyPr anchor="t">
            <a:normAutofit/>
          </a:bodyPr>
          <a:lstStyle/>
          <a:p>
            <a:pPr algn="ctr"/>
            <a:r>
              <a:rPr lang="en-US" dirty="0">
                <a:solidFill>
                  <a:schemeClr val="tx1"/>
                </a:solidFill>
              </a:rPr>
              <a:t>Problem Solving with Individuals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96961"/>
            <a:ext cx="5207839" cy="4955457"/>
          </a:xfrm>
        </p:spPr>
        <p:txBody>
          <a:bodyPr>
            <a:normAutofit fontScale="92500" lnSpcReduction="20000"/>
          </a:bodyPr>
          <a:lstStyle/>
          <a:p>
            <a:pPr marL="0" indent="0">
              <a:buNone/>
            </a:pPr>
            <a:r>
              <a:rPr lang="en-US" sz="2800" dirty="0"/>
              <a:t>The key to problem solving is…</a:t>
            </a:r>
          </a:p>
          <a:p>
            <a:r>
              <a:rPr lang="en-US" sz="2800" dirty="0"/>
              <a:t>The ability to stand outside the problem and to view it with some sense of objectivity</a:t>
            </a:r>
          </a:p>
          <a:p>
            <a:r>
              <a:rPr lang="en-US" sz="2800" dirty="0"/>
              <a:t>The willingness to never make a major decision until you are clear that there are at least two options</a:t>
            </a:r>
          </a:p>
          <a:p>
            <a:r>
              <a:rPr lang="en-US" sz="2800" dirty="0"/>
              <a:t>The awareness that there are always multiple ways of coming to a solution.  </a:t>
            </a:r>
          </a:p>
          <a:p>
            <a:pPr marL="0" indent="0">
              <a:buNone/>
            </a:pPr>
            <a:br>
              <a:rPr lang="en-US" dirty="0"/>
            </a:br>
            <a:endParaRPr lang="en-US" dirty="0"/>
          </a:p>
          <a:p>
            <a:pPr marL="0" indent="0">
              <a:buNone/>
            </a:pPr>
            <a:endParaRPr lang="en-US" b="1" i="1" dirty="0"/>
          </a:p>
          <a:p>
            <a:pPr>
              <a:buFont typeface="+mj-lt"/>
              <a:buAutoNum type="arabicPeriod"/>
            </a:pPr>
            <a:endParaRPr lang="en-US" b="1" i="1" dirty="0"/>
          </a:p>
          <a:p>
            <a:pPr marL="0" indent="0">
              <a:buNone/>
            </a:pP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rotWithShape="1">
          <a:blip r:embed="rId2">
            <a:extLst>
              <a:ext uri="{837473B0-CC2E-450A-ABE3-18F120FF3D39}">
                <a1611:picAttrSrcUrl xmlns:a1611="http://schemas.microsoft.com/office/drawing/2016/11/main" r:id="rId3"/>
              </a:ext>
            </a:extLst>
          </a:blip>
          <a:srcRect l="22342" r="20756" b="-2"/>
          <a:stretch/>
        </p:blipFill>
        <p:spPr>
          <a:xfrm>
            <a:off x="677334" y="2159331"/>
            <a:ext cx="3144597" cy="3882362"/>
          </a:xfrm>
          <a:prstGeom prst="rect">
            <a:avLst/>
          </a:prstGeom>
        </p:spPr>
      </p:pic>
    </p:spTree>
    <p:extLst>
      <p:ext uri="{BB962C8B-B14F-4D97-AF65-F5344CB8AC3E}">
        <p14:creationId xmlns:p14="http://schemas.microsoft.com/office/powerpoint/2010/main" val="2370133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677334" y="609600"/>
            <a:ext cx="8596668" cy="769374"/>
          </a:xfrm>
        </p:spPr>
        <p:txBody>
          <a:bodyPr anchor="t">
            <a:normAutofit/>
          </a:bodyPr>
          <a:lstStyle/>
          <a:p>
            <a:pPr algn="ctr"/>
            <a:r>
              <a:rPr lang="en-US" dirty="0">
                <a:solidFill>
                  <a:schemeClr val="tx1"/>
                </a:solidFill>
              </a:rPr>
              <a:t>Problem Solving with Individuals</a:t>
            </a:r>
          </a:p>
        </p:txBody>
      </p:sp>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4063160" y="1496961"/>
            <a:ext cx="5207839" cy="4955457"/>
          </a:xfrm>
        </p:spPr>
        <p:txBody>
          <a:bodyPr>
            <a:normAutofit/>
          </a:bodyPr>
          <a:lstStyle/>
          <a:p>
            <a:pPr marL="0" indent="0">
              <a:buNone/>
            </a:pPr>
            <a:br>
              <a:rPr lang="en-US" dirty="0"/>
            </a:br>
            <a:endParaRPr lang="en-US" dirty="0"/>
          </a:p>
          <a:p>
            <a:pPr marL="0" indent="0">
              <a:buNone/>
            </a:pPr>
            <a:r>
              <a:rPr lang="en-US" sz="4400" b="1" dirty="0"/>
              <a:t>“A problem clearly stated is a problem half solved.”</a:t>
            </a:r>
            <a:endParaRPr lang="en-US" sz="4400" b="1" i="1" dirty="0"/>
          </a:p>
          <a:p>
            <a:pPr>
              <a:buFont typeface="+mj-lt"/>
              <a:buAutoNum type="arabicPeriod"/>
            </a:pPr>
            <a:endParaRPr lang="en-US" b="1" i="1" dirty="0"/>
          </a:p>
          <a:p>
            <a:pPr marL="0" indent="0">
              <a:buNone/>
            </a:pPr>
            <a:endParaRPr lang="en-US" dirty="0"/>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rcRect/>
          <a:stretch/>
        </p:blipFill>
        <p:spPr>
          <a:xfrm>
            <a:off x="677333" y="2333302"/>
            <a:ext cx="3144597" cy="2191395"/>
          </a:xfrm>
          <a:prstGeom prst="rect">
            <a:avLst/>
          </a:prstGeom>
        </p:spPr>
      </p:pic>
      <p:sp>
        <p:nvSpPr>
          <p:cNvPr id="4" name="TextBox 3">
            <a:extLst>
              <a:ext uri="{FF2B5EF4-FFF2-40B4-BE49-F238E27FC236}">
                <a16:creationId xmlns:a16="http://schemas.microsoft.com/office/drawing/2014/main" id="{DB4691D3-D1CF-4C1F-AD81-90D6B7A3E41D}"/>
              </a:ext>
            </a:extLst>
          </p:cNvPr>
          <p:cNvSpPr txBox="1"/>
          <p:nvPr/>
        </p:nvSpPr>
        <p:spPr>
          <a:xfrm>
            <a:off x="677334" y="4980603"/>
            <a:ext cx="3144597" cy="230832"/>
          </a:xfrm>
          <a:prstGeom prst="rect">
            <a:avLst/>
          </a:prstGeom>
          <a:noFill/>
        </p:spPr>
        <p:txBody>
          <a:bodyPr wrap="square" rtlCol="0">
            <a:spAutoFit/>
          </a:bodyPr>
          <a:lstStyle/>
          <a:p>
            <a:r>
              <a:rPr lang="en-US" sz="900" dirty="0">
                <a:hlinkClick r:id="rId3" tooltip="https://www.opensource.org/"/>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4284956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7" name="Rectangle 16">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3"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Shape 32">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3" y="609600"/>
            <a:ext cx="4512989" cy="1226574"/>
          </a:xfrm>
        </p:spPr>
        <p:txBody>
          <a:bodyPr anchor="ctr">
            <a:normAutofit/>
          </a:bodyPr>
          <a:lstStyle/>
          <a:p>
            <a:r>
              <a:rPr lang="en-US" dirty="0">
                <a:solidFill>
                  <a:schemeClr val="tx1"/>
                </a:solidFill>
              </a:rPr>
              <a:t>PICBA-Problem Solving TOOL</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1544638" y="1168399"/>
            <a:ext cx="2281999" cy="4610101"/>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7181725" y="1771291"/>
            <a:ext cx="4512988" cy="4383976"/>
          </a:xfrm>
        </p:spPr>
        <p:txBody>
          <a:bodyPr anchor="t">
            <a:normAutofit/>
          </a:bodyPr>
          <a:lstStyle/>
          <a:p>
            <a:pPr marL="0" indent="0">
              <a:buNone/>
            </a:pPr>
            <a:r>
              <a:rPr lang="en-US" sz="3200" b="1" dirty="0">
                <a:solidFill>
                  <a:schemeClr val="tx1"/>
                </a:solidFill>
              </a:rPr>
              <a:t>Problem </a:t>
            </a:r>
          </a:p>
          <a:p>
            <a:pPr marL="0" indent="0">
              <a:buNone/>
            </a:pPr>
            <a:r>
              <a:rPr lang="en-US" sz="2600" dirty="0">
                <a:solidFill>
                  <a:schemeClr val="tx1"/>
                </a:solidFill>
              </a:rPr>
              <a:t>Step 1 – Help the person state the problem as clearly as possible. (Ask the individual questions about their current situation and what the current situation is keeping them from doing that they would like to do.)</a:t>
            </a:r>
            <a:br>
              <a:rPr lang="en-US" sz="2400" dirty="0">
                <a:solidFill>
                  <a:schemeClr val="tx1"/>
                </a:solidFill>
              </a:rPr>
            </a:br>
            <a:endParaRPr lang="en-US" sz="2400" dirty="0">
              <a:solidFill>
                <a:schemeClr val="tx1"/>
              </a:solidFill>
            </a:endParaRPr>
          </a:p>
          <a:p>
            <a:pPr>
              <a:buFont typeface="+mj-lt"/>
              <a:buAutoNum type="arabicPeriod"/>
            </a:pPr>
            <a:endParaRPr lang="en-US" b="1" i="1" dirty="0">
              <a:solidFill>
                <a:srgbClr val="FFFFFF"/>
              </a:solidFill>
            </a:endParaRPr>
          </a:p>
          <a:p>
            <a:pPr marL="0" indent="0">
              <a:buNone/>
            </a:pPr>
            <a:endParaRPr lang="en-US" dirty="0">
              <a:solidFill>
                <a:srgbClr val="FFFFFF"/>
              </a:solidFill>
            </a:endParaRPr>
          </a:p>
        </p:txBody>
      </p:sp>
      <p:sp>
        <p:nvSpPr>
          <p:cNvPr id="4" name="TextBox 3">
            <a:extLst>
              <a:ext uri="{FF2B5EF4-FFF2-40B4-BE49-F238E27FC236}">
                <a16:creationId xmlns:a16="http://schemas.microsoft.com/office/drawing/2014/main" id="{DB4691D3-D1CF-4C1F-AD81-90D6B7A3E41D}"/>
              </a:ext>
            </a:extLst>
          </p:cNvPr>
          <p:cNvSpPr txBox="1"/>
          <p:nvPr/>
        </p:nvSpPr>
        <p:spPr>
          <a:xfrm>
            <a:off x="9665346" y="6657945"/>
            <a:ext cx="252665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en.wiktionary.org/wiki/P">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1847460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Shape 2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3" y="609600"/>
            <a:ext cx="4268405" cy="1109932"/>
          </a:xfrm>
        </p:spPr>
        <p:txBody>
          <a:bodyPr anchor="ctr">
            <a:normAutofit fontScale="90000"/>
          </a:bodyPr>
          <a:lstStyle/>
          <a:p>
            <a:r>
              <a:rPr lang="en-US" dirty="0">
                <a:solidFill>
                  <a:schemeClr val="tx1"/>
                </a:solidFill>
              </a:rPr>
              <a:t>PICBA-Problem Solving TOOL</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1360234" y="1168399"/>
            <a:ext cx="2650807" cy="4610101"/>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7181725" y="1727999"/>
            <a:ext cx="4512988" cy="4427268"/>
          </a:xfrm>
        </p:spPr>
        <p:txBody>
          <a:bodyPr anchor="t">
            <a:normAutofit/>
          </a:bodyPr>
          <a:lstStyle/>
          <a:p>
            <a:pPr marL="0" indent="0">
              <a:buNone/>
            </a:pPr>
            <a:r>
              <a:rPr lang="en-US" sz="3600" b="1" dirty="0">
                <a:solidFill>
                  <a:schemeClr val="tx1"/>
                </a:solidFill>
              </a:rPr>
              <a:t>Impact</a:t>
            </a:r>
            <a:r>
              <a:rPr lang="en-US" b="1" dirty="0"/>
              <a:t> </a:t>
            </a:r>
          </a:p>
          <a:p>
            <a:pPr marL="0" indent="0">
              <a:buNone/>
            </a:pPr>
            <a:r>
              <a:rPr lang="en-US" sz="2800" dirty="0"/>
              <a:t>Step 2 – Ask what they might be doing that is negatively impacting the situation or helping create the problem</a:t>
            </a:r>
            <a:endParaRPr lang="en-US" sz="2800" b="1" dirty="0">
              <a:solidFill>
                <a:srgbClr val="FFFFFF"/>
              </a:solidFill>
            </a:endParaRPr>
          </a:p>
          <a:p>
            <a:pPr marL="0" indent="0">
              <a:buNone/>
            </a:pPr>
            <a:br>
              <a:rPr lang="en-US" dirty="0">
                <a:solidFill>
                  <a:srgbClr val="FFFFFF"/>
                </a:solidFill>
              </a:rPr>
            </a:br>
            <a:endParaRPr lang="en-US" dirty="0">
              <a:solidFill>
                <a:srgbClr val="FFFFFF"/>
              </a:solidFill>
            </a:endParaRPr>
          </a:p>
          <a:p>
            <a:pPr>
              <a:buFont typeface="+mj-lt"/>
              <a:buAutoNum type="arabicPeriod"/>
            </a:pPr>
            <a:endParaRPr lang="en-US" b="1" i="1" dirty="0">
              <a:solidFill>
                <a:srgbClr val="FFFFFF"/>
              </a:solidFill>
            </a:endParaRPr>
          </a:p>
          <a:p>
            <a:pPr marL="0" indent="0">
              <a:buNone/>
            </a:pPr>
            <a:endParaRPr lang="en-US" dirty="0">
              <a:solidFill>
                <a:srgbClr val="FFFFFF"/>
              </a:solidFill>
            </a:endParaRPr>
          </a:p>
        </p:txBody>
      </p:sp>
      <p:sp>
        <p:nvSpPr>
          <p:cNvPr id="4" name="TextBox 3">
            <a:extLst>
              <a:ext uri="{FF2B5EF4-FFF2-40B4-BE49-F238E27FC236}">
                <a16:creationId xmlns:a16="http://schemas.microsoft.com/office/drawing/2014/main" id="{DB4691D3-D1CF-4C1F-AD81-90D6B7A3E41D}"/>
              </a:ext>
            </a:extLst>
          </p:cNvPr>
          <p:cNvSpPr txBox="1"/>
          <p:nvPr/>
        </p:nvSpPr>
        <p:spPr>
          <a:xfrm>
            <a:off x="1484387" y="5578445"/>
            <a:ext cx="2526654" cy="200055"/>
          </a:xfrm>
          <a:prstGeom prst="rect">
            <a:avLst/>
          </a:prstGeom>
          <a:solidFill>
            <a:srgbClr val="000000"/>
          </a:solidFill>
        </p:spPr>
        <p:txBody>
          <a:bodyPr wrap="none" rtlCol="0">
            <a:spAutoFit/>
          </a:bodyPr>
          <a:lstStyle/>
          <a:p>
            <a:pPr algn="r">
              <a:spcAft>
                <a:spcPts val="600"/>
              </a:spcAft>
            </a:pPr>
            <a:r>
              <a:rPr lang="en-US" sz="700" dirty="0">
                <a:solidFill>
                  <a:srgbClr val="FFFFFF"/>
                </a:solidFill>
                <a:hlinkClick r:id="rId3" tooltip="https://commons.wikimedia.org/wiki/File:I,_heavily_serifed.png">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dirty="0">
              <a:solidFill>
                <a:srgbClr val="FFFFFF"/>
              </a:solidFill>
            </a:endParaRPr>
          </a:p>
        </p:txBody>
      </p:sp>
    </p:spTree>
    <p:extLst>
      <p:ext uri="{BB962C8B-B14F-4D97-AF65-F5344CB8AC3E}">
        <p14:creationId xmlns:p14="http://schemas.microsoft.com/office/powerpoint/2010/main" val="2014651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Shape 2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4" y="609600"/>
            <a:ext cx="4222398" cy="1138687"/>
          </a:xfrm>
        </p:spPr>
        <p:txBody>
          <a:bodyPr anchor="ctr">
            <a:normAutofit fontScale="90000"/>
          </a:bodyPr>
          <a:lstStyle/>
          <a:p>
            <a:r>
              <a:rPr lang="en-US" dirty="0">
                <a:solidFill>
                  <a:schemeClr val="tx1"/>
                </a:solidFill>
              </a:rPr>
              <a:t>PICBA-Problem Solving TOOL</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1471137" y="1168399"/>
            <a:ext cx="2667167" cy="4610101"/>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7181725" y="1748287"/>
            <a:ext cx="4512988" cy="4406980"/>
          </a:xfrm>
        </p:spPr>
        <p:txBody>
          <a:bodyPr anchor="t">
            <a:normAutofit/>
          </a:bodyPr>
          <a:lstStyle/>
          <a:p>
            <a:pPr marL="0" indent="0">
              <a:buNone/>
            </a:pPr>
            <a:r>
              <a:rPr lang="en-US" sz="3600" b="1" dirty="0"/>
              <a:t>Cost/Benefits </a:t>
            </a:r>
          </a:p>
          <a:p>
            <a:pPr marL="0" indent="0">
              <a:buNone/>
            </a:pPr>
            <a:r>
              <a:rPr lang="en-US" sz="2400" dirty="0"/>
              <a:t>Step 3 – Ask if the problem is not resolved, what is the cost in the short term? What’s going to happen in the long term? If the problem is resolved, what are some of the short-term benefits? What would be some of the long-term benefits?</a:t>
            </a:r>
            <a:br>
              <a:rPr lang="en-US" sz="2400" dirty="0"/>
            </a:br>
            <a:endParaRPr lang="en-US" sz="2400" dirty="0"/>
          </a:p>
          <a:p>
            <a:pPr marL="0" indent="0">
              <a:buNone/>
            </a:pPr>
            <a:endParaRPr lang="en-US" dirty="0">
              <a:solidFill>
                <a:srgbClr val="FFFFFF"/>
              </a:solidFill>
            </a:endParaRPr>
          </a:p>
          <a:p>
            <a:pPr>
              <a:buFont typeface="+mj-lt"/>
              <a:buAutoNum type="arabicPeriod"/>
            </a:pPr>
            <a:endParaRPr lang="en-US" b="1" i="1" dirty="0">
              <a:solidFill>
                <a:srgbClr val="FFFFFF"/>
              </a:solidFill>
            </a:endParaRPr>
          </a:p>
          <a:p>
            <a:pPr marL="0" indent="0">
              <a:buNone/>
            </a:pPr>
            <a:endParaRPr lang="en-US" dirty="0">
              <a:solidFill>
                <a:srgbClr val="FFFFFF"/>
              </a:solidFill>
            </a:endParaRPr>
          </a:p>
        </p:txBody>
      </p:sp>
      <p:sp>
        <p:nvSpPr>
          <p:cNvPr id="4" name="TextBox 3">
            <a:extLst>
              <a:ext uri="{FF2B5EF4-FFF2-40B4-BE49-F238E27FC236}">
                <a16:creationId xmlns:a16="http://schemas.microsoft.com/office/drawing/2014/main" id="{DB4691D3-D1CF-4C1F-AD81-90D6B7A3E41D}"/>
              </a:ext>
            </a:extLst>
          </p:cNvPr>
          <p:cNvSpPr txBox="1"/>
          <p:nvPr/>
        </p:nvSpPr>
        <p:spPr>
          <a:xfrm>
            <a:off x="9665346" y="6657945"/>
            <a:ext cx="252665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commons.wikimedia.org/wiki/File:Letter_c.svg">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10050329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Shape 2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3" y="333555"/>
            <a:ext cx="4512989" cy="1380226"/>
          </a:xfrm>
        </p:spPr>
        <p:txBody>
          <a:bodyPr anchor="ctr">
            <a:normAutofit/>
          </a:bodyPr>
          <a:lstStyle/>
          <a:p>
            <a:r>
              <a:rPr lang="en-US" dirty="0">
                <a:solidFill>
                  <a:schemeClr val="tx1"/>
                </a:solidFill>
              </a:rPr>
              <a:t>PICBA-Problem Solving TOOL</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1423623" y="1168399"/>
            <a:ext cx="2983623" cy="4610101"/>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7181725" y="1656272"/>
            <a:ext cx="4512988" cy="4498995"/>
          </a:xfrm>
        </p:spPr>
        <p:txBody>
          <a:bodyPr anchor="t">
            <a:normAutofit/>
          </a:bodyPr>
          <a:lstStyle/>
          <a:p>
            <a:pPr marL="0" indent="0">
              <a:buNone/>
            </a:pPr>
            <a:r>
              <a:rPr lang="en-US" sz="3600" b="1" dirty="0"/>
              <a:t>Brainstorm </a:t>
            </a:r>
          </a:p>
          <a:p>
            <a:pPr marL="0" indent="0">
              <a:buNone/>
            </a:pPr>
            <a:r>
              <a:rPr lang="en-US" sz="2800" dirty="0"/>
              <a:t>Step 4 – What are 5-7 Possible ways to solve this problem?</a:t>
            </a:r>
            <a:endParaRPr lang="en-US" sz="2800" dirty="0">
              <a:solidFill>
                <a:srgbClr val="FFFFFF"/>
              </a:solidFill>
            </a:endParaRPr>
          </a:p>
          <a:p>
            <a:pPr>
              <a:buFont typeface="+mj-lt"/>
              <a:buAutoNum type="arabicPeriod"/>
            </a:pPr>
            <a:endParaRPr lang="en-US" b="1" i="1" dirty="0">
              <a:solidFill>
                <a:srgbClr val="FFFFFF"/>
              </a:solidFill>
            </a:endParaRPr>
          </a:p>
          <a:p>
            <a:pPr marL="0" indent="0">
              <a:buNone/>
            </a:pPr>
            <a:endParaRPr lang="en-US" dirty="0">
              <a:solidFill>
                <a:srgbClr val="FFFFFF"/>
              </a:solidFill>
            </a:endParaRPr>
          </a:p>
        </p:txBody>
      </p:sp>
      <p:sp>
        <p:nvSpPr>
          <p:cNvPr id="4" name="TextBox 3">
            <a:extLst>
              <a:ext uri="{FF2B5EF4-FFF2-40B4-BE49-F238E27FC236}">
                <a16:creationId xmlns:a16="http://schemas.microsoft.com/office/drawing/2014/main" id="{DB4691D3-D1CF-4C1F-AD81-90D6B7A3E41D}"/>
              </a:ext>
            </a:extLst>
          </p:cNvPr>
          <p:cNvSpPr txBox="1"/>
          <p:nvPr/>
        </p:nvSpPr>
        <p:spPr>
          <a:xfrm>
            <a:off x="9665346" y="6657945"/>
            <a:ext cx="252665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en.wiktionary.org/wiki/B">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42932400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2" name="Rectangle 11">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Shape 27">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994D0601-4AB9-42FB-8A15-D246481472FF}"/>
              </a:ext>
            </a:extLst>
          </p:cNvPr>
          <p:cNvSpPr>
            <a:spLocks noGrp="1"/>
          </p:cNvSpPr>
          <p:nvPr>
            <p:ph type="title"/>
          </p:nvPr>
        </p:nvSpPr>
        <p:spPr>
          <a:xfrm>
            <a:off x="7181723" y="398206"/>
            <a:ext cx="4512989" cy="1459349"/>
          </a:xfrm>
        </p:spPr>
        <p:txBody>
          <a:bodyPr anchor="ctr">
            <a:normAutofit/>
          </a:bodyPr>
          <a:lstStyle/>
          <a:p>
            <a:r>
              <a:rPr lang="en-US" dirty="0">
                <a:solidFill>
                  <a:schemeClr val="tx1"/>
                </a:solidFill>
              </a:rPr>
              <a:t>PICBA-Problem Solving TOOL</a:t>
            </a:r>
          </a:p>
        </p:txBody>
      </p:sp>
      <p:pic>
        <p:nvPicPr>
          <p:cNvPr id="5" name="Picture 4">
            <a:extLst>
              <a:ext uri="{FF2B5EF4-FFF2-40B4-BE49-F238E27FC236}">
                <a16:creationId xmlns:a16="http://schemas.microsoft.com/office/drawing/2014/main" id="{A45C4A42-2E59-4E74-96DA-8D47FC560DA9}"/>
              </a:ext>
            </a:extLst>
          </p:cNvPr>
          <p:cNvPicPr>
            <a:picLocks noChangeAspect="1"/>
          </p:cNvPicPr>
          <p:nvPr/>
        </p:nvPicPr>
        <p:blipFill>
          <a:blip r:embed="rId2">
            <a:extLst>
              <a:ext uri="{837473B0-CC2E-450A-ABE3-18F120FF3D39}">
                <a1611:picAttrSrcUrl xmlns:a1611="http://schemas.microsoft.com/office/drawing/2016/11/main" r:id="rId3"/>
              </a:ext>
            </a:extLst>
          </a:blip>
          <a:stretch/>
        </p:blipFill>
        <p:spPr>
          <a:xfrm>
            <a:off x="95963" y="1201995"/>
            <a:ext cx="4536456" cy="3949152"/>
          </a:xfrm>
          <a:prstGeom prst="rect">
            <a:avLst/>
          </a:prstGeom>
        </p:spPr>
      </p:pic>
      <p:sp>
        <p:nvSpPr>
          <p:cNvPr id="3" name="Content Placeholder 2">
            <a:extLst>
              <a:ext uri="{FF2B5EF4-FFF2-40B4-BE49-F238E27FC236}">
                <a16:creationId xmlns:a16="http://schemas.microsoft.com/office/drawing/2014/main" id="{9DECCE98-2E37-4FA2-AF68-7AF20E1246EB}"/>
              </a:ext>
            </a:extLst>
          </p:cNvPr>
          <p:cNvSpPr>
            <a:spLocks noGrp="1"/>
          </p:cNvSpPr>
          <p:nvPr>
            <p:ph idx="1"/>
          </p:nvPr>
        </p:nvSpPr>
        <p:spPr>
          <a:xfrm>
            <a:off x="7181725" y="1742536"/>
            <a:ext cx="4512988" cy="4412731"/>
          </a:xfrm>
        </p:spPr>
        <p:txBody>
          <a:bodyPr anchor="t">
            <a:normAutofit/>
          </a:bodyPr>
          <a:lstStyle/>
          <a:p>
            <a:pPr marL="0" indent="0">
              <a:buNone/>
            </a:pPr>
            <a:r>
              <a:rPr lang="en-US" sz="3600" b="1" dirty="0"/>
              <a:t>Action</a:t>
            </a:r>
          </a:p>
          <a:p>
            <a:pPr marL="0" indent="0">
              <a:buNone/>
            </a:pPr>
            <a:r>
              <a:rPr lang="en-US" sz="2800" dirty="0"/>
              <a:t>Step 5 – Select the 1-2 best solutions from the above list. What are the actions that you need to take to begin working on the solutions?</a:t>
            </a:r>
          </a:p>
          <a:p>
            <a:pPr marL="0" indent="0">
              <a:buNone/>
            </a:pPr>
            <a:endParaRPr lang="en-US" dirty="0">
              <a:solidFill>
                <a:srgbClr val="FFFFFF"/>
              </a:solidFill>
            </a:endParaRPr>
          </a:p>
        </p:txBody>
      </p:sp>
      <p:sp>
        <p:nvSpPr>
          <p:cNvPr id="4" name="TextBox 3">
            <a:extLst>
              <a:ext uri="{FF2B5EF4-FFF2-40B4-BE49-F238E27FC236}">
                <a16:creationId xmlns:a16="http://schemas.microsoft.com/office/drawing/2014/main" id="{DB4691D3-D1CF-4C1F-AD81-90D6B7A3E41D}"/>
              </a:ext>
            </a:extLst>
          </p:cNvPr>
          <p:cNvSpPr txBox="1"/>
          <p:nvPr/>
        </p:nvSpPr>
        <p:spPr>
          <a:xfrm>
            <a:off x="2087371" y="4951091"/>
            <a:ext cx="2526654"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graphicdesign.stackexchange.com/questions/41264/incorrect-text-outline-in-illustrator">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72047801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otalTime>132</TotalTime>
  <Words>396</Words>
  <Application>Microsoft Office PowerPoint</Application>
  <PresentationFormat>Widescreen</PresentationFormat>
  <Paragraphs>47</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Trebuchet MS</vt:lpstr>
      <vt:lpstr>Wingdings 3</vt:lpstr>
      <vt:lpstr>Facet</vt:lpstr>
      <vt:lpstr>Problem Solving with Individuals</vt:lpstr>
      <vt:lpstr>Problem Solving with Individuals</vt:lpstr>
      <vt:lpstr>Problem Solving with Individuals</vt:lpstr>
      <vt:lpstr>Problem Solving with Individuals</vt:lpstr>
      <vt:lpstr>PICBA-Problem Solving TOOL</vt:lpstr>
      <vt:lpstr>PICBA-Problem Solving TOOL</vt:lpstr>
      <vt:lpstr>PICBA-Problem Solving TOOL</vt:lpstr>
      <vt:lpstr>PICBA-Problem Solving TOOL</vt:lpstr>
      <vt:lpstr>PICBA-Problem Solving TOOL</vt:lpstr>
      <vt:lpstr>PICBA-Problem Solving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Problem Solving with Individuals</dc:title>
  <dc:creator>Steven Earll</dc:creator>
  <cp:lastModifiedBy>Kimberly Crouch</cp:lastModifiedBy>
  <cp:revision>4</cp:revision>
  <dcterms:created xsi:type="dcterms:W3CDTF">2020-07-18T16:34:31Z</dcterms:created>
  <dcterms:modified xsi:type="dcterms:W3CDTF">2024-09-20T15:04:55Z</dcterms:modified>
</cp:coreProperties>
</file>